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258" r:id="rId3"/>
    <p:sldId id="257" r:id="rId4"/>
    <p:sldId id="259" r:id="rId5"/>
    <p:sldId id="260" r:id="rId6"/>
    <p:sldId id="265" r:id="rId7"/>
    <p:sldId id="261" r:id="rId8"/>
    <p:sldId id="263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066" y="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3A5D2-0003-42B9-AEC2-3567D1A10581}" type="datetimeFigureOut">
              <a:rPr lang="fr-CH" smtClean="0"/>
              <a:t>25.09.2018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71FE9-AAD4-48BF-9F1C-AE6C080F434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593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https://unhabitat.org/urban-initiatives/initiatives-programmes/participatory-slum-upgrading/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1FE9-AAD4-48BF-9F1C-AE6C080F4348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916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7D5D9-4D1F-41F9-AEC8-FF9AE67AD835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16F2E-F08E-4AB7-911E-27D99DE49F51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244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E81C3-A31E-46B1-8517-0B4281B4179C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09E99-D860-4DA1-8C97-A53329DB4C04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19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E81C3-A31E-46B1-8517-0B4281B4179C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09E99-D860-4DA1-8C97-A53329DB4C04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725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E81C3-A31E-46B1-8517-0B4281B4179C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09E99-D860-4DA1-8C97-A53329DB4C04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4002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E81C3-A31E-46B1-8517-0B4281B4179C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09E99-D860-4DA1-8C97-A53329DB4C04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755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E81C3-A31E-46B1-8517-0B4281B4179C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09E99-D860-4DA1-8C97-A53329DB4C04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516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E81C3-A31E-46B1-8517-0B4281B4179C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09E99-D860-4DA1-8C97-A53329DB4C04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388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3F77E-AF3A-4F48-9978-9447BD86F5B7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6F845-471B-444A-92DA-882F91BA6178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6215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551CB-CC0B-4D57-8C94-2F4BF2FE3117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D89AC-5323-48C7-A4FD-9F5053EBA20A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549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26E5C3-2EA6-48E8-8F1A-691C7A47EBA1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358FE-A499-492C-8963-32957AA60D20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9563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A6801-3056-4F85-95FD-423AC3C5ABBD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52065-2A87-4A26-BD29-4E842313F889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40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3A43E-1E1E-4541-BB21-9FF567E1B745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FF3EE-802C-4744-ABB2-D141C7EFD3E5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757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41E9C-A76E-43F1-97CC-2803C81BC609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CB879-DE23-43F9-871B-BDC9163FFC5E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311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2AC7E-318C-4188-9142-CE353D25B2F1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DFEC7-B08C-4E2D-A7D1-DAC6C42B95F8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066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8BDC3-B35E-4C6F-8A8D-58E98090996F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338E7-A753-41E2-9EF2-E70E88C30BC8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494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9095B-47E8-4E92-95C9-80B08188A959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2B27E-243E-49FC-B1DD-9169FAAFBF8F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926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184C0-DD9B-4EA7-9E19-A4D086E02FCC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B9958-CE9E-4180-85BB-FD75B48320EB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023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DBCE81C3-A31E-46B1-8517-0B4281B4179C}" type="datetimeFigureOut">
              <a:rPr lang="fr-FR" smtClean="0"/>
              <a:pPr>
                <a:defRPr/>
              </a:pPr>
              <a:t>25/09/2018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209E99-D860-4DA1-8C97-A53329DB4C04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36139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sbahurbanism.files.wordpress.com/2014/04/karamay-city-240-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254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29" descr="logo-epf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08475"/>
            <a:ext cx="936104" cy="45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7"/>
          <p:cNvSpPr>
            <a:spLocks noGrp="1" noChangeArrowheads="1"/>
          </p:cNvSpPr>
          <p:nvPr>
            <p:ph type="ctrTitle" idx="4294967295"/>
          </p:nvPr>
        </p:nvSpPr>
        <p:spPr>
          <a:xfrm>
            <a:off x="3778945" y="4508500"/>
            <a:ext cx="5365055" cy="2349500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GB" sz="2700" i="1" dirty="0" err="1" smtClean="0">
                <a:solidFill>
                  <a:schemeClr val="tx1"/>
                </a:solidFill>
              </a:rPr>
              <a:t>Villes</a:t>
            </a:r>
            <a:r>
              <a:rPr lang="en-GB" sz="2700" i="1" dirty="0" smtClean="0">
                <a:solidFill>
                  <a:schemeClr val="tx1"/>
                </a:solidFill>
              </a:rPr>
              <a:t> durables</a:t>
            </a:r>
            <a:br>
              <a:rPr lang="en-GB" sz="2700" i="1" dirty="0" smtClean="0">
                <a:solidFill>
                  <a:schemeClr val="tx1"/>
                </a:solidFill>
              </a:rPr>
            </a:br>
            <a:r>
              <a:rPr lang="en-GB" sz="2700" dirty="0" smtClean="0">
                <a:solidFill>
                  <a:schemeClr val="tx1"/>
                </a:solidFill>
              </a:rPr>
              <a:t/>
            </a:r>
            <a:br>
              <a:rPr lang="en-GB" sz="27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Prof.  Jean-Claude Bolay</a:t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CODEV (Centre </a:t>
            </a:r>
            <a:r>
              <a:rPr lang="en-GB" sz="1400" dirty="0" err="1" smtClean="0">
                <a:solidFill>
                  <a:schemeClr val="tx1"/>
                </a:solidFill>
              </a:rPr>
              <a:t>Coopération</a:t>
            </a:r>
            <a:r>
              <a:rPr lang="en-GB" sz="1400" dirty="0" smtClean="0">
                <a:solidFill>
                  <a:schemeClr val="tx1"/>
                </a:solidFill>
              </a:rPr>
              <a:t> &amp; </a:t>
            </a:r>
            <a:r>
              <a:rPr lang="en-GB" sz="1400" dirty="0" err="1" smtClean="0">
                <a:solidFill>
                  <a:schemeClr val="tx1"/>
                </a:solidFill>
              </a:rPr>
              <a:t>Développement</a:t>
            </a:r>
            <a:r>
              <a:rPr lang="en-GB" sz="1400" dirty="0">
                <a:solidFill>
                  <a:schemeClr val="tx1"/>
                </a:solidFill>
              </a:rPr>
              <a:t>) + </a:t>
            </a:r>
            <a:r>
              <a:rPr lang="en-GB" sz="1400" dirty="0" smtClean="0">
                <a:solidFill>
                  <a:schemeClr val="tx1"/>
                </a:solidFill>
              </a:rPr>
              <a:t>LaSUR/ENAC</a:t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EPFL</a:t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/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26 </a:t>
            </a:r>
            <a:r>
              <a:rPr lang="en-GB" sz="1400" dirty="0" err="1" smtClean="0">
                <a:solidFill>
                  <a:schemeClr val="tx1"/>
                </a:solidFill>
              </a:rPr>
              <a:t>septembre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2018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Développement</a:t>
            </a:r>
            <a:r>
              <a:rPr lang="en-US" dirty="0" smtClean="0"/>
              <a:t> : </a:t>
            </a:r>
            <a:br>
              <a:rPr lang="en-US" dirty="0" smtClean="0"/>
            </a:br>
            <a:r>
              <a:rPr lang="en-US" dirty="0" smtClean="0"/>
              <a:t>De quoi </a:t>
            </a:r>
            <a:r>
              <a:rPr lang="en-US" dirty="0" err="1" smtClean="0"/>
              <a:t>parlez-vous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2352" y="4005064"/>
            <a:ext cx="8661648" cy="612068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En </a:t>
            </a:r>
            <a:r>
              <a:rPr lang="en-US" sz="1600" dirty="0" err="1" smtClean="0"/>
              <a:t>synthèse</a:t>
            </a:r>
            <a:r>
              <a:rPr lang="en-US" sz="1600" dirty="0" smtClean="0"/>
              <a:t>:</a:t>
            </a:r>
          </a:p>
          <a:p>
            <a:pPr lvl="1"/>
            <a:r>
              <a:rPr lang="fr-FR" sz="1600" dirty="0" smtClean="0"/>
              <a:t>alors que le terme de croissance est une notion strictement quantitative et économique qui renvoie à l'augmentation du produit national brut, </a:t>
            </a:r>
            <a:endParaRPr lang="fr-CH" sz="1600" dirty="0" smtClean="0"/>
          </a:p>
          <a:p>
            <a:pPr lvl="1"/>
            <a:r>
              <a:rPr lang="fr-FR" sz="1600" dirty="0" smtClean="0"/>
              <a:t>le développement est un concept plus global qui inclut toutes les transformations </a:t>
            </a:r>
            <a:r>
              <a:rPr lang="fr-FR" sz="1600" dirty="0" err="1" smtClean="0"/>
              <a:t>socio-culturelles</a:t>
            </a:r>
            <a:r>
              <a:rPr lang="fr-FR" sz="1600" dirty="0" smtClean="0"/>
              <a:t> et institutionnelles qui accompagnent la croissance.</a:t>
            </a:r>
          </a:p>
          <a:p>
            <a:r>
              <a:rPr lang="fr-FR" sz="1600" dirty="0" smtClean="0"/>
              <a:t>Pour le PNUD, l’indice de développement humain comprend l'espérance de vie; les résultats obtenus en matière d'enseignement; les indicateurs de revenu; les libertés politiques.</a:t>
            </a:r>
            <a:endParaRPr lang="fr-CH" sz="1600" dirty="0" smtClean="0"/>
          </a:p>
          <a:p>
            <a:pPr>
              <a:buNone/>
            </a:pPr>
            <a:r>
              <a:rPr lang="fr-FR" sz="1600" dirty="0" smtClean="0"/>
              <a:t>	</a:t>
            </a:r>
            <a:endParaRPr lang="fr-CH" sz="1600" dirty="0" smtClean="0"/>
          </a:p>
          <a:p>
            <a:pPr lvl="1"/>
            <a:endParaRPr lang="fr-CH" sz="1600" dirty="0" smtClean="0"/>
          </a:p>
          <a:p>
            <a:pPr lvl="1"/>
            <a:endParaRPr lang="fr-FR" sz="2000" dirty="0" smtClean="0"/>
          </a:p>
          <a:p>
            <a:endParaRPr lang="en-US" dirty="0"/>
          </a:p>
        </p:txBody>
      </p:sp>
      <p:pic>
        <p:nvPicPr>
          <p:cNvPr id="8" name="Picture 2" descr="Résultat de recherche d'images pour &quot;development urban society social povert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29056"/>
            <a:ext cx="412343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Développement</a:t>
            </a:r>
            <a:r>
              <a:rPr lang="en-US" dirty="0" smtClean="0"/>
              <a:t> : </a:t>
            </a:r>
            <a:br>
              <a:rPr lang="en-US" dirty="0" smtClean="0"/>
            </a:br>
            <a:r>
              <a:rPr lang="en-US" dirty="0" err="1" smtClean="0"/>
              <a:t>Critères</a:t>
            </a:r>
            <a:r>
              <a:rPr lang="en-US" dirty="0" smtClean="0"/>
              <a:t> </a:t>
            </a:r>
            <a:r>
              <a:rPr lang="en-US" dirty="0" err="1" smtClean="0"/>
              <a:t>d’identification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en-US" dirty="0" err="1" smtClean="0"/>
              <a:t>Développement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Critères</a:t>
            </a:r>
            <a:r>
              <a:rPr lang="en-US" dirty="0" smtClean="0"/>
              <a:t> </a:t>
            </a:r>
            <a:r>
              <a:rPr lang="en-US" dirty="0" err="1" smtClean="0"/>
              <a:t>économiques</a:t>
            </a:r>
            <a:endParaRPr lang="en-US" dirty="0" smtClean="0"/>
          </a:p>
          <a:p>
            <a:pPr lvl="1"/>
            <a:r>
              <a:rPr lang="en-US" dirty="0" err="1" smtClean="0"/>
              <a:t>Critères</a:t>
            </a:r>
            <a:r>
              <a:rPr lang="en-US" dirty="0" smtClean="0"/>
              <a:t> </a:t>
            </a:r>
            <a:r>
              <a:rPr lang="en-US" dirty="0" err="1" smtClean="0"/>
              <a:t>technologiques</a:t>
            </a:r>
            <a:endParaRPr lang="en-US" dirty="0" smtClean="0"/>
          </a:p>
          <a:p>
            <a:pPr lvl="1"/>
            <a:r>
              <a:rPr lang="en-US" dirty="0" err="1" smtClean="0"/>
              <a:t>Critères</a:t>
            </a:r>
            <a:r>
              <a:rPr lang="en-US" dirty="0" smtClean="0"/>
              <a:t> </a:t>
            </a:r>
            <a:r>
              <a:rPr lang="en-US" dirty="0" err="1" smtClean="0"/>
              <a:t>sociaux</a:t>
            </a:r>
            <a:r>
              <a:rPr lang="en-US" dirty="0" smtClean="0"/>
              <a:t> : </a:t>
            </a:r>
            <a:r>
              <a:rPr lang="en-US" dirty="0" err="1" smtClean="0"/>
              <a:t>éducation</a:t>
            </a:r>
            <a:r>
              <a:rPr lang="en-US" dirty="0" smtClean="0"/>
              <a:t> et santé</a:t>
            </a:r>
          </a:p>
          <a:p>
            <a:pPr lvl="1"/>
            <a:r>
              <a:rPr lang="en-US" dirty="0" err="1" smtClean="0"/>
              <a:t>Critères</a:t>
            </a:r>
            <a:r>
              <a:rPr lang="en-US" dirty="0" smtClean="0"/>
              <a:t> </a:t>
            </a:r>
            <a:r>
              <a:rPr lang="en-US" dirty="0" err="1" smtClean="0"/>
              <a:t>démograpiques</a:t>
            </a:r>
            <a:endParaRPr lang="en-US" dirty="0" smtClean="0"/>
          </a:p>
          <a:p>
            <a:pPr lvl="1"/>
            <a:r>
              <a:rPr lang="en-US" dirty="0" err="1" smtClean="0"/>
              <a:t>Critères</a:t>
            </a:r>
            <a:r>
              <a:rPr lang="en-US" dirty="0" smtClean="0"/>
              <a:t> </a:t>
            </a:r>
            <a:r>
              <a:rPr lang="en-US" dirty="0" err="1" smtClean="0"/>
              <a:t>politiques</a:t>
            </a:r>
            <a:endParaRPr lang="en-US" dirty="0"/>
          </a:p>
        </p:txBody>
      </p:sp>
      <p:pic>
        <p:nvPicPr>
          <p:cNvPr id="3074" name="Picture 2" descr="http://thebreakthrough.org/images/main_image/cell_phones-developing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581128"/>
            <a:ext cx="6201593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Développement</a:t>
            </a:r>
            <a:r>
              <a:rPr lang="en-US" dirty="0" smtClean="0"/>
              <a:t> durable : </a:t>
            </a:r>
            <a:br>
              <a:rPr lang="en-US" dirty="0" smtClean="0"/>
            </a:br>
            <a:r>
              <a:rPr lang="en-US" dirty="0" err="1" smtClean="0"/>
              <a:t>Trois</a:t>
            </a:r>
            <a:r>
              <a:rPr lang="en-US" dirty="0" smtClean="0"/>
              <a:t> dimensions </a:t>
            </a:r>
            <a:r>
              <a:rPr lang="en-US" dirty="0" err="1" smtClean="0"/>
              <a:t>clés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3888432" cy="4195481"/>
          </a:xfrm>
        </p:spPr>
        <p:txBody>
          <a:bodyPr/>
          <a:lstStyle/>
          <a:p>
            <a:r>
              <a:rPr lang="en-US" sz="2400" dirty="0" err="1" smtClean="0"/>
              <a:t>Développement</a:t>
            </a:r>
            <a:r>
              <a:rPr lang="en-US" sz="2400" dirty="0" smtClean="0"/>
              <a:t> durable =&gt;</a:t>
            </a:r>
          </a:p>
          <a:p>
            <a:r>
              <a:rPr lang="en-US" sz="2400" dirty="0" err="1" smtClean="0"/>
              <a:t>Trois</a:t>
            </a:r>
            <a:r>
              <a:rPr lang="en-US" sz="2400" dirty="0" smtClean="0"/>
              <a:t> dimensions </a:t>
            </a:r>
            <a:r>
              <a:rPr lang="en-US" sz="2400" dirty="0" err="1" smtClean="0"/>
              <a:t>clés</a:t>
            </a:r>
            <a:r>
              <a:rPr lang="en-US" sz="2400" dirty="0" smtClean="0"/>
              <a:t> :</a:t>
            </a:r>
          </a:p>
          <a:p>
            <a:pPr lvl="1"/>
            <a:r>
              <a:rPr lang="en-US" sz="2000" dirty="0" err="1" smtClean="0"/>
              <a:t>Environnemental</a:t>
            </a:r>
            <a:r>
              <a:rPr lang="en-US" sz="2000" dirty="0" smtClean="0"/>
              <a:t> (</a:t>
            </a:r>
            <a:r>
              <a:rPr lang="en-US" sz="2000" dirty="0" err="1" smtClean="0"/>
              <a:t>préservation</a:t>
            </a:r>
            <a:r>
              <a:rPr lang="en-US" sz="2000" dirty="0" smtClean="0"/>
              <a:t> des </a:t>
            </a:r>
            <a:r>
              <a:rPr lang="en-US" sz="2000" dirty="0" err="1" smtClean="0"/>
              <a:t>ressources</a:t>
            </a:r>
            <a:r>
              <a:rPr lang="en-US" sz="2000" dirty="0" smtClean="0"/>
              <a:t> </a:t>
            </a:r>
            <a:r>
              <a:rPr lang="en-US" sz="2000" dirty="0" err="1" smtClean="0"/>
              <a:t>naturelles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Social (</a:t>
            </a:r>
            <a:r>
              <a:rPr lang="en-US" sz="2000" dirty="0" err="1" smtClean="0"/>
              <a:t>équité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Economique</a:t>
            </a:r>
            <a:r>
              <a:rPr lang="en-US" sz="2000" dirty="0" smtClean="0"/>
              <a:t> (</a:t>
            </a:r>
            <a:r>
              <a:rPr lang="en-US" sz="2000" dirty="0" err="1" smtClean="0"/>
              <a:t>croissance</a:t>
            </a:r>
            <a:r>
              <a:rPr lang="en-US" sz="2000" dirty="0" smtClean="0"/>
              <a:t> avec </a:t>
            </a:r>
            <a:r>
              <a:rPr lang="en-US" sz="2000" dirty="0" err="1" smtClean="0"/>
              <a:t>internalisation</a:t>
            </a:r>
            <a:r>
              <a:rPr lang="en-US" sz="2000" dirty="0" smtClean="0"/>
              <a:t> des </a:t>
            </a:r>
            <a:r>
              <a:rPr lang="en-US" sz="2000" dirty="0" err="1" smtClean="0"/>
              <a:t>coûts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212976"/>
            <a:ext cx="4546190" cy="2558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402" y="332656"/>
            <a:ext cx="7055380" cy="2088232"/>
          </a:xfrm>
        </p:spPr>
        <p:txBody>
          <a:bodyPr/>
          <a:lstStyle/>
          <a:p>
            <a:r>
              <a:rPr lang="en-US" sz="3600" dirty="0" err="1" smtClean="0"/>
              <a:t>Développement</a:t>
            </a:r>
            <a:r>
              <a:rPr lang="en-US" sz="3600" dirty="0" smtClean="0"/>
              <a:t> durable : </a:t>
            </a:r>
            <a:br>
              <a:rPr lang="en-US" sz="3600" dirty="0" smtClean="0"/>
            </a:br>
            <a:r>
              <a:rPr lang="en-US" sz="3600" dirty="0" err="1" smtClean="0"/>
              <a:t>L’éco-developpement</a:t>
            </a:r>
            <a:r>
              <a:rPr lang="en-US" sz="3600" dirty="0" smtClean="0"/>
              <a:t> …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un </a:t>
            </a:r>
            <a:r>
              <a:rPr lang="en-US" sz="3600" dirty="0" smtClean="0"/>
              <a:t>pas </a:t>
            </a:r>
            <a:r>
              <a:rPr lang="en-US" sz="3600" dirty="0" err="1" smtClean="0"/>
              <a:t>vers</a:t>
            </a:r>
            <a:r>
              <a:rPr lang="en-US" sz="3600" dirty="0" smtClean="0"/>
              <a:t> la </a:t>
            </a:r>
            <a:r>
              <a:rPr lang="en-US" sz="3600" dirty="0" err="1" smtClean="0"/>
              <a:t>ville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7402" y="2332037"/>
            <a:ext cx="8229600" cy="4525963"/>
          </a:xfrm>
        </p:spPr>
        <p:txBody>
          <a:bodyPr/>
          <a:lstStyle/>
          <a:p>
            <a:r>
              <a:rPr lang="fr-FR" sz="2400" b="1" dirty="0" smtClean="0"/>
              <a:t>L'</a:t>
            </a:r>
            <a:r>
              <a:rPr lang="fr-FR" sz="2400" b="1" dirty="0" err="1" smtClean="0"/>
              <a:t>éco-développement</a:t>
            </a:r>
            <a:r>
              <a:rPr lang="fr-FR" sz="2400" b="1" dirty="0" smtClean="0"/>
              <a:t>, selon Ignacy Sachs</a:t>
            </a:r>
            <a:endParaRPr lang="fr-CH" sz="2400" dirty="0" smtClean="0"/>
          </a:p>
          <a:p>
            <a:r>
              <a:rPr lang="fr-FR" sz="2400" dirty="0" smtClean="0"/>
              <a:t> Pour ce chercheur, le développement doit être analysé à travers cinq dimensions que l'on visera à équilibrer les unes par rapport aux autres :</a:t>
            </a:r>
          </a:p>
          <a:p>
            <a:r>
              <a:rPr lang="fr-FR" sz="2400" dirty="0" smtClean="0"/>
              <a:t>la pertinence sociale des solutions proposées</a:t>
            </a:r>
          </a:p>
          <a:p>
            <a:r>
              <a:rPr lang="fr-FR" sz="2400" dirty="0" smtClean="0"/>
              <a:t>les effets environnementaux des actions menées</a:t>
            </a:r>
          </a:p>
          <a:p>
            <a:r>
              <a:rPr lang="fr-FR" sz="2400" dirty="0" smtClean="0"/>
              <a:t>l'efficacité économique</a:t>
            </a:r>
          </a:p>
          <a:p>
            <a:r>
              <a:rPr lang="fr-FR" sz="2400" dirty="0" smtClean="0"/>
              <a:t>l'acceptabilité culturelle</a:t>
            </a:r>
            <a:endParaRPr lang="fr-CH" sz="2400" dirty="0" smtClean="0"/>
          </a:p>
          <a:p>
            <a:r>
              <a:rPr lang="fr-FR" sz="2400" dirty="0" smtClean="0"/>
              <a:t> la dimension territoriale du développement</a:t>
            </a:r>
            <a:endParaRPr lang="fr-CH" sz="2400" dirty="0" smtClean="0"/>
          </a:p>
          <a:p>
            <a:pPr>
              <a:buNone/>
            </a:pPr>
            <a:endParaRPr lang="fr-CH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17773"/>
            <a:ext cx="5330492" cy="1728192"/>
          </a:xfrm>
        </p:spPr>
        <p:txBody>
          <a:bodyPr/>
          <a:lstStyle/>
          <a:p>
            <a:r>
              <a:rPr lang="en-US" sz="3200" dirty="0" err="1" smtClean="0"/>
              <a:t>Développement</a:t>
            </a:r>
            <a:r>
              <a:rPr lang="en-US" sz="3200" dirty="0" smtClean="0"/>
              <a:t> </a:t>
            </a:r>
            <a:r>
              <a:rPr lang="en-US" sz="3200" dirty="0" err="1" smtClean="0"/>
              <a:t>urbain</a:t>
            </a:r>
            <a:r>
              <a:rPr lang="en-US" sz="3200" dirty="0" smtClean="0"/>
              <a:t> durable: Et </a:t>
            </a:r>
            <a:r>
              <a:rPr lang="en-US" sz="3200" dirty="0" err="1" smtClean="0"/>
              <a:t>si</a:t>
            </a:r>
            <a:r>
              <a:rPr lang="en-US" sz="3200" dirty="0" smtClean="0"/>
              <a:t> nous </a:t>
            </a:r>
            <a:r>
              <a:rPr lang="en-US" sz="3200" dirty="0" err="1" smtClean="0"/>
              <a:t>parlions</a:t>
            </a:r>
            <a:r>
              <a:rPr lang="en-US" sz="3200" dirty="0" smtClean="0"/>
              <a:t> de Port-au-Prince, </a:t>
            </a:r>
            <a:r>
              <a:rPr lang="en-US" sz="3200" dirty="0" err="1" smtClean="0"/>
              <a:t>Haïti</a:t>
            </a:r>
            <a:r>
              <a:rPr lang="en-US" sz="3200" dirty="0" smtClean="0"/>
              <a:t> </a:t>
            </a:r>
            <a:r>
              <a:rPr lang="en-US" sz="3600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564904"/>
            <a:ext cx="8229600" cy="4525963"/>
          </a:xfrm>
        </p:spPr>
        <p:txBody>
          <a:bodyPr/>
          <a:lstStyle/>
          <a:p>
            <a:r>
              <a:rPr lang="fr-FR" sz="1800" dirty="0" smtClean="0"/>
              <a:t>PAP, 2,8 millions d’habitants, 5 en 2030</a:t>
            </a:r>
          </a:p>
          <a:p>
            <a:r>
              <a:rPr lang="fr-FR" sz="1800" dirty="0" smtClean="0"/>
              <a:t>Forte immigration rurale, </a:t>
            </a:r>
            <a:r>
              <a:rPr lang="fr-FR" sz="1800" dirty="0"/>
              <a:t>77% des emplois sont informels à </a:t>
            </a:r>
            <a:r>
              <a:rPr lang="fr-FR" sz="1800" dirty="0" smtClean="0"/>
              <a:t>PAP, étalement urbain, 80% de la population vit dans des bidonvilles, </a:t>
            </a:r>
            <a:r>
              <a:rPr lang="fr-FR" sz="1800" dirty="0"/>
              <a:t>déficit quantitatif et qualitatif en </a:t>
            </a:r>
            <a:r>
              <a:rPr lang="fr-FR" sz="1800" dirty="0" smtClean="0"/>
              <a:t>habitat, dégradation du centre ville, vulnérabilité face aux risques naturels, </a:t>
            </a:r>
          </a:p>
          <a:p>
            <a:r>
              <a:rPr lang="fr-FR" sz="1800" dirty="0" smtClean="0"/>
              <a:t>Instabilité politique historique, clientélisme, corruption, </a:t>
            </a:r>
          </a:p>
          <a:p>
            <a:r>
              <a:rPr lang="fr-FR" sz="1800" dirty="0" smtClean="0"/>
              <a:t>Janvier 2010, tremblement de terre en Haïti, PAP gravement touchée =&gt; 300.000 morts, 300.000 blessés, 1,2 millions de sans abris =&gt; Promesses de dons de 9,9 milliards; en 2011, 4 milliards ont été investis.</a:t>
            </a:r>
            <a:endParaRPr lang="fr-CH" sz="1800" dirty="0" smtClean="0"/>
          </a:p>
          <a:p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20" y="317773"/>
            <a:ext cx="3489980" cy="195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7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Développement</a:t>
            </a:r>
            <a:r>
              <a:rPr lang="en-US" dirty="0" smtClean="0"/>
              <a:t> durable </a:t>
            </a:r>
            <a:r>
              <a:rPr lang="en-US" dirty="0" err="1" smtClean="0"/>
              <a:t>urbain</a:t>
            </a:r>
            <a:r>
              <a:rPr lang="en-US" dirty="0" smtClean="0"/>
              <a:t> : </a:t>
            </a:r>
            <a:br>
              <a:rPr lang="en-US" dirty="0" smtClean="0"/>
            </a:br>
            <a:r>
              <a:rPr lang="en-US" dirty="0" err="1" smtClean="0"/>
              <a:t>Exercice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  <a:solidFill>
            <a:srgbClr val="FFC000"/>
          </a:solidFill>
        </p:spPr>
        <p:txBody>
          <a:bodyPr/>
          <a:lstStyle/>
          <a:p>
            <a:r>
              <a:rPr lang="fr-CH" sz="2400" dirty="0" smtClean="0"/>
              <a:t>En reprenant les 5 dimensions qui suivent, </a:t>
            </a:r>
            <a:r>
              <a:rPr lang="fr-CH" sz="2400" dirty="0" smtClean="0"/>
              <a:t>esquissez un projet en </a:t>
            </a:r>
            <a:r>
              <a:rPr lang="fr-CH" sz="2400" dirty="0" smtClean="0"/>
              <a:t>relation avec un quartier urbain de Haïti </a:t>
            </a:r>
            <a:r>
              <a:rPr lang="fr-CH" sz="2400" dirty="0" smtClean="0"/>
              <a:t>affecté par le tremblement de terre</a:t>
            </a:r>
            <a:endParaRPr lang="fr-CH" sz="2400" dirty="0" smtClean="0"/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la pertinence sociale des solutions proposées</a:t>
            </a: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les effets environnementaux des actions menées</a:t>
            </a: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l'efficacité économique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la dimension territoriale</a:t>
            </a:r>
            <a:endParaRPr lang="fr-CH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l'acceptabilité culturelle</a:t>
            </a:r>
            <a:endParaRPr lang="fr-CH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2873510" cy="20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2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1547664" y="5589240"/>
            <a:ext cx="6912768" cy="877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 fontAlgn="auto">
              <a:buFont typeface="Times" pitchFamily="-60" charset="0"/>
              <a:buNone/>
            </a:pPr>
            <a:r>
              <a:rPr lang="fr-CH" sz="1600" dirty="0" smtClean="0">
                <a:solidFill>
                  <a:schemeClr val="tx1"/>
                </a:solidFill>
              </a:rPr>
              <a:t>Merci de votre attention</a:t>
            </a:r>
          </a:p>
          <a:p>
            <a:pPr algn="r" fontAlgn="auto">
              <a:buFont typeface="Times" pitchFamily="-60" charset="0"/>
              <a:buNone/>
            </a:pPr>
            <a:r>
              <a:rPr lang="fr-CH" sz="1600" dirty="0" smtClean="0">
                <a:solidFill>
                  <a:schemeClr val="tx1"/>
                </a:solidFill>
              </a:rPr>
              <a:t>Jean-Claude Bolay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5" y="1844824"/>
            <a:ext cx="916374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85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</TotalTime>
  <Words>307</Words>
  <Application>Microsoft Office PowerPoint</Application>
  <PresentationFormat>Affichage à l'écran 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</vt:lpstr>
      <vt:lpstr>Wingdings 3</vt:lpstr>
      <vt:lpstr>Ion</vt:lpstr>
      <vt:lpstr>Villes durables  Prof.  Jean-Claude Bolay CODEV (Centre Coopération &amp; Développement) + LaSUR/ENAC EPFL  26 septembre 2018</vt:lpstr>
      <vt:lpstr>Développement :  De quoi parlez-vous ?</vt:lpstr>
      <vt:lpstr>Développement :  Critères d’identification</vt:lpstr>
      <vt:lpstr>Développement durable :  Trois dimensions clés</vt:lpstr>
      <vt:lpstr>Développement durable :  L’éco-developpement …  un pas vers la ville</vt:lpstr>
      <vt:lpstr>Développement urbain durable: Et si nous parlions de Port-au-Prince, Haïti ? </vt:lpstr>
      <vt:lpstr>Développement durable urbain :  Exercice</vt:lpstr>
      <vt:lpstr>Présentation PowerPoint</vt:lpstr>
    </vt:vector>
  </TitlesOfParts>
  <Company>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bolay</dc:creator>
  <cp:lastModifiedBy>Bolay Jean-Claude</cp:lastModifiedBy>
  <cp:revision>18</cp:revision>
  <dcterms:created xsi:type="dcterms:W3CDTF">2009-10-05T11:26:21Z</dcterms:created>
  <dcterms:modified xsi:type="dcterms:W3CDTF">2018-09-25T10:56:43Z</dcterms:modified>
</cp:coreProperties>
</file>