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3CCCC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100" d="100"/>
          <a:sy n="100" d="100"/>
        </p:scale>
        <p:origin x="14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D03C86-8246-40FE-9FA5-2386D53989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503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58BE5A-6770-4819-803D-955A786E4D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200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000"/>
              </a:schemeClr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/>
          </a:p>
        </p:txBody>
      </p:sp>
      <p:sp>
        <p:nvSpPr>
          <p:cNvPr id="6" name="AutoShape 57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/>
          </a:p>
        </p:txBody>
      </p:sp>
      <p:sp>
        <p:nvSpPr>
          <p:cNvPr id="7" name="AutoShape 58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/>
          </a:p>
        </p:txBody>
      </p:sp>
      <p:sp>
        <p:nvSpPr>
          <p:cNvPr id="8" name="AutoShape 59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/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/>
          </a:p>
        </p:txBody>
      </p:sp>
      <p:sp>
        <p:nvSpPr>
          <p:cNvPr id="10" name="Rectangle 62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/>
          </a:p>
        </p:txBody>
      </p:sp>
      <p:sp>
        <p:nvSpPr>
          <p:cNvPr id="3135" name="Rectangle 63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3136" name="Rectangle 6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1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IREC-DA/EPFL - JCB</a:t>
            </a:r>
          </a:p>
        </p:txBody>
      </p:sp>
      <p:sp>
        <p:nvSpPr>
          <p:cNvPr id="13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092E6B-F24A-4044-8982-BBF183A244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IREC-DA/EPFL - JCB</a:t>
            </a:r>
          </a:p>
        </p:txBody>
      </p:sp>
      <p:sp>
        <p:nvSpPr>
          <p:cNvPr id="6" name="Rectangle 62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A9F63-DB75-42D5-BF0F-206E93B077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IREC-DA/EPFL - JCB</a:t>
            </a:r>
          </a:p>
        </p:txBody>
      </p:sp>
      <p:sp>
        <p:nvSpPr>
          <p:cNvPr id="6" name="Rectangle 62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33F49-9160-4110-84A6-E734C9F166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/>
          <a:p>
            <a:pPr lvl="0"/>
            <a:endParaRPr lang="fr-CH" noProof="0" smtClean="0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IREC-DA/EPFL - JCB</a:t>
            </a:r>
          </a:p>
        </p:txBody>
      </p:sp>
      <p:sp>
        <p:nvSpPr>
          <p:cNvPr id="7" name="Rectangle 62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D1283-154D-43B6-8B58-A5D304A103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IREC-DA/EPFL - JCB</a:t>
            </a:r>
          </a:p>
        </p:txBody>
      </p:sp>
      <p:sp>
        <p:nvSpPr>
          <p:cNvPr id="6" name="Rectangle 62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5181-7FEC-49BF-9F77-820952EE8B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IREC-DA/EPFL - JCB</a:t>
            </a:r>
          </a:p>
        </p:txBody>
      </p:sp>
      <p:sp>
        <p:nvSpPr>
          <p:cNvPr id="6" name="Rectangle 62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DF68F-A7D7-4E9E-B31B-CE4A46306F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IREC-DA/EPFL - JCB</a:t>
            </a:r>
          </a:p>
        </p:txBody>
      </p:sp>
      <p:sp>
        <p:nvSpPr>
          <p:cNvPr id="7" name="Rectangle 62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69273-702A-4055-A2C4-BB32D322BE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IREC-DA/EPFL - JCB</a:t>
            </a:r>
          </a:p>
        </p:txBody>
      </p:sp>
      <p:sp>
        <p:nvSpPr>
          <p:cNvPr id="9" name="Rectangle 62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8F170-E364-4669-A203-FA8E640FF9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IREC-DA/EPFL - JCB</a:t>
            </a:r>
          </a:p>
        </p:txBody>
      </p:sp>
      <p:sp>
        <p:nvSpPr>
          <p:cNvPr id="5" name="Rectangle 62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3349F-8334-4BF2-97F0-0BD45E26DE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IREC-DA/EPFL - JCB</a:t>
            </a:r>
          </a:p>
        </p:txBody>
      </p:sp>
      <p:sp>
        <p:nvSpPr>
          <p:cNvPr id="4" name="Rectangle 62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FD678-7648-4A3D-8A38-F95CCAE49D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IREC-DA/EPFL - JCB</a:t>
            </a:r>
          </a:p>
        </p:txBody>
      </p:sp>
      <p:sp>
        <p:nvSpPr>
          <p:cNvPr id="7" name="Rectangle 62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20F75-39AD-4510-B517-943DC9FC9F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IREC-DA/EPFL - JCB</a:t>
            </a:r>
          </a:p>
        </p:txBody>
      </p:sp>
      <p:sp>
        <p:nvSpPr>
          <p:cNvPr id="7" name="Rectangle 62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E280E-4EF5-43F1-9E67-EAB66D2901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8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5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108" name="Rectangle 6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09" name="Rectangle 6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fr-FR"/>
              <a:t>IREC-DA/EPFL - JCB</a:t>
            </a:r>
          </a:p>
        </p:txBody>
      </p:sp>
      <p:sp>
        <p:nvSpPr>
          <p:cNvPr id="2114" name="Rectangle 6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/>
          </a:p>
        </p:txBody>
      </p:sp>
      <p:sp>
        <p:nvSpPr>
          <p:cNvPr id="2115" name="Rectangle 6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/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/>
          </a:p>
        </p:txBody>
      </p:sp>
      <p:sp>
        <p:nvSpPr>
          <p:cNvPr id="2110" name="Rectangle 62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56B222-BE16-43E9-928E-AF0DF1BED7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C86B-58F4-4003-AFBA-947A0FD0385C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3075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H" sz="3600" smtClean="0"/>
              <a:t>Ho Chi Minh Ville, Vietnam: Environnement et société urbaine</a:t>
            </a:r>
            <a:endParaRPr lang="fr-FR" sz="36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28800"/>
            <a:ext cx="4191000" cy="4572000"/>
          </a:xfrm>
        </p:spPr>
        <p:txBody>
          <a:bodyPr/>
          <a:lstStyle/>
          <a:p>
            <a:pPr eaLnBrk="1" hangingPunct="1"/>
            <a:r>
              <a:rPr lang="fr-CH" sz="2400" b="1" i="1" dirty="0" smtClean="0">
                <a:solidFill>
                  <a:srgbClr val="333399"/>
                </a:solidFill>
              </a:rPr>
              <a:t>Croissance démographique et urbanisation au Vietnam:</a:t>
            </a:r>
          </a:p>
          <a:p>
            <a:pPr eaLnBrk="1" hangingPunct="1"/>
            <a:r>
              <a:rPr lang="fr-CH" sz="2400" dirty="0" smtClean="0"/>
              <a:t>91 millions d’habitants </a:t>
            </a:r>
            <a:r>
              <a:rPr lang="fr-CH" sz="1800" dirty="0" smtClean="0"/>
              <a:t>(2012)</a:t>
            </a:r>
          </a:p>
          <a:p>
            <a:pPr eaLnBrk="1" hangingPunct="1"/>
            <a:r>
              <a:rPr lang="fr-CH" sz="2400" dirty="0" smtClean="0"/>
              <a:t>Croissance démographique annuelle de 1,05%</a:t>
            </a:r>
          </a:p>
          <a:p>
            <a:pPr eaLnBrk="1" hangingPunct="1"/>
            <a:r>
              <a:rPr lang="fr-CH" sz="2400" dirty="0" smtClean="0"/>
              <a:t>Population urbaine : 30%</a:t>
            </a:r>
          </a:p>
          <a:p>
            <a:pPr eaLnBrk="1" hangingPunct="1"/>
            <a:r>
              <a:rPr lang="fr-CH" sz="2400" dirty="0" smtClean="0"/>
              <a:t>Croissance urbaine annuelle de 2,3%</a:t>
            </a:r>
          </a:p>
          <a:p>
            <a:pPr eaLnBrk="1" hangingPunct="1"/>
            <a:r>
              <a:rPr lang="fr-CH" sz="2400" dirty="0" smtClean="0"/>
              <a:t>Bipolarisation entre :</a:t>
            </a:r>
            <a:br>
              <a:rPr lang="fr-CH" sz="2400" dirty="0" smtClean="0"/>
            </a:br>
            <a:r>
              <a:rPr lang="fr-CH" sz="2400" dirty="0" smtClean="0"/>
              <a:t>Nord - Sud</a:t>
            </a:r>
            <a:br>
              <a:rPr lang="fr-CH" sz="2400" dirty="0" smtClean="0"/>
            </a:br>
            <a:r>
              <a:rPr lang="fr-CH" sz="2400" dirty="0" smtClean="0"/>
              <a:t>littoral - intérieur</a:t>
            </a:r>
            <a:endParaRPr lang="fr-FR" sz="2800" dirty="0" smtClean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1588" y="129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23567" name="Picture 15" descr="Vietnam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828800"/>
            <a:ext cx="4343400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 advAuto="3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54D2-65E3-4A81-B573-AB0A6F7FC261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12291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H" sz="3600" smtClean="0"/>
              <a:t>Ho Chi Minh Ville, Vietnam: Environnement et société urbaine</a:t>
            </a:r>
            <a:endParaRPr lang="fr-FR" sz="36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648200" cy="4724400"/>
          </a:xfrm>
        </p:spPr>
        <p:txBody>
          <a:bodyPr/>
          <a:lstStyle/>
          <a:p>
            <a:pPr eaLnBrk="1" hangingPunct="1"/>
            <a:r>
              <a:rPr lang="fr-CH" sz="2800" b="1" i="1" smtClean="0">
                <a:solidFill>
                  <a:srgbClr val="333399"/>
                </a:solidFill>
              </a:rPr>
              <a:t>Précarité urbaine : Pauvreté socio-économique</a:t>
            </a:r>
          </a:p>
          <a:p>
            <a:pPr eaLnBrk="1" hangingPunct="1"/>
            <a:r>
              <a:rPr lang="fr-CH" sz="2000" smtClean="0"/>
              <a:t>La précarité se marque également à travers les disparités socio-économiques qui traversent la société urbaine. </a:t>
            </a:r>
          </a:p>
          <a:p>
            <a:pPr eaLnBrk="1" hangingPunct="1"/>
            <a:r>
              <a:rPr lang="fr-CH" sz="2000" smtClean="0"/>
              <a:t>Si à HCMV, la moyenne des revenus mensuels s’établit aux environs de 30 à 40 US$, elle était en 1995 de 10 à 12 $ dans les quartiers enquêtés</a:t>
            </a:r>
            <a:br>
              <a:rPr lang="fr-CH" sz="2000" smtClean="0"/>
            </a:br>
            <a:r>
              <a:rPr lang="fr-CH" sz="2000" smtClean="0"/>
              <a:t>75% des dépenses sont réservées à l’alimentation</a:t>
            </a:r>
            <a:br>
              <a:rPr lang="fr-CH" sz="2000" smtClean="0"/>
            </a:br>
            <a:r>
              <a:rPr lang="fr-CH" sz="2000" smtClean="0"/>
              <a:t>De 35 à 55% des ménages sont endettés</a:t>
            </a:r>
            <a:br>
              <a:rPr lang="fr-CH" sz="2000" smtClean="0"/>
            </a:br>
            <a:r>
              <a:rPr lang="fr-CH" sz="2000" smtClean="0"/>
              <a:t>42% des actifs exercent une activité informelle</a:t>
            </a:r>
            <a:endParaRPr lang="fr-FR" sz="2000" smtClean="0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45720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1588" y="129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32777" name="Picture 9" descr="D:\femme-marché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3200400"/>
            <a:ext cx="3962400" cy="2595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 advAuto="3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041A-E51E-4060-9A67-BAB918DADEF1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13315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H" sz="3600" smtClean="0"/>
              <a:t>Ho Chi Minh Ville, Vietnam: Environnement et société urbaine</a:t>
            </a:r>
            <a:endParaRPr lang="fr-FR" sz="36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5029200" cy="4724400"/>
          </a:xfrm>
        </p:spPr>
        <p:txBody>
          <a:bodyPr/>
          <a:lstStyle/>
          <a:p>
            <a:pPr eaLnBrk="1" hangingPunct="1"/>
            <a:r>
              <a:rPr lang="fr-CH" sz="2800" b="1" i="1" smtClean="0">
                <a:solidFill>
                  <a:srgbClr val="333399"/>
                </a:solidFill>
              </a:rPr>
              <a:t>Politiques urbaines et politiques sociales à HCMV</a:t>
            </a:r>
          </a:p>
          <a:p>
            <a:pPr eaLnBrk="1" hangingPunct="1"/>
            <a:r>
              <a:rPr lang="fr-CH" sz="2000" smtClean="0"/>
              <a:t>Dès 1992, les autorités mettent en place une politique de lutte contre la pauvreté (infrastructures, formation professionnelle, microcrédit, éducation, santé, appui à la production, génération d’emplois)</a:t>
            </a:r>
          </a:p>
          <a:p>
            <a:pPr eaLnBrk="1" hangingPunct="1"/>
            <a:r>
              <a:rPr lang="fr-CH" sz="2000" smtClean="0"/>
              <a:t>En parallèle se met en place une politique d’aménagement et de rénovation urbaine (construction d’infrastructures, éradication des taudis, assainissement et aménagement des canaux, investissement dans du logement moderne) </a:t>
            </a:r>
            <a:endParaRPr lang="fr-FR" sz="2000" smtClean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5720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1588" y="129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33804" name="Picture 12" descr="C:\jcb\@PUBLIC\photos tiers monde\vietnam\berges canal réaménagées 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981200"/>
            <a:ext cx="2949575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 advAuto="3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CE09-BEFC-4454-853B-38B030E22956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14339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H" sz="3600" smtClean="0"/>
              <a:t>Ho Chi Minh Ville, Vietnam: Environnement et société urbaine</a:t>
            </a:r>
            <a:endParaRPr lang="fr-FR" sz="36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648200" cy="4876800"/>
          </a:xfrm>
        </p:spPr>
        <p:txBody>
          <a:bodyPr/>
          <a:lstStyle/>
          <a:p>
            <a:pPr eaLnBrk="1" hangingPunct="1"/>
            <a:r>
              <a:rPr lang="fr-CH" sz="2800" b="1" i="1" smtClean="0">
                <a:solidFill>
                  <a:srgbClr val="333399"/>
                </a:solidFill>
              </a:rPr>
              <a:t>Grands travaux urbains et impact social</a:t>
            </a:r>
          </a:p>
          <a:p>
            <a:pPr eaLnBrk="1" hangingPunct="1"/>
            <a:r>
              <a:rPr lang="fr-CH" sz="2000" smtClean="0"/>
              <a:t>Le projet d’assainissement du canal Nhieu Loc – Thi Nghe et de relogement des résidents affectés par les travaux concerne près de 11.000 foyers</a:t>
            </a:r>
          </a:p>
          <a:p>
            <a:pPr eaLnBrk="1" hangingPunct="1"/>
            <a:r>
              <a:rPr lang="fr-CH" sz="2000" smtClean="0"/>
              <a:t>Quatre principes appuient ce programme :</a:t>
            </a:r>
            <a:br>
              <a:rPr lang="fr-CH" sz="2000" smtClean="0"/>
            </a:br>
            <a:r>
              <a:rPr lang="fr-CH" sz="1800" smtClean="0"/>
              <a:t>Attribution de compensations suffisantes</a:t>
            </a:r>
            <a:br>
              <a:rPr lang="fr-CH" sz="1800" smtClean="0"/>
            </a:br>
            <a:r>
              <a:rPr lang="fr-CH" sz="1800" smtClean="0"/>
              <a:t>Relogement sur place dans des immeubles collectifs subventionnés par l’Etat</a:t>
            </a:r>
            <a:br>
              <a:rPr lang="fr-CH" sz="1800" smtClean="0"/>
            </a:br>
            <a:r>
              <a:rPr lang="fr-CH" sz="1800" smtClean="0"/>
              <a:t>Accès au crédit pour le logement</a:t>
            </a:r>
            <a:br>
              <a:rPr lang="fr-CH" sz="1800" smtClean="0"/>
            </a:br>
            <a:r>
              <a:rPr lang="fr-CH" sz="1800" smtClean="0"/>
              <a:t>Encouragement des départs volontaires en périphérie</a:t>
            </a:r>
          </a:p>
          <a:p>
            <a:pPr eaLnBrk="1" hangingPunct="1"/>
            <a:endParaRPr lang="fr-FR" sz="1800" smtClean="0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5720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1588" y="129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34828" name="Picture 12" descr="C:\jcb\@PUBLIC\photos tiers monde\vietnam\relogement-sw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3048000"/>
            <a:ext cx="4267200" cy="2830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 advAuto="3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A3BF-FCE5-4DE9-A354-6CBA967380D3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15363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H" sz="3600" smtClean="0"/>
              <a:t>Ho Chi Minh Ville, Vietnam: Environnement et société urbaine</a:t>
            </a:r>
            <a:endParaRPr lang="fr-FR" sz="36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05000"/>
            <a:ext cx="4648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H" sz="2800" b="1" i="1" smtClean="0">
                <a:solidFill>
                  <a:srgbClr val="333399"/>
                </a:solidFill>
              </a:rPr>
              <a:t>Relogement et précarité sociale, quelle réalité ?</a:t>
            </a:r>
            <a:endParaRPr lang="fr-CH" sz="2000" smtClean="0"/>
          </a:p>
          <a:p>
            <a:pPr eaLnBrk="1" hangingPunct="1">
              <a:lnSpc>
                <a:spcPct val="90000"/>
              </a:lnSpc>
            </a:pPr>
            <a:r>
              <a:rPr lang="fr-CH" sz="2000" smtClean="0"/>
              <a:t>Les habitants touchés se plaignent principalement de :</a:t>
            </a:r>
            <a:br>
              <a:rPr lang="fr-CH" sz="2000" smtClean="0"/>
            </a:br>
            <a:r>
              <a:rPr lang="fr-CH" sz="2000" smtClean="0"/>
              <a:t>Compensations financières insuffisantes</a:t>
            </a:r>
            <a:br>
              <a:rPr lang="fr-CH" sz="2000" smtClean="0"/>
            </a:br>
            <a:r>
              <a:rPr lang="fr-CH" sz="2000" smtClean="0"/>
              <a:t>Manque d’informations précises</a:t>
            </a:r>
            <a:br>
              <a:rPr lang="fr-CH" sz="2000" smtClean="0"/>
            </a:br>
            <a:r>
              <a:rPr lang="fr-CH" sz="2000" smtClean="0"/>
              <a:t>Exclusion des familles sans statut de résidence</a:t>
            </a:r>
            <a:br>
              <a:rPr lang="fr-CH" sz="2000" smtClean="0"/>
            </a:br>
            <a:r>
              <a:rPr lang="fr-CH" sz="2000" smtClean="0"/>
              <a:t>Eloignement des nouvelles zones de relogement</a:t>
            </a:r>
          </a:p>
          <a:p>
            <a:pPr eaLnBrk="1" hangingPunct="1">
              <a:lnSpc>
                <a:spcPct val="90000"/>
              </a:lnSpc>
            </a:pPr>
            <a:r>
              <a:rPr lang="fr-CH" sz="2000" smtClean="0"/>
              <a:t>Les familles qui bénéficient d’indemnités de relogement choisissent l’offre immobilière proposée par l’Etat mais les familles les plus précarisées n’y ont pas accès</a:t>
            </a:r>
            <a:endParaRPr lang="fr-FR" sz="2000" smtClean="0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45720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588" y="129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35852" name="Picture 12" descr="C:\jcb\@PUBLIC\photos tiers monde\vietnam\HCMC-relogement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3124200"/>
            <a:ext cx="3581400" cy="2474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 advAuto="3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8C97-CE14-42FE-8272-3325B28FB38E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16387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H" sz="3600" smtClean="0"/>
              <a:t>Ho Chi Minh Ville, Vietnam: Environnement et société urbaine</a:t>
            </a:r>
            <a:endParaRPr lang="fr-FR" sz="36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05000"/>
            <a:ext cx="4800600" cy="4953000"/>
          </a:xfrm>
        </p:spPr>
        <p:txBody>
          <a:bodyPr/>
          <a:lstStyle/>
          <a:p>
            <a:pPr eaLnBrk="1" hangingPunct="1"/>
            <a:r>
              <a:rPr lang="fr-CH" sz="2800" b="1" i="1" smtClean="0">
                <a:solidFill>
                  <a:srgbClr val="333399"/>
                </a:solidFill>
              </a:rPr>
              <a:t>Réhabilitation urbaine, relogement, impact social, quels enjeux ?</a:t>
            </a:r>
          </a:p>
          <a:p>
            <a:pPr eaLnBrk="1" hangingPunct="1"/>
            <a:r>
              <a:rPr lang="fr-CH" sz="2200" b="1" i="1" smtClean="0"/>
              <a:t>Sans entrer dans les considérations architecturales et techniques portant sur l’offre immobilière faite par l’Etat, il est à considérer que les con-ditions d’accessibilité aux program-mes publics de relogement tendent à renforcer la ségrégation sociale et la naissance de nouvelles zones d’habitat précaire</a:t>
            </a:r>
            <a:endParaRPr lang="fr-CH" sz="2200" smtClean="0"/>
          </a:p>
          <a:p>
            <a:pPr eaLnBrk="1" hangingPunct="1">
              <a:buFontTx/>
              <a:buNone/>
            </a:pPr>
            <a:endParaRPr lang="fr-FR" sz="200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45720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1588" y="129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36873" name="Picture 9" descr="C:\jcb\@PUBLIC\photos tiers monde\vietnam\HCMC-2 jeunes devant pla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971800"/>
            <a:ext cx="3810000" cy="2822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 advAuto="3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140C0-1832-4330-A087-5F7B31D74460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17411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H" sz="3600" smtClean="0"/>
              <a:t>Ho Chi Minh Ville, Vietnam: Environnement et société urbaine</a:t>
            </a:r>
            <a:endParaRPr lang="fr-FR" sz="36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05000"/>
            <a:ext cx="4495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H" sz="2800" b="1" i="1" smtClean="0">
                <a:solidFill>
                  <a:srgbClr val="333399"/>
                </a:solidFill>
              </a:rPr>
              <a:t>Développement urbain = développement social ? </a:t>
            </a:r>
            <a:br>
              <a:rPr lang="fr-CH" sz="2800" b="1" i="1" smtClean="0">
                <a:solidFill>
                  <a:srgbClr val="333399"/>
                </a:solidFill>
              </a:rPr>
            </a:br>
            <a:r>
              <a:rPr lang="fr-CH" sz="2800" b="1" i="1" smtClean="0">
                <a:solidFill>
                  <a:srgbClr val="333399"/>
                </a:solidFill>
              </a:rPr>
              <a:t>Une question d’actualité</a:t>
            </a:r>
          </a:p>
          <a:p>
            <a:pPr eaLnBrk="1" hangingPunct="1">
              <a:lnSpc>
                <a:spcPct val="90000"/>
              </a:lnSpc>
            </a:pPr>
            <a:r>
              <a:rPr lang="fr-CH" sz="2200" b="1" i="1" smtClean="0"/>
              <a:t>La croissance métropolitaine impose une grande prudence dans l’organisation du territoire et la préservation de l’environnement.</a:t>
            </a:r>
          </a:p>
          <a:p>
            <a:pPr eaLnBrk="1" hangingPunct="1">
              <a:lnSpc>
                <a:spcPct val="90000"/>
              </a:lnSpc>
            </a:pPr>
            <a:r>
              <a:rPr lang="fr-CH" sz="2200" b="1" i="1" smtClean="0"/>
              <a:t>La planification urbaine, sous pression d’impératifs économiques et techniques, peut avoir des effets pervers sur le plan social à l’égard des populations les plus démunies.  </a:t>
            </a:r>
            <a:endParaRPr lang="fr-FR" sz="2000" smtClean="0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45720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1588" y="129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37897" name="Picture 9" descr="C:\jcb\@PUBLIC\photos tiers monde\vietnam\HCMC-panorama urbai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819400"/>
            <a:ext cx="4343400" cy="2827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 advAuto="3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410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H" sz="3600" smtClean="0"/>
              <a:t>Ho Chi Minh Ville, Vietnam: Environnement et société urbaine</a:t>
            </a:r>
            <a:endParaRPr lang="fr-FR" sz="36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624" y="1801939"/>
            <a:ext cx="4191000" cy="4267200"/>
          </a:xfrm>
        </p:spPr>
        <p:txBody>
          <a:bodyPr/>
          <a:lstStyle/>
          <a:p>
            <a:pPr eaLnBrk="1" hangingPunct="1"/>
            <a:r>
              <a:rPr lang="fr-CH" sz="2400" b="1" i="1" dirty="0" smtClean="0">
                <a:solidFill>
                  <a:srgbClr val="333399"/>
                </a:solidFill>
              </a:rPr>
              <a:t>La </a:t>
            </a:r>
            <a:r>
              <a:rPr lang="fr-CH" sz="2400" b="1" i="1" dirty="0" err="1" smtClean="0">
                <a:solidFill>
                  <a:srgbClr val="333399"/>
                </a:solidFill>
              </a:rPr>
              <a:t>bi-polarisation</a:t>
            </a:r>
            <a:r>
              <a:rPr lang="fr-CH" sz="2400" b="1" i="1" dirty="0" smtClean="0">
                <a:solidFill>
                  <a:srgbClr val="333399"/>
                </a:solidFill>
              </a:rPr>
              <a:t> métropolitaine:</a:t>
            </a:r>
          </a:p>
          <a:p>
            <a:pPr eaLnBrk="1" hangingPunct="1"/>
            <a:r>
              <a:rPr lang="fr-CH" sz="2200" dirty="0" smtClean="0"/>
              <a:t>Le delta du Nord et la moyenne région qui entoure Hanoi (6,5 </a:t>
            </a:r>
            <a:r>
              <a:rPr lang="fr-CH" sz="2200" dirty="0" err="1" smtClean="0"/>
              <a:t>mio</a:t>
            </a:r>
            <a:r>
              <a:rPr lang="fr-CH" sz="2200" dirty="0" smtClean="0"/>
              <a:t>. pop. métropole) rassemblent  27,1% de la population nationale sur 8% du territoire</a:t>
            </a:r>
          </a:p>
          <a:p>
            <a:pPr eaLnBrk="1" hangingPunct="1"/>
            <a:r>
              <a:rPr lang="fr-CH" sz="2200" dirty="0" smtClean="0"/>
              <a:t>Le delta du Sud et les basses terres qui entourent </a:t>
            </a:r>
            <a:r>
              <a:rPr lang="fr-CH" sz="2200" dirty="0"/>
              <a:t>HCMV </a:t>
            </a:r>
            <a:r>
              <a:rPr lang="fr-CH" sz="2200" dirty="0" smtClean="0"/>
              <a:t>(9,1 </a:t>
            </a:r>
            <a:r>
              <a:rPr lang="fr-CH" sz="2200" dirty="0" err="1"/>
              <a:t>mio</a:t>
            </a:r>
            <a:r>
              <a:rPr lang="fr-CH" sz="2200" dirty="0"/>
              <a:t>. pop. </a:t>
            </a:r>
            <a:r>
              <a:rPr lang="fr-CH" sz="2200" dirty="0" smtClean="0"/>
              <a:t>métropole) regroupent 34,7% de la population sur 19,1% du territoire</a:t>
            </a:r>
            <a:endParaRPr lang="fr-FR" sz="2800" dirty="0" smtClean="0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45720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1588" y="129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1028" name="Picture 4" descr="http://mappery.com/maps/Vietnam-10m-LECZ-and-Population-Density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877" y="1700807"/>
            <a:ext cx="3561124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343B-380A-49AD-8FC5-B0ED21611C3F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 advAuto="3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5123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C3028-CF39-473D-BDDE-1DA0B2BBAB27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512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H" sz="3600" smtClean="0"/>
              <a:t>Ho Chi Minh Ville, Vietnam: Environnement et société urbaine</a:t>
            </a:r>
            <a:endParaRPr lang="fr-FR" sz="36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05000"/>
            <a:ext cx="4953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H" sz="2400" b="1" i="1" dirty="0" smtClean="0">
                <a:solidFill>
                  <a:srgbClr val="333399"/>
                </a:solidFill>
              </a:rPr>
              <a:t>Ho Chi Minh Ville, une métropole économique en pleine croissance:</a:t>
            </a:r>
          </a:p>
          <a:p>
            <a:pPr eaLnBrk="1" hangingPunct="1">
              <a:lnSpc>
                <a:spcPct val="90000"/>
              </a:lnSpc>
            </a:pPr>
            <a:r>
              <a:rPr lang="fr-CH" sz="1800" dirty="0" smtClean="0"/>
              <a:t>Depuis les réformes décidées par l’Etat à la fin des années 80, le taux de croissance économique a évolué entre 3,1 et 8,5% annuels (moyenne 6,4 entre 2000 - 2012</a:t>
            </a:r>
          </a:p>
          <a:p>
            <a:pPr eaLnBrk="1" hangingPunct="1">
              <a:lnSpc>
                <a:spcPct val="90000"/>
              </a:lnSpc>
            </a:pPr>
            <a:r>
              <a:rPr lang="fr-CH" sz="1800" dirty="0" smtClean="0"/>
              <a:t>Ce succès profite avant tout aux deux régions métropolitaines que sont HCMV (30% des investissements étrangers) et Hanoi (14%)</a:t>
            </a:r>
          </a:p>
          <a:p>
            <a:pPr eaLnBrk="1" hangingPunct="1">
              <a:lnSpc>
                <a:spcPct val="90000"/>
              </a:lnSpc>
            </a:pPr>
            <a:r>
              <a:rPr lang="fr-CH" sz="1800" dirty="0" smtClean="0"/>
              <a:t>Ce qui se répercute sur le plan territorial par de fortes différentiations socio-économiques (PNB par habitant au Vietnam a passé de 650 $ en 1990 à 3200 en 2011, mais 8.500$ à HCMV et 7.500 $ à Hanoi, en 2012)</a:t>
            </a:r>
          </a:p>
          <a:p>
            <a:pPr eaLnBrk="1" hangingPunct="1">
              <a:lnSpc>
                <a:spcPct val="90000"/>
              </a:lnSpc>
            </a:pPr>
            <a:endParaRPr lang="fr-CH" sz="2400" b="1" i="1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fr-CH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800" dirty="0" smtClean="0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45720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1588" y="129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25609" name="Picture 9" descr="C:\jcb\@PUBLIC\photos tiers monde\vietnam\hcmc-centre-lunch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2997200"/>
            <a:ext cx="3810000" cy="261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 advAuto="3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7FEC-F020-42D3-AF9A-BF14B1652199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6147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H" sz="3600" smtClean="0"/>
              <a:t>Ho Chi Minh Ville, Vietnam: Environnement et société urbaine</a:t>
            </a:r>
            <a:endParaRPr lang="fr-FR" sz="36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3733800" cy="4648200"/>
          </a:xfrm>
        </p:spPr>
        <p:txBody>
          <a:bodyPr/>
          <a:lstStyle/>
          <a:p>
            <a:pPr eaLnBrk="1" hangingPunct="1"/>
            <a:r>
              <a:rPr lang="fr-CH" sz="2400" b="1" i="1" dirty="0" smtClean="0">
                <a:solidFill>
                  <a:srgbClr val="333399"/>
                </a:solidFill>
              </a:rPr>
              <a:t>HCMV, une aire métropolitaine en voie d’aménagement:</a:t>
            </a:r>
          </a:p>
          <a:p>
            <a:pPr eaLnBrk="1" hangingPunct="1"/>
            <a:r>
              <a:rPr lang="fr-CH" sz="2200" dirty="0" smtClean="0"/>
              <a:t>Les autorités de HCMV organisent un territoire urbain et rural constitué de 22 districts (dont 17 urbains) qui s’étendent sur  2093 km2. 83% des habitants se concentrent dans les districts urbains qui couvrent 440 km2</a:t>
            </a:r>
          </a:p>
          <a:p>
            <a:pPr eaLnBrk="1" hangingPunct="1"/>
            <a:endParaRPr lang="fr-CH" sz="2400" b="1" i="1" dirty="0" smtClean="0">
              <a:solidFill>
                <a:srgbClr val="333399"/>
              </a:solidFill>
            </a:endParaRPr>
          </a:p>
          <a:p>
            <a:pPr eaLnBrk="1" hangingPunct="1"/>
            <a:endParaRPr lang="fr-CH" sz="2400" dirty="0" smtClean="0"/>
          </a:p>
          <a:p>
            <a:pPr eaLnBrk="1" hangingPunct="1">
              <a:buFontTx/>
              <a:buNone/>
            </a:pPr>
            <a:endParaRPr lang="fr-FR" sz="2800" dirty="0" smtClean="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45720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588" y="129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graphicFrame>
        <p:nvGraphicFramePr>
          <p:cNvPr id="26674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715978"/>
              </p:ext>
            </p:extLst>
          </p:nvPr>
        </p:nvGraphicFramePr>
        <p:xfrm>
          <a:off x="4114800" y="3429000"/>
          <a:ext cx="4800600" cy="2571750"/>
        </p:xfrm>
        <a:graphic>
          <a:graphicData uri="http://schemas.openxmlformats.org/drawingml/2006/table">
            <a:tbl>
              <a:tblPr/>
              <a:tblGrid>
                <a:gridCol w="960438"/>
                <a:gridCol w="960437"/>
                <a:gridCol w="958850"/>
                <a:gridCol w="960438"/>
                <a:gridCol w="960437"/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fr-F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fr-C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Sous-districts</a:t>
                      </a: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fr-C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Surface (km2)</a:t>
                      </a: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fr-CH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Population fin années 1990</a:t>
                      </a:r>
                      <a:endParaRPr kumimoji="0" lang="fr-F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fr-C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Densité (hab/km2)</a:t>
                      </a: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fr-C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HCMV</a:t>
                      </a: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fr-C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306</a:t>
                      </a: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fr-C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2093</a:t>
                      </a: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fr-CH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5,096 </a:t>
                      </a:r>
                      <a:r>
                        <a:rPr kumimoji="0" lang="fr-CH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mio</a:t>
                      </a:r>
                      <a:r>
                        <a:rPr kumimoji="0" lang="fr-CH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fr-F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fr-CH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2434</a:t>
                      </a:r>
                      <a:endParaRPr kumimoji="0" lang="fr-F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fr-C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Districts urbains</a:t>
                      </a: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fr-C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238</a:t>
                      </a: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fr-C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440</a:t>
                      </a: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fr-C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4,243 mio.</a:t>
                      </a: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fr-C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9645</a:t>
                      </a: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fr-C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Districts ruraux</a:t>
                      </a: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fr-C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68</a:t>
                      </a: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fr-C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1653</a:t>
                      </a: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fr-C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0,852 mio.</a:t>
                      </a: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fr-C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</a:rPr>
                        <a:t>515</a:t>
                      </a: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 advAuto="3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7171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EA1E0-DE82-458A-B028-CFFB5D9B8C6C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7172" name="Rectangle 1026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H" sz="3600" smtClean="0"/>
              <a:t>Ho Chi Minh Ville, Vietnam: Environnement et société urbaine</a:t>
            </a:r>
            <a:endParaRPr lang="fr-FR" sz="3600" smtClean="0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28800"/>
            <a:ext cx="6096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H" sz="2800" b="1" i="1" dirty="0" smtClean="0">
                <a:solidFill>
                  <a:srgbClr val="333399"/>
                </a:solidFill>
              </a:rPr>
              <a:t>Urbanisation accélérée et planification : Quelles priorités ?</a:t>
            </a:r>
          </a:p>
          <a:p>
            <a:pPr eaLnBrk="1" hangingPunct="1">
              <a:lnSpc>
                <a:spcPct val="90000"/>
              </a:lnSpc>
            </a:pPr>
            <a:r>
              <a:rPr lang="fr-CH" sz="2100" dirty="0" smtClean="0"/>
              <a:t>On évalue à 100.000 individus le nombre d’immigrés qui s’établissent chaque année à HCMV, pour une population qui atteint 9 millions d’habitants en 2010</a:t>
            </a:r>
          </a:p>
          <a:p>
            <a:pPr eaLnBrk="1" hangingPunct="1">
              <a:lnSpc>
                <a:spcPct val="90000"/>
              </a:lnSpc>
            </a:pPr>
            <a:r>
              <a:rPr lang="fr-CH" sz="2100" dirty="0" smtClean="0"/>
              <a:t>L’espace résidentiel par tête d’habitant est passé de 7m2 en 1975 à 5,8 en 1993</a:t>
            </a:r>
          </a:p>
          <a:p>
            <a:pPr eaLnBrk="1" hangingPunct="1">
              <a:lnSpc>
                <a:spcPct val="90000"/>
              </a:lnSpc>
            </a:pPr>
            <a:r>
              <a:rPr lang="fr-CH" sz="2100" dirty="0" smtClean="0"/>
              <a:t>Parmi les grands projets urbains, les autorités planifient</a:t>
            </a:r>
            <a:r>
              <a:rPr lang="fr-CH" sz="2200" dirty="0" smtClean="0"/>
              <a:t> 6 grandes zones industrielles, 52 km de voies de circulation, la réhabilitation du canal principal et de la rivière Saigon, la </a:t>
            </a:r>
            <a:r>
              <a:rPr lang="fr-CH" sz="2200" dirty="0" err="1" smtClean="0"/>
              <a:t>révégétalisation</a:t>
            </a:r>
            <a:r>
              <a:rPr lang="fr-CH" sz="2200" dirty="0" smtClean="0"/>
              <a:t> des abords et le développement de projets commerciaux et résidentiels.</a:t>
            </a:r>
            <a:endParaRPr lang="fr-FR" sz="2800" dirty="0" smtClean="0"/>
          </a:p>
        </p:txBody>
      </p:sp>
      <p:sp>
        <p:nvSpPr>
          <p:cNvPr id="7174" name="Rectangle 1028"/>
          <p:cNvSpPr>
            <a:spLocks noChangeArrowheads="1"/>
          </p:cNvSpPr>
          <p:nvPr/>
        </p:nvSpPr>
        <p:spPr bwMode="auto">
          <a:xfrm>
            <a:off x="45720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7175" name="Rectangle 1029"/>
          <p:cNvSpPr>
            <a:spLocks noChangeArrowheads="1"/>
          </p:cNvSpPr>
          <p:nvPr/>
        </p:nvSpPr>
        <p:spPr bwMode="auto">
          <a:xfrm>
            <a:off x="1588" y="129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27660" name="Picture 1036" descr="D:\hcmc-centre-constructionhôtel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53163" y="2133600"/>
            <a:ext cx="2679700" cy="388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 advAuto="3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8DF55-9C36-43F1-8A65-788EDD68AB45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8195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H" sz="3600" smtClean="0"/>
              <a:t>Ho Chi Minh Ville, Vietnam: Environnement et société urbaine</a:t>
            </a:r>
            <a:endParaRPr lang="fr-FR" sz="36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5181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H" sz="2800" b="1" i="1" smtClean="0">
                <a:solidFill>
                  <a:srgbClr val="333399"/>
                </a:solidFill>
              </a:rPr>
              <a:t>Croissance urbaine : précarité sociale et résidentielle</a:t>
            </a:r>
          </a:p>
          <a:p>
            <a:pPr eaLnBrk="1" hangingPunct="1">
              <a:lnSpc>
                <a:spcPct val="90000"/>
              </a:lnSpc>
            </a:pPr>
            <a:r>
              <a:rPr lang="fr-CH" sz="2200" smtClean="0"/>
              <a:t>L’habitat précaire tend à se répandre très rapidement à HCMV, défini d’abord par son mode de production : l’auto-construction</a:t>
            </a:r>
          </a:p>
          <a:p>
            <a:pPr eaLnBrk="1" hangingPunct="1">
              <a:lnSpc>
                <a:spcPct val="90000"/>
              </a:lnSpc>
            </a:pPr>
            <a:r>
              <a:rPr lang="fr-CH" sz="2200" smtClean="0"/>
              <a:t>Ainsi que par d’autres caractéristiques :</a:t>
            </a:r>
            <a:br>
              <a:rPr lang="fr-CH" sz="2200" smtClean="0"/>
            </a:br>
            <a:r>
              <a:rPr lang="fr-CH" sz="2200" smtClean="0"/>
              <a:t>Séjour illégal à HCMV, absence de titre de propriété immobilière et de droit d’occupation du sol, durée du processus de production, technologie et matériaux utilisés, pas de contrôle de qualité, main-d’œuvre non salariée </a:t>
            </a:r>
            <a:endParaRPr lang="fr-FR" sz="2200" smtClean="0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45720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1588" y="129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28680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9813" y="2133600"/>
            <a:ext cx="2619375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 advAuto="3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921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24FF-6DAB-4891-BAF5-3FD88CF903B6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922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H" sz="3600" smtClean="0"/>
              <a:t>Ho Chi Minh Ville, Vietnam: Environnement et société urbaine</a:t>
            </a:r>
            <a:endParaRPr lang="fr-FR" sz="36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00250"/>
            <a:ext cx="5214938" cy="4648200"/>
          </a:xfrm>
        </p:spPr>
        <p:txBody>
          <a:bodyPr/>
          <a:lstStyle/>
          <a:p>
            <a:pPr eaLnBrk="1" hangingPunct="1"/>
            <a:r>
              <a:rPr lang="fr-CH" sz="2800" b="1" i="1" dirty="0" smtClean="0">
                <a:solidFill>
                  <a:srgbClr val="333399"/>
                </a:solidFill>
              </a:rPr>
              <a:t>Précarité urbaine : signes et </a:t>
            </a:r>
            <a:r>
              <a:rPr lang="fr-CH" sz="2800" b="1" i="1" dirty="0" err="1" smtClean="0">
                <a:solidFill>
                  <a:srgbClr val="333399"/>
                </a:solidFill>
              </a:rPr>
              <a:t>symptomes</a:t>
            </a:r>
            <a:endParaRPr lang="fr-CH" sz="2800" b="1" i="1" dirty="0" smtClean="0">
              <a:solidFill>
                <a:srgbClr val="333399"/>
              </a:solidFill>
            </a:endParaRPr>
          </a:p>
          <a:p>
            <a:pPr eaLnBrk="1" hangingPunct="1"/>
            <a:r>
              <a:rPr lang="fr-CH" sz="2200" dirty="0" smtClean="0"/>
              <a:t>La densité résidentielle tend à croître selon le niveau socio-économique des habitants </a:t>
            </a:r>
            <a:r>
              <a:rPr lang="fr-CH" sz="1800" dirty="0" smtClean="0"/>
              <a:t>(de 23.000 à 80.000 </a:t>
            </a:r>
            <a:r>
              <a:rPr lang="fr-CH" sz="1800" dirty="0" err="1" smtClean="0"/>
              <a:t>hab</a:t>
            </a:r>
            <a:r>
              <a:rPr lang="fr-CH" sz="1800" dirty="0" smtClean="0"/>
              <a:t>/km2 dans les zones les plus pauvres, 25.000 familles vivent sur les canaux)</a:t>
            </a:r>
          </a:p>
          <a:p>
            <a:pPr eaLnBrk="1" hangingPunct="1"/>
            <a:r>
              <a:rPr lang="fr-CH" sz="2200" dirty="0" smtClean="0"/>
              <a:t>Les réseaux techniques sont défaillants </a:t>
            </a:r>
            <a:r>
              <a:rPr lang="fr-CH" sz="1800" dirty="0" smtClean="0"/>
              <a:t>(13% des routes sont en bonne condition, les pertes dans le réseau d’eau atteignent 40%, 30% des quartiers urbains manquent de système d’évacuation des eaux usées)</a:t>
            </a:r>
          </a:p>
          <a:p>
            <a:pPr eaLnBrk="1" hangingPunct="1"/>
            <a:r>
              <a:rPr lang="fr-CH" sz="2200" dirty="0" smtClean="0"/>
              <a:t>Ces déficiences se reproduisent au niveau des logements…</a:t>
            </a:r>
            <a:endParaRPr lang="fr-FR" sz="2200" dirty="0" smtClean="0"/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45720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1588" y="129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29705" name="Picture 9" descr="D:\HCMCtravaux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3575050"/>
            <a:ext cx="3276600" cy="2271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 advAuto="3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232E3-DE41-4D29-AA6D-A696C2193DF8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10243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H" sz="3600" smtClean="0"/>
              <a:t>Ho Chi Minh Ville, Vietnam: Environnement et société urbaine</a:t>
            </a:r>
            <a:endParaRPr lang="fr-FR" sz="36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953000" cy="4724400"/>
          </a:xfrm>
        </p:spPr>
        <p:txBody>
          <a:bodyPr/>
          <a:lstStyle/>
          <a:p>
            <a:pPr eaLnBrk="1" hangingPunct="1"/>
            <a:r>
              <a:rPr lang="fr-CH" sz="2800" b="1" i="1" smtClean="0">
                <a:solidFill>
                  <a:srgbClr val="333399"/>
                </a:solidFill>
              </a:rPr>
              <a:t>Précarité urbaine : Dégradation de l’habitat (1)</a:t>
            </a:r>
          </a:p>
          <a:p>
            <a:pPr eaLnBrk="1" hangingPunct="1"/>
            <a:r>
              <a:rPr lang="fr-CH" sz="2000" smtClean="0"/>
              <a:t>Selon deux enquêtes menées dans des quartiers pauvres de HCMV, il ressort que:</a:t>
            </a:r>
            <a:br>
              <a:rPr lang="fr-CH" sz="2000" smtClean="0"/>
            </a:br>
            <a:r>
              <a:rPr lang="fr-CH" sz="2000" smtClean="0"/>
              <a:t>La moitié des occupants sont sans titre de propriété du logement</a:t>
            </a:r>
            <a:br>
              <a:rPr lang="fr-CH" sz="2000" smtClean="0"/>
            </a:br>
            <a:r>
              <a:rPr lang="fr-CH" sz="2000" smtClean="0"/>
              <a:t>La superficie moyenne par logement est de 32m2</a:t>
            </a:r>
            <a:br>
              <a:rPr lang="fr-CH" sz="2000" smtClean="0"/>
            </a:br>
            <a:r>
              <a:rPr lang="fr-CH" sz="2000" smtClean="0"/>
              <a:t>Mauvais étanchéité des toits et planchers</a:t>
            </a:r>
            <a:br>
              <a:rPr lang="fr-CH" sz="2000" smtClean="0"/>
            </a:br>
            <a:r>
              <a:rPr lang="fr-CH" sz="2000" smtClean="0"/>
              <a:t>Seuls 50% des logements sont pourvus d’un compteur électrique</a:t>
            </a:r>
            <a:br>
              <a:rPr lang="fr-CH" sz="2000" smtClean="0"/>
            </a:br>
            <a:r>
              <a:rPr lang="fr-CH" sz="2000" smtClean="0"/>
              <a:t>Seuls 15% des logements sont dotés d’un compteur d’eau…</a:t>
            </a:r>
            <a:endParaRPr lang="fr-FR" sz="2200" smtClean="0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45720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588" y="129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30732" name="Picture 12" descr="D:\maison-sur-canal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905000"/>
            <a:ext cx="302260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 advAuto="3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0D989-5AA4-4E53-9D35-92E6648F1618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11267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H" sz="3600" smtClean="0"/>
              <a:t>Ho Chi Minh Ville, Vietnam: Environnement et société urbaine</a:t>
            </a:r>
            <a:endParaRPr lang="fr-FR" sz="36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648200" cy="4724400"/>
          </a:xfrm>
        </p:spPr>
        <p:txBody>
          <a:bodyPr/>
          <a:lstStyle/>
          <a:p>
            <a:pPr eaLnBrk="1" hangingPunct="1"/>
            <a:r>
              <a:rPr lang="fr-CH" sz="2800" b="1" i="1" smtClean="0">
                <a:solidFill>
                  <a:srgbClr val="333399"/>
                </a:solidFill>
              </a:rPr>
              <a:t>Précarité urbaine : Dégradation de l’habitat (2)</a:t>
            </a:r>
          </a:p>
          <a:p>
            <a:pPr eaLnBrk="1" hangingPunct="1"/>
            <a:r>
              <a:rPr lang="fr-CH" sz="2000" smtClean="0"/>
              <a:t>Faisant appel au voisinage ou à des revendeurs privés, l’accès aux services en eau et électricicté sont de 2 à 3 fois plus chers pour les pauvres sans connexion domiciliaire</a:t>
            </a:r>
          </a:p>
          <a:p>
            <a:pPr eaLnBrk="1" hangingPunct="1"/>
            <a:r>
              <a:rPr lang="fr-CH" sz="2000" smtClean="0"/>
              <a:t>Les quartiers populaires étant dépourvus de services d’évacuation des eaux usées et déchets solides, 3 familles sur 5 utilisent les canaux et ruisseaux comme déversoirs, dépotoirs et lieux d’aisance.</a:t>
            </a:r>
            <a:endParaRPr lang="fr-FR" sz="2000" smtClean="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57200" y="811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588" y="129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CH"/>
          </a:p>
        </p:txBody>
      </p:sp>
      <p:pic>
        <p:nvPicPr>
          <p:cNvPr id="31753" name="Picture 9" descr="D:\femmes sur pont bois hcmc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3048000"/>
            <a:ext cx="4038600" cy="2636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 advAuto="3000"/>
    </p:bldLst>
  </p:timing>
</p:sld>
</file>

<file path=ppt/theme/theme1.xml><?xml version="1.0" encoding="utf-8"?>
<a:theme xmlns:a="http://schemas.openxmlformats.org/drawingml/2006/main" name="Papier de riz">
  <a:themeElements>
    <a:clrScheme name="Papier de riz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Papier de riz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pier de riz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ier de riz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ier de riz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ier de riz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ier de riz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Designs\Papier de riz.pot</Template>
  <TotalTime>1845</TotalTime>
  <Words>1021</Words>
  <Application>Microsoft Office PowerPoint</Application>
  <PresentationFormat>Affichage à l'écran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Times New Roman</vt:lpstr>
      <vt:lpstr>Wingdings</vt:lpstr>
      <vt:lpstr>Papier de riz</vt:lpstr>
      <vt:lpstr>Ho Chi Minh Ville, Vietnam: Environnement et société urbaine</vt:lpstr>
      <vt:lpstr>Ho Chi Minh Ville, Vietnam: Environnement et société urbaine</vt:lpstr>
      <vt:lpstr>Ho Chi Minh Ville, Vietnam: Environnement et société urbaine</vt:lpstr>
      <vt:lpstr>Ho Chi Minh Ville, Vietnam: Environnement et société urbaine</vt:lpstr>
      <vt:lpstr>Ho Chi Minh Ville, Vietnam: Environnement et société urbaine</vt:lpstr>
      <vt:lpstr>Ho Chi Minh Ville, Vietnam: Environnement et société urbaine</vt:lpstr>
      <vt:lpstr>Ho Chi Minh Ville, Vietnam: Environnement et société urbaine</vt:lpstr>
      <vt:lpstr>Ho Chi Minh Ville, Vietnam: Environnement et société urbaine</vt:lpstr>
      <vt:lpstr>Ho Chi Minh Ville, Vietnam: Environnement et société urbaine</vt:lpstr>
      <vt:lpstr>Ho Chi Minh Ville, Vietnam: Environnement et société urbaine</vt:lpstr>
      <vt:lpstr>Ho Chi Minh Ville, Vietnam: Environnement et société urbaine</vt:lpstr>
      <vt:lpstr>Ho Chi Minh Ville, Vietnam: Environnement et société urbaine</vt:lpstr>
      <vt:lpstr>Ho Chi Minh Ville, Vietnam: Environnement et société urbaine</vt:lpstr>
      <vt:lpstr>Ho Chi Minh Ville, Vietnam: Environnement et société urbaine</vt:lpstr>
      <vt:lpstr>Ho Chi Minh Ville, Vietnam: Environnement et société urbaine</vt:lpstr>
    </vt:vector>
  </TitlesOfParts>
  <Company>IREC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Bolay</dc:creator>
  <cp:lastModifiedBy>Bolay Jean-Claude</cp:lastModifiedBy>
  <cp:revision>55</cp:revision>
  <cp:lastPrinted>1601-01-01T00:00:00Z</cp:lastPrinted>
  <dcterms:created xsi:type="dcterms:W3CDTF">2000-10-10T08:26:35Z</dcterms:created>
  <dcterms:modified xsi:type="dcterms:W3CDTF">2018-09-25T11:13:45Z</dcterms:modified>
</cp:coreProperties>
</file>