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27" r:id="rId2"/>
    <p:sldId id="383" r:id="rId3"/>
    <p:sldId id="384" r:id="rId4"/>
    <p:sldId id="385" r:id="rId5"/>
    <p:sldId id="378" r:id="rId6"/>
    <p:sldId id="370" r:id="rId7"/>
    <p:sldId id="379" r:id="rId8"/>
    <p:sldId id="368" r:id="rId9"/>
    <p:sldId id="386" r:id="rId10"/>
    <p:sldId id="372" r:id="rId11"/>
    <p:sldId id="381" r:id="rId12"/>
    <p:sldId id="373" r:id="rId13"/>
    <p:sldId id="376" r:id="rId14"/>
    <p:sldId id="377" r:id="rId15"/>
    <p:sldId id="382" r:id="rId16"/>
  </p:sldIdLst>
  <p:sldSz cx="9144000" cy="6858000" type="screen4x3"/>
  <p:notesSz cx="6732588" cy="9871075"/>
  <p:defaultTextStyle>
    <a:defPPr>
      <a:defRPr lang="de-CH"/>
    </a:defPPr>
    <a:lvl1pPr algn="l" rtl="0" eaLnBrk="0" fontAlgn="base" hangingPunct="0">
      <a:spcBef>
        <a:spcPct val="0"/>
      </a:spcBef>
      <a:spcAft>
        <a:spcPct val="0"/>
      </a:spcAft>
      <a:defRPr sz="2400" kern="1200">
        <a:solidFill>
          <a:schemeClr val="tx1"/>
        </a:solidFill>
        <a:latin typeface="Lucida Sans Unicode" pitchFamily="34" charset="0"/>
        <a:ea typeface="+mn-ea"/>
        <a:cs typeface="+mn-cs"/>
      </a:defRPr>
    </a:lvl1pPr>
    <a:lvl2pPr marL="457200" algn="l" rtl="0" eaLnBrk="0" fontAlgn="base" hangingPunct="0">
      <a:spcBef>
        <a:spcPct val="0"/>
      </a:spcBef>
      <a:spcAft>
        <a:spcPct val="0"/>
      </a:spcAft>
      <a:defRPr sz="2400" kern="1200">
        <a:solidFill>
          <a:schemeClr val="tx1"/>
        </a:solidFill>
        <a:latin typeface="Lucida Sans Unicode" pitchFamily="34" charset="0"/>
        <a:ea typeface="+mn-ea"/>
        <a:cs typeface="+mn-cs"/>
      </a:defRPr>
    </a:lvl2pPr>
    <a:lvl3pPr marL="914400" algn="l" rtl="0" eaLnBrk="0" fontAlgn="base" hangingPunct="0">
      <a:spcBef>
        <a:spcPct val="0"/>
      </a:spcBef>
      <a:spcAft>
        <a:spcPct val="0"/>
      </a:spcAft>
      <a:defRPr sz="2400" kern="1200">
        <a:solidFill>
          <a:schemeClr val="tx1"/>
        </a:solidFill>
        <a:latin typeface="Lucida Sans Unicode"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Lucida Sans Unicode"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Lucida Sans Unicode" pitchFamily="34" charset="0"/>
        <a:ea typeface="+mn-ea"/>
        <a:cs typeface="+mn-cs"/>
      </a:defRPr>
    </a:lvl5pPr>
    <a:lvl6pPr marL="2286000" algn="l" defTabSz="914400" rtl="0" eaLnBrk="1" latinLnBrk="0" hangingPunct="1">
      <a:defRPr sz="2400" kern="1200">
        <a:solidFill>
          <a:schemeClr val="tx1"/>
        </a:solidFill>
        <a:latin typeface="Lucida Sans Unicode" pitchFamily="34" charset="0"/>
        <a:ea typeface="+mn-ea"/>
        <a:cs typeface="+mn-cs"/>
      </a:defRPr>
    </a:lvl6pPr>
    <a:lvl7pPr marL="2743200" algn="l" defTabSz="914400" rtl="0" eaLnBrk="1" latinLnBrk="0" hangingPunct="1">
      <a:defRPr sz="2400" kern="1200">
        <a:solidFill>
          <a:schemeClr val="tx1"/>
        </a:solidFill>
        <a:latin typeface="Lucida Sans Unicode" pitchFamily="34" charset="0"/>
        <a:ea typeface="+mn-ea"/>
        <a:cs typeface="+mn-cs"/>
      </a:defRPr>
    </a:lvl7pPr>
    <a:lvl8pPr marL="3200400" algn="l" defTabSz="914400" rtl="0" eaLnBrk="1" latinLnBrk="0" hangingPunct="1">
      <a:defRPr sz="2400" kern="1200">
        <a:solidFill>
          <a:schemeClr val="tx1"/>
        </a:solidFill>
        <a:latin typeface="Lucida Sans Unicode" pitchFamily="34" charset="0"/>
        <a:ea typeface="+mn-ea"/>
        <a:cs typeface="+mn-cs"/>
      </a:defRPr>
    </a:lvl8pPr>
    <a:lvl9pPr marL="3657600" algn="l" defTabSz="914400" rtl="0" eaLnBrk="1" latinLnBrk="0" hangingPunct="1">
      <a:defRPr sz="2400" kern="1200">
        <a:solidFill>
          <a:schemeClr val="tx1"/>
        </a:solidFill>
        <a:latin typeface="Lucida Sans Unicod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4E3"/>
    <a:srgbClr val="FEC881"/>
    <a:srgbClr val="F8E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95" autoAdjust="0"/>
  </p:normalViewPr>
  <p:slideViewPr>
    <p:cSldViewPr>
      <p:cViewPr varScale="1">
        <p:scale>
          <a:sx n="83" d="100"/>
          <a:sy n="83" d="100"/>
        </p:scale>
        <p:origin x="-1500" y="-84"/>
      </p:cViewPr>
      <p:guideLst>
        <p:guide orient="horz" pos="346"/>
        <p:guide pos="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CH"/>
          </a:p>
        </p:txBody>
      </p:sp>
      <p:sp>
        <p:nvSpPr>
          <p:cNvPr id="9219" name="Rectangle 3"/>
          <p:cNvSpPr>
            <a:spLocks noGrp="1" noChangeArrowheads="1"/>
          </p:cNvSpPr>
          <p:nvPr>
            <p:ph type="dt" sz="quarter" idx="1"/>
          </p:nvPr>
        </p:nvSpPr>
        <p:spPr bwMode="auto">
          <a:xfrm>
            <a:off x="3814763"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a:p>
        </p:txBody>
      </p:sp>
      <p:sp>
        <p:nvSpPr>
          <p:cNvPr id="9220" name="Rectangle 4"/>
          <p:cNvSpPr>
            <a:spLocks noGrp="1" noChangeArrowheads="1"/>
          </p:cNvSpPr>
          <p:nvPr>
            <p:ph type="ftr" sz="quarter" idx="2"/>
          </p:nvPr>
        </p:nvSpPr>
        <p:spPr bwMode="auto">
          <a:xfrm>
            <a:off x="0" y="9377363"/>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CH"/>
          </a:p>
        </p:txBody>
      </p:sp>
      <p:sp>
        <p:nvSpPr>
          <p:cNvPr id="9221" name="Rectangle 5"/>
          <p:cNvSpPr>
            <a:spLocks noGrp="1" noChangeArrowheads="1"/>
          </p:cNvSpPr>
          <p:nvPr>
            <p:ph type="sldNum" sz="quarter" idx="3"/>
          </p:nvPr>
        </p:nvSpPr>
        <p:spPr bwMode="auto">
          <a:xfrm>
            <a:off x="3814763" y="9377363"/>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20A292-2230-486D-9A4A-8C2BE4930B52}" type="slidenum">
              <a:rPr lang="de-CH"/>
              <a:pPr>
                <a:defRPr/>
              </a:pPr>
              <a:t>‹N°›</a:t>
            </a:fld>
            <a:endParaRPr lang="de-CH" dirty="0"/>
          </a:p>
        </p:txBody>
      </p:sp>
    </p:spTree>
    <p:extLst>
      <p:ext uri="{BB962C8B-B14F-4D97-AF65-F5344CB8AC3E}">
        <p14:creationId xmlns:p14="http://schemas.microsoft.com/office/powerpoint/2010/main" val="2101243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60" charset="0"/>
              </a:defRPr>
            </a:lvl1pPr>
          </a:lstStyle>
          <a:p>
            <a:pPr>
              <a:defRPr/>
            </a:pPr>
            <a:endParaRPr lang="de-CH"/>
          </a:p>
        </p:txBody>
      </p:sp>
      <p:sp>
        <p:nvSpPr>
          <p:cNvPr id="3075" name="Rectangle 3"/>
          <p:cNvSpPr>
            <a:spLocks noGrp="1" noChangeArrowheads="1"/>
          </p:cNvSpPr>
          <p:nvPr>
            <p:ph type="dt" idx="1"/>
          </p:nvPr>
        </p:nvSpPr>
        <p:spPr bwMode="auto">
          <a:xfrm>
            <a:off x="3814763"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60" charset="0"/>
              </a:defRPr>
            </a:lvl1pPr>
          </a:lstStyle>
          <a:p>
            <a:pPr>
              <a:defRPr/>
            </a:pPr>
            <a:endParaRPr lang="de-CH"/>
          </a:p>
        </p:txBody>
      </p:sp>
      <p:sp>
        <p:nvSpPr>
          <p:cNvPr id="27652" name="Rectangle 4"/>
          <p:cNvSpPr>
            <a:spLocks noGrp="1" noRot="1" noChangeAspect="1" noChangeArrowheads="1" noTextEdit="1"/>
          </p:cNvSpPr>
          <p:nvPr>
            <p:ph type="sldImg" idx="2"/>
          </p:nvPr>
        </p:nvSpPr>
        <p:spPr bwMode="auto">
          <a:xfrm>
            <a:off x="898525" y="739775"/>
            <a:ext cx="4935538" cy="37020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122363" y="5100638"/>
            <a:ext cx="4487862" cy="403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3078" name="Rectangle 6"/>
          <p:cNvSpPr>
            <a:spLocks noGrp="1" noChangeArrowheads="1"/>
          </p:cNvSpPr>
          <p:nvPr>
            <p:ph type="ftr" sz="quarter" idx="4"/>
          </p:nvPr>
        </p:nvSpPr>
        <p:spPr bwMode="auto">
          <a:xfrm>
            <a:off x="0" y="9377363"/>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60" charset="0"/>
              </a:defRPr>
            </a:lvl1pPr>
          </a:lstStyle>
          <a:p>
            <a:pPr>
              <a:defRPr/>
            </a:pPr>
            <a:endParaRPr lang="de-CH"/>
          </a:p>
        </p:txBody>
      </p:sp>
      <p:sp>
        <p:nvSpPr>
          <p:cNvPr id="3079" name="Rectangle 7"/>
          <p:cNvSpPr>
            <a:spLocks noGrp="1" noChangeArrowheads="1"/>
          </p:cNvSpPr>
          <p:nvPr>
            <p:ph type="sldNum" sz="quarter" idx="5"/>
          </p:nvPr>
        </p:nvSpPr>
        <p:spPr bwMode="auto">
          <a:xfrm>
            <a:off x="3814763" y="9377363"/>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60" charset="0"/>
              </a:defRPr>
            </a:lvl1pPr>
          </a:lstStyle>
          <a:p>
            <a:pPr>
              <a:defRPr/>
            </a:pPr>
            <a:fld id="{7E5999D6-722E-4AD8-BE31-957F070956AA}" type="slidenum">
              <a:rPr lang="de-CH"/>
              <a:pPr>
                <a:defRPr/>
              </a:pPr>
              <a:t>‹N°›</a:t>
            </a:fld>
            <a:endParaRPr lang="de-CH" dirty="0"/>
          </a:p>
        </p:txBody>
      </p:sp>
    </p:spTree>
    <p:extLst>
      <p:ext uri="{BB962C8B-B14F-4D97-AF65-F5344CB8AC3E}">
        <p14:creationId xmlns:p14="http://schemas.microsoft.com/office/powerpoint/2010/main" val="192017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0"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60"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60"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60"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6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3429000"/>
          </a:xfrm>
          <a:prstGeom prst="rect">
            <a:avLst/>
          </a:prstGeom>
          <a:solidFill>
            <a:srgbClr val="FEC881"/>
          </a:solidFill>
          <a:ln w="9525">
            <a:noFill/>
            <a:miter lim="800000"/>
            <a:headEnd/>
            <a:tailEnd/>
          </a:ln>
          <a:effectLst/>
        </p:spPr>
        <p:txBody>
          <a:bodyPr wrap="none" anchor="ctr"/>
          <a:lstStyle/>
          <a:p>
            <a:pPr>
              <a:defRPr/>
            </a:pPr>
            <a:endParaRPr lang="fr-CH" dirty="0"/>
          </a:p>
        </p:txBody>
      </p:sp>
      <p:sp>
        <p:nvSpPr>
          <p:cNvPr id="5" name="Rectangle 11"/>
          <p:cNvSpPr>
            <a:spLocks noChangeArrowheads="1"/>
          </p:cNvSpPr>
          <p:nvPr/>
        </p:nvSpPr>
        <p:spPr bwMode="auto">
          <a:xfrm>
            <a:off x="0" y="3429000"/>
            <a:ext cx="9144000" cy="3429000"/>
          </a:xfrm>
          <a:prstGeom prst="rect">
            <a:avLst/>
          </a:prstGeom>
          <a:solidFill>
            <a:srgbClr val="B5D4E3"/>
          </a:solidFill>
          <a:ln w="9525">
            <a:noFill/>
            <a:miter lim="800000"/>
            <a:headEnd/>
            <a:tailEnd/>
          </a:ln>
          <a:effectLst/>
        </p:spPr>
        <p:txBody>
          <a:bodyPr wrap="none" anchor="ctr"/>
          <a:lstStyle/>
          <a:p>
            <a:pPr>
              <a:defRPr/>
            </a:pPr>
            <a:endParaRPr lang="fr-CH" dirty="0"/>
          </a:p>
        </p:txBody>
      </p:sp>
      <p:pic>
        <p:nvPicPr>
          <p:cNvPr id="6" name="Picture 19"/>
          <p:cNvPicPr>
            <a:picLocks noChangeAspect="1" noChangeArrowheads="1"/>
          </p:cNvPicPr>
          <p:nvPr/>
        </p:nvPicPr>
        <p:blipFill>
          <a:blip r:embed="rId2" cstate="print"/>
          <a:srcRect/>
          <a:stretch>
            <a:fillRect/>
          </a:stretch>
        </p:blipFill>
        <p:spPr bwMode="auto">
          <a:xfrm>
            <a:off x="0" y="0"/>
            <a:ext cx="755650" cy="6856413"/>
          </a:xfrm>
          <a:prstGeom prst="rect">
            <a:avLst/>
          </a:prstGeom>
          <a:noFill/>
          <a:ln w="9525">
            <a:noFill/>
            <a:miter lim="800000"/>
            <a:headEnd/>
            <a:tailEnd/>
          </a:ln>
        </p:spPr>
      </p:pic>
      <p:sp>
        <p:nvSpPr>
          <p:cNvPr id="5133" name="Rectangle 13"/>
          <p:cNvSpPr>
            <a:spLocks noGrp="1" noChangeArrowheads="1"/>
          </p:cNvSpPr>
          <p:nvPr>
            <p:ph type="ctrTitle"/>
          </p:nvPr>
        </p:nvSpPr>
        <p:spPr>
          <a:xfrm>
            <a:off x="1370013" y="3962400"/>
            <a:ext cx="7316787" cy="508000"/>
          </a:xfrm>
        </p:spPr>
        <p:txBody>
          <a:bodyPr/>
          <a:lstStyle>
            <a:lvl1pPr>
              <a:defRPr/>
            </a:lvl1pPr>
          </a:lstStyle>
          <a:p>
            <a:r>
              <a:rPr lang="de-CH"/>
              <a:t>Cliquez et modifiez le titre</a:t>
            </a:r>
          </a:p>
        </p:txBody>
      </p:sp>
      <p:sp>
        <p:nvSpPr>
          <p:cNvPr id="5134" name="Rectangle 14"/>
          <p:cNvSpPr>
            <a:spLocks noGrp="1" noChangeArrowheads="1"/>
          </p:cNvSpPr>
          <p:nvPr>
            <p:ph type="subTitle" idx="1"/>
          </p:nvPr>
        </p:nvSpPr>
        <p:spPr>
          <a:xfrm>
            <a:off x="1370013" y="4775200"/>
            <a:ext cx="7316787" cy="244475"/>
          </a:xfrm>
        </p:spPr>
        <p:txBody>
          <a:bodyPr/>
          <a:lstStyle>
            <a:lvl1pPr marL="0" indent="0">
              <a:buFont typeface="Times" pitchFamily="-60" charset="0"/>
              <a:buNone/>
              <a:defRPr sz="2000" b="1"/>
            </a:lvl1pPr>
          </a:lstStyle>
          <a:p>
            <a:r>
              <a:rPr lang="de-CH"/>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58800"/>
            <a:ext cx="1828800" cy="3395663"/>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1370013" y="558800"/>
            <a:ext cx="5335587" cy="33956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370013" y="558800"/>
            <a:ext cx="7316787" cy="508000"/>
          </a:xfrm>
        </p:spPr>
        <p:txBody>
          <a:bodyPr/>
          <a:lstStyle/>
          <a:p>
            <a:r>
              <a:rPr lang="fr-FR" smtClean="0"/>
              <a:t>Cliquez pour modifier le style du titre</a:t>
            </a:r>
            <a:endParaRPr lang="fr-CH"/>
          </a:p>
        </p:txBody>
      </p:sp>
      <p:sp>
        <p:nvSpPr>
          <p:cNvPr id="3" name="Espace réservé du graphique 2"/>
          <p:cNvSpPr>
            <a:spLocks noGrp="1"/>
          </p:cNvSpPr>
          <p:nvPr>
            <p:ph type="chart" idx="1"/>
          </p:nvPr>
        </p:nvSpPr>
        <p:spPr>
          <a:xfrm>
            <a:off x="1370013" y="1943100"/>
            <a:ext cx="7316787" cy="2011363"/>
          </a:xfrm>
        </p:spPr>
        <p:txBody>
          <a:bodyPr/>
          <a:lstStyle/>
          <a:p>
            <a:pPr lvl="0"/>
            <a:endParaRPr lang="fr-CH"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1370013" y="1943100"/>
            <a:ext cx="3581400" cy="201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5103813" y="1943100"/>
            <a:ext cx="3582987" cy="201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E3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0013" y="558800"/>
            <a:ext cx="7316787" cy="5080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CH" smtClean="0"/>
              <a:t>Cliquez et modifiez le titre</a:t>
            </a:r>
          </a:p>
        </p:txBody>
      </p:sp>
      <p:sp>
        <p:nvSpPr>
          <p:cNvPr id="1027" name="Rectangle 11"/>
          <p:cNvSpPr>
            <a:spLocks noGrp="1" noChangeArrowheads="1"/>
          </p:cNvSpPr>
          <p:nvPr>
            <p:ph type="body" idx="1"/>
          </p:nvPr>
        </p:nvSpPr>
        <p:spPr bwMode="auto">
          <a:xfrm>
            <a:off x="1370013" y="1943100"/>
            <a:ext cx="7316787" cy="20113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p>
        </p:txBody>
      </p:sp>
      <p:pic>
        <p:nvPicPr>
          <p:cNvPr id="1028" name="Picture 23"/>
          <p:cNvPicPr>
            <a:picLocks noChangeAspect="1" noChangeArrowheads="1"/>
          </p:cNvPicPr>
          <p:nvPr/>
        </p:nvPicPr>
        <p:blipFill>
          <a:blip r:embed="rId14" cstate="print"/>
          <a:srcRect/>
          <a:stretch>
            <a:fillRect/>
          </a:stretch>
        </p:blipFill>
        <p:spPr bwMode="auto">
          <a:xfrm>
            <a:off x="0" y="0"/>
            <a:ext cx="755650" cy="6856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rtl="0" eaLnBrk="0" fontAlgn="base" hangingPunct="0">
        <a:lnSpc>
          <a:spcPts val="4000"/>
        </a:lnSpc>
        <a:spcBef>
          <a:spcPct val="0"/>
        </a:spcBef>
        <a:spcAft>
          <a:spcPct val="0"/>
        </a:spcAft>
        <a:defRPr sz="3600" b="1">
          <a:solidFill>
            <a:schemeClr val="tx2"/>
          </a:solidFill>
          <a:latin typeface="+mj-lt"/>
          <a:ea typeface="+mj-ea"/>
          <a:cs typeface="+mj-cs"/>
        </a:defRPr>
      </a:lvl1pPr>
      <a:lvl2pPr algn="l" rtl="0" eaLnBrk="0" fontAlgn="base" hangingPunct="0">
        <a:lnSpc>
          <a:spcPts val="4000"/>
        </a:lnSpc>
        <a:spcBef>
          <a:spcPct val="0"/>
        </a:spcBef>
        <a:spcAft>
          <a:spcPct val="0"/>
        </a:spcAft>
        <a:defRPr sz="3600" b="1">
          <a:solidFill>
            <a:schemeClr val="tx2"/>
          </a:solidFill>
          <a:latin typeface="Lucida Sans Unicode" pitchFamily="34" charset="0"/>
        </a:defRPr>
      </a:lvl2pPr>
      <a:lvl3pPr algn="l" rtl="0" eaLnBrk="0" fontAlgn="base" hangingPunct="0">
        <a:lnSpc>
          <a:spcPts val="4000"/>
        </a:lnSpc>
        <a:spcBef>
          <a:spcPct val="0"/>
        </a:spcBef>
        <a:spcAft>
          <a:spcPct val="0"/>
        </a:spcAft>
        <a:defRPr sz="3600" b="1">
          <a:solidFill>
            <a:schemeClr val="tx2"/>
          </a:solidFill>
          <a:latin typeface="Lucida Sans Unicode" pitchFamily="34" charset="0"/>
        </a:defRPr>
      </a:lvl3pPr>
      <a:lvl4pPr algn="l" rtl="0" eaLnBrk="0" fontAlgn="base" hangingPunct="0">
        <a:lnSpc>
          <a:spcPts val="4000"/>
        </a:lnSpc>
        <a:spcBef>
          <a:spcPct val="0"/>
        </a:spcBef>
        <a:spcAft>
          <a:spcPct val="0"/>
        </a:spcAft>
        <a:defRPr sz="3600" b="1">
          <a:solidFill>
            <a:schemeClr val="tx2"/>
          </a:solidFill>
          <a:latin typeface="Lucida Sans Unicode" pitchFamily="34" charset="0"/>
        </a:defRPr>
      </a:lvl4pPr>
      <a:lvl5pPr algn="l" rtl="0" eaLnBrk="0" fontAlgn="base" hangingPunct="0">
        <a:lnSpc>
          <a:spcPts val="4000"/>
        </a:lnSpc>
        <a:spcBef>
          <a:spcPct val="0"/>
        </a:spcBef>
        <a:spcAft>
          <a:spcPct val="0"/>
        </a:spcAft>
        <a:defRPr sz="3600" b="1">
          <a:solidFill>
            <a:schemeClr val="tx2"/>
          </a:solidFill>
          <a:latin typeface="Lucida Sans Unicode" pitchFamily="34" charset="0"/>
        </a:defRPr>
      </a:lvl5pPr>
      <a:lvl6pPr marL="457200" algn="l" rtl="0" fontAlgn="base">
        <a:lnSpc>
          <a:spcPts val="4000"/>
        </a:lnSpc>
        <a:spcBef>
          <a:spcPct val="0"/>
        </a:spcBef>
        <a:spcAft>
          <a:spcPct val="0"/>
        </a:spcAft>
        <a:defRPr sz="3600" b="1">
          <a:solidFill>
            <a:schemeClr val="tx2"/>
          </a:solidFill>
          <a:latin typeface="Lucida Sans Unicode" pitchFamily="34" charset="0"/>
        </a:defRPr>
      </a:lvl6pPr>
      <a:lvl7pPr marL="914400" algn="l" rtl="0" fontAlgn="base">
        <a:lnSpc>
          <a:spcPts val="4000"/>
        </a:lnSpc>
        <a:spcBef>
          <a:spcPct val="0"/>
        </a:spcBef>
        <a:spcAft>
          <a:spcPct val="0"/>
        </a:spcAft>
        <a:defRPr sz="3600" b="1">
          <a:solidFill>
            <a:schemeClr val="tx2"/>
          </a:solidFill>
          <a:latin typeface="Lucida Sans Unicode" pitchFamily="34" charset="0"/>
        </a:defRPr>
      </a:lvl7pPr>
      <a:lvl8pPr marL="1371600" algn="l" rtl="0" fontAlgn="base">
        <a:lnSpc>
          <a:spcPts val="4000"/>
        </a:lnSpc>
        <a:spcBef>
          <a:spcPct val="0"/>
        </a:spcBef>
        <a:spcAft>
          <a:spcPct val="0"/>
        </a:spcAft>
        <a:defRPr sz="3600" b="1">
          <a:solidFill>
            <a:schemeClr val="tx2"/>
          </a:solidFill>
          <a:latin typeface="Lucida Sans Unicode" pitchFamily="34" charset="0"/>
        </a:defRPr>
      </a:lvl8pPr>
      <a:lvl9pPr marL="1828800" algn="l" rtl="0" fontAlgn="base">
        <a:lnSpc>
          <a:spcPts val="4000"/>
        </a:lnSpc>
        <a:spcBef>
          <a:spcPct val="0"/>
        </a:spcBef>
        <a:spcAft>
          <a:spcPct val="0"/>
        </a:spcAft>
        <a:defRPr sz="3600" b="1">
          <a:solidFill>
            <a:schemeClr val="tx2"/>
          </a:solidFill>
          <a:latin typeface="Lucida Sans Unicode" pitchFamily="34" charset="0"/>
        </a:defRPr>
      </a:lvl9pPr>
    </p:titleStyle>
    <p:bodyStyle>
      <a:lvl1pPr marL="379413" indent="-379413" algn="l" rtl="0" eaLnBrk="0" fontAlgn="base" hangingPunct="0">
        <a:lnSpc>
          <a:spcPct val="80000"/>
        </a:lnSpc>
        <a:spcBef>
          <a:spcPct val="20000"/>
        </a:spcBef>
        <a:spcAft>
          <a:spcPct val="0"/>
        </a:spcAft>
        <a:buFont typeface="Times" pitchFamily="-60" charset="0"/>
        <a:buChar char="•"/>
        <a:defRPr sz="3000">
          <a:solidFill>
            <a:schemeClr val="tx1"/>
          </a:solidFill>
          <a:latin typeface="+mn-lt"/>
          <a:ea typeface="+mn-ea"/>
          <a:cs typeface="+mn-cs"/>
        </a:defRPr>
      </a:lvl1pPr>
      <a:lvl2pPr marL="1139825" indent="-374650" algn="l" rtl="0" eaLnBrk="0" fontAlgn="base" hangingPunct="0">
        <a:lnSpc>
          <a:spcPct val="80000"/>
        </a:lnSpc>
        <a:spcBef>
          <a:spcPct val="20000"/>
        </a:spcBef>
        <a:spcAft>
          <a:spcPct val="0"/>
        </a:spcAft>
        <a:buFont typeface="Times" pitchFamily="-60" charset="0"/>
        <a:buChar char="•"/>
        <a:defRPr sz="2600">
          <a:solidFill>
            <a:schemeClr val="tx1"/>
          </a:solidFill>
          <a:latin typeface="+mn-lt"/>
        </a:defRPr>
      </a:lvl2pPr>
      <a:lvl3pPr marL="1909763" indent="-411163" algn="l" rtl="0" eaLnBrk="0" fontAlgn="base" hangingPunct="0">
        <a:lnSpc>
          <a:spcPct val="80000"/>
        </a:lnSpc>
        <a:spcBef>
          <a:spcPct val="20000"/>
        </a:spcBef>
        <a:spcAft>
          <a:spcPct val="0"/>
        </a:spcAft>
        <a:buFont typeface="Times" pitchFamily="-60" charset="0"/>
        <a:buChar char="•"/>
        <a:defRPr sz="2200">
          <a:solidFill>
            <a:schemeClr val="tx1"/>
          </a:solidFill>
          <a:latin typeface="+mn-lt"/>
        </a:defRPr>
      </a:lvl3pPr>
      <a:lvl4pPr marL="2670175" indent="-401638" algn="l" rtl="0" eaLnBrk="0" fontAlgn="base" hangingPunct="0">
        <a:lnSpc>
          <a:spcPct val="80000"/>
        </a:lnSpc>
        <a:spcBef>
          <a:spcPct val="20000"/>
        </a:spcBef>
        <a:spcAft>
          <a:spcPct val="0"/>
        </a:spcAft>
        <a:buFont typeface="Times" pitchFamily="-60" charset="0"/>
        <a:buChar char="•"/>
        <a:defRPr>
          <a:solidFill>
            <a:schemeClr val="tx1"/>
          </a:solidFill>
          <a:latin typeface="+mn-lt"/>
        </a:defRPr>
      </a:lvl4pPr>
      <a:lvl5pPr marL="3430588" indent="-369888" algn="l" rtl="0" eaLnBrk="0" fontAlgn="base" hangingPunct="0">
        <a:lnSpc>
          <a:spcPct val="80000"/>
        </a:lnSpc>
        <a:spcBef>
          <a:spcPct val="20000"/>
        </a:spcBef>
        <a:spcAft>
          <a:spcPct val="0"/>
        </a:spcAft>
        <a:buFont typeface="Times" pitchFamily="-60" charset="0"/>
        <a:buChar char="•"/>
        <a:defRPr>
          <a:solidFill>
            <a:schemeClr val="tx1"/>
          </a:solidFill>
          <a:latin typeface="+mn-lt"/>
        </a:defRPr>
      </a:lvl5pPr>
      <a:lvl6pPr marL="3887788" indent="-369888" algn="l" rtl="0" fontAlgn="base">
        <a:lnSpc>
          <a:spcPct val="80000"/>
        </a:lnSpc>
        <a:spcBef>
          <a:spcPct val="20000"/>
        </a:spcBef>
        <a:spcAft>
          <a:spcPct val="0"/>
        </a:spcAft>
        <a:buFont typeface="Times" pitchFamily="-60" charset="0"/>
        <a:buChar char="•"/>
        <a:defRPr>
          <a:solidFill>
            <a:schemeClr val="tx1"/>
          </a:solidFill>
          <a:latin typeface="+mn-lt"/>
        </a:defRPr>
      </a:lvl6pPr>
      <a:lvl7pPr marL="4344988" indent="-369888" algn="l" rtl="0" fontAlgn="base">
        <a:lnSpc>
          <a:spcPct val="80000"/>
        </a:lnSpc>
        <a:spcBef>
          <a:spcPct val="20000"/>
        </a:spcBef>
        <a:spcAft>
          <a:spcPct val="0"/>
        </a:spcAft>
        <a:buFont typeface="Times" pitchFamily="-60" charset="0"/>
        <a:buChar char="•"/>
        <a:defRPr>
          <a:solidFill>
            <a:schemeClr val="tx1"/>
          </a:solidFill>
          <a:latin typeface="+mn-lt"/>
        </a:defRPr>
      </a:lvl7pPr>
      <a:lvl8pPr marL="4802188" indent="-369888" algn="l" rtl="0" fontAlgn="base">
        <a:lnSpc>
          <a:spcPct val="80000"/>
        </a:lnSpc>
        <a:spcBef>
          <a:spcPct val="20000"/>
        </a:spcBef>
        <a:spcAft>
          <a:spcPct val="0"/>
        </a:spcAft>
        <a:buFont typeface="Times" pitchFamily="-60" charset="0"/>
        <a:buChar char="•"/>
        <a:defRPr>
          <a:solidFill>
            <a:schemeClr val="tx1"/>
          </a:solidFill>
          <a:latin typeface="+mn-lt"/>
        </a:defRPr>
      </a:lvl8pPr>
      <a:lvl9pPr marL="5259388" indent="-369888" algn="l" rtl="0" fontAlgn="base">
        <a:lnSpc>
          <a:spcPct val="80000"/>
        </a:lnSpc>
        <a:spcBef>
          <a:spcPct val="20000"/>
        </a:spcBef>
        <a:spcAft>
          <a:spcPct val="0"/>
        </a:spcAft>
        <a:buFont typeface="Times" pitchFamily="-60" charset="0"/>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4338" name="Picture 28" descr="urban world lights"/>
          <p:cNvPicPr>
            <a:picLocks noChangeAspect="1" noChangeArrowheads="1"/>
          </p:cNvPicPr>
          <p:nvPr/>
        </p:nvPicPr>
        <p:blipFill>
          <a:blip r:embed="rId2" cstate="print"/>
          <a:srcRect/>
          <a:stretch>
            <a:fillRect/>
          </a:stretch>
        </p:blipFill>
        <p:spPr bwMode="auto">
          <a:xfrm>
            <a:off x="0" y="0"/>
            <a:ext cx="9144000" cy="4719638"/>
          </a:xfrm>
          <a:prstGeom prst="rect">
            <a:avLst/>
          </a:prstGeom>
          <a:noFill/>
          <a:ln w="9525">
            <a:noFill/>
            <a:miter lim="800000"/>
            <a:headEnd/>
            <a:tailEnd/>
          </a:ln>
        </p:spPr>
      </p:pic>
      <p:pic>
        <p:nvPicPr>
          <p:cNvPr id="14339" name="Picture 29" descr="logo-epfl"/>
          <p:cNvPicPr>
            <a:picLocks noChangeAspect="1" noChangeArrowheads="1"/>
          </p:cNvPicPr>
          <p:nvPr/>
        </p:nvPicPr>
        <p:blipFill>
          <a:blip r:embed="rId3" cstate="print"/>
          <a:srcRect/>
          <a:stretch>
            <a:fillRect/>
          </a:stretch>
        </p:blipFill>
        <p:spPr bwMode="auto">
          <a:xfrm>
            <a:off x="323850" y="6237288"/>
            <a:ext cx="787400" cy="385762"/>
          </a:xfrm>
          <a:prstGeom prst="rect">
            <a:avLst/>
          </a:prstGeom>
          <a:noFill/>
          <a:ln w="9525">
            <a:noFill/>
            <a:miter lim="800000"/>
            <a:headEnd/>
            <a:tailEnd/>
          </a:ln>
        </p:spPr>
      </p:pic>
      <p:sp>
        <p:nvSpPr>
          <p:cNvPr id="14340" name="Rectangle 27"/>
          <p:cNvSpPr>
            <a:spLocks noGrp="1" noChangeArrowheads="1"/>
          </p:cNvSpPr>
          <p:nvPr>
            <p:ph type="ctrTitle" idx="4294967295"/>
          </p:nvPr>
        </p:nvSpPr>
        <p:spPr>
          <a:xfrm>
            <a:off x="428625" y="3643313"/>
            <a:ext cx="8316913" cy="3108543"/>
          </a:xfrm>
        </p:spPr>
        <p:txBody>
          <a:bodyPr/>
          <a:lstStyle/>
          <a:p>
            <a:pPr algn="ctr" eaLnBrk="1" hangingPunct="1">
              <a:lnSpc>
                <a:spcPct val="100000"/>
              </a:lnSpc>
            </a:pPr>
            <a:r>
              <a:rPr lang="en-GB" sz="2800" b="0" i="1" dirty="0" err="1" smtClean="0">
                <a:solidFill>
                  <a:schemeClr val="bg1"/>
                </a:solidFill>
              </a:rPr>
              <a:t>L’urbanisation</a:t>
            </a:r>
            <a:r>
              <a:rPr lang="en-GB" sz="2800" b="0" i="1" dirty="0" smtClean="0">
                <a:solidFill>
                  <a:schemeClr val="bg1"/>
                </a:solidFill>
              </a:rPr>
              <a:t> du monde</a:t>
            </a:r>
            <a:br>
              <a:rPr lang="en-GB" sz="2800" b="0" i="1" dirty="0" smtClean="0">
                <a:solidFill>
                  <a:schemeClr val="bg1"/>
                </a:solidFill>
              </a:rPr>
            </a:br>
            <a:r>
              <a:rPr lang="en-GB" sz="2800" b="0" i="1" dirty="0" err="1" smtClean="0">
                <a:solidFill>
                  <a:schemeClr val="bg1"/>
                </a:solidFill>
              </a:rPr>
              <a:t>Enjeux</a:t>
            </a:r>
            <a:r>
              <a:rPr lang="en-GB" sz="2800" b="0" i="1" dirty="0" smtClean="0">
                <a:solidFill>
                  <a:schemeClr val="bg1"/>
                </a:solidFill>
              </a:rPr>
              <a:t> et </a:t>
            </a:r>
            <a:r>
              <a:rPr lang="en-GB" sz="2800" b="0" i="1" dirty="0" err="1" smtClean="0">
                <a:solidFill>
                  <a:schemeClr val="bg1"/>
                </a:solidFill>
              </a:rPr>
              <a:t>devenirs</a:t>
            </a:r>
            <a:r>
              <a:rPr lang="en-GB" sz="2800" b="0" i="1" dirty="0" smtClean="0">
                <a:solidFill>
                  <a:srgbClr val="F8E3C0"/>
                </a:solidFill>
              </a:rPr>
              <a:t/>
            </a:r>
            <a:br>
              <a:rPr lang="en-GB" sz="2800" b="0" i="1" dirty="0" smtClean="0">
                <a:solidFill>
                  <a:srgbClr val="F8E3C0"/>
                </a:solidFill>
              </a:rPr>
            </a:br>
            <a:r>
              <a:rPr lang="en-GB" sz="1800" dirty="0" smtClean="0"/>
              <a:t/>
            </a:r>
            <a:br>
              <a:rPr lang="en-GB" sz="1800" dirty="0" smtClean="0"/>
            </a:br>
            <a:r>
              <a:rPr lang="en-GB" sz="1600" dirty="0" smtClean="0"/>
              <a:t>Prof.  Jean-Claude Bolay</a:t>
            </a:r>
            <a:br>
              <a:rPr lang="en-GB" sz="1600" dirty="0" smtClean="0"/>
            </a:br>
            <a:r>
              <a:rPr lang="en-GB" sz="1600" dirty="0" smtClean="0"/>
              <a:t>LaSUR/ENAC + CODEV (Centre </a:t>
            </a:r>
            <a:r>
              <a:rPr lang="en-GB" sz="1600" dirty="0" err="1" smtClean="0"/>
              <a:t>Coopération</a:t>
            </a:r>
            <a:r>
              <a:rPr lang="en-GB" sz="1600" dirty="0" smtClean="0"/>
              <a:t> &amp; Développement)</a:t>
            </a:r>
            <a:br>
              <a:rPr lang="en-GB" sz="1600" dirty="0" smtClean="0"/>
            </a:br>
            <a:r>
              <a:rPr lang="en-GB" sz="1600" dirty="0" smtClean="0"/>
              <a:t>EPFL</a:t>
            </a:r>
            <a:br>
              <a:rPr lang="en-GB" sz="1600" dirty="0" smtClean="0"/>
            </a:br>
            <a:r>
              <a:rPr lang="en-GB" sz="1600" dirty="0" smtClean="0"/>
              <a:t/>
            </a:r>
            <a:br>
              <a:rPr lang="en-GB" sz="1600" dirty="0" smtClean="0"/>
            </a:br>
            <a:r>
              <a:rPr lang="en-GB" sz="1600" dirty="0" smtClean="0"/>
              <a:t/>
            </a:r>
            <a:br>
              <a:rPr lang="en-GB" sz="1600" dirty="0" smtClean="0"/>
            </a:br>
            <a:r>
              <a:rPr lang="en-GB" sz="1600" dirty="0" smtClean="0"/>
              <a:t/>
            </a:r>
            <a:br>
              <a:rPr lang="en-GB" sz="1600" dirty="0" smtClean="0"/>
            </a:br>
            <a:r>
              <a:rPr lang="en-GB" sz="1600" dirty="0" err="1" smtClean="0">
                <a:solidFill>
                  <a:schemeClr val="bg1"/>
                </a:solidFill>
              </a:rPr>
              <a:t>Cours</a:t>
            </a:r>
            <a:r>
              <a:rPr lang="en-GB" sz="1600" dirty="0" smtClean="0">
                <a:solidFill>
                  <a:schemeClr val="bg1"/>
                </a:solidFill>
              </a:rPr>
              <a:t> Habitat &amp; Développement</a:t>
            </a:r>
            <a:r>
              <a:rPr lang="en-GB" sz="1600" dirty="0" smtClean="0"/>
              <a:t/>
            </a:r>
            <a:br>
              <a:rPr lang="en-GB" sz="1600" dirty="0" smtClean="0"/>
            </a:br>
            <a:r>
              <a:rPr lang="en-GB" sz="1600" dirty="0" smtClean="0">
                <a:solidFill>
                  <a:schemeClr val="bg1"/>
                </a:solidFill>
              </a:rPr>
              <a:t>Lausanne, le </a:t>
            </a:r>
            <a:r>
              <a:rPr lang="en-GB" sz="1600" dirty="0" smtClean="0">
                <a:solidFill>
                  <a:schemeClr val="bg1"/>
                </a:solidFill>
              </a:rPr>
              <a:t>23 </a:t>
            </a:r>
            <a:r>
              <a:rPr lang="en-GB" sz="1600" dirty="0" err="1" smtClean="0">
                <a:solidFill>
                  <a:schemeClr val="bg1"/>
                </a:solidFill>
              </a:rPr>
              <a:t>septembre</a:t>
            </a:r>
            <a:r>
              <a:rPr lang="en-GB" sz="1600" dirty="0" smtClean="0">
                <a:solidFill>
                  <a:schemeClr val="bg1"/>
                </a:solidFill>
              </a:rPr>
              <a:t> </a:t>
            </a:r>
            <a:r>
              <a:rPr lang="en-GB" sz="1600" dirty="0" smtClean="0">
                <a:solidFill>
                  <a:schemeClr val="bg1"/>
                </a:solidFill>
              </a:rPr>
              <a:t>2013</a:t>
            </a:r>
            <a:endParaRPr lang="fr-FR" sz="20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928688" y="1000125"/>
            <a:ext cx="7993062" cy="3538538"/>
          </a:xfrm>
        </p:spPr>
        <p:txBody>
          <a:bodyPr/>
          <a:lstStyle/>
          <a:p>
            <a:pPr marL="365125" indent="-365125" eaLnBrk="1" hangingPunct="1">
              <a:lnSpc>
                <a:spcPct val="100000"/>
              </a:lnSpc>
              <a:buFont typeface="Times" pitchFamily="-60" charset="0"/>
              <a:buNone/>
            </a:pPr>
            <a:r>
              <a:rPr lang="fr-FR" sz="2000" dirty="0" smtClean="0"/>
              <a:t>Principales tendances :</a:t>
            </a:r>
          </a:p>
          <a:p>
            <a:pPr marL="365125" indent="-365125" eaLnBrk="1" hangingPunct="1">
              <a:lnSpc>
                <a:spcPct val="100000"/>
              </a:lnSpc>
              <a:spcBef>
                <a:spcPct val="45000"/>
              </a:spcBef>
            </a:pPr>
            <a:r>
              <a:rPr lang="fr-FR" sz="1700" dirty="0" smtClean="0"/>
              <a:t>L’urbanisation est un processus de changement multidimensionnel (territorial, démographique, économique, culturel, infrastructurel) et continu qui affecte le monde entier depuis plusieurs siècles.</a:t>
            </a:r>
          </a:p>
          <a:p>
            <a:pPr marL="365125" indent="-365125" eaLnBrk="1" hangingPunct="1">
              <a:lnSpc>
                <a:spcPct val="100000"/>
              </a:lnSpc>
              <a:spcBef>
                <a:spcPct val="45000"/>
              </a:spcBef>
            </a:pPr>
            <a:r>
              <a:rPr lang="fr-FR" sz="1700" dirty="0" smtClean="0"/>
              <a:t>Le niveau d’urbanisation diffère entre pays et continents. Il est particulièrement élevé en Europe, en Amérique du Nord et en Amérique du Sud (74, 81 et 78%, 2007, avec des taux de croissance annuelle de 0,1; 1,7 et 1,3%).</a:t>
            </a:r>
          </a:p>
          <a:p>
            <a:pPr marL="365125" indent="-365125" eaLnBrk="1" hangingPunct="1">
              <a:lnSpc>
                <a:spcPct val="100000"/>
              </a:lnSpc>
              <a:spcBef>
                <a:spcPct val="45000"/>
              </a:spcBef>
            </a:pPr>
            <a:r>
              <a:rPr lang="fr-FR" sz="1700" dirty="0" smtClean="0"/>
              <a:t>L’Afrique et l’Asie sont restées principalement rurales (41% pour les 2 continents en 2007), malgré un taux de croissance urbaine élevé (3,2% et 2,4% par rapport à une moyenne mondiale de 2,00% entre 2005 et 2010).</a:t>
            </a:r>
          </a:p>
        </p:txBody>
      </p:sp>
      <p:sp>
        <p:nvSpPr>
          <p:cNvPr id="21507" name="Rectangle 4"/>
          <p:cNvSpPr>
            <a:spLocks noGrp="1" noChangeArrowheads="1"/>
          </p:cNvSpPr>
          <p:nvPr>
            <p:ph type="title"/>
          </p:nvPr>
        </p:nvSpPr>
        <p:spPr>
          <a:xfrm>
            <a:off x="942975" y="292100"/>
            <a:ext cx="7989888" cy="677863"/>
          </a:xfrm>
        </p:spPr>
        <p:txBody>
          <a:bodyPr/>
          <a:lstStyle/>
          <a:p>
            <a:pPr eaLnBrk="1" hangingPunct="1">
              <a:lnSpc>
                <a:spcPct val="100000"/>
              </a:lnSpc>
            </a:pPr>
            <a:r>
              <a:rPr lang="en-GB" sz="2200" smtClean="0"/>
              <a:t>Interprétation de la diversité du contexte urbain et ses dynamiques de mondialisation  </a:t>
            </a:r>
            <a:endParaRPr lang="fr-FR" sz="2200" smtClean="0"/>
          </a:p>
        </p:txBody>
      </p:sp>
      <p:sp>
        <p:nvSpPr>
          <p:cNvPr id="21508" name="Rectangle 4"/>
          <p:cNvSpPr>
            <a:spLocks noChangeArrowheads="1"/>
          </p:cNvSpPr>
          <p:nvPr/>
        </p:nvSpPr>
        <p:spPr bwMode="auto">
          <a:xfrm>
            <a:off x="1285875" y="4500563"/>
            <a:ext cx="5214938" cy="2357437"/>
          </a:xfrm>
          <a:prstGeom prst="rect">
            <a:avLst/>
          </a:prstGeom>
          <a:solidFill>
            <a:schemeClr val="accent1"/>
          </a:solidFill>
          <a:ln w="9525" algn="ctr">
            <a:solidFill>
              <a:schemeClr val="tx1"/>
            </a:solidFill>
            <a:round/>
            <a:headEnd/>
            <a:tailEnd/>
          </a:ln>
        </p:spPr>
        <p:txBody>
          <a:bodyPr/>
          <a:lstStyle/>
          <a:p>
            <a:endParaRPr lang="fr-CH"/>
          </a:p>
        </p:txBody>
      </p:sp>
      <p:pic>
        <p:nvPicPr>
          <p:cNvPr id="21509" name="Picture 5"/>
          <p:cNvPicPr>
            <a:picLocks noChangeAspect="1" noChangeArrowheads="1"/>
          </p:cNvPicPr>
          <p:nvPr/>
        </p:nvPicPr>
        <p:blipFill>
          <a:blip r:embed="rId2" cstate="print"/>
          <a:srcRect/>
          <a:stretch>
            <a:fillRect/>
          </a:stretch>
        </p:blipFill>
        <p:spPr bwMode="auto">
          <a:xfrm>
            <a:off x="2000250" y="4857750"/>
            <a:ext cx="3860800" cy="1771650"/>
          </a:xfrm>
          <a:prstGeom prst="rect">
            <a:avLst/>
          </a:prstGeom>
          <a:noFill/>
          <a:ln w="9525">
            <a:noFill/>
            <a:miter lim="800000"/>
            <a:headEnd/>
            <a:tailEnd/>
          </a:ln>
        </p:spPr>
      </p:pic>
      <p:sp>
        <p:nvSpPr>
          <p:cNvPr id="21510" name="Rectangle 6"/>
          <p:cNvSpPr>
            <a:spLocks noChangeArrowheads="1"/>
          </p:cNvSpPr>
          <p:nvPr/>
        </p:nvSpPr>
        <p:spPr bwMode="auto">
          <a:xfrm>
            <a:off x="6572250" y="6215063"/>
            <a:ext cx="2571750" cy="646112"/>
          </a:xfrm>
          <a:prstGeom prst="rect">
            <a:avLst/>
          </a:prstGeom>
          <a:noFill/>
          <a:ln w="9525">
            <a:noFill/>
            <a:miter lim="800000"/>
            <a:headEnd/>
            <a:tailEnd/>
          </a:ln>
        </p:spPr>
        <p:txBody>
          <a:bodyPr>
            <a:spAutoFit/>
          </a:bodyPr>
          <a:lstStyle/>
          <a:p>
            <a:r>
              <a:rPr lang="fr-CH" sz="1200"/>
              <a:t>http://www.statistiques-mondiales.com/</a:t>
            </a:r>
            <a:br>
              <a:rPr lang="fr-CH" sz="1200"/>
            </a:br>
            <a:r>
              <a:rPr lang="fr-CH" sz="1200"/>
              <a:t>population_urbaine.htm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51907">
                                            <p:txEl>
                                              <p:pRg st="1" end="1"/>
                                            </p:txEl>
                                          </p:spTgt>
                                        </p:tgtEl>
                                        <p:attrNameLst>
                                          <p:attrName>style.visibility</p:attrName>
                                        </p:attrNameLst>
                                      </p:cBhvr>
                                      <p:to>
                                        <p:strVal val="visible"/>
                                      </p:to>
                                    </p:set>
                                    <p:animEffect transition="in" filter="wipe(up)">
                                      <p:cBhvr>
                                        <p:cTn id="7" dur="500"/>
                                        <p:tgtEl>
                                          <p:spTgt spid="251907">
                                            <p:txEl>
                                              <p:pRg st="1" end="1"/>
                                            </p:tx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51907">
                                            <p:txEl>
                                              <p:pRg st="2" end="2"/>
                                            </p:txEl>
                                          </p:spTgt>
                                        </p:tgtEl>
                                        <p:attrNameLst>
                                          <p:attrName>style.visibility</p:attrName>
                                        </p:attrNameLst>
                                      </p:cBhvr>
                                      <p:to>
                                        <p:strVal val="visible"/>
                                      </p:to>
                                    </p:set>
                                    <p:animEffect transition="in" filter="wipe(up)">
                                      <p:cBhvr>
                                        <p:cTn id="11" dur="500"/>
                                        <p:tgtEl>
                                          <p:spTgt spid="251907">
                                            <p:txEl>
                                              <p:pRg st="2" end="2"/>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251907">
                                            <p:txEl>
                                              <p:pRg st="3" end="3"/>
                                            </p:txEl>
                                          </p:spTgt>
                                        </p:tgtEl>
                                        <p:attrNameLst>
                                          <p:attrName>style.visibility</p:attrName>
                                        </p:attrNameLst>
                                      </p:cBhvr>
                                      <p:to>
                                        <p:strVal val="visible"/>
                                      </p:to>
                                    </p:set>
                                    <p:animEffect transition="in" filter="wipe(up)">
                                      <p:cBhvr>
                                        <p:cTn id="15" dur="500"/>
                                        <p:tgtEl>
                                          <p:spTgt spid="251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re 1"/>
          <p:cNvSpPr>
            <a:spLocks noGrp="1"/>
          </p:cNvSpPr>
          <p:nvPr>
            <p:ph type="title"/>
          </p:nvPr>
        </p:nvSpPr>
        <p:spPr>
          <a:xfrm>
            <a:off x="1370013" y="558800"/>
            <a:ext cx="7316787" cy="492125"/>
          </a:xfrm>
        </p:spPr>
        <p:txBody>
          <a:bodyPr/>
          <a:lstStyle/>
          <a:p>
            <a:r>
              <a:rPr lang="fr-CH" sz="2800" smtClean="0"/>
              <a:t>Migrations et relations rurales-urbaines</a:t>
            </a:r>
          </a:p>
        </p:txBody>
      </p:sp>
      <p:sp>
        <p:nvSpPr>
          <p:cNvPr id="22531" name="Espace réservé du contenu 2"/>
          <p:cNvSpPr>
            <a:spLocks noGrp="1"/>
          </p:cNvSpPr>
          <p:nvPr>
            <p:ph idx="1"/>
          </p:nvPr>
        </p:nvSpPr>
        <p:spPr>
          <a:xfrm>
            <a:off x="1357313" y="1214438"/>
            <a:ext cx="7316787" cy="5859462"/>
          </a:xfrm>
        </p:spPr>
        <p:txBody>
          <a:bodyPr/>
          <a:lstStyle/>
          <a:p>
            <a:r>
              <a:rPr lang="fr-FR" sz="2400" dirty="0" smtClean="0"/>
              <a:t>Le taux de croissance démographique élevé que l’on constate dans les pays en développement s’accompagne d’un déplacement massif des populations rurales vers les régions urbaines (relation ville-campagne).</a:t>
            </a:r>
          </a:p>
          <a:p>
            <a:r>
              <a:rPr lang="fr-FR" sz="2400" dirty="0" smtClean="0"/>
              <a:t>Il existe une correspondance entre le niveau de pauvreté et la taille de la population rurale, d’une part, et l’étendue et la vitesse de la croissance urbaine, d’autre part. D’une façon générale, plus un pays est pauvre et rural aujourd’hui, plus son taux de croissance urbaine est rapide et plus il sera confronté à de graves problèmes à l’avenir.</a:t>
            </a:r>
          </a:p>
          <a:p>
            <a:pPr>
              <a:buFont typeface="Times" pitchFamily="-60" charset="0"/>
              <a:buNone/>
            </a:pPr>
            <a:endParaRPr lang="fr-FR" sz="2400" dirty="0" smtClean="0"/>
          </a:p>
          <a:p>
            <a:pPr lvl="2" algn="r"/>
            <a:endParaRPr lang="fr-FR" sz="1400" dirty="0" smtClean="0"/>
          </a:p>
          <a:p>
            <a:pPr lvl="2" algn="r"/>
            <a:endParaRPr lang="fr-FR" sz="1400" dirty="0" smtClean="0"/>
          </a:p>
          <a:p>
            <a:pPr lvl="2" algn="r"/>
            <a:r>
              <a:rPr lang="fr-FR" sz="1400" dirty="0" smtClean="0"/>
              <a:t>http://www.unfpa.org/pds/</a:t>
            </a:r>
            <a:br>
              <a:rPr lang="fr-FR" sz="1400" dirty="0" smtClean="0"/>
            </a:br>
            <a:endParaRPr lang="fr-FR" sz="1400" dirty="0" smtClean="0"/>
          </a:p>
          <a:p>
            <a:pPr>
              <a:buFont typeface="Times" pitchFamily="-60" charset="0"/>
              <a:buNone/>
            </a:pPr>
            <a:endParaRPr lang="fr-CH" dirty="0" smtClean="0"/>
          </a:p>
        </p:txBody>
      </p:sp>
      <p:pic>
        <p:nvPicPr>
          <p:cNvPr id="22532" name="Picture 2"/>
          <p:cNvPicPr>
            <a:picLocks noChangeAspect="1" noChangeArrowheads="1"/>
          </p:cNvPicPr>
          <p:nvPr/>
        </p:nvPicPr>
        <p:blipFill>
          <a:blip r:embed="rId2" cstate="print"/>
          <a:srcRect/>
          <a:stretch>
            <a:fillRect/>
          </a:stretch>
        </p:blipFill>
        <p:spPr bwMode="auto">
          <a:xfrm>
            <a:off x="1785938" y="5429250"/>
            <a:ext cx="23939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1" name="Rectangle 3"/>
          <p:cNvSpPr>
            <a:spLocks noGrp="1" noChangeArrowheads="1"/>
          </p:cNvSpPr>
          <p:nvPr>
            <p:ph type="body" idx="1"/>
          </p:nvPr>
        </p:nvSpPr>
        <p:spPr>
          <a:xfrm>
            <a:off x="912813" y="1071563"/>
            <a:ext cx="6731000" cy="5700712"/>
          </a:xfrm>
        </p:spPr>
        <p:txBody>
          <a:bodyPr/>
          <a:lstStyle/>
          <a:p>
            <a:pPr marL="715963" lvl="1" indent="-350838" eaLnBrk="1" hangingPunct="1">
              <a:lnSpc>
                <a:spcPct val="105000"/>
              </a:lnSpc>
              <a:spcBef>
                <a:spcPct val="30000"/>
              </a:spcBef>
            </a:pPr>
            <a:r>
              <a:rPr lang="fr-FR" sz="1800" dirty="0" smtClean="0"/>
              <a:t>Une mauvaise corrélation entre les besoins des citadins et les infrastructures et services mis à leur disposition</a:t>
            </a:r>
          </a:p>
          <a:p>
            <a:pPr marL="715963" lvl="1" indent="-350838" eaLnBrk="1" hangingPunct="1">
              <a:lnSpc>
                <a:spcPct val="105000"/>
              </a:lnSpc>
              <a:spcBef>
                <a:spcPct val="30000"/>
              </a:spcBef>
            </a:pPr>
            <a:r>
              <a:rPr lang="fr-FR" sz="1800" dirty="0" smtClean="0"/>
              <a:t>La détérioration des conditions matérielles et environnementales de la vie en société</a:t>
            </a:r>
          </a:p>
          <a:p>
            <a:pPr marL="715963" lvl="1" indent="-350838" eaLnBrk="1" hangingPunct="1">
              <a:lnSpc>
                <a:spcPct val="105000"/>
              </a:lnSpc>
              <a:spcBef>
                <a:spcPct val="30000"/>
              </a:spcBef>
            </a:pPr>
            <a:r>
              <a:rPr lang="fr-FR" sz="1800" dirty="0" smtClean="0"/>
              <a:t>Une augmentation inquiétante des disparités économiques et sociales au sein des sociétés urbaines, ainsi qu’entre les sociétés urbaines et rurales, au détriment de ces dernières</a:t>
            </a:r>
          </a:p>
          <a:p>
            <a:pPr marL="715963" lvl="1" indent="-350838" eaLnBrk="1" hangingPunct="1">
              <a:lnSpc>
                <a:spcPct val="105000"/>
              </a:lnSpc>
              <a:spcBef>
                <a:spcPct val="30000"/>
              </a:spcBef>
            </a:pPr>
            <a:r>
              <a:rPr lang="fr-FR" sz="1800" dirty="0" smtClean="0"/>
              <a:t>L’expression d’une ségrégation sociale en terme spatial, entraînant une fragmentation territoriale encore plus importante, avec des zones d’affaires et résidentielles riches et bien équipées et d’autres zones d’habitat précaire (taudis, bidonvilles, etc.), dans lesquelles ‘survit’ la moitié de la population de la ville</a:t>
            </a:r>
          </a:p>
          <a:p>
            <a:pPr marL="715963" lvl="1" indent="-350838" eaLnBrk="1" hangingPunct="1">
              <a:lnSpc>
                <a:spcPct val="105000"/>
              </a:lnSpc>
              <a:spcBef>
                <a:spcPct val="30000"/>
              </a:spcBef>
            </a:pPr>
            <a:r>
              <a:rPr lang="fr-FR" sz="1800" dirty="0" smtClean="0"/>
              <a:t>Des politiques d’aménagement urbain et régional inadaptées, incapables de régler les problèmes auxquels est confrontée la majorité de la population</a:t>
            </a:r>
          </a:p>
          <a:p>
            <a:pPr marL="0" indent="0" eaLnBrk="1" hangingPunct="1">
              <a:lnSpc>
                <a:spcPct val="105000"/>
              </a:lnSpc>
              <a:spcBef>
                <a:spcPct val="30000"/>
              </a:spcBef>
              <a:buFont typeface="Times" pitchFamily="-60" charset="0"/>
              <a:buNone/>
            </a:pPr>
            <a:endParaRPr lang="fr-FR" sz="1800" dirty="0" smtClean="0"/>
          </a:p>
        </p:txBody>
      </p:sp>
      <p:sp>
        <p:nvSpPr>
          <p:cNvPr id="23555" name="Rectangle 4"/>
          <p:cNvSpPr>
            <a:spLocks noChangeArrowheads="1"/>
          </p:cNvSpPr>
          <p:nvPr/>
        </p:nvSpPr>
        <p:spPr bwMode="auto">
          <a:xfrm>
            <a:off x="846138" y="260350"/>
            <a:ext cx="6342062" cy="769938"/>
          </a:xfrm>
          <a:prstGeom prst="rect">
            <a:avLst/>
          </a:prstGeom>
          <a:noFill/>
          <a:ln w="9525">
            <a:noFill/>
            <a:miter lim="800000"/>
            <a:headEnd/>
            <a:tailEnd/>
          </a:ln>
        </p:spPr>
        <p:txBody>
          <a:bodyPr>
            <a:spAutoFit/>
          </a:bodyPr>
          <a:lstStyle/>
          <a:p>
            <a:pPr eaLnBrk="1" hangingPunct="1">
              <a:spcBef>
                <a:spcPct val="20000"/>
              </a:spcBef>
              <a:buFont typeface="Times" pitchFamily="-60" charset="0"/>
              <a:buNone/>
            </a:pPr>
            <a:r>
              <a:rPr lang="en-GB" sz="2200" b="1"/>
              <a:t>L’urbanisation accélérée que connaissent les pays en développement entraîne :</a:t>
            </a:r>
          </a:p>
        </p:txBody>
      </p:sp>
      <p:pic>
        <p:nvPicPr>
          <p:cNvPr id="23556" name="Picture 4"/>
          <p:cNvPicPr>
            <a:picLocks noChangeAspect="1" noChangeArrowheads="1"/>
          </p:cNvPicPr>
          <p:nvPr/>
        </p:nvPicPr>
        <p:blipFill>
          <a:blip r:embed="rId2" cstate="print"/>
          <a:srcRect/>
          <a:stretch>
            <a:fillRect/>
          </a:stretch>
        </p:blipFill>
        <p:spPr bwMode="auto">
          <a:xfrm>
            <a:off x="7429500" y="2133600"/>
            <a:ext cx="1714500" cy="222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wipe(up)">
                                      <p:cBhvr>
                                        <p:cTn id="7" dur="500"/>
                                        <p:tgtEl>
                                          <p:spTgt spid="252931">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52931">
                                            <p:txEl>
                                              <p:pRg st="1" end="1"/>
                                            </p:txEl>
                                          </p:spTgt>
                                        </p:tgtEl>
                                        <p:attrNameLst>
                                          <p:attrName>style.visibility</p:attrName>
                                        </p:attrNameLst>
                                      </p:cBhvr>
                                      <p:to>
                                        <p:strVal val="visible"/>
                                      </p:to>
                                    </p:set>
                                    <p:animEffect transition="in" filter="wipe(up)">
                                      <p:cBhvr>
                                        <p:cTn id="11" dur="500"/>
                                        <p:tgtEl>
                                          <p:spTgt spid="252931">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252931">
                                            <p:txEl>
                                              <p:pRg st="2" end="2"/>
                                            </p:txEl>
                                          </p:spTgt>
                                        </p:tgtEl>
                                        <p:attrNameLst>
                                          <p:attrName>style.visibility</p:attrName>
                                        </p:attrNameLst>
                                      </p:cBhvr>
                                      <p:to>
                                        <p:strVal val="visible"/>
                                      </p:to>
                                    </p:set>
                                    <p:animEffect transition="in" filter="wipe(up)">
                                      <p:cBhvr>
                                        <p:cTn id="15" dur="500"/>
                                        <p:tgtEl>
                                          <p:spTgt spid="252931">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252931">
                                            <p:txEl>
                                              <p:pRg st="3" end="3"/>
                                            </p:txEl>
                                          </p:spTgt>
                                        </p:tgtEl>
                                        <p:attrNameLst>
                                          <p:attrName>style.visibility</p:attrName>
                                        </p:attrNameLst>
                                      </p:cBhvr>
                                      <p:to>
                                        <p:strVal val="visible"/>
                                      </p:to>
                                    </p:set>
                                    <p:animEffect transition="in" filter="wipe(up)">
                                      <p:cBhvr>
                                        <p:cTn id="19" dur="500"/>
                                        <p:tgtEl>
                                          <p:spTgt spid="252931">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500"/>
                                  </p:stCondLst>
                                  <p:childTnLst>
                                    <p:set>
                                      <p:cBhvr>
                                        <p:cTn id="22" dur="1" fill="hold">
                                          <p:stCondLst>
                                            <p:cond delay="0"/>
                                          </p:stCondLst>
                                        </p:cTn>
                                        <p:tgtEl>
                                          <p:spTgt spid="252931">
                                            <p:txEl>
                                              <p:pRg st="4" end="4"/>
                                            </p:txEl>
                                          </p:spTgt>
                                        </p:tgtEl>
                                        <p:attrNameLst>
                                          <p:attrName>style.visibility</p:attrName>
                                        </p:attrNameLst>
                                      </p:cBhvr>
                                      <p:to>
                                        <p:strVal val="visible"/>
                                      </p:to>
                                    </p:set>
                                    <p:animEffect transition="in" filter="wipe(up)">
                                      <p:cBhvr>
                                        <p:cTn id="23" dur="500"/>
                                        <p:tgtEl>
                                          <p:spTgt spid="252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3" name="Rectangle 3"/>
          <p:cNvSpPr>
            <a:spLocks noGrp="1" noChangeArrowheads="1"/>
          </p:cNvSpPr>
          <p:nvPr>
            <p:ph type="body" idx="1"/>
          </p:nvPr>
        </p:nvSpPr>
        <p:spPr>
          <a:xfrm>
            <a:off x="1907704" y="1556792"/>
            <a:ext cx="7143750" cy="4875181"/>
          </a:xfrm>
        </p:spPr>
        <p:txBody>
          <a:bodyPr/>
          <a:lstStyle/>
          <a:p>
            <a:pPr marL="571500" indent="-571500" eaLnBrk="1" hangingPunct="1">
              <a:lnSpc>
                <a:spcPct val="100000"/>
              </a:lnSpc>
            </a:pPr>
            <a:r>
              <a:rPr lang="fr-FR" sz="1600" dirty="0" smtClean="0"/>
              <a:t>Les </a:t>
            </a:r>
            <a:r>
              <a:rPr lang="fr-FR" sz="1600" dirty="0" smtClean="0"/>
              <a:t>villes du Sud sont soumises à une concentration récurrente de problèmes de fond qui ralentissent leur développement, à savoir : une forte croissance démographique, un habitat précaire, la pollution et la rareté de l’eau, les risques sanitaires encourus par les citadins, les défaillances des services de police. </a:t>
            </a:r>
          </a:p>
          <a:p>
            <a:pPr marL="571500" indent="-571500" eaLnBrk="1" hangingPunct="1">
              <a:lnSpc>
                <a:spcPct val="100000"/>
              </a:lnSpc>
              <a:buFont typeface="Times" pitchFamily="-60" charset="0"/>
              <a:buNone/>
            </a:pPr>
            <a:r>
              <a:rPr lang="fr-FR" sz="1600" dirty="0" smtClean="0"/>
              <a:t> 	A ces problèmes viennent s’ajouter plusieurs difficultés d’ordre social et urbain qui sont souvent négligées : l’insécurité et la violence, la marginalisation économique des classes défavorisées, une pauvreté croissante, l’inefficacité de l’administration publique, la corruption et le clientélisme.</a:t>
            </a:r>
          </a:p>
          <a:p>
            <a:pPr marL="571500" indent="-571500" eaLnBrk="1" hangingPunct="1">
              <a:lnSpc>
                <a:spcPct val="100000"/>
              </a:lnSpc>
            </a:pPr>
            <a:r>
              <a:rPr lang="fr-FR" sz="1600" dirty="0" smtClean="0"/>
              <a:t>La réorganisation du monde favorise les agglomérations de grandes tailles au détriment des plus petites (processus de métropolisation).</a:t>
            </a:r>
          </a:p>
          <a:p>
            <a:pPr marL="571500" indent="-571500" eaLnBrk="1" hangingPunct="1">
              <a:lnSpc>
                <a:spcPct val="100000"/>
              </a:lnSpc>
            </a:pPr>
            <a:r>
              <a:rPr lang="fr-FR" sz="1600" dirty="0" smtClean="0"/>
              <a:t>Le manque de ressources – financières et économiques, mais aussi humaines et institutionnelles, empêche les gouvernements locaux et régionaux de répondre à tous les besoins nécessaires à un développement urbain et régional équilibré. </a:t>
            </a:r>
          </a:p>
          <a:p>
            <a:pPr marL="571500" indent="-571500" eaLnBrk="1" hangingPunct="1">
              <a:lnSpc>
                <a:spcPct val="100000"/>
              </a:lnSpc>
            </a:pPr>
            <a:r>
              <a:rPr lang="fr-FR" sz="1600" dirty="0" smtClean="0"/>
              <a:t>Les priorités établies par les décisionnaires sur le plan urbain sont à l’origine de politiques en faveur des populations privilégiées. </a:t>
            </a:r>
          </a:p>
        </p:txBody>
      </p:sp>
      <p:sp>
        <p:nvSpPr>
          <p:cNvPr id="24579" name="Rectangle 5"/>
          <p:cNvSpPr>
            <a:spLocks noGrp="1" noChangeArrowheads="1"/>
          </p:cNvSpPr>
          <p:nvPr>
            <p:ph type="title"/>
          </p:nvPr>
        </p:nvSpPr>
        <p:spPr>
          <a:xfrm>
            <a:off x="1370013" y="558800"/>
            <a:ext cx="7773987" cy="304800"/>
          </a:xfrm>
          <a:noFill/>
        </p:spPr>
        <p:txBody>
          <a:bodyPr/>
          <a:lstStyle/>
          <a:p>
            <a:pPr eaLnBrk="1" hangingPunct="1">
              <a:lnSpc>
                <a:spcPct val="100000"/>
              </a:lnSpc>
            </a:pPr>
            <a:r>
              <a:rPr lang="fr-FR" sz="2000" smtClean="0"/>
              <a:t>Mitigation avec l’apport de nouveaux éléments analytiques</a:t>
            </a:r>
          </a:p>
        </p:txBody>
      </p:sp>
      <p:pic>
        <p:nvPicPr>
          <p:cNvPr id="24580" name="Picture 4"/>
          <p:cNvPicPr>
            <a:picLocks noChangeAspect="1" noChangeArrowheads="1"/>
          </p:cNvPicPr>
          <p:nvPr/>
        </p:nvPicPr>
        <p:blipFill>
          <a:blip r:embed="rId2" cstate="print"/>
          <a:srcRect/>
          <a:stretch>
            <a:fillRect/>
          </a:stretch>
        </p:blipFill>
        <p:spPr bwMode="auto">
          <a:xfrm>
            <a:off x="0" y="1556792"/>
            <a:ext cx="1785938" cy="1785938"/>
          </a:xfrm>
          <a:prstGeom prst="rect">
            <a:avLst/>
          </a:prstGeom>
          <a:noFill/>
          <a:ln w="9525">
            <a:noFill/>
            <a:miter lim="800000"/>
            <a:headEnd/>
            <a:tailEnd/>
          </a:ln>
        </p:spPr>
      </p:pic>
      <p:pic>
        <p:nvPicPr>
          <p:cNvPr id="24581" name="Picture 5"/>
          <p:cNvPicPr>
            <a:picLocks noChangeAspect="1" noChangeArrowheads="1"/>
          </p:cNvPicPr>
          <p:nvPr/>
        </p:nvPicPr>
        <p:blipFill>
          <a:blip r:embed="rId3" cstate="print"/>
          <a:srcRect/>
          <a:stretch>
            <a:fillRect/>
          </a:stretch>
        </p:blipFill>
        <p:spPr bwMode="auto">
          <a:xfrm>
            <a:off x="-10319" y="3679032"/>
            <a:ext cx="1806575" cy="1071562"/>
          </a:xfrm>
          <a:prstGeom prst="rect">
            <a:avLst/>
          </a:prstGeom>
          <a:noFill/>
          <a:ln w="9525">
            <a:noFill/>
            <a:miter lim="800000"/>
            <a:headEnd/>
            <a:tailEnd/>
          </a:ln>
        </p:spPr>
      </p:pic>
      <p:pic>
        <p:nvPicPr>
          <p:cNvPr id="24582" name="Picture 6"/>
          <p:cNvPicPr>
            <a:picLocks noChangeAspect="1" noChangeArrowheads="1"/>
          </p:cNvPicPr>
          <p:nvPr/>
        </p:nvPicPr>
        <p:blipFill>
          <a:blip r:embed="rId4" cstate="print"/>
          <a:srcRect/>
          <a:stretch>
            <a:fillRect/>
          </a:stretch>
        </p:blipFill>
        <p:spPr bwMode="auto">
          <a:xfrm>
            <a:off x="-41131" y="5157192"/>
            <a:ext cx="1785938"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wipe(up)">
                                      <p:cBhvr>
                                        <p:cTn id="7" dur="500"/>
                                        <p:tgtEl>
                                          <p:spTgt spid="25600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6003">
                                            <p:txEl>
                                              <p:pRg st="1" end="1"/>
                                            </p:txEl>
                                          </p:spTgt>
                                        </p:tgtEl>
                                        <p:attrNameLst>
                                          <p:attrName>style.visibility</p:attrName>
                                        </p:attrNameLst>
                                      </p:cBhvr>
                                      <p:to>
                                        <p:strVal val="visible"/>
                                      </p:to>
                                    </p:set>
                                    <p:animEffect transition="in" filter="wipe(up)">
                                      <p:cBhvr>
                                        <p:cTn id="11" dur="500"/>
                                        <p:tgtEl>
                                          <p:spTgt spid="25600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6003">
                                            <p:txEl>
                                              <p:pRg st="2" end="2"/>
                                            </p:txEl>
                                          </p:spTgt>
                                        </p:tgtEl>
                                        <p:attrNameLst>
                                          <p:attrName>style.visibility</p:attrName>
                                        </p:attrNameLst>
                                      </p:cBhvr>
                                      <p:to>
                                        <p:strVal val="visible"/>
                                      </p:to>
                                    </p:set>
                                    <p:animEffect transition="in" filter="wipe(up)">
                                      <p:cBhvr>
                                        <p:cTn id="15" dur="500"/>
                                        <p:tgtEl>
                                          <p:spTgt spid="25600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6003">
                                            <p:txEl>
                                              <p:pRg st="3" end="3"/>
                                            </p:txEl>
                                          </p:spTgt>
                                        </p:tgtEl>
                                        <p:attrNameLst>
                                          <p:attrName>style.visibility</p:attrName>
                                        </p:attrNameLst>
                                      </p:cBhvr>
                                      <p:to>
                                        <p:strVal val="visible"/>
                                      </p:to>
                                    </p:set>
                                    <p:animEffect transition="in" filter="wipe(up)">
                                      <p:cBhvr>
                                        <p:cTn id="19" dur="500"/>
                                        <p:tgtEl>
                                          <p:spTgt spid="256003">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56003">
                                            <p:txEl>
                                              <p:pRg st="4" end="4"/>
                                            </p:txEl>
                                          </p:spTgt>
                                        </p:tgtEl>
                                        <p:attrNameLst>
                                          <p:attrName>style.visibility</p:attrName>
                                        </p:attrNameLst>
                                      </p:cBhvr>
                                      <p:to>
                                        <p:strVal val="visible"/>
                                      </p:to>
                                    </p:set>
                                    <p:animEffect transition="in" filter="wipe(up)">
                                      <p:cBhvr>
                                        <p:cTn id="23" dur="500"/>
                                        <p:tgtEl>
                                          <p:spTgt spid="256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900113" y="1071563"/>
            <a:ext cx="7316787" cy="4429125"/>
          </a:xfrm>
        </p:spPr>
        <p:txBody>
          <a:bodyPr/>
          <a:lstStyle/>
          <a:p>
            <a:pPr marL="441325" indent="-441325" eaLnBrk="1" hangingPunct="1">
              <a:lnSpc>
                <a:spcPct val="100000"/>
              </a:lnSpc>
              <a:spcBef>
                <a:spcPct val="35000"/>
              </a:spcBef>
            </a:pPr>
            <a:r>
              <a:rPr lang="fr-FR" sz="1200" dirty="0" smtClean="0"/>
              <a:t>La </a:t>
            </a:r>
            <a:r>
              <a:rPr lang="fr-FR" sz="1200" b="1" dirty="0" smtClean="0"/>
              <a:t>concentration </a:t>
            </a:r>
            <a:r>
              <a:rPr lang="fr-FR" sz="1200" dirty="0" smtClean="0"/>
              <a:t>de personnes, d’institutions publiques et privées, d’entreprises, d’universités et de centres de recherche, de services financiers et politiques =&gt; Les villes devraient être envisagées comme une force pour le développement régional et national.</a:t>
            </a:r>
          </a:p>
          <a:p>
            <a:pPr marL="441325" indent="-441325" eaLnBrk="1" hangingPunct="1">
              <a:lnSpc>
                <a:spcPct val="100000"/>
              </a:lnSpc>
              <a:spcBef>
                <a:spcPct val="35000"/>
              </a:spcBef>
            </a:pPr>
            <a:r>
              <a:rPr lang="fr-FR" sz="1200" dirty="0" smtClean="0"/>
              <a:t>Des </a:t>
            </a:r>
            <a:r>
              <a:rPr lang="fr-FR" sz="1200" b="1" dirty="0" smtClean="0"/>
              <a:t>infrastructures, des équipements et des services</a:t>
            </a:r>
            <a:r>
              <a:rPr lang="fr-FR" sz="1200" dirty="0" smtClean="0"/>
              <a:t> collectifs inadaptés et insuffisants comparés aux besoins énorme d’une population en perpétuelle croissance, qui constituent néanmoins indéniablement une valeur ajoutée pour les citadins.</a:t>
            </a:r>
          </a:p>
          <a:p>
            <a:pPr marL="441325" indent="-441325" eaLnBrk="1" hangingPunct="1">
              <a:lnSpc>
                <a:spcPct val="100000"/>
              </a:lnSpc>
              <a:spcBef>
                <a:spcPct val="35000"/>
              </a:spcBef>
            </a:pPr>
            <a:r>
              <a:rPr lang="fr-FR" sz="1200" dirty="0" smtClean="0"/>
              <a:t>De nouvelles </a:t>
            </a:r>
            <a:r>
              <a:rPr lang="fr-FR" sz="1200" b="1" dirty="0" smtClean="0"/>
              <a:t>formes d’organisation communautaire solidaire </a:t>
            </a:r>
            <a:r>
              <a:rPr lang="fr-FR" sz="1200" dirty="0" smtClean="0"/>
              <a:t>présentant une véritable alternative aux habituelles politiques territoriales et sociales.</a:t>
            </a:r>
          </a:p>
          <a:p>
            <a:pPr marL="441325" indent="-441325" eaLnBrk="1" hangingPunct="1">
              <a:lnSpc>
                <a:spcPct val="100000"/>
              </a:lnSpc>
              <a:spcBef>
                <a:spcPct val="35000"/>
              </a:spcBef>
            </a:pPr>
            <a:r>
              <a:rPr lang="fr-FR" sz="1200" dirty="0" smtClean="0"/>
              <a:t>Un </a:t>
            </a:r>
            <a:r>
              <a:rPr lang="fr-FR" sz="1200" b="1" dirty="0" smtClean="0"/>
              <a:t>“Secteur Informel</a:t>
            </a:r>
            <a:r>
              <a:rPr lang="fr-FR" sz="1200" dirty="0" smtClean="0"/>
              <a:t>” témoignant d’une grande richesse sur le plan individuel et social, d’un esprit d’initiative et d’une capacité d’adaptation aux conditions urbaines. </a:t>
            </a:r>
          </a:p>
          <a:p>
            <a:pPr marL="441325" indent="-441325" eaLnBrk="1" hangingPunct="1">
              <a:lnSpc>
                <a:spcPct val="100000"/>
              </a:lnSpc>
              <a:spcBef>
                <a:spcPct val="35000"/>
              </a:spcBef>
            </a:pPr>
            <a:r>
              <a:rPr lang="fr-FR" sz="1200" dirty="0" smtClean="0"/>
              <a:t>Des plateformes d’</a:t>
            </a:r>
            <a:r>
              <a:rPr lang="fr-FR" sz="1200" b="1" dirty="0" smtClean="0"/>
              <a:t>intermédiation </a:t>
            </a:r>
            <a:r>
              <a:rPr lang="fr-FR" sz="1200" dirty="0" smtClean="0"/>
              <a:t> entre les dynamiques locales, régionales, nationales ou mêmes internationales.</a:t>
            </a:r>
          </a:p>
          <a:p>
            <a:pPr marL="441325" indent="-441325" eaLnBrk="1" hangingPunct="1">
              <a:lnSpc>
                <a:spcPct val="100000"/>
              </a:lnSpc>
              <a:spcBef>
                <a:spcPct val="35000"/>
              </a:spcBef>
            </a:pPr>
            <a:r>
              <a:rPr lang="fr-FR" sz="1200" b="1" dirty="0" smtClean="0"/>
              <a:t>La  décentralisation</a:t>
            </a:r>
            <a:r>
              <a:rPr lang="fr-FR" sz="1200" dirty="0" smtClean="0"/>
              <a:t> des centres de décision et la mise à disposition de nouvelles possibilités pour les intervenants urbains.</a:t>
            </a:r>
          </a:p>
          <a:p>
            <a:pPr marL="441325" indent="-441325" eaLnBrk="1" hangingPunct="1">
              <a:lnSpc>
                <a:spcPct val="100000"/>
              </a:lnSpc>
              <a:spcBef>
                <a:spcPct val="35000"/>
              </a:spcBef>
            </a:pPr>
            <a:r>
              <a:rPr lang="fr-FR" sz="1200" dirty="0" smtClean="0"/>
              <a:t>Les métropoles du Sud fonctionnent comme des " </a:t>
            </a:r>
            <a:r>
              <a:rPr lang="fr-FR" sz="1200" b="1" dirty="0" smtClean="0"/>
              <a:t>villes hubs</a:t>
            </a:r>
            <a:r>
              <a:rPr lang="fr-FR" sz="1200" dirty="0" smtClean="0"/>
              <a:t>"  jouant le rôle d’interface entre les réseaux urbains nationaux et les changements internationaux.</a:t>
            </a:r>
          </a:p>
          <a:p>
            <a:pPr marL="441325" indent="-441325" eaLnBrk="1" hangingPunct="1">
              <a:lnSpc>
                <a:spcPct val="100000"/>
              </a:lnSpc>
              <a:spcBef>
                <a:spcPct val="35000"/>
              </a:spcBef>
            </a:pPr>
            <a:r>
              <a:rPr lang="fr-FR" sz="1200" dirty="0" smtClean="0"/>
              <a:t>Une grande </a:t>
            </a:r>
            <a:r>
              <a:rPr lang="fr-FR" sz="1200" b="1" dirty="0" smtClean="0"/>
              <a:t>créativité</a:t>
            </a:r>
            <a:r>
              <a:rPr lang="fr-FR" sz="1200" dirty="0" smtClean="0"/>
              <a:t> </a:t>
            </a:r>
            <a:r>
              <a:rPr lang="fr-FR" sz="1200" b="1" dirty="0" smtClean="0"/>
              <a:t>culturelle, sociale et économique </a:t>
            </a:r>
            <a:r>
              <a:rPr lang="fr-FR" sz="1200" dirty="0" smtClean="0"/>
              <a:t>qui rayonne au–delà des limites spatiales et démographiques de la ville.</a:t>
            </a:r>
          </a:p>
          <a:p>
            <a:pPr marL="441325" indent="-441325" eaLnBrk="1" hangingPunct="1">
              <a:lnSpc>
                <a:spcPct val="100000"/>
              </a:lnSpc>
              <a:spcBef>
                <a:spcPct val="35000"/>
              </a:spcBef>
            </a:pPr>
            <a:r>
              <a:rPr lang="fr-FR" sz="1200" dirty="0" smtClean="0"/>
              <a:t>L’avenir des viles du Sud va dépendre largement des </a:t>
            </a:r>
            <a:r>
              <a:rPr lang="fr-FR" sz="1200" b="1" dirty="0" smtClean="0"/>
              <a:t>compétences</a:t>
            </a:r>
            <a:r>
              <a:rPr lang="fr-FR" sz="1200" dirty="0" smtClean="0"/>
              <a:t> politiques, économiques et sociales des </a:t>
            </a:r>
            <a:r>
              <a:rPr lang="fr-FR" sz="1200" b="1" dirty="0" smtClean="0"/>
              <a:t>décisionnaires urbains </a:t>
            </a:r>
            <a:r>
              <a:rPr lang="fr-FR" sz="1200" dirty="0" smtClean="0"/>
              <a:t>pour aborder les principaux problèmes au niveau de l’organisation territoriale et sociale.</a:t>
            </a:r>
          </a:p>
        </p:txBody>
      </p:sp>
      <p:sp>
        <p:nvSpPr>
          <p:cNvPr id="25603" name="Rectangle 4"/>
          <p:cNvSpPr>
            <a:spLocks noGrp="1" noChangeArrowheads="1"/>
          </p:cNvSpPr>
          <p:nvPr>
            <p:ph type="title"/>
          </p:nvPr>
        </p:nvSpPr>
        <p:spPr>
          <a:xfrm>
            <a:off x="955675" y="293688"/>
            <a:ext cx="7773988" cy="677862"/>
          </a:xfrm>
          <a:noFill/>
        </p:spPr>
        <p:txBody>
          <a:bodyPr/>
          <a:lstStyle/>
          <a:p>
            <a:pPr eaLnBrk="1" hangingPunct="1">
              <a:lnSpc>
                <a:spcPct val="100000"/>
              </a:lnSpc>
            </a:pPr>
            <a:r>
              <a:rPr lang="fr-FR" sz="2200" smtClean="0"/>
              <a:t>Caractéristiques urbaines potentielles permettant de répondre aux défis du développement durable :</a:t>
            </a:r>
          </a:p>
        </p:txBody>
      </p:sp>
      <p:pic>
        <p:nvPicPr>
          <p:cNvPr id="25604" name="Picture 4"/>
          <p:cNvPicPr>
            <a:picLocks noChangeAspect="1" noChangeArrowheads="1"/>
          </p:cNvPicPr>
          <p:nvPr/>
        </p:nvPicPr>
        <p:blipFill>
          <a:blip r:embed="rId2" cstate="print"/>
          <a:srcRect/>
          <a:stretch>
            <a:fillRect/>
          </a:stretch>
        </p:blipFill>
        <p:spPr bwMode="auto">
          <a:xfrm>
            <a:off x="6929438" y="5357813"/>
            <a:ext cx="1938337" cy="1290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wipe(up)">
                                      <p:cBhvr>
                                        <p:cTn id="7" dur="500"/>
                                        <p:tgtEl>
                                          <p:spTgt spid="257027">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57027">
                                            <p:txEl>
                                              <p:pRg st="1" end="1"/>
                                            </p:txEl>
                                          </p:spTgt>
                                        </p:tgtEl>
                                        <p:attrNameLst>
                                          <p:attrName>style.visibility</p:attrName>
                                        </p:attrNameLst>
                                      </p:cBhvr>
                                      <p:to>
                                        <p:strVal val="visible"/>
                                      </p:to>
                                    </p:set>
                                    <p:animEffect transition="in" filter="wipe(up)">
                                      <p:cBhvr>
                                        <p:cTn id="11" dur="500"/>
                                        <p:tgtEl>
                                          <p:spTgt spid="257027">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257027">
                                            <p:txEl>
                                              <p:pRg st="2" end="2"/>
                                            </p:txEl>
                                          </p:spTgt>
                                        </p:tgtEl>
                                        <p:attrNameLst>
                                          <p:attrName>style.visibility</p:attrName>
                                        </p:attrNameLst>
                                      </p:cBhvr>
                                      <p:to>
                                        <p:strVal val="visible"/>
                                      </p:to>
                                    </p:set>
                                    <p:animEffect transition="in" filter="wipe(up)">
                                      <p:cBhvr>
                                        <p:cTn id="15" dur="500"/>
                                        <p:tgtEl>
                                          <p:spTgt spid="257027">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257027">
                                            <p:txEl>
                                              <p:pRg st="3" end="3"/>
                                            </p:txEl>
                                          </p:spTgt>
                                        </p:tgtEl>
                                        <p:attrNameLst>
                                          <p:attrName>style.visibility</p:attrName>
                                        </p:attrNameLst>
                                      </p:cBhvr>
                                      <p:to>
                                        <p:strVal val="visible"/>
                                      </p:to>
                                    </p:set>
                                    <p:animEffect transition="in" filter="wipe(up)">
                                      <p:cBhvr>
                                        <p:cTn id="19" dur="500"/>
                                        <p:tgtEl>
                                          <p:spTgt spid="257027">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500"/>
                                  </p:stCondLst>
                                  <p:childTnLst>
                                    <p:set>
                                      <p:cBhvr>
                                        <p:cTn id="22" dur="1" fill="hold">
                                          <p:stCondLst>
                                            <p:cond delay="0"/>
                                          </p:stCondLst>
                                        </p:cTn>
                                        <p:tgtEl>
                                          <p:spTgt spid="257027">
                                            <p:txEl>
                                              <p:pRg st="4" end="4"/>
                                            </p:txEl>
                                          </p:spTgt>
                                        </p:tgtEl>
                                        <p:attrNameLst>
                                          <p:attrName>style.visibility</p:attrName>
                                        </p:attrNameLst>
                                      </p:cBhvr>
                                      <p:to>
                                        <p:strVal val="visible"/>
                                      </p:to>
                                    </p:set>
                                    <p:animEffect transition="in" filter="wipe(up)">
                                      <p:cBhvr>
                                        <p:cTn id="23" dur="500"/>
                                        <p:tgtEl>
                                          <p:spTgt spid="257027">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500"/>
                                  </p:stCondLst>
                                  <p:childTnLst>
                                    <p:set>
                                      <p:cBhvr>
                                        <p:cTn id="26" dur="1" fill="hold">
                                          <p:stCondLst>
                                            <p:cond delay="0"/>
                                          </p:stCondLst>
                                        </p:cTn>
                                        <p:tgtEl>
                                          <p:spTgt spid="257027">
                                            <p:txEl>
                                              <p:pRg st="5" end="5"/>
                                            </p:txEl>
                                          </p:spTgt>
                                        </p:tgtEl>
                                        <p:attrNameLst>
                                          <p:attrName>style.visibility</p:attrName>
                                        </p:attrNameLst>
                                      </p:cBhvr>
                                      <p:to>
                                        <p:strVal val="visible"/>
                                      </p:to>
                                    </p:set>
                                    <p:animEffect transition="in" filter="wipe(up)">
                                      <p:cBhvr>
                                        <p:cTn id="27" dur="500"/>
                                        <p:tgtEl>
                                          <p:spTgt spid="257027">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500"/>
                                  </p:stCondLst>
                                  <p:childTnLst>
                                    <p:set>
                                      <p:cBhvr>
                                        <p:cTn id="30" dur="1" fill="hold">
                                          <p:stCondLst>
                                            <p:cond delay="0"/>
                                          </p:stCondLst>
                                        </p:cTn>
                                        <p:tgtEl>
                                          <p:spTgt spid="257027">
                                            <p:txEl>
                                              <p:pRg st="6" end="6"/>
                                            </p:txEl>
                                          </p:spTgt>
                                        </p:tgtEl>
                                        <p:attrNameLst>
                                          <p:attrName>style.visibility</p:attrName>
                                        </p:attrNameLst>
                                      </p:cBhvr>
                                      <p:to>
                                        <p:strVal val="visible"/>
                                      </p:to>
                                    </p:set>
                                    <p:animEffect transition="in" filter="wipe(up)">
                                      <p:cBhvr>
                                        <p:cTn id="31" dur="500"/>
                                        <p:tgtEl>
                                          <p:spTgt spid="257027">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500"/>
                                  </p:stCondLst>
                                  <p:childTnLst>
                                    <p:set>
                                      <p:cBhvr>
                                        <p:cTn id="34" dur="1" fill="hold">
                                          <p:stCondLst>
                                            <p:cond delay="0"/>
                                          </p:stCondLst>
                                        </p:cTn>
                                        <p:tgtEl>
                                          <p:spTgt spid="257027">
                                            <p:txEl>
                                              <p:pRg st="7" end="7"/>
                                            </p:txEl>
                                          </p:spTgt>
                                        </p:tgtEl>
                                        <p:attrNameLst>
                                          <p:attrName>style.visibility</p:attrName>
                                        </p:attrNameLst>
                                      </p:cBhvr>
                                      <p:to>
                                        <p:strVal val="visible"/>
                                      </p:to>
                                    </p:set>
                                    <p:animEffect transition="in" filter="wipe(up)">
                                      <p:cBhvr>
                                        <p:cTn id="35" dur="500"/>
                                        <p:tgtEl>
                                          <p:spTgt spid="257027">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500"/>
                                  </p:stCondLst>
                                  <p:childTnLst>
                                    <p:set>
                                      <p:cBhvr>
                                        <p:cTn id="38" dur="1" fill="hold">
                                          <p:stCondLst>
                                            <p:cond delay="0"/>
                                          </p:stCondLst>
                                        </p:cTn>
                                        <p:tgtEl>
                                          <p:spTgt spid="257027">
                                            <p:txEl>
                                              <p:pRg st="8" end="8"/>
                                            </p:txEl>
                                          </p:spTgt>
                                        </p:tgtEl>
                                        <p:attrNameLst>
                                          <p:attrName>style.visibility</p:attrName>
                                        </p:attrNameLst>
                                      </p:cBhvr>
                                      <p:to>
                                        <p:strVal val="visible"/>
                                      </p:to>
                                    </p:set>
                                    <p:animEffect transition="in" filter="wipe(up)">
                                      <p:cBhvr>
                                        <p:cTn id="39" dur="500"/>
                                        <p:tgtEl>
                                          <p:spTgt spid="2570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Espace réservé du contenu 2"/>
          <p:cNvSpPr>
            <a:spLocks noGrp="1"/>
          </p:cNvSpPr>
          <p:nvPr>
            <p:ph idx="1"/>
          </p:nvPr>
        </p:nvSpPr>
        <p:spPr>
          <a:xfrm>
            <a:off x="1285875" y="5786438"/>
            <a:ext cx="7643813" cy="877887"/>
          </a:xfrm>
        </p:spPr>
        <p:txBody>
          <a:bodyPr/>
          <a:lstStyle/>
          <a:p>
            <a:pPr algn="r">
              <a:buFont typeface="Times" pitchFamily="-60" charset="0"/>
              <a:buNone/>
            </a:pPr>
            <a:r>
              <a:rPr lang="fr-CH" sz="2000" smtClean="0"/>
              <a:t>Merci de votre attention</a:t>
            </a:r>
          </a:p>
          <a:p>
            <a:pPr algn="r"/>
            <a:endParaRPr lang="fr-CH" sz="2000" smtClean="0"/>
          </a:p>
          <a:p>
            <a:pPr algn="r">
              <a:buFont typeface="Times" pitchFamily="-60" charset="0"/>
              <a:buNone/>
            </a:pPr>
            <a:r>
              <a:rPr lang="fr-CH" sz="2000" smtClean="0"/>
              <a:t>Jean-Claude Bolay</a:t>
            </a:r>
          </a:p>
        </p:txBody>
      </p:sp>
      <p:pic>
        <p:nvPicPr>
          <p:cNvPr id="26627" name="Image 3" descr="Photo - jcb 240.jpg"/>
          <p:cNvPicPr>
            <a:picLocks noChangeAspect="1"/>
          </p:cNvPicPr>
          <p:nvPr/>
        </p:nvPicPr>
        <p:blipFill>
          <a:blip r:embed="rId2" cstate="print"/>
          <a:srcRect/>
          <a:stretch>
            <a:fillRect/>
          </a:stretch>
        </p:blipFill>
        <p:spPr bwMode="auto">
          <a:xfrm>
            <a:off x="2714625" y="571500"/>
            <a:ext cx="3524250" cy="2643188"/>
          </a:xfrm>
          <a:prstGeom prst="rect">
            <a:avLst/>
          </a:prstGeom>
          <a:noFill/>
          <a:ln w="9525">
            <a:noFill/>
            <a:miter lim="800000"/>
            <a:headEnd/>
            <a:tailEnd/>
          </a:ln>
        </p:spPr>
      </p:pic>
      <p:pic>
        <p:nvPicPr>
          <p:cNvPr id="26628" name="Image 4" descr="Photo - jcb 257.jpg"/>
          <p:cNvPicPr>
            <a:picLocks noChangeAspect="1"/>
          </p:cNvPicPr>
          <p:nvPr/>
        </p:nvPicPr>
        <p:blipFill>
          <a:blip r:embed="rId3" cstate="print"/>
          <a:srcRect/>
          <a:stretch>
            <a:fillRect/>
          </a:stretch>
        </p:blipFill>
        <p:spPr bwMode="auto">
          <a:xfrm>
            <a:off x="0" y="2643188"/>
            <a:ext cx="2605088" cy="1954212"/>
          </a:xfrm>
          <a:prstGeom prst="rect">
            <a:avLst/>
          </a:prstGeom>
          <a:noFill/>
          <a:ln w="9525">
            <a:noFill/>
            <a:miter lim="800000"/>
            <a:headEnd/>
            <a:tailEnd/>
          </a:ln>
        </p:spPr>
      </p:pic>
      <p:pic>
        <p:nvPicPr>
          <p:cNvPr id="26629" name="Image 5" descr="mexico -mural de mujer.jpg"/>
          <p:cNvPicPr>
            <a:picLocks noChangeAspect="1"/>
          </p:cNvPicPr>
          <p:nvPr/>
        </p:nvPicPr>
        <p:blipFill>
          <a:blip r:embed="rId4" cstate="print"/>
          <a:srcRect/>
          <a:stretch>
            <a:fillRect/>
          </a:stretch>
        </p:blipFill>
        <p:spPr bwMode="auto">
          <a:xfrm>
            <a:off x="6572250" y="2214563"/>
            <a:ext cx="2357438" cy="3140075"/>
          </a:xfrm>
          <a:prstGeom prst="rect">
            <a:avLst/>
          </a:prstGeom>
          <a:noFill/>
          <a:ln w="9525">
            <a:noFill/>
            <a:miter lim="800000"/>
            <a:headEnd/>
            <a:tailEnd/>
          </a:ln>
        </p:spPr>
      </p:pic>
      <p:pic>
        <p:nvPicPr>
          <p:cNvPr id="26630" name="Image 6" descr="Photo - jcb 310.jpg"/>
          <p:cNvPicPr>
            <a:picLocks noChangeAspect="1"/>
          </p:cNvPicPr>
          <p:nvPr/>
        </p:nvPicPr>
        <p:blipFill>
          <a:blip r:embed="rId5" cstate="print"/>
          <a:srcRect/>
          <a:stretch>
            <a:fillRect/>
          </a:stretch>
        </p:blipFill>
        <p:spPr bwMode="auto">
          <a:xfrm>
            <a:off x="4857750" y="3286125"/>
            <a:ext cx="1593850" cy="1071563"/>
          </a:xfrm>
          <a:prstGeom prst="rect">
            <a:avLst/>
          </a:prstGeom>
          <a:noFill/>
          <a:ln w="9525">
            <a:noFill/>
            <a:miter lim="800000"/>
            <a:headEnd/>
            <a:tailEnd/>
          </a:ln>
        </p:spPr>
      </p:pic>
      <p:pic>
        <p:nvPicPr>
          <p:cNvPr id="26631" name="Image 7" descr="Photo - jcb 367.jpg"/>
          <p:cNvPicPr>
            <a:picLocks noChangeAspect="1"/>
          </p:cNvPicPr>
          <p:nvPr/>
        </p:nvPicPr>
        <p:blipFill>
          <a:blip r:embed="rId6" cstate="print"/>
          <a:srcRect/>
          <a:stretch>
            <a:fillRect/>
          </a:stretch>
        </p:blipFill>
        <p:spPr bwMode="auto">
          <a:xfrm>
            <a:off x="3478213" y="4429125"/>
            <a:ext cx="1700212"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rganigramme : Bande perforée 23"/>
          <p:cNvSpPr/>
          <p:nvPr/>
        </p:nvSpPr>
        <p:spPr bwMode="auto">
          <a:xfrm>
            <a:off x="6516216" y="-99392"/>
            <a:ext cx="2627784" cy="1584176"/>
          </a:xfrm>
          <a:prstGeom prst="flowChartPunched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Sans Unicode" pitchFamily="34" charset="0"/>
            </a:endParaRPr>
          </a:p>
        </p:txBody>
      </p:sp>
      <p:pic>
        <p:nvPicPr>
          <p:cNvPr id="43010" name="Picture 2"/>
          <p:cNvPicPr>
            <a:picLocks noChangeAspect="1" noChangeArrowheads="1"/>
          </p:cNvPicPr>
          <p:nvPr/>
        </p:nvPicPr>
        <p:blipFill>
          <a:blip r:embed="rId2" cstate="print"/>
          <a:srcRect/>
          <a:stretch>
            <a:fillRect/>
          </a:stretch>
        </p:blipFill>
        <p:spPr bwMode="auto">
          <a:xfrm>
            <a:off x="251520" y="0"/>
            <a:ext cx="2615172" cy="1745125"/>
          </a:xfrm>
          <a:prstGeom prst="rect">
            <a:avLst/>
          </a:prstGeom>
          <a:noFill/>
          <a:ln w="9525">
            <a:noFill/>
            <a:miter lim="800000"/>
            <a:headEnd/>
            <a:tailEnd/>
          </a:ln>
        </p:spPr>
      </p:pic>
      <p:pic>
        <p:nvPicPr>
          <p:cNvPr id="3" name="Image 2" descr="afrique - marché.jpg"/>
          <p:cNvPicPr>
            <a:picLocks noChangeAspect="1"/>
          </p:cNvPicPr>
          <p:nvPr/>
        </p:nvPicPr>
        <p:blipFill>
          <a:blip r:embed="rId3" cstate="print"/>
          <a:stretch>
            <a:fillRect/>
          </a:stretch>
        </p:blipFill>
        <p:spPr>
          <a:xfrm>
            <a:off x="2483768" y="1484784"/>
            <a:ext cx="1944216" cy="1296144"/>
          </a:xfrm>
          <a:prstGeom prst="rect">
            <a:avLst/>
          </a:prstGeom>
        </p:spPr>
      </p:pic>
      <p:pic>
        <p:nvPicPr>
          <p:cNvPr id="5" name="Image 4" descr="compostage déchets ménagers.jpg"/>
          <p:cNvPicPr>
            <a:picLocks noChangeAspect="1"/>
          </p:cNvPicPr>
          <p:nvPr/>
        </p:nvPicPr>
        <p:blipFill>
          <a:blip r:embed="rId4" cstate="print"/>
          <a:stretch>
            <a:fillRect/>
          </a:stretch>
        </p:blipFill>
        <p:spPr>
          <a:xfrm>
            <a:off x="4427984" y="836712"/>
            <a:ext cx="1355710" cy="2011699"/>
          </a:xfrm>
          <a:prstGeom prst="rect">
            <a:avLst/>
          </a:prstGeom>
        </p:spPr>
      </p:pic>
      <p:pic>
        <p:nvPicPr>
          <p:cNvPr id="6" name="Image 5" descr="DSCN12260152Bilbao.JPG"/>
          <p:cNvPicPr>
            <a:picLocks noChangeAspect="1"/>
          </p:cNvPicPr>
          <p:nvPr/>
        </p:nvPicPr>
        <p:blipFill>
          <a:blip r:embed="rId5" cstate="print"/>
          <a:stretch>
            <a:fillRect/>
          </a:stretch>
        </p:blipFill>
        <p:spPr>
          <a:xfrm>
            <a:off x="6228184" y="1916832"/>
            <a:ext cx="2257056" cy="1692792"/>
          </a:xfrm>
          <a:prstGeom prst="rect">
            <a:avLst/>
          </a:prstGeom>
        </p:spPr>
      </p:pic>
      <p:pic>
        <p:nvPicPr>
          <p:cNvPr id="7" name="Image 6" descr="DSCN12350161Bilbao.JPG"/>
          <p:cNvPicPr>
            <a:picLocks noChangeAspect="1"/>
          </p:cNvPicPr>
          <p:nvPr/>
        </p:nvPicPr>
        <p:blipFill>
          <a:blip r:embed="rId6" cstate="print"/>
          <a:stretch>
            <a:fillRect/>
          </a:stretch>
        </p:blipFill>
        <p:spPr>
          <a:xfrm>
            <a:off x="7740352" y="3501008"/>
            <a:ext cx="1545636" cy="2060848"/>
          </a:xfrm>
          <a:prstGeom prst="rect">
            <a:avLst/>
          </a:prstGeom>
        </p:spPr>
      </p:pic>
      <p:pic>
        <p:nvPicPr>
          <p:cNvPr id="43011" name="Picture 3"/>
          <p:cNvPicPr>
            <a:picLocks noChangeAspect="1" noChangeArrowheads="1"/>
          </p:cNvPicPr>
          <p:nvPr/>
        </p:nvPicPr>
        <p:blipFill>
          <a:blip r:embed="rId7" cstate="print"/>
          <a:srcRect/>
          <a:stretch>
            <a:fillRect/>
          </a:stretch>
        </p:blipFill>
        <p:spPr bwMode="auto">
          <a:xfrm>
            <a:off x="6516216" y="4797152"/>
            <a:ext cx="1331142" cy="1876177"/>
          </a:xfrm>
          <a:prstGeom prst="rect">
            <a:avLst/>
          </a:prstGeom>
          <a:noFill/>
          <a:ln w="9525">
            <a:noFill/>
            <a:miter lim="800000"/>
            <a:headEnd/>
            <a:tailEnd/>
          </a:ln>
        </p:spPr>
      </p:pic>
      <p:pic>
        <p:nvPicPr>
          <p:cNvPr id="9" name="Image 8" descr="Sanitation Lahore lady.JPG"/>
          <p:cNvPicPr>
            <a:picLocks noChangeAspect="1"/>
          </p:cNvPicPr>
          <p:nvPr/>
        </p:nvPicPr>
        <p:blipFill>
          <a:blip r:embed="rId8" cstate="print"/>
          <a:stretch>
            <a:fillRect/>
          </a:stretch>
        </p:blipFill>
        <p:spPr>
          <a:xfrm>
            <a:off x="5292080" y="4581128"/>
            <a:ext cx="1278813" cy="1885960"/>
          </a:xfrm>
          <a:prstGeom prst="rect">
            <a:avLst/>
          </a:prstGeom>
        </p:spPr>
      </p:pic>
      <p:pic>
        <p:nvPicPr>
          <p:cNvPr id="11" name="Image 10" descr="Photo - jcb 1172.jpg"/>
          <p:cNvPicPr>
            <a:picLocks noChangeAspect="1"/>
          </p:cNvPicPr>
          <p:nvPr/>
        </p:nvPicPr>
        <p:blipFill>
          <a:blip r:embed="rId9" cstate="print"/>
          <a:stretch>
            <a:fillRect/>
          </a:stretch>
        </p:blipFill>
        <p:spPr>
          <a:xfrm>
            <a:off x="3457189" y="5733256"/>
            <a:ext cx="1499659" cy="1124744"/>
          </a:xfrm>
          <a:prstGeom prst="rect">
            <a:avLst/>
          </a:prstGeom>
        </p:spPr>
      </p:pic>
      <p:pic>
        <p:nvPicPr>
          <p:cNvPr id="12" name="Image 11" descr="Caraquas.jpg"/>
          <p:cNvPicPr>
            <a:picLocks noChangeAspect="1"/>
          </p:cNvPicPr>
          <p:nvPr/>
        </p:nvPicPr>
        <p:blipFill>
          <a:blip r:embed="rId10" cstate="print"/>
          <a:stretch>
            <a:fillRect/>
          </a:stretch>
        </p:blipFill>
        <p:spPr>
          <a:xfrm>
            <a:off x="2483768" y="4221088"/>
            <a:ext cx="1136904" cy="1734312"/>
          </a:xfrm>
          <a:prstGeom prst="rect">
            <a:avLst/>
          </a:prstGeom>
        </p:spPr>
      </p:pic>
      <p:pic>
        <p:nvPicPr>
          <p:cNvPr id="14" name="Image 13" descr="ALTO.JPG"/>
          <p:cNvPicPr>
            <a:picLocks noChangeAspect="1"/>
          </p:cNvPicPr>
          <p:nvPr/>
        </p:nvPicPr>
        <p:blipFill>
          <a:blip r:embed="rId11" cstate="print"/>
          <a:stretch>
            <a:fillRect/>
          </a:stretch>
        </p:blipFill>
        <p:spPr>
          <a:xfrm>
            <a:off x="0" y="3970095"/>
            <a:ext cx="2339752" cy="1596881"/>
          </a:xfrm>
          <a:prstGeom prst="rect">
            <a:avLst/>
          </a:prstGeom>
        </p:spPr>
      </p:pic>
      <p:pic>
        <p:nvPicPr>
          <p:cNvPr id="13" name="Image 12" descr="Caracas - baskett.jpg"/>
          <p:cNvPicPr>
            <a:picLocks noChangeAspect="1"/>
          </p:cNvPicPr>
          <p:nvPr/>
        </p:nvPicPr>
        <p:blipFill>
          <a:blip r:embed="rId12" cstate="print"/>
          <a:stretch>
            <a:fillRect/>
          </a:stretch>
        </p:blipFill>
        <p:spPr>
          <a:xfrm>
            <a:off x="899592" y="5517232"/>
            <a:ext cx="1743566" cy="1159535"/>
          </a:xfrm>
          <a:prstGeom prst="rect">
            <a:avLst/>
          </a:prstGeom>
        </p:spPr>
      </p:pic>
      <p:pic>
        <p:nvPicPr>
          <p:cNvPr id="15" name="Image 14" descr="Pazbyci.jpg"/>
          <p:cNvPicPr>
            <a:picLocks noChangeAspect="1"/>
          </p:cNvPicPr>
          <p:nvPr/>
        </p:nvPicPr>
        <p:blipFill>
          <a:blip r:embed="rId13" cstate="print"/>
          <a:stretch>
            <a:fillRect/>
          </a:stretch>
        </p:blipFill>
        <p:spPr>
          <a:xfrm>
            <a:off x="3491880" y="3284984"/>
            <a:ext cx="1621536" cy="1152144"/>
          </a:xfrm>
          <a:prstGeom prst="rect">
            <a:avLst/>
          </a:prstGeom>
        </p:spPr>
      </p:pic>
      <p:pic>
        <p:nvPicPr>
          <p:cNvPr id="43013" name="Picture 5"/>
          <p:cNvPicPr>
            <a:picLocks noChangeAspect="1" noChangeArrowheads="1"/>
          </p:cNvPicPr>
          <p:nvPr/>
        </p:nvPicPr>
        <p:blipFill>
          <a:blip r:embed="rId14" cstate="print"/>
          <a:srcRect/>
          <a:stretch>
            <a:fillRect/>
          </a:stretch>
        </p:blipFill>
        <p:spPr bwMode="auto">
          <a:xfrm>
            <a:off x="5076056" y="3068960"/>
            <a:ext cx="1008112" cy="1514922"/>
          </a:xfrm>
          <a:prstGeom prst="rect">
            <a:avLst/>
          </a:prstGeom>
          <a:noFill/>
          <a:ln w="9525">
            <a:noFill/>
            <a:miter lim="800000"/>
            <a:headEnd/>
            <a:tailEnd/>
          </a:ln>
        </p:spPr>
      </p:pic>
      <p:pic>
        <p:nvPicPr>
          <p:cNvPr id="18" name="Image 17" descr="Photo - jcb 528.jpg"/>
          <p:cNvPicPr>
            <a:picLocks noChangeAspect="1"/>
          </p:cNvPicPr>
          <p:nvPr/>
        </p:nvPicPr>
        <p:blipFill>
          <a:blip r:embed="rId15" cstate="print"/>
          <a:stretch>
            <a:fillRect/>
          </a:stretch>
        </p:blipFill>
        <p:spPr>
          <a:xfrm>
            <a:off x="0" y="2276872"/>
            <a:ext cx="1594606" cy="1080120"/>
          </a:xfrm>
          <a:prstGeom prst="rect">
            <a:avLst/>
          </a:prstGeom>
        </p:spPr>
      </p:pic>
      <p:pic>
        <p:nvPicPr>
          <p:cNvPr id="43015" name="Picture 7"/>
          <p:cNvPicPr>
            <a:picLocks noChangeAspect="1" noChangeArrowheads="1"/>
          </p:cNvPicPr>
          <p:nvPr/>
        </p:nvPicPr>
        <p:blipFill>
          <a:blip r:embed="rId16" cstate="print"/>
          <a:srcRect/>
          <a:stretch>
            <a:fillRect/>
          </a:stretch>
        </p:blipFill>
        <p:spPr bwMode="auto">
          <a:xfrm>
            <a:off x="8028384" y="116632"/>
            <a:ext cx="636752" cy="476949"/>
          </a:xfrm>
          <a:prstGeom prst="rect">
            <a:avLst/>
          </a:prstGeom>
          <a:noFill/>
          <a:ln w="9525">
            <a:noFill/>
            <a:miter lim="800000"/>
            <a:headEnd/>
            <a:tailEnd/>
          </a:ln>
        </p:spPr>
      </p:pic>
      <p:pic>
        <p:nvPicPr>
          <p:cNvPr id="43016" name="Picture 8"/>
          <p:cNvPicPr>
            <a:picLocks noChangeAspect="1" noChangeArrowheads="1"/>
          </p:cNvPicPr>
          <p:nvPr/>
        </p:nvPicPr>
        <p:blipFill>
          <a:blip r:embed="rId17" cstate="print"/>
          <a:srcRect/>
          <a:stretch>
            <a:fillRect/>
          </a:stretch>
        </p:blipFill>
        <p:spPr bwMode="auto">
          <a:xfrm>
            <a:off x="7380312" y="476672"/>
            <a:ext cx="691337" cy="548680"/>
          </a:xfrm>
          <a:prstGeom prst="rect">
            <a:avLst/>
          </a:prstGeom>
          <a:noFill/>
          <a:ln w="9525">
            <a:noFill/>
            <a:miter lim="800000"/>
            <a:headEnd/>
            <a:tailEnd/>
          </a:ln>
        </p:spPr>
      </p:pic>
      <p:pic>
        <p:nvPicPr>
          <p:cNvPr id="43017" name="Picture 9"/>
          <p:cNvPicPr>
            <a:picLocks noChangeAspect="1" noChangeArrowheads="1"/>
          </p:cNvPicPr>
          <p:nvPr/>
        </p:nvPicPr>
        <p:blipFill>
          <a:blip r:embed="rId18" cstate="print"/>
          <a:srcRect/>
          <a:stretch>
            <a:fillRect/>
          </a:stretch>
        </p:blipFill>
        <p:spPr bwMode="auto">
          <a:xfrm>
            <a:off x="6732240" y="836712"/>
            <a:ext cx="681179" cy="510226"/>
          </a:xfrm>
          <a:prstGeom prst="rect">
            <a:avLst/>
          </a:prstGeom>
          <a:noFill/>
          <a:ln w="9525">
            <a:noFill/>
            <a:miter lim="800000"/>
            <a:headEnd/>
            <a:tailEnd/>
          </a:ln>
        </p:spPr>
      </p:pic>
      <p:sp>
        <p:nvSpPr>
          <p:cNvPr id="25" name="ZoneTexte 24"/>
          <p:cNvSpPr txBox="1"/>
          <p:nvPr/>
        </p:nvSpPr>
        <p:spPr>
          <a:xfrm>
            <a:off x="7918985" y="5805264"/>
            <a:ext cx="1074333" cy="830997"/>
          </a:xfrm>
          <a:prstGeom prst="rect">
            <a:avLst/>
          </a:prstGeom>
          <a:noFill/>
        </p:spPr>
        <p:txBody>
          <a:bodyPr wrap="none" rtlCol="0">
            <a:spAutoFit/>
          </a:bodyPr>
          <a:lstStyle/>
          <a:p>
            <a:r>
              <a:rPr lang="en-US" dirty="0" smtClean="0">
                <a:solidFill>
                  <a:schemeClr val="accent1">
                    <a:lumMod val="75000"/>
                  </a:schemeClr>
                </a:solidFill>
                <a:latin typeface="Impact" pitchFamily="34" charset="0"/>
              </a:rPr>
              <a:t>And so</a:t>
            </a:r>
          </a:p>
          <a:p>
            <a:r>
              <a:rPr lang="en-US" dirty="0" smtClean="0">
                <a:solidFill>
                  <a:schemeClr val="accent1">
                    <a:lumMod val="75000"/>
                  </a:schemeClr>
                </a:solidFill>
                <a:latin typeface="Impact" pitchFamily="34" charset="0"/>
              </a:rPr>
              <a:t> what ?</a:t>
            </a:r>
            <a:endParaRPr lang="en-US" dirty="0">
              <a:solidFill>
                <a:schemeClr val="accent1">
                  <a:lumMod val="75000"/>
                </a:schemeClr>
              </a:solidFill>
              <a:latin typeface="Impact" pitchFamily="34" charset="0"/>
            </a:endParaRPr>
          </a:p>
        </p:txBody>
      </p:sp>
      <p:sp>
        <p:nvSpPr>
          <p:cNvPr id="26" name="ZoneTexte 25"/>
          <p:cNvSpPr txBox="1"/>
          <p:nvPr/>
        </p:nvSpPr>
        <p:spPr>
          <a:xfrm>
            <a:off x="4283968" y="116632"/>
            <a:ext cx="2160240" cy="461665"/>
          </a:xfrm>
          <a:prstGeom prst="rect">
            <a:avLst/>
          </a:prstGeom>
          <a:noFill/>
        </p:spPr>
        <p:txBody>
          <a:bodyPr wrap="square" rtlCol="0">
            <a:spAutoFit/>
          </a:bodyPr>
          <a:lstStyle/>
          <a:p>
            <a:r>
              <a:rPr lang="en-US" dirty="0" smtClean="0">
                <a:solidFill>
                  <a:schemeClr val="accent1">
                    <a:lumMod val="75000"/>
                  </a:schemeClr>
                </a:solidFill>
                <a:latin typeface="Impact" pitchFamily="34" charset="0"/>
              </a:rPr>
              <a:t>Urban skyline ?</a:t>
            </a:r>
            <a:endParaRPr lang="en-US" dirty="0">
              <a:solidFill>
                <a:schemeClr val="accent1">
                  <a:lumMod val="75000"/>
                </a:schemeClr>
              </a:solidFill>
              <a:latin typeface="Impac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558800"/>
            <a:ext cx="7316787" cy="523220"/>
          </a:xfrm>
        </p:spPr>
        <p:txBody>
          <a:bodyPr/>
          <a:lstStyle/>
          <a:p>
            <a:pPr algn="ctr"/>
            <a:r>
              <a:rPr lang="fr-CH" dirty="0" smtClean="0"/>
              <a:t>World Urban Trends</a:t>
            </a:r>
            <a:endParaRPr lang="fr-CH" dirty="0"/>
          </a:p>
        </p:txBody>
      </p:sp>
      <p:pic>
        <p:nvPicPr>
          <p:cNvPr id="9" name="Espace réservé du contenu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01" y="1628800"/>
            <a:ext cx="9213483" cy="4381712"/>
          </a:xfrm>
        </p:spPr>
      </p:pic>
    </p:spTree>
    <p:extLst>
      <p:ext uri="{BB962C8B-B14F-4D97-AF65-F5344CB8AC3E}">
        <p14:creationId xmlns:p14="http://schemas.microsoft.com/office/powerpoint/2010/main" val="834419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196752"/>
            <a:ext cx="7524328" cy="5317675"/>
          </a:xfrm>
        </p:spPr>
      </p:pic>
    </p:spTree>
    <p:extLst>
      <p:ext uri="{BB962C8B-B14F-4D97-AF65-F5344CB8AC3E}">
        <p14:creationId xmlns:p14="http://schemas.microsoft.com/office/powerpoint/2010/main" val="1976579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p:cNvPicPr>
            <a:picLocks noGrp="1" noChangeAspect="1" noChangeArrowheads="1"/>
          </p:cNvPicPr>
          <p:nvPr>
            <p:ph type="body" idx="1"/>
          </p:nvPr>
        </p:nvPicPr>
        <p:blipFill>
          <a:blip r:embed="rId2" cstate="print"/>
          <a:srcRect/>
          <a:stretch>
            <a:fillRect/>
          </a:stretch>
        </p:blipFill>
        <p:spPr>
          <a:xfrm>
            <a:off x="1357313" y="500063"/>
            <a:ext cx="7345362" cy="5686425"/>
          </a:xfrm>
          <a:noFill/>
        </p:spPr>
      </p:pic>
      <p:sp>
        <p:nvSpPr>
          <p:cNvPr id="17411" name="ZoneTexte 3"/>
          <p:cNvSpPr txBox="1">
            <a:spLocks noChangeArrowheads="1"/>
          </p:cNvSpPr>
          <p:nvPr/>
        </p:nvSpPr>
        <p:spPr bwMode="auto">
          <a:xfrm>
            <a:off x="1643063" y="4895850"/>
            <a:ext cx="827087" cy="461963"/>
          </a:xfrm>
          <a:prstGeom prst="rect">
            <a:avLst/>
          </a:prstGeom>
          <a:noFill/>
          <a:ln w="9525">
            <a:noFill/>
            <a:miter lim="800000"/>
            <a:headEnd/>
            <a:tailEnd/>
          </a:ln>
        </p:spPr>
        <p:txBody>
          <a:bodyPr>
            <a:spAutoFit/>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9860" name="Picture 4" descr="carte monde urbanisé 2030"/>
          <p:cNvPicPr>
            <a:picLocks noGrp="1" noChangeAspect="1" noChangeArrowheads="1"/>
          </p:cNvPicPr>
          <p:nvPr>
            <p:ph type="body" idx="1"/>
          </p:nvPr>
        </p:nvPicPr>
        <p:blipFill>
          <a:blip r:embed="rId2" cstate="print"/>
          <a:srcRect/>
          <a:stretch>
            <a:fillRect/>
          </a:stretch>
        </p:blipFill>
        <p:spPr>
          <a:xfrm>
            <a:off x="755650" y="1484313"/>
            <a:ext cx="8388350" cy="38671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p:cTn id="7" dur="500" fill="hold"/>
                                        <p:tgtEl>
                                          <p:spTgt spid="249860"/>
                                        </p:tgtEl>
                                        <p:attrNameLst>
                                          <p:attrName>ppt_w</p:attrName>
                                        </p:attrNameLst>
                                      </p:cBhvr>
                                      <p:tavLst>
                                        <p:tav tm="0">
                                          <p:val>
                                            <p:fltVal val="0"/>
                                          </p:val>
                                        </p:tav>
                                        <p:tav tm="100000">
                                          <p:val>
                                            <p:strVal val="#ppt_w"/>
                                          </p:val>
                                        </p:tav>
                                      </p:tavLst>
                                    </p:anim>
                                    <p:anim calcmode="lin" valueType="num">
                                      <p:cBhvr>
                                        <p:cTn id="8" dur="500" fill="hold"/>
                                        <p:tgtEl>
                                          <p:spTgt spid="249860"/>
                                        </p:tgtEl>
                                        <p:attrNameLst>
                                          <p:attrName>ppt_h</p:attrName>
                                        </p:attrNameLst>
                                      </p:cBhvr>
                                      <p:tavLst>
                                        <p:tav tm="0">
                                          <p:val>
                                            <p:fltVal val="0"/>
                                          </p:val>
                                        </p:tav>
                                        <p:tav tm="100000">
                                          <p:val>
                                            <p:strVal val="#ppt_h"/>
                                          </p:val>
                                        </p:tav>
                                      </p:tavLst>
                                    </p:anim>
                                    <p:animEffect transition="in" filter="fade">
                                      <p:cBhvr>
                                        <p:cTn id="9" dur="5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p:cNvPicPr>
            <a:picLocks noGrp="1" noChangeAspect="1" noChangeArrowheads="1"/>
          </p:cNvPicPr>
          <p:nvPr>
            <p:ph type="body" idx="1"/>
          </p:nvPr>
        </p:nvPicPr>
        <p:blipFill>
          <a:blip r:embed="rId2" cstate="print"/>
          <a:srcRect/>
          <a:stretch>
            <a:fillRect/>
          </a:stretch>
        </p:blipFill>
        <p:spPr>
          <a:xfrm>
            <a:off x="2700338" y="60325"/>
            <a:ext cx="4246562" cy="3233738"/>
          </a:xfrm>
          <a:noFill/>
        </p:spPr>
      </p:pic>
      <p:pic>
        <p:nvPicPr>
          <p:cNvPr id="18435" name="Picture 5"/>
          <p:cNvPicPr>
            <a:picLocks noChangeAspect="1" noChangeArrowheads="1"/>
          </p:cNvPicPr>
          <p:nvPr/>
        </p:nvPicPr>
        <p:blipFill>
          <a:blip r:embed="rId3" cstate="print"/>
          <a:srcRect/>
          <a:stretch>
            <a:fillRect/>
          </a:stretch>
        </p:blipFill>
        <p:spPr bwMode="auto">
          <a:xfrm>
            <a:off x="2700338" y="3357563"/>
            <a:ext cx="4248150" cy="32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1143000" y="5943600"/>
            <a:ext cx="7467600" cy="304800"/>
          </a:xfrm>
          <a:prstGeom prst="rect">
            <a:avLst/>
          </a:prstGeom>
          <a:noFill/>
          <a:ln w="9525">
            <a:noFill/>
            <a:miter lim="800000"/>
            <a:headEnd/>
            <a:tailEnd/>
          </a:ln>
        </p:spPr>
        <p:txBody>
          <a:bodyPr>
            <a:spAutoFit/>
          </a:bodyPr>
          <a:lstStyle/>
          <a:p>
            <a:pPr>
              <a:spcBef>
                <a:spcPct val="50000"/>
              </a:spcBef>
            </a:pPr>
            <a:r>
              <a:rPr lang="es-MX" sz="1400" b="1"/>
              <a:t>.</a:t>
            </a:r>
            <a:endParaRPr lang="es-ES" sz="1400" b="1"/>
          </a:p>
        </p:txBody>
      </p:sp>
      <p:sp>
        <p:nvSpPr>
          <p:cNvPr id="130055" name="Rectangle 7"/>
          <p:cNvSpPr>
            <a:spLocks noGrp="1" noChangeArrowheads="1"/>
          </p:cNvSpPr>
          <p:nvPr>
            <p:ph type="title"/>
          </p:nvPr>
        </p:nvSpPr>
        <p:spPr>
          <a:xfrm>
            <a:off x="900113" y="333375"/>
            <a:ext cx="7820025" cy="5908675"/>
          </a:xfrm>
        </p:spPr>
        <p:txBody>
          <a:bodyPr/>
          <a:lstStyle/>
          <a:p>
            <a:pPr eaLnBrk="1" hangingPunct="1">
              <a:lnSpc>
                <a:spcPct val="100000"/>
              </a:lnSpc>
            </a:pPr>
            <a:r>
              <a:rPr lang="fr-FR" sz="1600" b="0" dirty="0" smtClean="0"/>
              <a:t>Prenons en considération le communiqué, émanant de UN-Habitat à l’occasion d’un sommet des maires du monde entier tenu au début des années 2000 :</a:t>
            </a:r>
            <a:br>
              <a:rPr lang="fr-FR" sz="1600" b="0" dirty="0" smtClean="0"/>
            </a:br>
            <a:r>
              <a:rPr lang="fr-FR" sz="1600" b="0" dirty="0" smtClean="0"/>
              <a:t>“Quelques 923 986 000 personnes, soit 31,6% de la population urbaine totale mondiale, vivent dans des taudis ; 43%  de la population urbaine du monde en développement et 78,2% de la population urbaine des pays les moins développés vit dans des bidonvilles, tandis que 6% de la population urbaine des pays développés ont des conditions de logements semblables à celles d’un taudis.</a:t>
            </a:r>
            <a:br>
              <a:rPr lang="fr-FR" sz="1600" b="0" dirty="0" smtClean="0"/>
            </a:br>
            <a:r>
              <a:rPr lang="fr-FR" sz="1600" b="0" dirty="0" smtClean="0"/>
              <a:t/>
            </a:r>
            <a:br>
              <a:rPr lang="fr-FR" sz="1600" b="0" dirty="0" smtClean="0"/>
            </a:br>
            <a:r>
              <a:rPr lang="fr-FR" sz="1600" b="0" dirty="0" smtClean="0"/>
              <a:t>Le nombre total de personnes habitant dans des taudis a augmenté d’environ 36% au cours des années 90 et, si aucune action concertée n’est menée pour relever ce défi, le nombre total de personnes habitant dans ces conditions va atteindre environ deux milliards dans les 30 prochaines années."</a:t>
            </a:r>
            <a:br>
              <a:rPr lang="fr-FR" sz="1600" b="0" dirty="0" smtClean="0"/>
            </a:br>
            <a:r>
              <a:rPr lang="fr-FR" sz="1600" b="0" dirty="0" smtClean="0"/>
              <a:t/>
            </a:r>
            <a:br>
              <a:rPr lang="fr-FR" sz="1600" b="0" dirty="0" smtClean="0"/>
            </a:br>
            <a:r>
              <a:rPr lang="fr-FR" sz="1600" b="0" dirty="0" smtClean="0"/>
              <a:t>Ces chiffres montrent l’ampleur du problème.</a:t>
            </a:r>
            <a:br>
              <a:rPr lang="fr-FR" sz="1600" b="0" dirty="0" smtClean="0"/>
            </a:br>
            <a:r>
              <a:rPr lang="fr-FR" sz="1600" b="0" dirty="0" smtClean="0"/>
              <a:t>Tant au niveau territorial que démographique, le monde devient de plus en plus urbain. </a:t>
            </a:r>
            <a:br>
              <a:rPr lang="fr-FR" sz="1600" b="0" dirty="0" smtClean="0"/>
            </a:br>
            <a:r>
              <a:rPr lang="fr-FR" sz="1600" b="0" dirty="0" smtClean="0"/>
              <a:t>Ce processus d’urbanisation accélérée affecte surtout les pays en voie de développement d’Asie et d’ Afrique et, dans une moindre mesure, ceux de l’Amérique Latine. Le taux de croissance urbaine, qui continue d’être élevé dans plusieurs pays du Sud, entraîne invariablement une dégradation importante de leur environnement pour la majorité des citadins. </a:t>
            </a:r>
            <a:br>
              <a:rPr lang="fr-FR" sz="1600" b="0" dirty="0" smtClean="0"/>
            </a:br>
            <a:r>
              <a:rPr lang="fr-FR" sz="1600" b="0" dirty="0" smtClean="0"/>
              <a:t>Selon le niveau de pauvreté de chaque pays, entre deux et quatre urbains sur cinq vivent aujourd’hui dans des conditions précaires et avec avenir incertain.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wipe(up)">
                                      <p:cBhvr>
                                        <p:cTn id="7" dur="20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548680"/>
            <a:ext cx="5976664" cy="5976664"/>
          </a:xfrm>
        </p:spPr>
      </p:pic>
    </p:spTree>
    <p:extLst>
      <p:ext uri="{BB962C8B-B14F-4D97-AF65-F5344CB8AC3E}">
        <p14:creationId xmlns:p14="http://schemas.microsoft.com/office/powerpoint/2010/main" val="84399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
      <a:dk1>
        <a:srgbClr val="000000"/>
      </a:dk1>
      <a:lt1>
        <a:srgbClr val="FDA330"/>
      </a:lt1>
      <a:dk2>
        <a:srgbClr val="000000"/>
      </a:dk2>
      <a:lt2>
        <a:srgbClr val="FFFFFF"/>
      </a:lt2>
      <a:accent1>
        <a:srgbClr val="85B8D1"/>
      </a:accent1>
      <a:accent2>
        <a:srgbClr val="FFC000"/>
      </a:accent2>
      <a:accent3>
        <a:srgbClr val="FECEAD"/>
      </a:accent3>
      <a:accent4>
        <a:srgbClr val="000000"/>
      </a:accent4>
      <a:accent5>
        <a:srgbClr val="C2D8E5"/>
      </a:accent5>
      <a:accent6>
        <a:srgbClr val="E7AE00"/>
      </a:accent6>
      <a:hlink>
        <a:srgbClr val="B5E100"/>
      </a:hlink>
      <a:folHlink>
        <a:srgbClr val="E34200"/>
      </a:folHlink>
    </a:clrScheme>
    <a:fontScheme name="Diseño predeterminado">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Lucida Sans Unicode"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5401</TotalTime>
  <Words>727</Words>
  <Application>Microsoft Office PowerPoint</Application>
  <PresentationFormat>Affichage à l'écran (4:3)</PresentationFormat>
  <Paragraphs>45</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Diseño predeterminado</vt:lpstr>
      <vt:lpstr>L’urbanisation du monde Enjeux et devenirs  Prof.  Jean-Claude Bolay LaSUR/ENAC + CODEV (Centre Coopération &amp; Développement) EPFL    Cours Habitat &amp; Développement Lausanne, le 23 septembre 2013</vt:lpstr>
      <vt:lpstr>Présentation PowerPoint</vt:lpstr>
      <vt:lpstr>World Urban Trends</vt:lpstr>
      <vt:lpstr>Présentation PowerPoint</vt:lpstr>
      <vt:lpstr>Présentation PowerPoint</vt:lpstr>
      <vt:lpstr>Présentation PowerPoint</vt:lpstr>
      <vt:lpstr>Présentation PowerPoint</vt:lpstr>
      <vt:lpstr>Prenons en considération le communiqué, émanant de UN-Habitat à l’occasion d’un sommet des maires du monde entier tenu au début des années 2000 : “Quelques 923 986 000 personnes, soit 31,6% de la population urbaine totale mondiale, vivent dans des taudis ; 43%  de la population urbaine du monde en développement et 78,2% de la population urbaine des pays les moins développés vit dans des bidonvilles, tandis que 6% de la population urbaine des pays développés ont des conditions de logements semblables à celles d’un taudis.  Le nombre total de personnes habitant dans des taudis a augmenté d’environ 36% au cours des années 90 et, si aucune action concertée n’est menée pour relever ce défi, le nombre total de personnes habitant dans ces conditions va atteindre environ deux milliards dans les 30 prochaines années."  Ces chiffres montrent l’ampleur du problème. Tant au niveau territorial que démographique, le monde devient de plus en plus urbain.  Ce processus d’urbanisation accélérée affecte surtout les pays en voie de développement d’Asie et d’ Afrique et, dans une moindre mesure, ceux de l’Amérique Latine. Le taux de croissance urbaine, qui continue d’être élevé dans plusieurs pays du Sud, entraîne invariablement une dégradation importante de leur environnement pour la majorité des citadins.  Selon le niveau de pauvreté de chaque pays, entre deux et quatre urbains sur cinq vivent aujourd’hui dans des conditions précaires et avec avenir incertain.</vt:lpstr>
      <vt:lpstr>Présentation PowerPoint</vt:lpstr>
      <vt:lpstr>Interprétation de la diversité du contexte urbain et ses dynamiques de mondialisation  </vt:lpstr>
      <vt:lpstr>Migrations et relations rurales-urbaines</vt:lpstr>
      <vt:lpstr>Présentation PowerPoint</vt:lpstr>
      <vt:lpstr>Mitigation avec l’apport de nouveaux éléments analytiques</vt:lpstr>
      <vt:lpstr>Caractéristiques urbaines potentielles permettant de répondre aux défis du développement durable :</vt:lpstr>
      <vt:lpstr>Présentation PowerPoint</vt:lpstr>
    </vt:vector>
  </TitlesOfParts>
  <Company>JACS 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Calleja</dc:creator>
  <cp:lastModifiedBy>Jean-Claude Bolay</cp:lastModifiedBy>
  <cp:revision>277</cp:revision>
  <dcterms:created xsi:type="dcterms:W3CDTF">2003-04-23T08:52:55Z</dcterms:created>
  <dcterms:modified xsi:type="dcterms:W3CDTF">2013-09-22T18:24:12Z</dcterms:modified>
</cp:coreProperties>
</file>