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7" r:id="rId2"/>
    <p:sldId id="260" r:id="rId3"/>
    <p:sldId id="264" r:id="rId4"/>
    <p:sldId id="261" r:id="rId5"/>
    <p:sldId id="262" r:id="rId6"/>
    <p:sldId id="265" r:id="rId7"/>
    <p:sldId id="310" r:id="rId8"/>
    <p:sldId id="311" r:id="rId9"/>
    <p:sldId id="266" r:id="rId10"/>
    <p:sldId id="267" r:id="rId11"/>
    <p:sldId id="268" r:id="rId12"/>
    <p:sldId id="269" r:id="rId13"/>
    <p:sldId id="270" r:id="rId14"/>
    <p:sldId id="272" r:id="rId15"/>
    <p:sldId id="274" r:id="rId16"/>
    <p:sldId id="273" r:id="rId17"/>
    <p:sldId id="314" r:id="rId18"/>
    <p:sldId id="313" r:id="rId19"/>
    <p:sldId id="276" r:id="rId20"/>
    <p:sldId id="279" r:id="rId21"/>
    <p:sldId id="277" r:id="rId22"/>
    <p:sldId id="312" r:id="rId23"/>
    <p:sldId id="315" r:id="rId24"/>
    <p:sldId id="278" r:id="rId25"/>
    <p:sldId id="284" r:id="rId26"/>
    <p:sldId id="285" r:id="rId27"/>
    <p:sldId id="286" r:id="rId28"/>
    <p:sldId id="288" r:id="rId29"/>
    <p:sldId id="290" r:id="rId30"/>
    <p:sldId id="291" r:id="rId31"/>
    <p:sldId id="292" r:id="rId32"/>
    <p:sldId id="293" r:id="rId33"/>
    <p:sldId id="294" r:id="rId34"/>
    <p:sldId id="295" r:id="rId35"/>
    <p:sldId id="316" r:id="rId36"/>
    <p:sldId id="297" r:id="rId37"/>
    <p:sldId id="298" r:id="rId38"/>
    <p:sldId id="317" r:id="rId39"/>
    <p:sldId id="309" r:id="rId40"/>
    <p:sldId id="300" r:id="rId41"/>
    <p:sldId id="301" r:id="rId42"/>
    <p:sldId id="302" r:id="rId43"/>
    <p:sldId id="303" r:id="rId44"/>
    <p:sldId id="304" r:id="rId45"/>
    <p:sldId id="306" r:id="rId46"/>
    <p:sldId id="308" r:id="rId47"/>
    <p:sldId id="307" r:id="rId48"/>
    <p:sldId id="318" r:id="rId49"/>
    <p:sldId id="319" r:id="rId50"/>
    <p:sldId id="321" r:id="rId51"/>
    <p:sldId id="32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94630"/>
  </p:normalViewPr>
  <p:slideViewPr>
    <p:cSldViewPr snapToGrid="0" snapToObjects="1">
      <p:cViewPr varScale="1">
        <p:scale>
          <a:sx n="134" d="100"/>
          <a:sy n="134" d="100"/>
        </p:scale>
        <p:origin x="92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image" Target="../media/image25.emf"/><Relationship Id="rId2"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1" Type="http://schemas.openxmlformats.org/officeDocument/2006/relationships/image" Target="../media/image31.emf"/><Relationship Id="rId2"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FDDB9-D1BB-C745-A258-FFF7EB604F5B}" type="datetimeFigureOut">
              <a:rPr lang="en-US" smtClean="0"/>
              <a:t>12/13/16</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08B08A-468D-B440-B899-FB52E89F12C2}" type="slidenum">
              <a:rPr lang="fr-CH" smtClean="0"/>
              <a:t>‹#›</a:t>
            </a:fld>
            <a:endParaRPr lang="fr-CH"/>
          </a:p>
        </p:txBody>
      </p:sp>
    </p:spTree>
    <p:extLst>
      <p:ext uri="{BB962C8B-B14F-4D97-AF65-F5344CB8AC3E}">
        <p14:creationId xmlns:p14="http://schemas.microsoft.com/office/powerpoint/2010/main" val="42825076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fr-CH"/>
          </a:p>
        </p:txBody>
      </p:sp>
      <p:sp>
        <p:nvSpPr>
          <p:cNvPr id="4" name="Slide Number Placeholder 3"/>
          <p:cNvSpPr>
            <a:spLocks noGrp="1"/>
          </p:cNvSpPr>
          <p:nvPr>
            <p:ph type="sldNum" sz="quarter" idx="5"/>
          </p:nvPr>
        </p:nvSpPr>
        <p:spPr/>
        <p:txBody>
          <a:bodyPr/>
          <a:lstStyle/>
          <a:p>
            <a:pPr>
              <a:defRPr/>
            </a:pPr>
            <a:fld id="{50471181-B3A3-6949-BDE6-AB2A1F6F7B07}" type="slidenum">
              <a:rPr lang="en-US" smtClean="0"/>
              <a:pPr>
                <a:defRPr/>
              </a:pPr>
              <a:t>28</a:t>
            </a:fld>
            <a:endParaRPr lang="en-US"/>
          </a:p>
        </p:txBody>
      </p:sp>
    </p:spTree>
    <p:extLst>
      <p:ext uri="{BB962C8B-B14F-4D97-AF65-F5344CB8AC3E}">
        <p14:creationId xmlns:p14="http://schemas.microsoft.com/office/powerpoint/2010/main" val="122141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fr-CH" dirty="0"/>
          </a:p>
        </p:txBody>
      </p:sp>
      <p:sp>
        <p:nvSpPr>
          <p:cNvPr id="4" name="Slide Number Placeholder 3"/>
          <p:cNvSpPr>
            <a:spLocks noGrp="1"/>
          </p:cNvSpPr>
          <p:nvPr>
            <p:ph type="sldNum" sz="quarter" idx="5"/>
          </p:nvPr>
        </p:nvSpPr>
        <p:spPr/>
        <p:txBody>
          <a:bodyPr/>
          <a:lstStyle/>
          <a:p>
            <a:pPr>
              <a:defRPr/>
            </a:pPr>
            <a:fld id="{288B193F-4722-E34C-93A1-1744ED4B0558}" type="slidenum">
              <a:rPr lang="en-US" smtClean="0"/>
              <a:pPr>
                <a:defRPr/>
              </a:pPr>
              <a:t>31</a:t>
            </a:fld>
            <a:endParaRPr lang="en-US"/>
          </a:p>
        </p:txBody>
      </p:sp>
    </p:spTree>
    <p:extLst>
      <p:ext uri="{BB962C8B-B14F-4D97-AF65-F5344CB8AC3E}">
        <p14:creationId xmlns:p14="http://schemas.microsoft.com/office/powerpoint/2010/main" val="192601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6D1911-907C-184D-A1D5-DA83AA74144C}" type="slidenum">
              <a:rPr lang="en-US"/>
              <a:pPr>
                <a:defRPr/>
              </a:pPr>
              <a:t>37</a:t>
            </a:fld>
            <a:endParaRPr lang="en-US"/>
          </a:p>
        </p:txBody>
      </p:sp>
      <p:sp>
        <p:nvSpPr>
          <p:cNvPr id="20992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58144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fr-CH"/>
          </a:p>
        </p:txBody>
      </p:sp>
      <p:sp>
        <p:nvSpPr>
          <p:cNvPr id="4" name="Date Placeholder 3"/>
          <p:cNvSpPr>
            <a:spLocks noGrp="1"/>
          </p:cNvSpPr>
          <p:nvPr>
            <p:ph type="dt" sz="half" idx="10"/>
          </p:nvPr>
        </p:nvSpPr>
        <p:spPr/>
        <p:txBody>
          <a:bodyPr/>
          <a:lstStyle/>
          <a:p>
            <a:fld id="{CC3812EC-7D24-6B4E-8165-04A2D5F1B247}" type="datetimeFigureOut">
              <a:rPr lang="en-US" smtClean="0"/>
              <a:t>12/13/16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AFBC577-1BA7-B44D-81FF-7F68C7EEA952}" type="slidenum">
              <a:rPr lang="fr-CH" smtClean="0"/>
              <a:t>‹#›</a:t>
            </a:fld>
            <a:endParaRPr lang="fr-CH"/>
          </a:p>
        </p:txBody>
      </p:sp>
    </p:spTree>
    <p:extLst>
      <p:ext uri="{BB962C8B-B14F-4D97-AF65-F5344CB8AC3E}">
        <p14:creationId xmlns:p14="http://schemas.microsoft.com/office/powerpoint/2010/main" val="137902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CH"/>
          </a:p>
        </p:txBody>
      </p:sp>
      <p:sp>
        <p:nvSpPr>
          <p:cNvPr id="4" name="Date Placeholder 3"/>
          <p:cNvSpPr>
            <a:spLocks noGrp="1"/>
          </p:cNvSpPr>
          <p:nvPr>
            <p:ph type="dt" sz="half" idx="10"/>
          </p:nvPr>
        </p:nvSpPr>
        <p:spPr/>
        <p:txBody>
          <a:bodyPr/>
          <a:lstStyle/>
          <a:p>
            <a:fld id="{CC3812EC-7D24-6B4E-8165-04A2D5F1B247}" type="datetimeFigureOut">
              <a:rPr lang="en-US" smtClean="0"/>
              <a:t>12/13/16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AFBC577-1BA7-B44D-81FF-7F68C7EEA952}" type="slidenum">
              <a:rPr lang="fr-CH" smtClean="0"/>
              <a:t>‹#›</a:t>
            </a:fld>
            <a:endParaRPr lang="fr-CH"/>
          </a:p>
        </p:txBody>
      </p:sp>
    </p:spTree>
    <p:extLst>
      <p:ext uri="{BB962C8B-B14F-4D97-AF65-F5344CB8AC3E}">
        <p14:creationId xmlns:p14="http://schemas.microsoft.com/office/powerpoint/2010/main" val="257426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CH"/>
          </a:p>
        </p:txBody>
      </p:sp>
      <p:sp>
        <p:nvSpPr>
          <p:cNvPr id="4" name="Date Placeholder 3"/>
          <p:cNvSpPr>
            <a:spLocks noGrp="1"/>
          </p:cNvSpPr>
          <p:nvPr>
            <p:ph type="dt" sz="half" idx="10"/>
          </p:nvPr>
        </p:nvSpPr>
        <p:spPr/>
        <p:txBody>
          <a:bodyPr/>
          <a:lstStyle/>
          <a:p>
            <a:fld id="{CC3812EC-7D24-6B4E-8165-04A2D5F1B247}" type="datetimeFigureOut">
              <a:rPr lang="en-US" smtClean="0"/>
              <a:t>12/13/16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AFBC577-1BA7-B44D-81FF-7F68C7EEA952}" type="slidenum">
              <a:rPr lang="fr-CH" smtClean="0"/>
              <a:t>‹#›</a:t>
            </a:fld>
            <a:endParaRPr lang="fr-CH"/>
          </a:p>
        </p:txBody>
      </p:sp>
    </p:spTree>
    <p:extLst>
      <p:ext uri="{BB962C8B-B14F-4D97-AF65-F5344CB8AC3E}">
        <p14:creationId xmlns:p14="http://schemas.microsoft.com/office/powerpoint/2010/main" val="85015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fr-CH"/>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CH"/>
          </a:p>
        </p:txBody>
      </p:sp>
      <p:sp>
        <p:nvSpPr>
          <p:cNvPr id="4" name="Date Placeholder 3"/>
          <p:cNvSpPr>
            <a:spLocks noGrp="1"/>
          </p:cNvSpPr>
          <p:nvPr>
            <p:ph type="dt" sz="half" idx="10"/>
          </p:nvPr>
        </p:nvSpPr>
        <p:spPr/>
        <p:txBody>
          <a:bodyPr/>
          <a:lstStyle/>
          <a:p>
            <a:fld id="{CC3812EC-7D24-6B4E-8165-04A2D5F1B247}" type="datetimeFigureOut">
              <a:rPr lang="en-US" smtClean="0"/>
              <a:t>12/13/16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AFBC577-1BA7-B44D-81FF-7F68C7EEA952}" type="slidenum">
              <a:rPr lang="fr-CH" smtClean="0"/>
              <a:t>‹#›</a:t>
            </a:fld>
            <a:endParaRPr lang="fr-CH"/>
          </a:p>
        </p:txBody>
      </p:sp>
    </p:spTree>
    <p:extLst>
      <p:ext uri="{BB962C8B-B14F-4D97-AF65-F5344CB8AC3E}">
        <p14:creationId xmlns:p14="http://schemas.microsoft.com/office/powerpoint/2010/main" val="388024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p>
            <a:fld id="{CC3812EC-7D24-6B4E-8165-04A2D5F1B247}" type="datetimeFigureOut">
              <a:rPr lang="en-US" smtClean="0"/>
              <a:t>12/13/16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AFBC577-1BA7-B44D-81FF-7F68C7EEA952}" type="slidenum">
              <a:rPr lang="fr-CH" smtClean="0"/>
              <a:t>‹#›</a:t>
            </a:fld>
            <a:endParaRPr lang="fr-CH"/>
          </a:p>
        </p:txBody>
      </p:sp>
    </p:spTree>
    <p:extLst>
      <p:ext uri="{BB962C8B-B14F-4D97-AF65-F5344CB8AC3E}">
        <p14:creationId xmlns:p14="http://schemas.microsoft.com/office/powerpoint/2010/main" val="46676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CH"/>
          </a:p>
        </p:txBody>
      </p:sp>
      <p:sp>
        <p:nvSpPr>
          <p:cNvPr id="5" name="Date Placeholder 4"/>
          <p:cNvSpPr>
            <a:spLocks noGrp="1"/>
          </p:cNvSpPr>
          <p:nvPr>
            <p:ph type="dt" sz="half" idx="10"/>
          </p:nvPr>
        </p:nvSpPr>
        <p:spPr/>
        <p:txBody>
          <a:bodyPr/>
          <a:lstStyle/>
          <a:p>
            <a:fld id="{CC3812EC-7D24-6B4E-8165-04A2D5F1B247}" type="datetimeFigureOut">
              <a:rPr lang="en-US" smtClean="0"/>
              <a:t>12/13/16</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2AFBC577-1BA7-B44D-81FF-7F68C7EEA952}" type="slidenum">
              <a:rPr lang="fr-CH" smtClean="0"/>
              <a:t>‹#›</a:t>
            </a:fld>
            <a:endParaRPr lang="fr-CH"/>
          </a:p>
        </p:txBody>
      </p:sp>
    </p:spTree>
    <p:extLst>
      <p:ext uri="{BB962C8B-B14F-4D97-AF65-F5344CB8AC3E}">
        <p14:creationId xmlns:p14="http://schemas.microsoft.com/office/powerpoint/2010/main" val="391686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CH"/>
          </a:p>
        </p:txBody>
      </p:sp>
      <p:sp>
        <p:nvSpPr>
          <p:cNvPr id="7" name="Date Placeholder 6"/>
          <p:cNvSpPr>
            <a:spLocks noGrp="1"/>
          </p:cNvSpPr>
          <p:nvPr>
            <p:ph type="dt" sz="half" idx="10"/>
          </p:nvPr>
        </p:nvSpPr>
        <p:spPr/>
        <p:txBody>
          <a:bodyPr/>
          <a:lstStyle/>
          <a:p>
            <a:fld id="{CC3812EC-7D24-6B4E-8165-04A2D5F1B247}" type="datetimeFigureOut">
              <a:rPr lang="en-US" smtClean="0"/>
              <a:t>12/13/16</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2AFBC577-1BA7-B44D-81FF-7F68C7EEA952}" type="slidenum">
              <a:rPr lang="fr-CH" smtClean="0"/>
              <a:t>‹#›</a:t>
            </a:fld>
            <a:endParaRPr lang="fr-CH"/>
          </a:p>
        </p:txBody>
      </p:sp>
    </p:spTree>
    <p:extLst>
      <p:ext uri="{BB962C8B-B14F-4D97-AF65-F5344CB8AC3E}">
        <p14:creationId xmlns:p14="http://schemas.microsoft.com/office/powerpoint/2010/main" val="149255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fr-CH"/>
          </a:p>
        </p:txBody>
      </p:sp>
      <p:sp>
        <p:nvSpPr>
          <p:cNvPr id="3" name="Date Placeholder 2"/>
          <p:cNvSpPr>
            <a:spLocks noGrp="1"/>
          </p:cNvSpPr>
          <p:nvPr>
            <p:ph type="dt" sz="half" idx="10"/>
          </p:nvPr>
        </p:nvSpPr>
        <p:spPr/>
        <p:txBody>
          <a:bodyPr/>
          <a:lstStyle/>
          <a:p>
            <a:fld id="{CC3812EC-7D24-6B4E-8165-04A2D5F1B247}" type="datetimeFigureOut">
              <a:rPr lang="en-US" smtClean="0"/>
              <a:t>12/13/16</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2AFBC577-1BA7-B44D-81FF-7F68C7EEA952}" type="slidenum">
              <a:rPr lang="fr-CH" smtClean="0"/>
              <a:t>‹#›</a:t>
            </a:fld>
            <a:endParaRPr lang="fr-CH"/>
          </a:p>
        </p:txBody>
      </p:sp>
    </p:spTree>
    <p:extLst>
      <p:ext uri="{BB962C8B-B14F-4D97-AF65-F5344CB8AC3E}">
        <p14:creationId xmlns:p14="http://schemas.microsoft.com/office/powerpoint/2010/main" val="160699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812EC-7D24-6B4E-8165-04A2D5F1B247}" type="datetimeFigureOut">
              <a:rPr lang="en-US" smtClean="0"/>
              <a:t>12/13/16</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2AFBC577-1BA7-B44D-81FF-7F68C7EEA952}" type="slidenum">
              <a:rPr lang="fr-CH" smtClean="0"/>
              <a:t>‹#›</a:t>
            </a:fld>
            <a:endParaRPr lang="fr-CH"/>
          </a:p>
        </p:txBody>
      </p:sp>
    </p:spTree>
    <p:extLst>
      <p:ext uri="{BB962C8B-B14F-4D97-AF65-F5344CB8AC3E}">
        <p14:creationId xmlns:p14="http://schemas.microsoft.com/office/powerpoint/2010/main" val="213327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CC3812EC-7D24-6B4E-8165-04A2D5F1B247}" type="datetimeFigureOut">
              <a:rPr lang="en-US" smtClean="0"/>
              <a:t>12/13/16</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2AFBC577-1BA7-B44D-81FF-7F68C7EEA952}" type="slidenum">
              <a:rPr lang="fr-CH" smtClean="0"/>
              <a:t>‹#›</a:t>
            </a:fld>
            <a:endParaRPr lang="fr-CH"/>
          </a:p>
        </p:txBody>
      </p:sp>
    </p:spTree>
    <p:extLst>
      <p:ext uri="{BB962C8B-B14F-4D97-AF65-F5344CB8AC3E}">
        <p14:creationId xmlns:p14="http://schemas.microsoft.com/office/powerpoint/2010/main" val="338781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CC3812EC-7D24-6B4E-8165-04A2D5F1B247}" type="datetimeFigureOut">
              <a:rPr lang="en-US" smtClean="0"/>
              <a:t>12/13/16</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2AFBC577-1BA7-B44D-81FF-7F68C7EEA952}" type="slidenum">
              <a:rPr lang="fr-CH" smtClean="0"/>
              <a:t>‹#›</a:t>
            </a:fld>
            <a:endParaRPr lang="fr-CH"/>
          </a:p>
        </p:txBody>
      </p:sp>
    </p:spTree>
    <p:extLst>
      <p:ext uri="{BB962C8B-B14F-4D97-AF65-F5344CB8AC3E}">
        <p14:creationId xmlns:p14="http://schemas.microsoft.com/office/powerpoint/2010/main" val="689232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Click to edit Master title style</a:t>
            </a:r>
            <a:endParaRPr lang="fr-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812EC-7D24-6B4E-8165-04A2D5F1B247}" type="datetimeFigureOut">
              <a:rPr lang="en-US" smtClean="0"/>
              <a:t>12/13/16</a:t>
            </a:fld>
            <a:endParaRPr lang="fr-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BC577-1BA7-B44D-81FF-7F68C7EEA952}" type="slidenum">
              <a:rPr lang="fr-CH" smtClean="0"/>
              <a:t>‹#›</a:t>
            </a:fld>
            <a:endParaRPr lang="fr-CH"/>
          </a:p>
        </p:txBody>
      </p:sp>
    </p:spTree>
    <p:extLst>
      <p:ext uri="{BB962C8B-B14F-4D97-AF65-F5344CB8AC3E}">
        <p14:creationId xmlns:p14="http://schemas.microsoft.com/office/powerpoint/2010/main" val="2766292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hyperlink" Target="http://fr.slideshare.net/susanhansen1460/une-psy250-session-7-ist-2-years-language-piag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_ctJqjlrHA"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hyperlink" Target="http://128.178.27.98:8082/LHE1.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5.emf"/><Relationship Id="rId5" Type="http://schemas.openxmlformats.org/officeDocument/2006/relationships/oleObject" Target="../embeddings/oleObject3.bin"/><Relationship Id="rId6" Type="http://schemas.openxmlformats.org/officeDocument/2006/relationships/image" Target="../media/image26.emf"/><Relationship Id="rId7" Type="http://schemas.openxmlformats.org/officeDocument/2006/relationships/oleObject" Target="../embeddings/oleObject4.bin"/><Relationship Id="rId8" Type="http://schemas.openxmlformats.org/officeDocument/2006/relationships/image" Target="../media/image27.emf"/><Relationship Id="rId9" Type="http://schemas.openxmlformats.org/officeDocument/2006/relationships/oleObject" Target="../embeddings/Feuille_de_calcul_Microsoft_Excel_97_-_20041.xls"/><Relationship Id="rId10" Type="http://schemas.openxmlformats.org/officeDocument/2006/relationships/image" Target="../media/image2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33.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35.emf"/><Relationship Id="rId13" Type="http://schemas.openxmlformats.org/officeDocument/2006/relationships/oleObject" Target="../embeddings/oleObject10.bin"/><Relationship Id="rId14" Type="http://schemas.openxmlformats.org/officeDocument/2006/relationships/oleObject" Target="../embeddings/oleObject11.bin"/><Relationship Id="rId15" Type="http://schemas.openxmlformats.org/officeDocument/2006/relationships/image" Target="../media/image36.emf"/><Relationship Id="rId16" Type="http://schemas.openxmlformats.org/officeDocument/2006/relationships/oleObject" Target="../embeddings/Feuille_de_calcul_Microsoft_Excel_97_-_20042.xls"/><Relationship Id="rId17" Type="http://schemas.openxmlformats.org/officeDocument/2006/relationships/image" Target="../media/image37.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5.bin"/><Relationship Id="rId4" Type="http://schemas.openxmlformats.org/officeDocument/2006/relationships/image" Target="../media/image31.emf"/><Relationship Id="rId5" Type="http://schemas.openxmlformats.org/officeDocument/2006/relationships/oleObject" Target="../embeddings/oleObject6.bin"/><Relationship Id="rId6" Type="http://schemas.openxmlformats.org/officeDocument/2006/relationships/image" Target="../media/image32.emf"/><Relationship Id="rId7" Type="http://schemas.openxmlformats.org/officeDocument/2006/relationships/oleObject" Target="../embeddings/oleObject7.bin"/><Relationship Id="rId8" Type="http://schemas.openxmlformats.org/officeDocument/2006/relationships/image" Target="../media/image33.emf"/><Relationship Id="rId9" Type="http://schemas.openxmlformats.org/officeDocument/2006/relationships/oleObject" Target="../embeddings/oleObject8.bin"/><Relationship Id="rId10" Type="http://schemas.openxmlformats.org/officeDocument/2006/relationships/image" Target="../media/image3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401" y="116727"/>
            <a:ext cx="9071192" cy="1470025"/>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noAutofit/>
          </a:bodyPr>
          <a:lstStyle/>
          <a:p>
            <a:pPr eaLnBrk="0" fontAlgn="base" hangingPunct="0">
              <a:spcAft>
                <a:spcPct val="0"/>
              </a:spcAft>
            </a:pPr>
            <a:r>
              <a:rPr lang="en-US" sz="2400" dirty="0" smtClean="0">
                <a:solidFill>
                  <a:schemeClr val="tx1">
                    <a:lumMod val="50000"/>
                    <a:lumOff val="50000"/>
                  </a:schemeClr>
                </a:solidFill>
                <a:latin typeface="Adobe Caslon Pro"/>
                <a:cs typeface="Adobe Caslon Pro"/>
              </a:rPr>
              <a:t>CS-411 : Digital Education &amp; Learning Analytics</a:t>
            </a:r>
          </a:p>
        </p:txBody>
      </p:sp>
      <p:graphicFrame>
        <p:nvGraphicFramePr>
          <p:cNvPr id="5" name="Object 6"/>
          <p:cNvGraphicFramePr>
            <a:graphicFrameLocks noChangeAspect="1"/>
          </p:cNvGraphicFramePr>
          <p:nvPr>
            <p:extLst>
              <p:ext uri="{D42A27DB-BD31-4B8C-83A1-F6EECF244321}">
                <p14:modId xmlns:p14="http://schemas.microsoft.com/office/powerpoint/2010/main" val="2141362237"/>
              </p:ext>
            </p:extLst>
          </p:nvPr>
        </p:nvGraphicFramePr>
        <p:xfrm>
          <a:off x="3876740" y="92144"/>
          <a:ext cx="954864" cy="439381"/>
        </p:xfrm>
        <a:graphic>
          <a:graphicData uri="http://schemas.openxmlformats.org/presentationml/2006/ole">
            <mc:AlternateContent xmlns:mc="http://schemas.openxmlformats.org/markup-compatibility/2006">
              <mc:Choice xmlns:v="urn:schemas-microsoft-com:vml" Requires="v">
                <p:oleObj spid="_x0000_s1056" r:id="rId3" imgW="2070100" imgH="965200" progId="MSDraw.1.01">
                  <p:embed/>
                </p:oleObj>
              </mc:Choice>
              <mc:Fallback>
                <p:oleObj r:id="rId3" imgW="2070100" imgH="9652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740" y="92144"/>
                        <a:ext cx="954864" cy="439381"/>
                      </a:xfrm>
                      <a:prstGeom prst="rect">
                        <a:avLst/>
                      </a:prstGeom>
                      <a:solidFill>
                        <a:schemeClr val="bg1"/>
                      </a:solidFill>
                      <a:ln>
                        <a:noFill/>
                      </a:ln>
                      <a:extLst/>
                    </p:spPr>
                  </p:pic>
                </p:oleObj>
              </mc:Fallback>
            </mc:AlternateContent>
          </a:graphicData>
        </a:graphic>
      </p:graphicFrame>
      <p:sp>
        <p:nvSpPr>
          <p:cNvPr id="7" name="ZoneTexte 6"/>
          <p:cNvSpPr txBox="1"/>
          <p:nvPr/>
        </p:nvSpPr>
        <p:spPr>
          <a:xfrm>
            <a:off x="66839" y="6307754"/>
            <a:ext cx="9004353" cy="307777"/>
          </a:xfrm>
          <a:prstGeom prst="rect">
            <a:avLst/>
          </a:prstGeom>
          <a:noFill/>
        </p:spPr>
        <p:txBody>
          <a:bodyPr wrap="square" rtlCol="0">
            <a:spAutoFit/>
          </a:bodyPr>
          <a:lstStyle/>
          <a:p>
            <a:pPr algn="ctr"/>
            <a:r>
              <a:rPr lang="en-US" sz="1400" dirty="0" smtClean="0">
                <a:solidFill>
                  <a:srgbClr val="404040"/>
                </a:solidFill>
                <a:latin typeface="Adobe Caslon Pro"/>
                <a:cs typeface="Adobe Caslon Pro"/>
              </a:rPr>
              <a:t>Pierre Dillenbourg, Patrick Jermann &amp; </a:t>
            </a:r>
            <a:r>
              <a:rPr lang="en-US" sz="1400" dirty="0" err="1" smtClean="0">
                <a:solidFill>
                  <a:srgbClr val="404040"/>
                </a:solidFill>
                <a:latin typeface="Adobe Caslon Pro"/>
                <a:cs typeface="Adobe Caslon Pro"/>
              </a:rPr>
              <a:t>Łukasz</a:t>
            </a:r>
            <a:r>
              <a:rPr lang="en-US" sz="1400" dirty="0" smtClean="0">
                <a:solidFill>
                  <a:srgbClr val="404040"/>
                </a:solidFill>
                <a:latin typeface="Adobe Caslon Pro"/>
                <a:cs typeface="Adobe Caslon Pro"/>
              </a:rPr>
              <a:t> </a:t>
            </a:r>
            <a:r>
              <a:rPr lang="en-US" sz="1400" dirty="0" err="1" smtClean="0">
                <a:solidFill>
                  <a:srgbClr val="404040"/>
                </a:solidFill>
                <a:latin typeface="Adobe Caslon Pro"/>
                <a:cs typeface="Adobe Caslon Pro"/>
              </a:rPr>
              <a:t>Kidziński</a:t>
            </a:r>
            <a:r>
              <a:rPr lang="en-US" sz="1400" dirty="0" smtClean="0">
                <a:solidFill>
                  <a:srgbClr val="404040"/>
                </a:solidFill>
                <a:latin typeface="Adobe Caslon Pro"/>
                <a:cs typeface="Adobe Caslon Pro"/>
              </a:rPr>
              <a:t> </a:t>
            </a:r>
          </a:p>
        </p:txBody>
      </p:sp>
      <p:sp>
        <p:nvSpPr>
          <p:cNvPr id="8" name="Titre 1"/>
          <p:cNvSpPr txBox="1">
            <a:spLocks/>
          </p:cNvSpPr>
          <p:nvPr/>
        </p:nvSpPr>
        <p:spPr>
          <a:xfrm>
            <a:off x="-72808" y="2321831"/>
            <a:ext cx="9144000" cy="1470025"/>
          </a:xfrm>
          <a:prstGeom prst="rect">
            <a:avLst/>
          </a:prstGeo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US" sz="3200" dirty="0" smtClean="0">
                <a:solidFill>
                  <a:schemeClr val="tx1">
                    <a:lumMod val="65000"/>
                    <a:lumOff val="35000"/>
                  </a:schemeClr>
                </a:solidFill>
                <a:latin typeface="Adobe Caslon Pro"/>
                <a:cs typeface="Adobe Caslon Pro"/>
              </a:rPr>
              <a:t>Chapter 12: </a:t>
            </a:r>
          </a:p>
          <a:p>
            <a:pPr eaLnBrk="0" fontAlgn="base" hangingPunct="0">
              <a:spcAft>
                <a:spcPct val="0"/>
              </a:spcAft>
            </a:pPr>
            <a:endParaRPr lang="en-US" sz="3200" dirty="0">
              <a:solidFill>
                <a:schemeClr val="tx1">
                  <a:lumMod val="65000"/>
                  <a:lumOff val="35000"/>
                </a:schemeClr>
              </a:solidFill>
              <a:latin typeface="Adobe Caslon Pro"/>
              <a:cs typeface="Adobe Caslon Pro"/>
            </a:endParaRPr>
          </a:p>
          <a:p>
            <a:pPr eaLnBrk="0" fontAlgn="base" hangingPunct="0">
              <a:spcAft>
                <a:spcPct val="0"/>
              </a:spcAft>
            </a:pPr>
            <a:r>
              <a:rPr lang="en-US" sz="3200" dirty="0" smtClean="0">
                <a:solidFill>
                  <a:schemeClr val="tx1">
                    <a:lumMod val="65000"/>
                    <a:lumOff val="35000"/>
                  </a:schemeClr>
                </a:solidFill>
                <a:latin typeface="Adobe Caslon Pro"/>
                <a:cs typeface="Adobe Caslon Pro"/>
              </a:rPr>
              <a:t>Synthesis &amp; Exam preparation</a:t>
            </a:r>
            <a:endParaRPr lang="en-US" sz="3200" dirty="0">
              <a:solidFill>
                <a:schemeClr val="tx1">
                  <a:lumMod val="65000"/>
                  <a:lumOff val="35000"/>
                </a:schemeClr>
              </a:solidFill>
              <a:latin typeface="Adobe Caslon Pro"/>
              <a:cs typeface="Adobe Caslon Pro"/>
            </a:endParaRPr>
          </a:p>
        </p:txBody>
      </p:sp>
    </p:spTree>
    <p:extLst>
      <p:ext uri="{BB962C8B-B14F-4D97-AF65-F5344CB8AC3E}">
        <p14:creationId xmlns:p14="http://schemas.microsoft.com/office/powerpoint/2010/main" val="3355664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3044" y="593975"/>
            <a:ext cx="7240120" cy="5435764"/>
          </a:xfrm>
          <a:prstGeom prst="rect">
            <a:avLst/>
          </a:prstGeom>
        </p:spPr>
      </p:pic>
      <p:sp>
        <p:nvSpPr>
          <p:cNvPr id="3" name="Rectangle 2"/>
          <p:cNvSpPr/>
          <p:nvPr/>
        </p:nvSpPr>
        <p:spPr>
          <a:xfrm>
            <a:off x="4746217" y="6537335"/>
            <a:ext cx="4572000" cy="338554"/>
          </a:xfrm>
          <a:prstGeom prst="rect">
            <a:avLst/>
          </a:prstGeom>
        </p:spPr>
        <p:txBody>
          <a:bodyPr>
            <a:spAutoFit/>
          </a:bodyPr>
          <a:lstStyle/>
          <a:p>
            <a:r>
              <a:rPr lang="fr-CH" sz="800" dirty="0">
                <a:hlinkClick r:id="rId3"/>
              </a:rPr>
              <a:t>http://fr.slideshare.net/susanhansen1460/une-psy250-session-7-ist-2-years-language-</a:t>
            </a:r>
            <a:r>
              <a:rPr lang="fr-CH" sz="800" dirty="0" smtClean="0">
                <a:hlinkClick r:id="rId3"/>
              </a:rPr>
              <a:t>piaget</a:t>
            </a:r>
            <a:endParaRPr lang="fr-CH" sz="800" dirty="0" smtClean="0"/>
          </a:p>
          <a:p>
            <a:endParaRPr lang="fr-CH" sz="800" dirty="0"/>
          </a:p>
        </p:txBody>
      </p:sp>
      <p:sp>
        <p:nvSpPr>
          <p:cNvPr id="4" name="TextBox 3"/>
          <p:cNvSpPr txBox="1"/>
          <p:nvPr/>
        </p:nvSpPr>
        <p:spPr>
          <a:xfrm>
            <a:off x="86099" y="6467145"/>
            <a:ext cx="4660118" cy="307777"/>
          </a:xfrm>
          <a:prstGeom prst="rect">
            <a:avLst/>
          </a:prstGeom>
          <a:noFill/>
        </p:spPr>
        <p:txBody>
          <a:bodyPr wrap="square" rtlCol="0">
            <a:spAutoFit/>
          </a:bodyPr>
          <a:lstStyle/>
          <a:p>
            <a:r>
              <a:rPr lang="fr-CH" sz="1400" dirty="0" smtClean="0"/>
              <a:t>Dr Susan Hansse, University of New England</a:t>
            </a:r>
            <a:endParaRPr lang="fr-CH" sz="1400" dirty="0"/>
          </a:p>
        </p:txBody>
      </p:sp>
    </p:spTree>
    <p:extLst>
      <p:ext uri="{BB962C8B-B14F-4D97-AF65-F5344CB8AC3E}">
        <p14:creationId xmlns:p14="http://schemas.microsoft.com/office/powerpoint/2010/main" val="3415547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6950" y="210076"/>
            <a:ext cx="7641037" cy="954107"/>
          </a:xfrm>
          <a:prstGeom prst="rect">
            <a:avLst/>
          </a:prstGeom>
          <a:solidFill>
            <a:schemeClr val="bg1">
              <a:lumMod val="95000"/>
            </a:schemeClr>
          </a:solidFill>
          <a:ln>
            <a:solidFill>
              <a:srgbClr val="404040"/>
            </a:solidFill>
          </a:ln>
        </p:spPr>
        <p:txBody>
          <a:bodyPr wrap="square" rtlCol="0">
            <a:spAutoFit/>
          </a:bodyPr>
          <a:lstStyle/>
          <a:p>
            <a:pPr algn="ctr"/>
            <a:r>
              <a:rPr lang="fr-FR" sz="2800" dirty="0" smtClean="0">
                <a:latin typeface="Adobe Caslon Pro"/>
                <a:cs typeface="Adobe Caslon Pro"/>
              </a:rPr>
              <a:t>Cognitive </a:t>
            </a:r>
            <a:r>
              <a:rPr lang="fr-FR" sz="2800" dirty="0" err="1" smtClean="0">
                <a:latin typeface="Adobe Caslon Pro"/>
                <a:cs typeface="Adobe Caslon Pro"/>
              </a:rPr>
              <a:t>Conflict</a:t>
            </a:r>
            <a:r>
              <a:rPr lang="fr-FR" sz="2800" dirty="0" smtClean="0">
                <a:latin typeface="Adobe Caslon Pro"/>
                <a:cs typeface="Adobe Caslon Pro"/>
              </a:rPr>
              <a:t> </a:t>
            </a:r>
          </a:p>
          <a:p>
            <a:pPr algn="ctr"/>
            <a:r>
              <a:rPr lang="fr-FR" sz="2800" dirty="0" smtClean="0">
                <a:latin typeface="Adobe Caslon Pro"/>
                <a:cs typeface="Adobe Caslon Pro"/>
              </a:rPr>
              <a:t>as </a:t>
            </a:r>
            <a:r>
              <a:rPr lang="fr-FR" sz="2800" dirty="0" err="1" smtClean="0">
                <a:latin typeface="Adobe Caslon Pro"/>
                <a:cs typeface="Adobe Caslon Pro"/>
              </a:rPr>
              <a:t>key</a:t>
            </a:r>
            <a:r>
              <a:rPr lang="fr-FR" sz="2800" dirty="0" smtClean="0">
                <a:latin typeface="Adobe Caslon Pro"/>
                <a:cs typeface="Adobe Caslon Pro"/>
              </a:rPr>
              <a:t> </a:t>
            </a:r>
            <a:r>
              <a:rPr lang="fr-FR" sz="2800" dirty="0" err="1" smtClean="0">
                <a:latin typeface="Adobe Caslon Pro"/>
                <a:cs typeface="Adobe Caslon Pro"/>
              </a:rPr>
              <a:t>learning</a:t>
            </a:r>
            <a:r>
              <a:rPr lang="fr-FR" sz="2800" dirty="0" smtClean="0">
                <a:latin typeface="Adobe Caslon Pro"/>
                <a:cs typeface="Adobe Caslon Pro"/>
              </a:rPr>
              <a:t> </a:t>
            </a:r>
            <a:r>
              <a:rPr lang="fr-FR" sz="2800" dirty="0" err="1" smtClean="0">
                <a:latin typeface="Adobe Caslon Pro"/>
                <a:cs typeface="Adobe Caslon Pro"/>
              </a:rPr>
              <a:t>mechanism</a:t>
            </a:r>
            <a:r>
              <a:rPr lang="fr-FR" sz="2800" dirty="0" smtClean="0">
                <a:latin typeface="Adobe Caslon Pro"/>
                <a:cs typeface="Adobe Caslon Pro"/>
              </a:rPr>
              <a:t> </a:t>
            </a:r>
            <a:endParaRPr lang="fr-FR" sz="2800" dirty="0">
              <a:latin typeface="Adobe Caslon Pro"/>
              <a:cs typeface="Adobe Caslon Pro"/>
            </a:endParaRPr>
          </a:p>
        </p:txBody>
      </p:sp>
      <p:sp>
        <p:nvSpPr>
          <p:cNvPr id="4" name="ZoneTexte 2"/>
          <p:cNvSpPr txBox="1"/>
          <p:nvPr/>
        </p:nvSpPr>
        <p:spPr>
          <a:xfrm>
            <a:off x="780760" y="2068820"/>
            <a:ext cx="3255138" cy="461665"/>
          </a:xfrm>
          <a:prstGeom prst="rect">
            <a:avLst/>
          </a:prstGeom>
          <a:noFill/>
          <a:ln>
            <a:noFill/>
          </a:ln>
        </p:spPr>
        <p:txBody>
          <a:bodyPr wrap="square" rtlCol="0">
            <a:spAutoFit/>
          </a:bodyPr>
          <a:lstStyle/>
          <a:p>
            <a:r>
              <a:rPr lang="fr-FR" sz="2400" dirty="0" smtClean="0">
                <a:solidFill>
                  <a:srgbClr val="FF0000"/>
                </a:solidFill>
                <a:latin typeface="Avenir 35 Light"/>
                <a:cs typeface="Avenir 35 Light"/>
              </a:rPr>
              <a:t>(1) I </a:t>
            </a:r>
            <a:r>
              <a:rPr lang="fr-FR" sz="2400" dirty="0" err="1" smtClean="0">
                <a:solidFill>
                  <a:srgbClr val="FF0000"/>
                </a:solidFill>
                <a:latin typeface="Avenir 35 Light"/>
                <a:cs typeface="Avenir 35 Light"/>
              </a:rPr>
              <a:t>wanted</a:t>
            </a:r>
            <a:r>
              <a:rPr lang="fr-FR" sz="2400" dirty="0" smtClean="0">
                <a:solidFill>
                  <a:srgbClr val="FF0000"/>
                </a:solidFill>
                <a:latin typeface="Avenir 35 Light"/>
                <a:cs typeface="Avenir 35 Light"/>
              </a:rPr>
              <a:t> to </a:t>
            </a:r>
            <a:r>
              <a:rPr lang="fr-FR" sz="2400" dirty="0" err="1" smtClean="0">
                <a:solidFill>
                  <a:srgbClr val="FF0000"/>
                </a:solidFill>
                <a:latin typeface="Avenir 35 Light"/>
                <a:cs typeface="Avenir 35 Light"/>
              </a:rPr>
              <a:t>get</a:t>
            </a:r>
            <a:r>
              <a:rPr lang="fr-FR" sz="2400" dirty="0" smtClean="0">
                <a:solidFill>
                  <a:srgbClr val="FF0000"/>
                </a:solidFill>
                <a:latin typeface="Avenir 35 Light"/>
                <a:cs typeface="Avenir 35 Light"/>
              </a:rPr>
              <a:t> </a:t>
            </a:r>
            <a:r>
              <a:rPr lang="fr-FR" sz="2400" dirty="0" err="1" smtClean="0">
                <a:solidFill>
                  <a:srgbClr val="FF0000"/>
                </a:solidFill>
                <a:latin typeface="Avenir 35 Light"/>
                <a:cs typeface="Avenir 35 Light"/>
              </a:rPr>
              <a:t>this</a:t>
            </a:r>
            <a:endParaRPr lang="fr-FR" sz="2400" dirty="0">
              <a:solidFill>
                <a:srgbClr val="FF0000"/>
              </a:solidFill>
              <a:latin typeface="Avenir 35 Light"/>
              <a:cs typeface="Avenir 35 Light"/>
            </a:endParaRPr>
          </a:p>
        </p:txBody>
      </p:sp>
      <p:sp>
        <p:nvSpPr>
          <p:cNvPr id="5" name="ZoneTexte 2"/>
          <p:cNvSpPr txBox="1"/>
          <p:nvPr/>
        </p:nvSpPr>
        <p:spPr>
          <a:xfrm>
            <a:off x="3608517" y="3924128"/>
            <a:ext cx="1974051" cy="461665"/>
          </a:xfrm>
          <a:prstGeom prst="rect">
            <a:avLst/>
          </a:prstGeom>
          <a:noFill/>
          <a:ln>
            <a:noFill/>
          </a:ln>
        </p:spPr>
        <p:txBody>
          <a:bodyPr wrap="square" rtlCol="0">
            <a:spAutoFit/>
          </a:bodyPr>
          <a:lstStyle/>
          <a:p>
            <a:r>
              <a:rPr lang="fr-FR" sz="2400" dirty="0" smtClean="0">
                <a:solidFill>
                  <a:srgbClr val="FF0000"/>
                </a:solidFill>
                <a:latin typeface="Avenir 35 Light"/>
                <a:cs typeface="Avenir 35 Light"/>
              </a:rPr>
              <a:t>(2) I </a:t>
            </a:r>
            <a:r>
              <a:rPr lang="fr-FR" sz="2400" dirty="0" err="1" smtClean="0">
                <a:solidFill>
                  <a:srgbClr val="FF0000"/>
                </a:solidFill>
                <a:latin typeface="Avenir 35 Light"/>
                <a:cs typeface="Avenir 35 Light"/>
              </a:rPr>
              <a:t>got</a:t>
            </a:r>
            <a:r>
              <a:rPr lang="fr-FR" sz="2400" dirty="0" smtClean="0">
                <a:solidFill>
                  <a:srgbClr val="FF0000"/>
                </a:solidFill>
                <a:latin typeface="Avenir 35 Light"/>
                <a:cs typeface="Avenir 35 Light"/>
              </a:rPr>
              <a:t> </a:t>
            </a:r>
            <a:r>
              <a:rPr lang="fr-FR" sz="2400" dirty="0" err="1" smtClean="0">
                <a:solidFill>
                  <a:srgbClr val="FF0000"/>
                </a:solidFill>
                <a:latin typeface="Avenir 35 Light"/>
                <a:cs typeface="Avenir 35 Light"/>
              </a:rPr>
              <a:t>that</a:t>
            </a:r>
            <a:endParaRPr lang="fr-FR" sz="2400" dirty="0">
              <a:solidFill>
                <a:srgbClr val="FF0000"/>
              </a:solidFill>
              <a:latin typeface="Avenir 35 Light"/>
              <a:cs typeface="Avenir 35 Light"/>
            </a:endParaRPr>
          </a:p>
        </p:txBody>
      </p:sp>
      <p:sp>
        <p:nvSpPr>
          <p:cNvPr id="6" name="ZoneTexte 2"/>
          <p:cNvSpPr txBox="1"/>
          <p:nvPr/>
        </p:nvSpPr>
        <p:spPr>
          <a:xfrm>
            <a:off x="2796440" y="5346537"/>
            <a:ext cx="3610300" cy="461665"/>
          </a:xfrm>
          <a:prstGeom prst="rect">
            <a:avLst/>
          </a:prstGeom>
          <a:noFill/>
          <a:ln>
            <a:noFill/>
          </a:ln>
        </p:spPr>
        <p:txBody>
          <a:bodyPr wrap="square" rtlCol="0">
            <a:spAutoFit/>
          </a:bodyPr>
          <a:lstStyle/>
          <a:p>
            <a:r>
              <a:rPr lang="fr-FR" sz="2400" dirty="0" smtClean="0">
                <a:solidFill>
                  <a:srgbClr val="FF0000"/>
                </a:solidFill>
                <a:latin typeface="Avenir 35 Light"/>
                <a:cs typeface="Avenir 35 Light"/>
              </a:rPr>
              <a:t>(3) The </a:t>
            </a:r>
            <a:r>
              <a:rPr lang="fr-FR" sz="2400" dirty="0" err="1" smtClean="0">
                <a:solidFill>
                  <a:srgbClr val="FF0000"/>
                </a:solidFill>
                <a:latin typeface="Avenir 35 Light"/>
                <a:cs typeface="Avenir 35 Light"/>
              </a:rPr>
              <a:t>problem</a:t>
            </a:r>
            <a:r>
              <a:rPr lang="fr-FR" sz="2400" dirty="0" smtClean="0">
                <a:solidFill>
                  <a:srgbClr val="FF0000"/>
                </a:solidFill>
                <a:latin typeface="Avenir 35 Light"/>
                <a:cs typeface="Avenir 35 Light"/>
              </a:rPr>
              <a:t> </a:t>
            </a:r>
            <a:r>
              <a:rPr lang="fr-FR" sz="2400" dirty="0" err="1" smtClean="0">
                <a:solidFill>
                  <a:srgbClr val="FF0000"/>
                </a:solidFill>
                <a:latin typeface="Avenir 35 Light"/>
                <a:cs typeface="Avenir 35 Light"/>
              </a:rPr>
              <a:t>is</a:t>
            </a:r>
            <a:r>
              <a:rPr lang="fr-FR" sz="2400" dirty="0" smtClean="0">
                <a:solidFill>
                  <a:srgbClr val="FF0000"/>
                </a:solidFill>
                <a:latin typeface="Avenir 35 Light"/>
                <a:cs typeface="Avenir 35 Light"/>
              </a:rPr>
              <a:t> </a:t>
            </a:r>
            <a:r>
              <a:rPr lang="fr-FR" sz="2400" dirty="0" err="1" smtClean="0">
                <a:solidFill>
                  <a:srgbClr val="FF0000"/>
                </a:solidFill>
                <a:latin typeface="Avenir 35 Light"/>
                <a:cs typeface="Avenir 35 Light"/>
              </a:rPr>
              <a:t>here</a:t>
            </a:r>
            <a:endParaRPr lang="fr-FR" sz="2400" dirty="0">
              <a:solidFill>
                <a:srgbClr val="FF0000"/>
              </a:solidFill>
              <a:latin typeface="Avenir 35 Light"/>
              <a:cs typeface="Avenir 35 Light"/>
            </a:endParaRPr>
          </a:p>
        </p:txBody>
      </p:sp>
      <p:pic>
        <p:nvPicPr>
          <p:cNvPr id="7" name="Picture 6"/>
          <p:cNvPicPr>
            <a:picLocks noChangeAspect="1"/>
          </p:cNvPicPr>
          <p:nvPr/>
        </p:nvPicPr>
        <p:blipFill>
          <a:blip r:embed="rId2"/>
          <a:stretch>
            <a:fillRect/>
          </a:stretch>
        </p:blipFill>
        <p:spPr>
          <a:xfrm>
            <a:off x="6199869" y="2530485"/>
            <a:ext cx="2551326" cy="2681330"/>
          </a:xfrm>
          <a:prstGeom prst="rect">
            <a:avLst/>
          </a:prstGeom>
        </p:spPr>
      </p:pic>
      <p:pic>
        <p:nvPicPr>
          <p:cNvPr id="8" name="Picture 7"/>
          <p:cNvPicPr>
            <a:picLocks noChangeAspect="1"/>
          </p:cNvPicPr>
          <p:nvPr/>
        </p:nvPicPr>
        <p:blipFill>
          <a:blip r:embed="rId3"/>
          <a:stretch>
            <a:fillRect/>
          </a:stretch>
        </p:blipFill>
        <p:spPr>
          <a:xfrm>
            <a:off x="4494881" y="1164183"/>
            <a:ext cx="1897982" cy="2338804"/>
          </a:xfrm>
          <a:prstGeom prst="rect">
            <a:avLst/>
          </a:prstGeom>
        </p:spPr>
      </p:pic>
      <p:sp>
        <p:nvSpPr>
          <p:cNvPr id="9" name="Rectangle 8"/>
          <p:cNvSpPr/>
          <p:nvPr/>
        </p:nvSpPr>
        <p:spPr>
          <a:xfrm>
            <a:off x="402580" y="3670249"/>
            <a:ext cx="2105058" cy="2893100"/>
          </a:xfrm>
          <a:prstGeom prst="rect">
            <a:avLst/>
          </a:prstGeom>
          <a:solidFill>
            <a:srgbClr val="FFFFFF"/>
          </a:solidFill>
          <a:ln>
            <a:solidFill>
              <a:srgbClr val="7F7F7F"/>
            </a:solidFill>
          </a:ln>
          <a:effectLst>
            <a:outerShdw blurRad="50800" dist="38100" dir="2700000" algn="tl" rotWithShape="0">
              <a:prstClr val="black">
                <a:alpha val="40000"/>
              </a:prstClr>
            </a:outerShdw>
          </a:effectLst>
        </p:spPr>
        <p:txBody>
          <a:bodyPr wrap="square">
            <a:spAutoFit/>
          </a:bodyPr>
          <a:lstStyle/>
          <a:p>
            <a:r>
              <a:rPr lang="fr-CH" sz="1600" dirty="0"/>
              <a:t>define "house1 [[ ]</a:t>
            </a:r>
          </a:p>
          <a:p>
            <a:r>
              <a:rPr lang="pl-PL" sz="1600" dirty="0"/>
              <a:t>	[</a:t>
            </a:r>
            <a:r>
              <a:rPr lang="pl-PL" sz="1600" dirty="0" err="1"/>
              <a:t>forward</a:t>
            </a:r>
            <a:r>
              <a:rPr lang="pl-PL" sz="1600" dirty="0"/>
              <a:t> 100</a:t>
            </a:r>
          </a:p>
          <a:p>
            <a:r>
              <a:rPr lang="en-US" sz="1600" dirty="0"/>
              <a:t>	 right 45</a:t>
            </a:r>
          </a:p>
          <a:p>
            <a:r>
              <a:rPr lang="en-US" sz="1600" dirty="0"/>
              <a:t>	forward 60</a:t>
            </a:r>
          </a:p>
          <a:p>
            <a:r>
              <a:rPr lang="en-US" sz="1600" b="1" dirty="0">
                <a:solidFill>
                  <a:srgbClr val="FF0000"/>
                </a:solidFill>
              </a:rPr>
              <a:t>	right 120</a:t>
            </a:r>
          </a:p>
          <a:p>
            <a:r>
              <a:rPr lang="en-US" sz="1600" dirty="0"/>
              <a:t>	forward 60</a:t>
            </a:r>
          </a:p>
          <a:p>
            <a:r>
              <a:rPr lang="en-US" sz="1600" dirty="0"/>
              <a:t>	right 45</a:t>
            </a:r>
          </a:p>
          <a:p>
            <a:r>
              <a:rPr lang="en-US" sz="1600" dirty="0"/>
              <a:t>	forward 100</a:t>
            </a:r>
          </a:p>
          <a:p>
            <a:r>
              <a:rPr lang="en-US" sz="1600" dirty="0"/>
              <a:t>	right 90</a:t>
            </a:r>
          </a:p>
          <a:p>
            <a:r>
              <a:rPr lang="en-US" sz="1600" dirty="0"/>
              <a:t>	forward 60</a:t>
            </a:r>
          </a:p>
          <a:p>
            <a:r>
              <a:rPr lang="en-US" sz="1600" dirty="0"/>
              <a:t>	]]</a:t>
            </a:r>
            <a:endParaRPr lang="fr-CH" sz="1600" dirty="0"/>
          </a:p>
        </p:txBody>
      </p:sp>
      <p:sp>
        <p:nvSpPr>
          <p:cNvPr id="11" name="Right Arrow 10"/>
          <p:cNvSpPr/>
          <p:nvPr/>
        </p:nvSpPr>
        <p:spPr>
          <a:xfrm>
            <a:off x="4229621" y="2216945"/>
            <a:ext cx="365922" cy="313540"/>
          </a:xfrm>
          <a:prstGeom prst="rightArrow">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2" name="Right Arrow 11"/>
          <p:cNvSpPr/>
          <p:nvPr/>
        </p:nvSpPr>
        <p:spPr>
          <a:xfrm>
            <a:off x="5650257" y="4072253"/>
            <a:ext cx="365922" cy="313540"/>
          </a:xfrm>
          <a:prstGeom prst="rightArrow">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3" name="Right Arrow 12"/>
          <p:cNvSpPr/>
          <p:nvPr/>
        </p:nvSpPr>
        <p:spPr>
          <a:xfrm rot="13068637">
            <a:off x="1956828" y="5055045"/>
            <a:ext cx="799360" cy="313540"/>
          </a:xfrm>
          <a:prstGeom prst="rightArrow">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4" name="Freeform 13"/>
          <p:cNvSpPr/>
          <p:nvPr/>
        </p:nvSpPr>
        <p:spPr>
          <a:xfrm>
            <a:off x="2356510" y="1194567"/>
            <a:ext cx="2486568" cy="5703790"/>
          </a:xfrm>
          <a:custGeom>
            <a:avLst/>
            <a:gdLst>
              <a:gd name="connsiteX0" fmla="*/ 2357419 w 2486568"/>
              <a:gd name="connsiteY0" fmla="*/ 0 h 5703790"/>
              <a:gd name="connsiteX1" fmla="*/ 455 w 2486568"/>
              <a:gd name="connsiteY1" fmla="*/ 925521 h 5703790"/>
              <a:gd name="connsiteX2" fmla="*/ 2152934 w 2486568"/>
              <a:gd name="connsiteY2" fmla="*/ 2701229 h 5703790"/>
              <a:gd name="connsiteX3" fmla="*/ 1776250 w 2486568"/>
              <a:gd name="connsiteY3" fmla="*/ 4293985 h 5703790"/>
              <a:gd name="connsiteX4" fmla="*/ 2486568 w 2486568"/>
              <a:gd name="connsiteY4" fmla="*/ 5703790 h 570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568" h="5703790">
                <a:moveTo>
                  <a:pt x="2357419" y="0"/>
                </a:moveTo>
                <a:cubicBezTo>
                  <a:pt x="1195977" y="237658"/>
                  <a:pt x="34536" y="475316"/>
                  <a:pt x="455" y="925521"/>
                </a:cubicBezTo>
                <a:cubicBezTo>
                  <a:pt x="-33626" y="1375726"/>
                  <a:pt x="1856968" y="2139818"/>
                  <a:pt x="2152934" y="2701229"/>
                </a:cubicBezTo>
                <a:cubicBezTo>
                  <a:pt x="2448900" y="3262640"/>
                  <a:pt x="1720644" y="3793558"/>
                  <a:pt x="1776250" y="4293985"/>
                </a:cubicBezTo>
                <a:cubicBezTo>
                  <a:pt x="1831856" y="4794412"/>
                  <a:pt x="2486568" y="5703790"/>
                  <a:pt x="2486568" y="5703790"/>
                </a:cubicBezTo>
              </a:path>
            </a:pathLst>
          </a:custGeom>
          <a:ln w="3175" cmpd="sng">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5" name="ZoneTexte 2"/>
          <p:cNvSpPr txBox="1"/>
          <p:nvPr/>
        </p:nvSpPr>
        <p:spPr>
          <a:xfrm>
            <a:off x="4821553" y="6369340"/>
            <a:ext cx="3610300" cy="461665"/>
          </a:xfrm>
          <a:prstGeom prst="rect">
            <a:avLst/>
          </a:prstGeom>
          <a:noFill/>
          <a:ln>
            <a:noFill/>
          </a:ln>
        </p:spPr>
        <p:txBody>
          <a:bodyPr wrap="square" rtlCol="0">
            <a:spAutoFit/>
          </a:bodyPr>
          <a:lstStyle/>
          <a:p>
            <a:r>
              <a:rPr lang="fr-FR" sz="2400" dirty="0" smtClean="0">
                <a:solidFill>
                  <a:schemeClr val="tx1">
                    <a:lumMod val="65000"/>
                    <a:lumOff val="35000"/>
                  </a:schemeClr>
                </a:solidFill>
                <a:latin typeface="Avenir 35 Light"/>
                <a:cs typeface="Avenir 35 Light"/>
              </a:rPr>
              <a:t>METACOGNITION</a:t>
            </a:r>
            <a:endParaRPr lang="fr-FR" sz="2400" dirty="0">
              <a:solidFill>
                <a:schemeClr val="tx1">
                  <a:lumMod val="65000"/>
                  <a:lumOff val="35000"/>
                </a:schemeClr>
              </a:solidFill>
              <a:latin typeface="Avenir 35 Light"/>
              <a:cs typeface="Avenir 35 Light"/>
            </a:endParaRPr>
          </a:p>
        </p:txBody>
      </p:sp>
    </p:spTree>
    <p:extLst>
      <p:ext uri="{BB962C8B-B14F-4D97-AF65-F5344CB8AC3E}">
        <p14:creationId xmlns:p14="http://schemas.microsoft.com/office/powerpoint/2010/main" val="256075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2" grpId="0" animBg="1"/>
      <p:bldP spid="13" grpId="0"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0760" y="687130"/>
            <a:ext cx="7641037" cy="954107"/>
          </a:xfrm>
          <a:prstGeom prst="rect">
            <a:avLst/>
          </a:prstGeom>
          <a:solidFill>
            <a:schemeClr val="bg1">
              <a:lumMod val="95000"/>
            </a:schemeClr>
          </a:solidFill>
          <a:ln>
            <a:solidFill>
              <a:srgbClr val="404040"/>
            </a:solidFill>
          </a:ln>
        </p:spPr>
        <p:txBody>
          <a:bodyPr wrap="square" rtlCol="0">
            <a:spAutoFit/>
          </a:bodyPr>
          <a:lstStyle/>
          <a:p>
            <a:pPr algn="ctr"/>
            <a:r>
              <a:rPr lang="fr-FR" sz="2800" dirty="0" smtClean="0">
                <a:latin typeface="Adobe Caslon Pro"/>
                <a:cs typeface="Adobe Caslon Pro"/>
              </a:rPr>
              <a:t>Cognitive </a:t>
            </a:r>
            <a:r>
              <a:rPr lang="fr-FR" sz="2800" dirty="0" err="1" smtClean="0">
                <a:latin typeface="Adobe Caslon Pro"/>
                <a:cs typeface="Adobe Caslon Pro"/>
              </a:rPr>
              <a:t>Conflict</a:t>
            </a:r>
            <a:r>
              <a:rPr lang="fr-FR" sz="2800" dirty="0" smtClean="0">
                <a:latin typeface="Adobe Caslon Pro"/>
                <a:cs typeface="Adobe Caslon Pro"/>
              </a:rPr>
              <a:t> </a:t>
            </a:r>
          </a:p>
          <a:p>
            <a:pPr algn="ctr"/>
            <a:r>
              <a:rPr lang="fr-FR" sz="2800" dirty="0" smtClean="0">
                <a:latin typeface="Adobe Caslon Pro"/>
                <a:cs typeface="Adobe Caslon Pro"/>
              </a:rPr>
              <a:t>as </a:t>
            </a:r>
            <a:r>
              <a:rPr lang="fr-FR" sz="2800" dirty="0" err="1" smtClean="0">
                <a:latin typeface="Adobe Caslon Pro"/>
                <a:cs typeface="Adobe Caslon Pro"/>
              </a:rPr>
              <a:t>key</a:t>
            </a:r>
            <a:r>
              <a:rPr lang="fr-FR" sz="2800" dirty="0" smtClean="0">
                <a:latin typeface="Adobe Caslon Pro"/>
                <a:cs typeface="Adobe Caslon Pro"/>
              </a:rPr>
              <a:t> </a:t>
            </a:r>
            <a:r>
              <a:rPr lang="fr-FR" sz="2800" dirty="0" err="1" smtClean="0">
                <a:latin typeface="Adobe Caslon Pro"/>
                <a:cs typeface="Adobe Caslon Pro"/>
              </a:rPr>
              <a:t>learning</a:t>
            </a:r>
            <a:r>
              <a:rPr lang="fr-FR" sz="2800" dirty="0" smtClean="0">
                <a:latin typeface="Adobe Caslon Pro"/>
                <a:cs typeface="Adobe Caslon Pro"/>
              </a:rPr>
              <a:t> </a:t>
            </a:r>
            <a:r>
              <a:rPr lang="fr-FR" sz="2800" dirty="0" err="1" smtClean="0">
                <a:latin typeface="Adobe Caslon Pro"/>
                <a:cs typeface="Adobe Caslon Pro"/>
              </a:rPr>
              <a:t>mechanism</a:t>
            </a:r>
            <a:r>
              <a:rPr lang="fr-FR" sz="2800" dirty="0" smtClean="0">
                <a:latin typeface="Adobe Caslon Pro"/>
                <a:cs typeface="Adobe Caslon Pro"/>
              </a:rPr>
              <a:t> </a:t>
            </a:r>
            <a:endParaRPr lang="fr-FR" sz="2800" dirty="0">
              <a:latin typeface="Adobe Caslon Pro"/>
              <a:cs typeface="Adobe Caslon Pro"/>
            </a:endParaRPr>
          </a:p>
        </p:txBody>
      </p:sp>
      <p:sp>
        <p:nvSpPr>
          <p:cNvPr id="3" name="ZoneTexte 2"/>
          <p:cNvSpPr txBox="1"/>
          <p:nvPr/>
        </p:nvSpPr>
        <p:spPr>
          <a:xfrm>
            <a:off x="2508843" y="1928916"/>
            <a:ext cx="5996236" cy="1569660"/>
          </a:xfrm>
          <a:prstGeom prst="rect">
            <a:avLst/>
          </a:prstGeom>
          <a:noFill/>
          <a:ln>
            <a:noFill/>
          </a:ln>
        </p:spPr>
        <p:txBody>
          <a:bodyPr wrap="square" rtlCol="0">
            <a:spAutoFit/>
          </a:bodyPr>
          <a:lstStyle/>
          <a:p>
            <a:pPr marL="457200" indent="-457200">
              <a:buFont typeface="Arial"/>
              <a:buChar char="•"/>
            </a:pPr>
            <a:r>
              <a:rPr lang="fr-FR" sz="2400" dirty="0" smtClean="0">
                <a:latin typeface="Adobe Caslon Pro"/>
                <a:cs typeface="Adobe Caslon Pro"/>
              </a:rPr>
              <a:t>Learning </a:t>
            </a:r>
            <a:r>
              <a:rPr lang="fr-FR" sz="2400" dirty="0" err="1" smtClean="0">
                <a:latin typeface="Adobe Caslon Pro"/>
                <a:cs typeface="Adobe Caslon Pro"/>
              </a:rPr>
              <a:t>from</a:t>
            </a:r>
            <a:r>
              <a:rPr lang="fr-FR" sz="2400" dirty="0" smtClean="0">
                <a:latin typeface="Adobe Caslon Pro"/>
                <a:cs typeface="Adobe Caslon Pro"/>
              </a:rPr>
              <a:t> </a:t>
            </a:r>
            <a:r>
              <a:rPr lang="fr-FR" sz="2400" dirty="0" err="1" smtClean="0">
                <a:latin typeface="Adobe Caslon Pro"/>
                <a:cs typeface="Adobe Caslon Pro"/>
              </a:rPr>
              <a:t>experience</a:t>
            </a:r>
            <a:endParaRPr lang="fr-FR" sz="2400" dirty="0" smtClean="0">
              <a:latin typeface="Adobe Caslon Pro"/>
              <a:cs typeface="Adobe Caslon Pro"/>
            </a:endParaRPr>
          </a:p>
          <a:p>
            <a:pPr marL="457200" indent="-457200">
              <a:buFont typeface="Arial"/>
              <a:buChar char="•"/>
            </a:pPr>
            <a:r>
              <a:rPr lang="fr-FR" sz="2400" dirty="0" smtClean="0">
                <a:latin typeface="Adobe Caslon Pro"/>
                <a:cs typeface="Adobe Caslon Pro"/>
              </a:rPr>
              <a:t>Learning by </a:t>
            </a:r>
            <a:r>
              <a:rPr lang="fr-FR" sz="2400" dirty="0" err="1" smtClean="0">
                <a:latin typeface="Adobe Caslon Pro"/>
                <a:cs typeface="Adobe Caslon Pro"/>
              </a:rPr>
              <a:t>doing</a:t>
            </a:r>
            <a:endParaRPr lang="fr-FR" sz="2400" dirty="0" smtClean="0">
              <a:latin typeface="Adobe Caslon Pro"/>
              <a:cs typeface="Adobe Caslon Pro"/>
            </a:endParaRPr>
          </a:p>
          <a:p>
            <a:pPr marL="457200" indent="-457200">
              <a:buFont typeface="Arial"/>
              <a:buChar char="•"/>
            </a:pPr>
            <a:r>
              <a:rPr lang="fr-FR" sz="2400" dirty="0" smtClean="0">
                <a:latin typeface="Adobe Caslon Pro"/>
                <a:cs typeface="Adobe Caslon Pro"/>
              </a:rPr>
              <a:t>Learning </a:t>
            </a:r>
            <a:r>
              <a:rPr lang="fr-FR" sz="2400" dirty="0" err="1" smtClean="0">
                <a:latin typeface="Adobe Caslon Pro"/>
                <a:cs typeface="Adobe Caslon Pro"/>
              </a:rPr>
              <a:t>from</a:t>
            </a:r>
            <a:r>
              <a:rPr lang="fr-FR" sz="2400" dirty="0" smtClean="0">
                <a:latin typeface="Adobe Caslon Pro"/>
                <a:cs typeface="Adobe Caslon Pro"/>
              </a:rPr>
              <a:t> </a:t>
            </a:r>
            <a:r>
              <a:rPr lang="fr-FR" sz="2400" dirty="0" err="1" smtClean="0">
                <a:latin typeface="Adobe Caslon Pro"/>
                <a:cs typeface="Adobe Caslon Pro"/>
              </a:rPr>
              <a:t>failure</a:t>
            </a:r>
            <a:endParaRPr lang="fr-FR" sz="2400" dirty="0" smtClean="0">
              <a:latin typeface="Adobe Caslon Pro"/>
              <a:cs typeface="Adobe Caslon Pro"/>
            </a:endParaRPr>
          </a:p>
          <a:p>
            <a:pPr marL="457200" indent="-457200">
              <a:buFont typeface="Arial"/>
              <a:buChar char="•"/>
            </a:pPr>
            <a:r>
              <a:rPr lang="fr-FR" sz="2400" dirty="0" err="1" smtClean="0">
                <a:latin typeface="Adobe Caslon Pro"/>
                <a:cs typeface="Adobe Caslon Pro"/>
              </a:rPr>
              <a:t>Discovery</a:t>
            </a:r>
            <a:r>
              <a:rPr lang="fr-FR" sz="2400" dirty="0" smtClean="0">
                <a:latin typeface="Adobe Caslon Pro"/>
                <a:cs typeface="Adobe Caslon Pro"/>
              </a:rPr>
              <a:t> </a:t>
            </a:r>
            <a:r>
              <a:rPr lang="fr-FR" sz="2400" dirty="0" err="1" smtClean="0">
                <a:latin typeface="Adobe Caslon Pro"/>
                <a:cs typeface="Adobe Caslon Pro"/>
              </a:rPr>
              <a:t>learning</a:t>
            </a:r>
            <a:endParaRPr lang="fr-FR" sz="2400" dirty="0">
              <a:latin typeface="Adobe Caslon Pro"/>
              <a:cs typeface="Adobe Caslon Pro"/>
            </a:endParaRPr>
          </a:p>
        </p:txBody>
      </p:sp>
      <p:sp>
        <p:nvSpPr>
          <p:cNvPr id="4" name="ZoneTexte 3"/>
          <p:cNvSpPr txBox="1"/>
          <p:nvPr/>
        </p:nvSpPr>
        <p:spPr>
          <a:xfrm>
            <a:off x="1226913" y="4184263"/>
            <a:ext cx="7070894" cy="1077218"/>
          </a:xfrm>
          <a:prstGeom prst="rect">
            <a:avLst/>
          </a:prstGeom>
          <a:noFill/>
          <a:ln>
            <a:solidFill>
              <a:schemeClr val="bg1">
                <a:lumMod val="50000"/>
              </a:schemeClr>
            </a:solidFill>
          </a:ln>
        </p:spPr>
        <p:txBody>
          <a:bodyPr wrap="square" rtlCol="0">
            <a:spAutoFit/>
          </a:bodyPr>
          <a:lstStyle/>
          <a:p>
            <a:r>
              <a:rPr lang="fr-FR" sz="2400" dirty="0" smtClean="0">
                <a:solidFill>
                  <a:srgbClr val="FF0000"/>
                </a:solidFill>
                <a:latin typeface="Adobe Caslon Pro"/>
                <a:cs typeface="Adobe Caslon Pro"/>
              </a:rPr>
              <a:t>Conditions: </a:t>
            </a:r>
          </a:p>
          <a:p>
            <a:pPr marL="914400" lvl="1" indent="-457200">
              <a:buAutoNum type="arabicPeriod"/>
            </a:pPr>
            <a:r>
              <a:rPr lang="fr-FR" sz="2000" dirty="0" smtClean="0">
                <a:solidFill>
                  <a:srgbClr val="FF0000"/>
                </a:solidFill>
                <a:latin typeface="Adobe Caslon Pro"/>
                <a:cs typeface="Adobe Caslon Pro"/>
              </a:rPr>
              <a:t>The </a:t>
            </a:r>
            <a:r>
              <a:rPr lang="fr-FR" sz="2000" dirty="0" err="1" smtClean="0">
                <a:solidFill>
                  <a:srgbClr val="FF0000"/>
                </a:solidFill>
                <a:latin typeface="Adobe Caslon Pro"/>
                <a:cs typeface="Adobe Caslon Pro"/>
              </a:rPr>
              <a:t>conflict</a:t>
            </a:r>
            <a:r>
              <a:rPr lang="fr-FR" sz="2000" dirty="0" smtClean="0">
                <a:solidFill>
                  <a:srgbClr val="FF0000"/>
                </a:solidFill>
                <a:latin typeface="Adobe Caslon Pro"/>
                <a:cs typeface="Adobe Caslon Pro"/>
              </a:rPr>
              <a:t> </a:t>
            </a:r>
            <a:r>
              <a:rPr lang="fr-FR" sz="2000" dirty="0" err="1" smtClean="0">
                <a:solidFill>
                  <a:srgbClr val="FF0000"/>
                </a:solidFill>
                <a:latin typeface="Adobe Caslon Pro"/>
                <a:cs typeface="Adobe Caslon Pro"/>
              </a:rPr>
              <a:t>is</a:t>
            </a:r>
            <a:r>
              <a:rPr lang="fr-FR" sz="2000" dirty="0" smtClean="0">
                <a:solidFill>
                  <a:srgbClr val="FF0000"/>
                </a:solidFill>
                <a:latin typeface="Adobe Caslon Pro"/>
                <a:cs typeface="Adobe Caslon Pro"/>
              </a:rPr>
              <a:t> </a:t>
            </a:r>
            <a:r>
              <a:rPr lang="fr-FR" sz="2000" dirty="0" err="1" smtClean="0">
                <a:solidFill>
                  <a:srgbClr val="FF0000"/>
                </a:solidFill>
                <a:latin typeface="Adobe Caslon Pro"/>
                <a:cs typeface="Adobe Caslon Pro"/>
              </a:rPr>
              <a:t>detected</a:t>
            </a:r>
            <a:endParaRPr lang="fr-FR" sz="2000" dirty="0" smtClean="0">
              <a:solidFill>
                <a:srgbClr val="FF0000"/>
              </a:solidFill>
              <a:latin typeface="Adobe Caslon Pro"/>
              <a:cs typeface="Adobe Caslon Pro"/>
            </a:endParaRPr>
          </a:p>
          <a:p>
            <a:pPr marL="914400" lvl="1" indent="-457200">
              <a:buAutoNum type="arabicPeriod"/>
            </a:pPr>
            <a:r>
              <a:rPr lang="fr-FR" sz="2000" dirty="0" smtClean="0">
                <a:solidFill>
                  <a:srgbClr val="FF0000"/>
                </a:solidFill>
                <a:latin typeface="Adobe Caslon Pro"/>
                <a:cs typeface="Adobe Caslon Pro"/>
              </a:rPr>
              <a:t>The </a:t>
            </a:r>
            <a:r>
              <a:rPr lang="fr-FR" sz="2000" dirty="0" err="1" smtClean="0">
                <a:solidFill>
                  <a:srgbClr val="FF0000"/>
                </a:solidFill>
                <a:latin typeface="Adobe Caslon Pro"/>
                <a:cs typeface="Adobe Caslon Pro"/>
              </a:rPr>
              <a:t>learner</a:t>
            </a:r>
            <a:r>
              <a:rPr lang="fr-FR" sz="2000" dirty="0" smtClean="0">
                <a:solidFill>
                  <a:srgbClr val="FF0000"/>
                </a:solidFill>
                <a:latin typeface="Adobe Caslon Pro"/>
                <a:cs typeface="Adobe Caslon Pro"/>
              </a:rPr>
              <a:t> </a:t>
            </a:r>
            <a:r>
              <a:rPr lang="fr-FR" sz="2000" dirty="0" err="1" smtClean="0">
                <a:solidFill>
                  <a:srgbClr val="FF0000"/>
                </a:solidFill>
                <a:latin typeface="Adobe Caslon Pro"/>
                <a:cs typeface="Adobe Caslon Pro"/>
              </a:rPr>
              <a:t>finds</a:t>
            </a:r>
            <a:r>
              <a:rPr lang="fr-FR" sz="2000" dirty="0">
                <a:solidFill>
                  <a:srgbClr val="FF0000"/>
                </a:solidFill>
                <a:latin typeface="Adobe Caslon Pro"/>
                <a:cs typeface="Adobe Caslon Pro"/>
              </a:rPr>
              <a:t> </a:t>
            </a:r>
            <a:r>
              <a:rPr lang="fr-FR" sz="2000" dirty="0" smtClean="0">
                <a:solidFill>
                  <a:srgbClr val="FF0000"/>
                </a:solidFill>
                <a:latin typeface="Adobe Caslon Pro"/>
                <a:cs typeface="Adobe Caslon Pro"/>
              </a:rPr>
              <a:t>how to </a:t>
            </a:r>
            <a:r>
              <a:rPr lang="fr-FR" sz="2000" dirty="0" err="1" smtClean="0">
                <a:solidFill>
                  <a:srgbClr val="FF0000"/>
                </a:solidFill>
                <a:latin typeface="Adobe Caslon Pro"/>
                <a:cs typeface="Adobe Caslon Pro"/>
              </a:rPr>
              <a:t>solve</a:t>
            </a:r>
            <a:r>
              <a:rPr lang="fr-FR" sz="2000" dirty="0" smtClean="0">
                <a:solidFill>
                  <a:srgbClr val="FF0000"/>
                </a:solidFill>
                <a:latin typeface="Adobe Caslon Pro"/>
                <a:cs typeface="Adobe Caslon Pro"/>
              </a:rPr>
              <a:t> </a:t>
            </a:r>
            <a:r>
              <a:rPr lang="fr-FR" sz="2000" dirty="0" err="1" smtClean="0">
                <a:solidFill>
                  <a:srgbClr val="FF0000"/>
                </a:solidFill>
                <a:latin typeface="Adobe Caslon Pro"/>
                <a:cs typeface="Adobe Caslon Pro"/>
              </a:rPr>
              <a:t>it</a:t>
            </a:r>
            <a:endParaRPr lang="fr-FR" sz="2000" dirty="0">
              <a:solidFill>
                <a:srgbClr val="FF0000"/>
              </a:solidFill>
              <a:latin typeface="Adobe Caslon Pro"/>
              <a:cs typeface="Adobe Caslon Pro"/>
            </a:endParaRPr>
          </a:p>
        </p:txBody>
      </p:sp>
      <p:sp>
        <p:nvSpPr>
          <p:cNvPr id="5" name="TextBox 4"/>
          <p:cNvSpPr txBox="1"/>
          <p:nvPr/>
        </p:nvSpPr>
        <p:spPr>
          <a:xfrm>
            <a:off x="1151576" y="5413215"/>
            <a:ext cx="7146231" cy="369332"/>
          </a:xfrm>
          <a:prstGeom prst="rect">
            <a:avLst/>
          </a:prstGeom>
          <a:noFill/>
        </p:spPr>
        <p:txBody>
          <a:bodyPr wrap="square" rtlCol="0">
            <a:spAutoFit/>
          </a:bodyPr>
          <a:lstStyle/>
          <a:p>
            <a:r>
              <a:rPr lang="fr-CH" i="1" dirty="0" smtClean="0">
                <a:solidFill>
                  <a:schemeClr val="tx1">
                    <a:lumMod val="65000"/>
                    <a:lumOff val="35000"/>
                  </a:schemeClr>
                </a:solidFill>
                <a:latin typeface="Avenir 35 Light"/>
                <a:cs typeface="Avenir 35 Light"/>
              </a:rPr>
              <a:t>Role of the environment (sequence of projets /  teacher  / peer)</a:t>
            </a:r>
            <a:endParaRPr lang="fr-CH" i="1" dirty="0">
              <a:solidFill>
                <a:schemeClr val="tx1">
                  <a:lumMod val="65000"/>
                  <a:lumOff val="35000"/>
                </a:schemeClr>
              </a:solidFill>
              <a:latin typeface="Avenir 35 Light"/>
              <a:cs typeface="Avenir 35 Light"/>
            </a:endParaRPr>
          </a:p>
        </p:txBody>
      </p:sp>
    </p:spTree>
    <p:extLst>
      <p:ext uri="{BB962C8B-B14F-4D97-AF65-F5344CB8AC3E}">
        <p14:creationId xmlns:p14="http://schemas.microsoft.com/office/powerpoint/2010/main" val="4255087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9"/>
          <p:cNvPicPr>
            <a:picLocks noChangeAspect="1"/>
          </p:cNvPicPr>
          <p:nvPr/>
        </p:nvPicPr>
        <p:blipFill>
          <a:blip r:embed="rId2"/>
          <a:stretch>
            <a:fillRect/>
          </a:stretch>
        </p:blipFill>
        <p:spPr>
          <a:xfrm>
            <a:off x="1660220" y="3605530"/>
            <a:ext cx="2746919" cy="1684777"/>
          </a:xfrm>
          <a:prstGeom prst="rect">
            <a:avLst/>
          </a:prstGeom>
        </p:spPr>
      </p:pic>
      <p:pic>
        <p:nvPicPr>
          <p:cNvPr id="16" name="Image 2"/>
          <p:cNvPicPr>
            <a:picLocks noChangeAspect="1"/>
          </p:cNvPicPr>
          <p:nvPr/>
        </p:nvPicPr>
        <p:blipFill>
          <a:blip r:embed="rId3"/>
          <a:stretch>
            <a:fillRect/>
          </a:stretch>
        </p:blipFill>
        <p:spPr>
          <a:xfrm>
            <a:off x="249534" y="3453130"/>
            <a:ext cx="1726318" cy="1726318"/>
          </a:xfrm>
          <a:prstGeom prst="rect">
            <a:avLst/>
          </a:prstGeom>
        </p:spPr>
      </p:pic>
      <p:sp>
        <p:nvSpPr>
          <p:cNvPr id="2" name="TextBox 1"/>
          <p:cNvSpPr txBox="1"/>
          <p:nvPr/>
        </p:nvSpPr>
        <p:spPr>
          <a:xfrm>
            <a:off x="1564713" y="332831"/>
            <a:ext cx="6478962" cy="523220"/>
          </a:xfrm>
          <a:prstGeom prst="rect">
            <a:avLst/>
          </a:prstGeom>
          <a:solidFill>
            <a:schemeClr val="bg1"/>
          </a:solidFill>
          <a:ln>
            <a:solidFill>
              <a:srgbClr val="7F7F7F"/>
            </a:solidFill>
          </a:ln>
        </p:spPr>
        <p:txBody>
          <a:bodyPr wrap="square" rtlCol="0">
            <a:spAutoFit/>
          </a:bodyPr>
          <a:lstStyle/>
          <a:p>
            <a:pPr algn="ctr"/>
            <a:r>
              <a:rPr lang="fr-CH" sz="2800" dirty="0" smtClean="0">
                <a:latin typeface="Avenir 35 Light"/>
                <a:cs typeface="Avenir 35 Light"/>
              </a:rPr>
              <a:t>Constructivism</a:t>
            </a:r>
            <a:endParaRPr lang="fr-CH" sz="2800" dirty="0">
              <a:latin typeface="Avenir 35 Light"/>
              <a:cs typeface="Avenir 35 Light"/>
            </a:endParaRPr>
          </a:p>
        </p:txBody>
      </p:sp>
      <p:sp>
        <p:nvSpPr>
          <p:cNvPr id="4" name="TextBox 3"/>
          <p:cNvSpPr txBox="1"/>
          <p:nvPr/>
        </p:nvSpPr>
        <p:spPr>
          <a:xfrm>
            <a:off x="531523" y="2929910"/>
            <a:ext cx="3088807" cy="523220"/>
          </a:xfrm>
          <a:prstGeom prst="rect">
            <a:avLst/>
          </a:prstGeom>
          <a:solidFill>
            <a:schemeClr val="bg1"/>
          </a:solidFill>
          <a:ln>
            <a:solidFill>
              <a:srgbClr val="7F7F7F"/>
            </a:solidFill>
          </a:ln>
        </p:spPr>
        <p:txBody>
          <a:bodyPr wrap="square" rtlCol="0">
            <a:spAutoFit/>
          </a:bodyPr>
          <a:lstStyle/>
          <a:p>
            <a:pPr algn="ctr"/>
            <a:r>
              <a:rPr lang="fr-CH" sz="2800" dirty="0" smtClean="0">
                <a:latin typeface="Avenir 35 Light"/>
                <a:cs typeface="Avenir 35 Light"/>
              </a:rPr>
              <a:t>Constructionism</a:t>
            </a:r>
            <a:endParaRPr lang="fr-CH" sz="2800" dirty="0">
              <a:latin typeface="Avenir 35 Light"/>
              <a:cs typeface="Avenir 35 Light"/>
            </a:endParaRPr>
          </a:p>
        </p:txBody>
      </p:sp>
      <p:sp>
        <p:nvSpPr>
          <p:cNvPr id="5" name="TextBox 4"/>
          <p:cNvSpPr txBox="1"/>
          <p:nvPr/>
        </p:nvSpPr>
        <p:spPr>
          <a:xfrm>
            <a:off x="3794246" y="2929910"/>
            <a:ext cx="4787549" cy="523220"/>
          </a:xfrm>
          <a:prstGeom prst="rect">
            <a:avLst/>
          </a:prstGeom>
          <a:solidFill>
            <a:schemeClr val="bg1"/>
          </a:solidFill>
          <a:ln>
            <a:solidFill>
              <a:srgbClr val="7F7F7F"/>
            </a:solidFill>
          </a:ln>
        </p:spPr>
        <p:txBody>
          <a:bodyPr wrap="square" rtlCol="0">
            <a:spAutoFit/>
          </a:bodyPr>
          <a:lstStyle/>
          <a:p>
            <a:pPr algn="ctr"/>
            <a:r>
              <a:rPr lang="fr-CH" sz="2800" dirty="0" smtClean="0">
                <a:latin typeface="Avenir 35 Light"/>
                <a:cs typeface="Avenir 35 Light"/>
              </a:rPr>
              <a:t>Guided Discovery</a:t>
            </a:r>
            <a:endParaRPr lang="fr-CH" sz="2800" dirty="0">
              <a:latin typeface="Avenir 35 Light"/>
              <a:cs typeface="Avenir 35 Light"/>
            </a:endParaRPr>
          </a:p>
        </p:txBody>
      </p:sp>
      <p:cxnSp>
        <p:nvCxnSpPr>
          <p:cNvPr id="7" name="Straight Arrow Connector 6"/>
          <p:cNvCxnSpPr>
            <a:stCxn id="2" idx="2"/>
            <a:endCxn id="4" idx="0"/>
          </p:cNvCxnSpPr>
          <p:nvPr/>
        </p:nvCxnSpPr>
        <p:spPr>
          <a:xfrm flipH="1">
            <a:off x="2075927" y="856051"/>
            <a:ext cx="2728267" cy="207385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2" idx="2"/>
            <a:endCxn id="5" idx="0"/>
          </p:cNvCxnSpPr>
          <p:nvPr/>
        </p:nvCxnSpPr>
        <p:spPr>
          <a:xfrm>
            <a:off x="4804194" y="856051"/>
            <a:ext cx="1383827" cy="207385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564713" y="1184753"/>
            <a:ext cx="6478962" cy="523220"/>
          </a:xfrm>
          <a:prstGeom prst="rect">
            <a:avLst/>
          </a:prstGeom>
          <a:solidFill>
            <a:schemeClr val="bg1"/>
          </a:solidFill>
          <a:ln>
            <a:solidFill>
              <a:srgbClr val="7F7F7F"/>
            </a:solidFill>
          </a:ln>
        </p:spPr>
        <p:txBody>
          <a:bodyPr wrap="square" rtlCol="0">
            <a:spAutoFit/>
          </a:bodyPr>
          <a:lstStyle/>
          <a:p>
            <a:pPr algn="ctr"/>
            <a:r>
              <a:rPr lang="fr-CH" sz="2800" dirty="0" smtClean="0">
                <a:latin typeface="Avenir 35 Light"/>
                <a:cs typeface="Avenir 35 Light"/>
              </a:rPr>
              <a:t>Microworlds</a:t>
            </a:r>
            <a:endParaRPr lang="fr-CH" sz="2800" dirty="0">
              <a:latin typeface="Avenir 35 Light"/>
              <a:cs typeface="Avenir 35 Light"/>
            </a:endParaRPr>
          </a:p>
        </p:txBody>
      </p:sp>
      <p:sp>
        <p:nvSpPr>
          <p:cNvPr id="11" name="TextBox 10"/>
          <p:cNvSpPr txBox="1"/>
          <p:nvPr/>
        </p:nvSpPr>
        <p:spPr>
          <a:xfrm>
            <a:off x="4804194" y="3605530"/>
            <a:ext cx="3777601" cy="1200328"/>
          </a:xfrm>
          <a:prstGeom prst="rect">
            <a:avLst/>
          </a:prstGeom>
          <a:solidFill>
            <a:schemeClr val="bg1"/>
          </a:solidFill>
          <a:ln>
            <a:noFill/>
          </a:ln>
        </p:spPr>
        <p:txBody>
          <a:bodyPr wrap="square" rtlCol="0">
            <a:spAutoFit/>
          </a:bodyPr>
          <a:lstStyle/>
          <a:p>
            <a:pPr marL="457200" indent="-457200">
              <a:buFont typeface="Arial"/>
              <a:buChar char="•"/>
            </a:pPr>
            <a:r>
              <a:rPr lang="fr-CH" sz="2400" i="1" dirty="0" smtClean="0">
                <a:latin typeface="Avenir 35 Light"/>
                <a:cs typeface="Avenir 35 Light"/>
              </a:rPr>
              <a:t>microworlds</a:t>
            </a:r>
          </a:p>
          <a:p>
            <a:pPr marL="457200" indent="-457200">
              <a:buFont typeface="Arial"/>
              <a:buChar char="•"/>
            </a:pPr>
            <a:r>
              <a:rPr lang="fr-CH" sz="2400" i="1" dirty="0" smtClean="0">
                <a:latin typeface="Avenir 35 Light"/>
                <a:cs typeface="Avenir 35 Light"/>
              </a:rPr>
              <a:t>Simulations</a:t>
            </a:r>
          </a:p>
          <a:p>
            <a:pPr marL="457200" indent="-457200">
              <a:buFont typeface="Arial"/>
              <a:buChar char="•"/>
            </a:pPr>
            <a:r>
              <a:rPr lang="fr-CH" sz="2400" i="1" dirty="0" smtClean="0">
                <a:latin typeface="Avenir 35 Light"/>
                <a:cs typeface="Avenir 35 Light"/>
              </a:rPr>
              <a:t>Modelling</a:t>
            </a:r>
            <a:endParaRPr lang="fr-CH" sz="2400" i="1" dirty="0">
              <a:latin typeface="Avenir 35 Light"/>
              <a:cs typeface="Avenir 35 Light"/>
            </a:endParaRPr>
          </a:p>
        </p:txBody>
      </p:sp>
      <p:sp>
        <p:nvSpPr>
          <p:cNvPr id="12" name="TextBox 11"/>
          <p:cNvSpPr txBox="1"/>
          <p:nvPr/>
        </p:nvSpPr>
        <p:spPr>
          <a:xfrm>
            <a:off x="1112693" y="2122126"/>
            <a:ext cx="1668171" cy="461665"/>
          </a:xfrm>
          <a:prstGeom prst="rect">
            <a:avLst/>
          </a:prstGeom>
          <a:noFill/>
          <a:ln>
            <a:noFill/>
          </a:ln>
        </p:spPr>
        <p:txBody>
          <a:bodyPr wrap="square" rtlCol="0">
            <a:spAutoFit/>
          </a:bodyPr>
          <a:lstStyle/>
          <a:p>
            <a:r>
              <a:rPr lang="fr-CH" sz="2400" i="1" dirty="0" smtClean="0">
                <a:solidFill>
                  <a:srgbClr val="FF0000"/>
                </a:solidFill>
                <a:latin typeface="Avenir 35 Light"/>
                <a:cs typeface="Avenir 35 Light"/>
              </a:rPr>
              <a:t>Radical</a:t>
            </a:r>
            <a:endParaRPr lang="fr-CH" sz="2400" i="1" dirty="0">
              <a:solidFill>
                <a:srgbClr val="FF0000"/>
              </a:solidFill>
              <a:latin typeface="Avenir 35 Light"/>
              <a:cs typeface="Avenir 35 Light"/>
            </a:endParaRPr>
          </a:p>
        </p:txBody>
      </p:sp>
      <p:sp>
        <p:nvSpPr>
          <p:cNvPr id="13" name="TextBox 12"/>
          <p:cNvSpPr txBox="1"/>
          <p:nvPr/>
        </p:nvSpPr>
        <p:spPr>
          <a:xfrm>
            <a:off x="6188021" y="2073999"/>
            <a:ext cx="2084618" cy="830997"/>
          </a:xfrm>
          <a:prstGeom prst="rect">
            <a:avLst/>
          </a:prstGeom>
          <a:noFill/>
          <a:ln>
            <a:noFill/>
          </a:ln>
        </p:spPr>
        <p:txBody>
          <a:bodyPr wrap="square" rtlCol="0">
            <a:spAutoFit/>
          </a:bodyPr>
          <a:lstStyle/>
          <a:p>
            <a:r>
              <a:rPr lang="fr-CH" sz="2400" i="1" dirty="0" smtClean="0">
                <a:solidFill>
                  <a:srgbClr val="FF0000"/>
                </a:solidFill>
                <a:latin typeface="Avenir 35 Light"/>
                <a:cs typeface="Avenir 35 Light"/>
              </a:rPr>
              <a:t>Quest for effectiveness</a:t>
            </a:r>
            <a:endParaRPr lang="fr-CH" sz="2400" i="1" dirty="0">
              <a:solidFill>
                <a:srgbClr val="FF0000"/>
              </a:solidFill>
              <a:latin typeface="Avenir 35 Light"/>
              <a:cs typeface="Avenir 35 Light"/>
            </a:endParaRPr>
          </a:p>
        </p:txBody>
      </p:sp>
      <p:pic>
        <p:nvPicPr>
          <p:cNvPr id="15" name="Image 8"/>
          <p:cNvPicPr>
            <a:picLocks noChangeAspect="1"/>
          </p:cNvPicPr>
          <p:nvPr/>
        </p:nvPicPr>
        <p:blipFill>
          <a:blip r:embed="rId4"/>
          <a:stretch>
            <a:fillRect/>
          </a:stretch>
        </p:blipFill>
        <p:spPr>
          <a:xfrm>
            <a:off x="1216758" y="5290306"/>
            <a:ext cx="1350438" cy="1467867"/>
          </a:xfrm>
          <a:prstGeom prst="rect">
            <a:avLst/>
          </a:prstGeom>
        </p:spPr>
      </p:pic>
    </p:spTree>
    <p:extLst>
      <p:ext uri="{BB962C8B-B14F-4D97-AF65-F5344CB8AC3E}">
        <p14:creationId xmlns:p14="http://schemas.microsoft.com/office/powerpoint/2010/main" val="1929174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fr-CH" dirty="0" smtClean="0">
                <a:solidFill>
                  <a:srgbClr val="000000"/>
                </a:solidFill>
                <a:latin typeface="Adobe Caslon Pro"/>
                <a:cs typeface="Adobe Caslon Pro"/>
              </a:rPr>
              <a:t>Learning for simulations is difficult</a:t>
            </a:r>
            <a:br>
              <a:rPr lang="fr-CH" dirty="0" smtClean="0">
                <a:solidFill>
                  <a:srgbClr val="000000"/>
                </a:solidFill>
                <a:latin typeface="Adobe Caslon Pro"/>
                <a:cs typeface="Adobe Caslon Pro"/>
              </a:rPr>
            </a:br>
            <a:r>
              <a:rPr lang="fr-CH" sz="3100" dirty="0" smtClean="0">
                <a:solidFill>
                  <a:srgbClr val="FF0000"/>
                </a:solidFill>
                <a:latin typeface="Adobe Caslon Pro"/>
                <a:cs typeface="Adobe Caslon Pro"/>
              </a:rPr>
              <a:t>Hypothetico Deductive Reasoning</a:t>
            </a:r>
            <a:endParaRPr lang="en-US" sz="3100" dirty="0">
              <a:solidFill>
                <a:srgbClr val="FF0000"/>
              </a:solidFill>
              <a:latin typeface="Adobe Caslon Pro"/>
              <a:cs typeface="Adobe Caslon Pro"/>
            </a:endParaRPr>
          </a:p>
        </p:txBody>
      </p:sp>
      <p:sp>
        <p:nvSpPr>
          <p:cNvPr id="34819" name="Rectangle 3"/>
          <p:cNvSpPr>
            <a:spLocks noGrp="1" noChangeArrowheads="1"/>
          </p:cNvSpPr>
          <p:nvPr>
            <p:ph type="body" idx="1"/>
          </p:nvPr>
        </p:nvSpPr>
        <p:spPr>
          <a:xfrm>
            <a:off x="1619672" y="1772816"/>
            <a:ext cx="6152728" cy="4114800"/>
          </a:xfrm>
        </p:spPr>
        <p:txBody>
          <a:bodyPr>
            <a:normAutofit lnSpcReduction="10000"/>
          </a:bodyPr>
          <a:lstStyle/>
          <a:p>
            <a:pPr marL="609600" indent="-609600">
              <a:lnSpc>
                <a:spcPct val="150000"/>
              </a:lnSpc>
              <a:buFontTx/>
              <a:buAutoNum type="arabicPeriod"/>
            </a:pPr>
            <a:r>
              <a:rPr lang="fr-CH" dirty="0" smtClean="0">
                <a:solidFill>
                  <a:srgbClr val="000000"/>
                </a:solidFill>
                <a:latin typeface="Adobe Caslon Pro"/>
                <a:cs typeface="Adobe Caslon Pro"/>
              </a:rPr>
              <a:t>(Raise a question)</a:t>
            </a:r>
            <a:endParaRPr lang="fr-CH" dirty="0">
              <a:solidFill>
                <a:srgbClr val="000000"/>
              </a:solidFill>
              <a:latin typeface="Adobe Caslon Pro"/>
              <a:cs typeface="Adobe Caslon Pro"/>
            </a:endParaRPr>
          </a:p>
          <a:p>
            <a:pPr marL="609600" indent="-609600">
              <a:lnSpc>
                <a:spcPct val="150000"/>
              </a:lnSpc>
              <a:buFontTx/>
              <a:buAutoNum type="arabicPeriod"/>
            </a:pPr>
            <a:r>
              <a:rPr lang="fr-CH" dirty="0" smtClean="0">
                <a:solidFill>
                  <a:srgbClr val="000000"/>
                </a:solidFill>
                <a:latin typeface="Adobe Caslon Pro"/>
                <a:cs typeface="Adobe Caslon Pro"/>
              </a:rPr>
              <a:t>Generate an hypothesis</a:t>
            </a:r>
            <a:endParaRPr lang="fr-CH" dirty="0">
              <a:solidFill>
                <a:srgbClr val="000000"/>
              </a:solidFill>
              <a:latin typeface="Adobe Caslon Pro"/>
              <a:cs typeface="Adobe Caslon Pro"/>
            </a:endParaRPr>
          </a:p>
          <a:p>
            <a:pPr marL="609600" indent="-609600">
              <a:lnSpc>
                <a:spcPct val="150000"/>
              </a:lnSpc>
              <a:buFontTx/>
              <a:buAutoNum type="arabicPeriod"/>
            </a:pPr>
            <a:r>
              <a:rPr lang="fr-CH" dirty="0" smtClean="0">
                <a:solidFill>
                  <a:srgbClr val="000000"/>
                </a:solidFill>
                <a:latin typeface="Adobe Caslon Pro"/>
                <a:cs typeface="Adobe Caslon Pro"/>
              </a:rPr>
              <a:t>Design an experiment</a:t>
            </a:r>
            <a:endParaRPr lang="fr-CH" dirty="0">
              <a:solidFill>
                <a:srgbClr val="000000"/>
              </a:solidFill>
              <a:latin typeface="Adobe Caslon Pro"/>
              <a:cs typeface="Adobe Caslon Pro"/>
            </a:endParaRPr>
          </a:p>
          <a:p>
            <a:pPr marL="609600" indent="-609600">
              <a:lnSpc>
                <a:spcPct val="150000"/>
              </a:lnSpc>
              <a:buFontTx/>
              <a:buAutoNum type="arabicPeriod"/>
            </a:pPr>
            <a:r>
              <a:rPr lang="fr-CH" dirty="0" smtClean="0">
                <a:solidFill>
                  <a:srgbClr val="000000"/>
                </a:solidFill>
                <a:latin typeface="Adobe Caslon Pro"/>
                <a:cs typeface="Adobe Caslon Pro"/>
              </a:rPr>
              <a:t>Run/simulate the experiment</a:t>
            </a:r>
            <a:endParaRPr lang="fr-CH" dirty="0">
              <a:solidFill>
                <a:srgbClr val="000000"/>
              </a:solidFill>
              <a:latin typeface="Adobe Caslon Pro"/>
              <a:cs typeface="Adobe Caslon Pro"/>
            </a:endParaRPr>
          </a:p>
          <a:p>
            <a:pPr marL="609600" indent="-609600">
              <a:lnSpc>
                <a:spcPct val="150000"/>
              </a:lnSpc>
              <a:buFontTx/>
              <a:buAutoNum type="arabicPeriod"/>
            </a:pPr>
            <a:r>
              <a:rPr lang="fr-CH" dirty="0" smtClean="0">
                <a:solidFill>
                  <a:srgbClr val="000000"/>
                </a:solidFill>
                <a:latin typeface="Adobe Caslon Pro"/>
                <a:cs typeface="Adobe Caslon Pro"/>
              </a:rPr>
              <a:t>Interpret results</a:t>
            </a:r>
            <a:endParaRPr lang="en-US" dirty="0">
              <a:solidFill>
                <a:srgbClr val="000000"/>
              </a:solidFill>
              <a:latin typeface="Adobe Caslon Pro"/>
              <a:cs typeface="Adobe Caslon Pro"/>
            </a:endParaRPr>
          </a:p>
        </p:txBody>
      </p:sp>
      <p:sp>
        <p:nvSpPr>
          <p:cNvPr id="4" name="Forme libre 3"/>
          <p:cNvSpPr/>
          <p:nvPr/>
        </p:nvSpPr>
        <p:spPr>
          <a:xfrm>
            <a:off x="5994400" y="2784195"/>
            <a:ext cx="2864353" cy="3021069"/>
          </a:xfrm>
          <a:custGeom>
            <a:avLst/>
            <a:gdLst>
              <a:gd name="connsiteX0" fmla="*/ 431800 w 3345327"/>
              <a:gd name="connsiteY0" fmla="*/ 3385677 h 3476060"/>
              <a:gd name="connsiteX1" fmla="*/ 3035300 w 3345327"/>
              <a:gd name="connsiteY1" fmla="*/ 3093577 h 3476060"/>
              <a:gd name="connsiteX2" fmla="*/ 2959100 w 3345327"/>
              <a:gd name="connsiteY2" fmla="*/ 337677 h 3476060"/>
              <a:gd name="connsiteX3" fmla="*/ 0 w 3345327"/>
              <a:gd name="connsiteY3" fmla="*/ 45577 h 3476060"/>
              <a:gd name="connsiteX0" fmla="*/ 0 w 2864353"/>
              <a:gd name="connsiteY0" fmla="*/ 3215090 h 3305473"/>
              <a:gd name="connsiteX1" fmla="*/ 2603500 w 2864353"/>
              <a:gd name="connsiteY1" fmla="*/ 2922990 h 3305473"/>
              <a:gd name="connsiteX2" fmla="*/ 2527300 w 2864353"/>
              <a:gd name="connsiteY2" fmla="*/ 167090 h 3305473"/>
              <a:gd name="connsiteX3" fmla="*/ 431800 w 2864353"/>
              <a:gd name="connsiteY3" fmla="*/ 291858 h 3305473"/>
            </a:gdLst>
            <a:ahLst/>
            <a:cxnLst>
              <a:cxn ang="0">
                <a:pos x="connsiteX0" y="connsiteY0"/>
              </a:cxn>
              <a:cxn ang="0">
                <a:pos x="connsiteX1" y="connsiteY1"/>
              </a:cxn>
              <a:cxn ang="0">
                <a:pos x="connsiteX2" y="connsiteY2"/>
              </a:cxn>
              <a:cxn ang="0">
                <a:pos x="connsiteX3" y="connsiteY3"/>
              </a:cxn>
            </a:cxnLst>
            <a:rect l="l" t="t" r="r" b="b"/>
            <a:pathLst>
              <a:path w="2864353" h="3305473">
                <a:moveTo>
                  <a:pt x="0" y="3215090"/>
                </a:moveTo>
                <a:cubicBezTo>
                  <a:pt x="1091141" y="3323040"/>
                  <a:pt x="2182283" y="3430990"/>
                  <a:pt x="2603500" y="2922990"/>
                </a:cubicBezTo>
                <a:cubicBezTo>
                  <a:pt x="3024717" y="2414990"/>
                  <a:pt x="2889250" y="605612"/>
                  <a:pt x="2527300" y="167090"/>
                </a:cubicBezTo>
                <a:cubicBezTo>
                  <a:pt x="2165350" y="-271432"/>
                  <a:pt x="431800" y="291858"/>
                  <a:pt x="431800" y="291858"/>
                </a:cubicBezTo>
              </a:path>
            </a:pathLst>
          </a:custGeom>
          <a:ln>
            <a:solidFill>
              <a:srgbClr val="808080"/>
            </a:solidFill>
            <a:headEnd type="none"/>
            <a:tailEnd type="triangle"/>
          </a:ln>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fr-FR" sz="4400" b="0" i="0" u="none" strike="noStrike" cap="none" normalizeH="0" baseline="0">
              <a:ln>
                <a:noFill/>
              </a:ln>
              <a:solidFill>
                <a:schemeClr val="accent2"/>
              </a:solidFill>
              <a:effectLst/>
              <a:latin typeface="Arial" charset="0"/>
              <a:ea typeface="ＭＳ Ｐゴシック" charset="0"/>
            </a:endParaRPr>
          </a:p>
        </p:txBody>
      </p:sp>
      <p:sp>
        <p:nvSpPr>
          <p:cNvPr id="11" name="Forme libre 10"/>
          <p:cNvSpPr/>
          <p:nvPr/>
        </p:nvSpPr>
        <p:spPr>
          <a:xfrm>
            <a:off x="7308304" y="3717032"/>
            <a:ext cx="1161504" cy="1203859"/>
          </a:xfrm>
          <a:custGeom>
            <a:avLst/>
            <a:gdLst>
              <a:gd name="connsiteX0" fmla="*/ 431800 w 3345327"/>
              <a:gd name="connsiteY0" fmla="*/ 3385677 h 3476060"/>
              <a:gd name="connsiteX1" fmla="*/ 3035300 w 3345327"/>
              <a:gd name="connsiteY1" fmla="*/ 3093577 h 3476060"/>
              <a:gd name="connsiteX2" fmla="*/ 2959100 w 3345327"/>
              <a:gd name="connsiteY2" fmla="*/ 337677 h 3476060"/>
              <a:gd name="connsiteX3" fmla="*/ 0 w 3345327"/>
              <a:gd name="connsiteY3" fmla="*/ 45577 h 3476060"/>
              <a:gd name="connsiteX0" fmla="*/ 0 w 2864353"/>
              <a:gd name="connsiteY0" fmla="*/ 3215090 h 3305473"/>
              <a:gd name="connsiteX1" fmla="*/ 2603500 w 2864353"/>
              <a:gd name="connsiteY1" fmla="*/ 2922990 h 3305473"/>
              <a:gd name="connsiteX2" fmla="*/ 2527300 w 2864353"/>
              <a:gd name="connsiteY2" fmla="*/ 167090 h 3305473"/>
              <a:gd name="connsiteX3" fmla="*/ 431800 w 2864353"/>
              <a:gd name="connsiteY3" fmla="*/ 291858 h 3305473"/>
            </a:gdLst>
            <a:ahLst/>
            <a:cxnLst>
              <a:cxn ang="0">
                <a:pos x="connsiteX0" y="connsiteY0"/>
              </a:cxn>
              <a:cxn ang="0">
                <a:pos x="connsiteX1" y="connsiteY1"/>
              </a:cxn>
              <a:cxn ang="0">
                <a:pos x="connsiteX2" y="connsiteY2"/>
              </a:cxn>
              <a:cxn ang="0">
                <a:pos x="connsiteX3" y="connsiteY3"/>
              </a:cxn>
            </a:cxnLst>
            <a:rect l="l" t="t" r="r" b="b"/>
            <a:pathLst>
              <a:path w="2864353" h="3305473">
                <a:moveTo>
                  <a:pt x="0" y="3215090"/>
                </a:moveTo>
                <a:cubicBezTo>
                  <a:pt x="1091141" y="3323040"/>
                  <a:pt x="2182283" y="3430990"/>
                  <a:pt x="2603500" y="2922990"/>
                </a:cubicBezTo>
                <a:cubicBezTo>
                  <a:pt x="3024717" y="2414990"/>
                  <a:pt x="2889250" y="605612"/>
                  <a:pt x="2527300" y="167090"/>
                </a:cubicBezTo>
                <a:cubicBezTo>
                  <a:pt x="2165350" y="-271432"/>
                  <a:pt x="431800" y="291858"/>
                  <a:pt x="431800" y="291858"/>
                </a:cubicBezTo>
              </a:path>
            </a:pathLst>
          </a:custGeom>
          <a:ln>
            <a:solidFill>
              <a:srgbClr val="808080"/>
            </a:solidFill>
            <a:headEnd type="none"/>
            <a:tailEnd type="triangle"/>
          </a:ln>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fr-FR" sz="4400" b="0" i="0" u="none" strike="noStrike" cap="none" normalizeH="0" baseline="0">
              <a:ln>
                <a:noFill/>
              </a:ln>
              <a:solidFill>
                <a:schemeClr val="accent2"/>
              </a:solidFill>
              <a:effectLst/>
              <a:latin typeface="Arial" charset="0"/>
              <a:ea typeface="ＭＳ Ｐゴシック" charset="0"/>
            </a:endParaRPr>
          </a:p>
        </p:txBody>
      </p:sp>
      <p:sp>
        <p:nvSpPr>
          <p:cNvPr id="5" name="Forme libre 4"/>
          <p:cNvSpPr/>
          <p:nvPr/>
        </p:nvSpPr>
        <p:spPr>
          <a:xfrm rot="21346842">
            <a:off x="5680649" y="2133097"/>
            <a:ext cx="2921000" cy="1105403"/>
          </a:xfrm>
          <a:custGeom>
            <a:avLst/>
            <a:gdLst>
              <a:gd name="connsiteX0" fmla="*/ 2921000 w 2921000"/>
              <a:gd name="connsiteY0" fmla="*/ 1105403 h 1105403"/>
              <a:gd name="connsiteX1" fmla="*/ 2108200 w 2921000"/>
              <a:gd name="connsiteY1" fmla="*/ 51303 h 1105403"/>
              <a:gd name="connsiteX2" fmla="*/ 0 w 2921000"/>
              <a:gd name="connsiteY2" fmla="*/ 152903 h 1105403"/>
            </a:gdLst>
            <a:ahLst/>
            <a:cxnLst>
              <a:cxn ang="0">
                <a:pos x="connsiteX0" y="connsiteY0"/>
              </a:cxn>
              <a:cxn ang="0">
                <a:pos x="connsiteX1" y="connsiteY1"/>
              </a:cxn>
              <a:cxn ang="0">
                <a:pos x="connsiteX2" y="connsiteY2"/>
              </a:cxn>
            </a:cxnLst>
            <a:rect l="l" t="t" r="r" b="b"/>
            <a:pathLst>
              <a:path w="2921000" h="1105403">
                <a:moveTo>
                  <a:pt x="2921000" y="1105403"/>
                </a:moveTo>
                <a:cubicBezTo>
                  <a:pt x="2758016" y="657728"/>
                  <a:pt x="2595033" y="210053"/>
                  <a:pt x="2108200" y="51303"/>
                </a:cubicBezTo>
                <a:cubicBezTo>
                  <a:pt x="1621367" y="-107447"/>
                  <a:pt x="0" y="152903"/>
                  <a:pt x="0" y="152903"/>
                </a:cubicBezTo>
              </a:path>
            </a:pathLst>
          </a:custGeom>
          <a:ln>
            <a:solidFill>
              <a:srgbClr val="808080"/>
            </a:solidFill>
            <a:headEnd type="none"/>
            <a:tailEnd type="triangle"/>
          </a:ln>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fr-FR" sz="4400" b="0" i="0" u="none" strike="noStrike" cap="none" normalizeH="0" baseline="0">
              <a:ln>
                <a:noFill/>
              </a:ln>
              <a:solidFill>
                <a:schemeClr val="accent2"/>
              </a:solidFill>
              <a:effectLst/>
              <a:latin typeface="Arial" charset="0"/>
              <a:ea typeface="ＭＳ Ｐゴシック" charset="0"/>
            </a:endParaRPr>
          </a:p>
        </p:txBody>
      </p:sp>
    </p:spTree>
    <p:extLst>
      <p:ext uri="{BB962C8B-B14F-4D97-AF65-F5344CB8AC3E}">
        <p14:creationId xmlns:p14="http://schemas.microsoft.com/office/powerpoint/2010/main" val="358135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923" y="333980"/>
            <a:ext cx="8054965" cy="646331"/>
          </a:xfrm>
          <a:prstGeom prst="rect">
            <a:avLst/>
          </a:prstGeom>
          <a:noFill/>
        </p:spPr>
        <p:txBody>
          <a:bodyPr wrap="square" rtlCol="0">
            <a:spAutoFit/>
          </a:bodyPr>
          <a:lstStyle/>
          <a:p>
            <a:pPr algn="ctr"/>
            <a:r>
              <a:rPr lang="fr-CH" sz="3600" dirty="0" smtClean="0">
                <a:latin typeface="Avenir Light"/>
                <a:cs typeface="Avenir Light"/>
              </a:rPr>
              <a:t>Manipulating real or virtual objects ?</a:t>
            </a:r>
            <a:endParaRPr lang="fr-CH" sz="3600" dirty="0">
              <a:latin typeface="Avenir Light"/>
              <a:cs typeface="Avenir Light"/>
            </a:endParaRPr>
          </a:p>
        </p:txBody>
      </p:sp>
      <p:pic>
        <p:nvPicPr>
          <p:cNvPr id="6" name="Picture 3" descr="IMG_063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47668"/>
            <a:ext cx="9113814" cy="5908565"/>
          </a:xfrm>
          <a:prstGeom prst="rect">
            <a:avLst/>
          </a:prstGeom>
          <a:noFill/>
          <a:ln w="12700" cmpd="sng">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29952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56930" y="66453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3200" dirty="0" smtClean="0">
                <a:latin typeface="Avenir 35 Light"/>
                <a:cs typeface="Avenir 35 Light"/>
              </a:rPr>
              <a:t>Summary: </a:t>
            </a:r>
          </a:p>
          <a:p>
            <a:r>
              <a:rPr lang="en-AU" sz="3200" dirty="0" smtClean="0">
                <a:latin typeface="Avenir 35 Light"/>
                <a:cs typeface="Avenir 35 Light"/>
              </a:rPr>
              <a:t>From Constructivism to Augmented Reality</a:t>
            </a:r>
            <a:endParaRPr lang="en-AU" sz="3200" dirty="0">
              <a:latin typeface="Avenir 35 Light"/>
              <a:cs typeface="Avenir 35 Light"/>
            </a:endParaRPr>
          </a:p>
        </p:txBody>
      </p:sp>
      <p:sp>
        <p:nvSpPr>
          <p:cNvPr id="3" name="Espace réservé du contenu 2"/>
          <p:cNvSpPr txBox="1">
            <a:spLocks/>
          </p:cNvSpPr>
          <p:nvPr/>
        </p:nvSpPr>
        <p:spPr>
          <a:xfrm>
            <a:off x="146638" y="1964420"/>
            <a:ext cx="8540162" cy="45259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20000"/>
              </a:lnSpc>
              <a:spcAft>
                <a:spcPts val="1200"/>
              </a:spcAft>
              <a:buFont typeface="+mj-lt"/>
              <a:buAutoNum type="arabicPeriod"/>
            </a:pPr>
            <a:r>
              <a:rPr lang="en-AU" sz="1600" dirty="0" smtClean="0">
                <a:latin typeface="Avenir 35 Light"/>
                <a:cs typeface="Avenir 35 Light"/>
              </a:rPr>
              <a:t>People don’t learn by being taught but by </a:t>
            </a:r>
            <a:r>
              <a:rPr lang="en-AU" sz="1600" dirty="0" smtClean="0">
                <a:solidFill>
                  <a:srgbClr val="FF0000"/>
                </a:solidFill>
                <a:latin typeface="Avenir 35 Light"/>
                <a:cs typeface="Avenir 35 Light"/>
              </a:rPr>
              <a:t>adapting their knowledge structures </a:t>
            </a:r>
            <a:r>
              <a:rPr lang="en-AU" sz="1600" dirty="0" smtClean="0">
                <a:latin typeface="Avenir 35 Light"/>
                <a:cs typeface="Avenir 35 Light"/>
              </a:rPr>
              <a:t>through interaction with artefacts. Educational philosophy: from telling students what to do </a:t>
            </a:r>
            <a:r>
              <a:rPr lang="en-AU" sz="1600" dirty="0" smtClean="0">
                <a:latin typeface="Avenir 35 Light"/>
                <a:cs typeface="Avenir 35 Light"/>
                <a:sym typeface="Wingdings"/>
              </a:rPr>
              <a:t>to letting them </a:t>
            </a:r>
            <a:r>
              <a:rPr lang="en-AU" sz="1600" dirty="0" smtClean="0">
                <a:solidFill>
                  <a:srgbClr val="FF0000"/>
                </a:solidFill>
                <a:latin typeface="Avenir 35 Light"/>
                <a:cs typeface="Avenir 35 Light"/>
              </a:rPr>
              <a:t>invent</a:t>
            </a:r>
            <a:r>
              <a:rPr lang="en-AU" sz="1600" dirty="0" smtClean="0">
                <a:latin typeface="Avenir 35 Light"/>
                <a:cs typeface="Avenir 35 Light"/>
              </a:rPr>
              <a:t> things</a:t>
            </a:r>
          </a:p>
          <a:p>
            <a:pPr marL="457200" indent="-457200">
              <a:lnSpc>
                <a:spcPct val="120000"/>
              </a:lnSpc>
              <a:spcAft>
                <a:spcPts val="1200"/>
              </a:spcAft>
              <a:buFont typeface="+mj-lt"/>
              <a:buAutoNum type="arabicPeriod"/>
            </a:pPr>
            <a:r>
              <a:rPr lang="en-AU" sz="1600" dirty="0" smtClean="0">
                <a:latin typeface="Avenir 35 Light"/>
                <a:cs typeface="Avenir 35 Light"/>
              </a:rPr>
              <a:t>In practice, this approach does not work very well without external </a:t>
            </a:r>
            <a:r>
              <a:rPr lang="en-AU" sz="1600" dirty="0" smtClean="0">
                <a:solidFill>
                  <a:srgbClr val="FF0000"/>
                </a:solidFill>
                <a:latin typeface="Avenir 35 Light"/>
                <a:cs typeface="Avenir 35 Light"/>
              </a:rPr>
              <a:t>support</a:t>
            </a:r>
            <a:r>
              <a:rPr lang="en-AU" sz="1600" dirty="0" smtClean="0">
                <a:latin typeface="Avenir 35 Light"/>
                <a:cs typeface="Avenir 35 Light"/>
              </a:rPr>
              <a:t> and requires talented teachers. </a:t>
            </a:r>
            <a:r>
              <a:rPr lang="en-GB" sz="1600" dirty="0" smtClean="0">
                <a:latin typeface="Avenir 35 Light"/>
                <a:cs typeface="Avenir 35 Light"/>
              </a:rPr>
              <a:t>Learning </a:t>
            </a:r>
            <a:r>
              <a:rPr lang="en-GB" sz="1600" dirty="0">
                <a:latin typeface="Avenir 35 Light"/>
                <a:cs typeface="Avenir 35 Light"/>
              </a:rPr>
              <a:t>from simulation requires </a:t>
            </a:r>
            <a:r>
              <a:rPr lang="en-GB" sz="1600" dirty="0">
                <a:solidFill>
                  <a:srgbClr val="FF0000"/>
                </a:solidFill>
                <a:latin typeface="Avenir 35 Light"/>
                <a:cs typeface="Avenir 35 Light"/>
              </a:rPr>
              <a:t>inquiry </a:t>
            </a:r>
            <a:r>
              <a:rPr lang="en-GB" sz="1600" dirty="0" smtClean="0">
                <a:solidFill>
                  <a:srgbClr val="FF0000"/>
                </a:solidFill>
                <a:latin typeface="Avenir 35 Light"/>
                <a:cs typeface="Avenir 35 Light"/>
              </a:rPr>
              <a:t>skills</a:t>
            </a:r>
            <a:r>
              <a:rPr lang="en-GB" sz="1600" dirty="0" smtClean="0">
                <a:latin typeface="Avenir 35 Light"/>
                <a:cs typeface="Avenir 35 Light"/>
              </a:rPr>
              <a:t>. Training </a:t>
            </a:r>
            <a:r>
              <a:rPr lang="en-GB" sz="1600" dirty="0">
                <a:latin typeface="Avenir 35 Light"/>
                <a:cs typeface="Avenir 35 Light"/>
              </a:rPr>
              <a:t>these transversal skills are key </a:t>
            </a:r>
            <a:r>
              <a:rPr lang="en-GB" sz="1600" dirty="0" smtClean="0">
                <a:latin typeface="Avenir 35 Light"/>
                <a:cs typeface="Avenir 35 Light"/>
              </a:rPr>
              <a:t>goals of </a:t>
            </a:r>
            <a:r>
              <a:rPr lang="en-GB" sz="1600" dirty="0">
                <a:latin typeface="Avenir 35 Light"/>
                <a:cs typeface="Avenir 35 Light"/>
              </a:rPr>
              <a:t>any </a:t>
            </a:r>
            <a:r>
              <a:rPr lang="en-GB" sz="1600" dirty="0" smtClean="0">
                <a:latin typeface="Avenir 35 Light"/>
                <a:cs typeface="Avenir 35 Light"/>
              </a:rPr>
              <a:t>education</a:t>
            </a:r>
          </a:p>
          <a:p>
            <a:pPr marL="457200" indent="-457200">
              <a:lnSpc>
                <a:spcPct val="120000"/>
              </a:lnSpc>
              <a:spcAft>
                <a:spcPts val="1200"/>
              </a:spcAft>
              <a:buFont typeface="+mj-lt"/>
              <a:buAutoNum type="arabicPeriod"/>
            </a:pPr>
            <a:r>
              <a:rPr lang="en-AU" sz="1600" dirty="0">
                <a:latin typeface="Avenir 35 Light"/>
                <a:cs typeface="Avenir 35 Light"/>
              </a:rPr>
              <a:t>Evolution of pedagogical methods from building mental schemes to building </a:t>
            </a:r>
            <a:r>
              <a:rPr lang="en-AU" sz="1600" dirty="0">
                <a:solidFill>
                  <a:srgbClr val="FF0000"/>
                </a:solidFill>
                <a:latin typeface="Avenir 35 Light"/>
                <a:cs typeface="Avenir 35 Light"/>
              </a:rPr>
              <a:t>concrete</a:t>
            </a:r>
            <a:r>
              <a:rPr lang="en-AU" sz="1600" dirty="0">
                <a:latin typeface="Avenir 35 Light"/>
                <a:cs typeface="Avenir 35 Light"/>
              </a:rPr>
              <a:t> </a:t>
            </a:r>
            <a:r>
              <a:rPr lang="en-AU" sz="1600" dirty="0" smtClean="0">
                <a:latin typeface="Avenir 35 Light"/>
                <a:cs typeface="Avenir 35 Light"/>
              </a:rPr>
              <a:t>objects. Digital </a:t>
            </a:r>
            <a:r>
              <a:rPr lang="en-AU" sz="1600" dirty="0">
                <a:latin typeface="Avenir 35 Light"/>
                <a:cs typeface="Avenir 35 Light"/>
              </a:rPr>
              <a:t>artefacts offer rich </a:t>
            </a:r>
            <a:r>
              <a:rPr lang="en-AU" sz="1600" dirty="0" smtClean="0">
                <a:latin typeface="Avenir 35 Light"/>
                <a:cs typeface="Avenir 35 Light"/>
              </a:rPr>
              <a:t>interactions but </a:t>
            </a:r>
            <a:r>
              <a:rPr lang="en-GB" sz="1600" dirty="0">
                <a:latin typeface="Avenir 35 Light"/>
                <a:cs typeface="Avenir 35 Light"/>
              </a:rPr>
              <a:t>d</a:t>
            </a:r>
            <a:r>
              <a:rPr lang="en-GB" sz="1600" dirty="0" smtClean="0">
                <a:latin typeface="Avenir 35 Light"/>
                <a:cs typeface="Avenir 35 Light"/>
              </a:rPr>
              <a:t>igital education is not limited to virtual object. </a:t>
            </a:r>
            <a:r>
              <a:rPr lang="en-GB" sz="1600" dirty="0" smtClean="0">
                <a:solidFill>
                  <a:srgbClr val="FF0000"/>
                </a:solidFill>
                <a:latin typeface="Avenir 35 Light"/>
                <a:cs typeface="Avenir 35 Light"/>
              </a:rPr>
              <a:t>Tangible</a:t>
            </a:r>
            <a:r>
              <a:rPr lang="en-GB" sz="1600" dirty="0" smtClean="0">
                <a:latin typeface="Avenir 35 Light"/>
                <a:cs typeface="Avenir 35 Light"/>
              </a:rPr>
              <a:t> interfaces and augmented reality open it to physical manipulation.</a:t>
            </a:r>
            <a:endParaRPr lang="en-GB" sz="1100" dirty="0">
              <a:latin typeface="Avenir 35 Light"/>
              <a:cs typeface="Avenir 35 Light"/>
            </a:endParaRPr>
          </a:p>
          <a:p>
            <a:pPr marL="457200" indent="-457200">
              <a:lnSpc>
                <a:spcPct val="120000"/>
              </a:lnSpc>
              <a:spcAft>
                <a:spcPts val="1200"/>
              </a:spcAft>
              <a:buFont typeface="+mj-lt"/>
              <a:buAutoNum type="arabicPeriod"/>
            </a:pPr>
            <a:endParaRPr lang="en-AU" sz="1600" dirty="0">
              <a:latin typeface="Avenir 35 Light"/>
              <a:cs typeface="Avenir 35 Light"/>
            </a:endParaRPr>
          </a:p>
        </p:txBody>
      </p:sp>
    </p:spTree>
    <p:extLst>
      <p:ext uri="{BB962C8B-B14F-4D97-AF65-F5344CB8AC3E}">
        <p14:creationId xmlns:p14="http://schemas.microsoft.com/office/powerpoint/2010/main" val="391796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fr-CH" dirty="0" smtClean="0">
                <a:latin typeface="Avenir 35 Light"/>
                <a:cs typeface="Avenir 35 Light"/>
              </a:rPr>
              <a:t>Example of exam question </a:t>
            </a:r>
            <a:endParaRPr lang="fr-CH" dirty="0">
              <a:latin typeface="Avenir 35 Light"/>
              <a:cs typeface="Avenir 35 Light"/>
            </a:endParaRPr>
          </a:p>
        </p:txBody>
      </p:sp>
      <p:sp>
        <p:nvSpPr>
          <p:cNvPr id="4" name="Title 1"/>
          <p:cNvSpPr txBox="1">
            <a:spLocks/>
          </p:cNvSpPr>
          <p:nvPr/>
        </p:nvSpPr>
        <p:spPr>
          <a:xfrm>
            <a:off x="457200" y="1558752"/>
            <a:ext cx="8229600" cy="9814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fr-CH" sz="2400" dirty="0" smtClean="0">
                <a:latin typeface="Avenir 35 Light"/>
                <a:cs typeface="Avenir 35 Light"/>
              </a:rPr>
              <a:t>How does assimilation and accomodation occur when learning from a simulation ?</a:t>
            </a:r>
            <a:endParaRPr lang="fr-CH" sz="2400" dirty="0">
              <a:latin typeface="Avenir 35 Light"/>
              <a:cs typeface="Avenir 35 Light"/>
            </a:endParaRPr>
          </a:p>
        </p:txBody>
      </p:sp>
      <p:sp>
        <p:nvSpPr>
          <p:cNvPr id="5" name="Rectangle 4"/>
          <p:cNvSpPr/>
          <p:nvPr/>
        </p:nvSpPr>
        <p:spPr>
          <a:xfrm>
            <a:off x="90002" y="80006"/>
            <a:ext cx="8940245" cy="66204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pic>
        <p:nvPicPr>
          <p:cNvPr id="3" name="Picture 2"/>
          <p:cNvPicPr>
            <a:picLocks noChangeAspect="1"/>
          </p:cNvPicPr>
          <p:nvPr/>
        </p:nvPicPr>
        <p:blipFill>
          <a:blip r:embed="rId2"/>
          <a:stretch>
            <a:fillRect/>
          </a:stretch>
        </p:blipFill>
        <p:spPr>
          <a:xfrm>
            <a:off x="4111079" y="2855012"/>
            <a:ext cx="4728121" cy="3533435"/>
          </a:xfrm>
          <a:prstGeom prst="rect">
            <a:avLst/>
          </a:prstGeom>
        </p:spPr>
      </p:pic>
    </p:spTree>
    <p:extLst>
      <p:ext uri="{BB962C8B-B14F-4D97-AF65-F5344CB8AC3E}">
        <p14:creationId xmlns:p14="http://schemas.microsoft.com/office/powerpoint/2010/main" val="3928348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fr-CH" dirty="0" smtClean="0">
                <a:latin typeface="Avenir 35 Light"/>
                <a:cs typeface="Avenir 35 Light"/>
              </a:rPr>
              <a:t>Example of exam question </a:t>
            </a:r>
            <a:endParaRPr lang="fr-CH" dirty="0">
              <a:latin typeface="Avenir 35 Light"/>
              <a:cs typeface="Avenir 35 Light"/>
            </a:endParaRPr>
          </a:p>
        </p:txBody>
      </p:sp>
      <p:sp>
        <p:nvSpPr>
          <p:cNvPr id="4" name="Title 1"/>
          <p:cNvSpPr txBox="1">
            <a:spLocks/>
          </p:cNvSpPr>
          <p:nvPr/>
        </p:nvSpPr>
        <p:spPr>
          <a:xfrm>
            <a:off x="609600" y="2210085"/>
            <a:ext cx="8229600" cy="40803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fr-CH" sz="2400" dirty="0" smtClean="0">
                <a:latin typeface="Avenir 35 Light"/>
                <a:cs typeface="Avenir 35 Light"/>
              </a:rPr>
              <a:t>For which learning objectives would you use a microworld ?</a:t>
            </a:r>
          </a:p>
          <a:p>
            <a:pPr algn="just">
              <a:lnSpc>
                <a:spcPct val="150000"/>
              </a:lnSpc>
            </a:pPr>
            <a:r>
              <a:rPr lang="fr-CH" sz="2400" dirty="0" smtClean="0">
                <a:latin typeface="Avenir 35 Light"/>
                <a:cs typeface="Avenir 35 Light"/>
              </a:rPr>
              <a:t>What would learners do in this microworld</a:t>
            </a:r>
          </a:p>
          <a:p>
            <a:pPr algn="just">
              <a:lnSpc>
                <a:spcPct val="150000"/>
              </a:lnSpc>
            </a:pPr>
            <a:endParaRPr lang="fr-CH" sz="2400" dirty="0" smtClean="0">
              <a:latin typeface="Avenir 35 Light"/>
              <a:cs typeface="Avenir 35 Light"/>
            </a:endParaRPr>
          </a:p>
          <a:p>
            <a:pPr marL="742950" indent="-742950" algn="just">
              <a:lnSpc>
                <a:spcPct val="150000"/>
              </a:lnSpc>
              <a:buFont typeface="+mj-ea"/>
              <a:buAutoNum type="circleNumDbPlain"/>
            </a:pPr>
            <a:r>
              <a:rPr lang="fr-CH" sz="2400" dirty="0" smtClean="0">
                <a:latin typeface="Avenir 35 Light"/>
                <a:cs typeface="Avenir 35 Light"/>
              </a:rPr>
              <a:t>Learning to express clearly one’s idea</a:t>
            </a:r>
          </a:p>
          <a:p>
            <a:pPr marL="742950" indent="-742950" algn="just">
              <a:lnSpc>
                <a:spcPct val="150000"/>
              </a:lnSpc>
              <a:buFont typeface="+mj-ea"/>
              <a:buAutoNum type="circleNumDbPlain"/>
            </a:pPr>
            <a:r>
              <a:rPr lang="fr-CH" sz="2400" dirty="0" smtClean="0">
                <a:latin typeface="Avenir 35 Light"/>
                <a:cs typeface="Avenir 35 Light"/>
              </a:rPr>
              <a:t>Learning to decompose a problem</a:t>
            </a:r>
          </a:p>
          <a:p>
            <a:pPr marL="742950" indent="-742950" algn="just">
              <a:lnSpc>
                <a:spcPct val="150000"/>
              </a:lnSpc>
              <a:buFont typeface="+mj-ea"/>
              <a:buAutoNum type="circleNumDbPlain"/>
            </a:pPr>
            <a:r>
              <a:rPr lang="fr-CH" sz="2400" dirty="0" smtClean="0">
                <a:latin typeface="Avenir 35 Light"/>
                <a:cs typeface="Avenir 35 Light"/>
              </a:rPr>
              <a:t>Learning to learn from one’s own mistakes</a:t>
            </a:r>
          </a:p>
          <a:p>
            <a:pPr marL="742950" indent="-742950" algn="just">
              <a:lnSpc>
                <a:spcPct val="150000"/>
              </a:lnSpc>
              <a:buFont typeface="+mj-ea"/>
              <a:buAutoNum type="circleNumDbPlain"/>
            </a:pPr>
            <a:r>
              <a:rPr lang="fr-CH" sz="2400" dirty="0" smtClean="0">
                <a:latin typeface="Avenir 35 Light"/>
                <a:cs typeface="Avenir 35 Light"/>
              </a:rPr>
              <a:t>Learning to take the viewpoint of someone</a:t>
            </a:r>
          </a:p>
          <a:p>
            <a:pPr marL="742950" indent="-742950" algn="just">
              <a:lnSpc>
                <a:spcPct val="150000"/>
              </a:lnSpc>
              <a:buFont typeface="+mj-ea"/>
              <a:buAutoNum type="circleNumDbPlain"/>
            </a:pPr>
            <a:endParaRPr lang="fr-CH" sz="2400" dirty="0" smtClean="0">
              <a:latin typeface="Avenir 35 Light"/>
              <a:cs typeface="Avenir 35 Light"/>
            </a:endParaRPr>
          </a:p>
          <a:p>
            <a:pPr marL="742950" indent="-742950" algn="just">
              <a:lnSpc>
                <a:spcPct val="150000"/>
              </a:lnSpc>
              <a:buFont typeface="+mj-ea"/>
              <a:buAutoNum type="circleNumDbPlain"/>
            </a:pPr>
            <a:endParaRPr lang="fr-CH" sz="2400" dirty="0" smtClean="0">
              <a:latin typeface="Avenir 35 Light"/>
              <a:cs typeface="Avenir 35 Light"/>
            </a:endParaRPr>
          </a:p>
          <a:p>
            <a:pPr marL="742950" indent="-742950" algn="just">
              <a:lnSpc>
                <a:spcPct val="150000"/>
              </a:lnSpc>
              <a:buFont typeface="+mj-ea"/>
              <a:buAutoNum type="circleNumDbPlain"/>
            </a:pPr>
            <a:endParaRPr lang="fr-CH" sz="2400" dirty="0">
              <a:latin typeface="Avenir 35 Light"/>
              <a:cs typeface="Avenir 35 Light"/>
            </a:endParaRPr>
          </a:p>
        </p:txBody>
      </p:sp>
      <p:sp>
        <p:nvSpPr>
          <p:cNvPr id="5" name="Rectangle 4"/>
          <p:cNvSpPr/>
          <p:nvPr/>
        </p:nvSpPr>
        <p:spPr>
          <a:xfrm>
            <a:off x="90002" y="80006"/>
            <a:ext cx="8940245" cy="66204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02299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67744" y="1052736"/>
            <a:ext cx="4752528" cy="502702"/>
          </a:xfrm>
          <a:prstGeom prst="rect">
            <a:avLst/>
          </a:prstGeom>
          <a:noFill/>
        </p:spPr>
        <p:txBody>
          <a:bodyPr wrap="square" rtlCol="0">
            <a:spAutoFit/>
          </a:bodyPr>
          <a:lstStyle/>
          <a:p>
            <a:pPr algn="ctr">
              <a:buNone/>
            </a:pPr>
            <a:r>
              <a:rPr lang="fr-FR" sz="3200" dirty="0" smtClean="0">
                <a:solidFill>
                  <a:schemeClr val="tx1">
                    <a:lumMod val="95000"/>
                    <a:lumOff val="5000"/>
                  </a:schemeClr>
                </a:solidFill>
                <a:latin typeface="Avenir Book"/>
                <a:cs typeface="Avenir Book"/>
              </a:rPr>
              <a:t>Social Interaction</a:t>
            </a:r>
            <a:endParaRPr lang="fr-FR" sz="3200" dirty="0">
              <a:solidFill>
                <a:schemeClr val="tx1">
                  <a:lumMod val="95000"/>
                  <a:lumOff val="5000"/>
                </a:schemeClr>
              </a:solidFill>
              <a:latin typeface="Avenir Book"/>
              <a:cs typeface="Avenir Book"/>
            </a:endParaRPr>
          </a:p>
        </p:txBody>
      </p:sp>
      <p:sp>
        <p:nvSpPr>
          <p:cNvPr id="5" name="ZoneTexte 4"/>
          <p:cNvSpPr txBox="1"/>
          <p:nvPr/>
        </p:nvSpPr>
        <p:spPr>
          <a:xfrm>
            <a:off x="2411760" y="5157192"/>
            <a:ext cx="4752528" cy="502702"/>
          </a:xfrm>
          <a:prstGeom prst="rect">
            <a:avLst/>
          </a:prstGeom>
          <a:noFill/>
        </p:spPr>
        <p:txBody>
          <a:bodyPr wrap="square" rtlCol="0">
            <a:spAutoFit/>
          </a:bodyPr>
          <a:lstStyle/>
          <a:p>
            <a:pPr algn="ctr">
              <a:buNone/>
            </a:pPr>
            <a:r>
              <a:rPr lang="fr-FR" sz="3200" dirty="0" err="1" smtClean="0">
                <a:solidFill>
                  <a:schemeClr val="tx1">
                    <a:lumMod val="95000"/>
                    <a:lumOff val="5000"/>
                  </a:schemeClr>
                </a:solidFill>
                <a:latin typeface="Avenir Book"/>
                <a:cs typeface="Avenir Book"/>
              </a:rPr>
              <a:t>Thinking</a:t>
            </a:r>
            <a:endParaRPr lang="fr-FR" sz="3200" dirty="0">
              <a:solidFill>
                <a:schemeClr val="tx1">
                  <a:lumMod val="95000"/>
                  <a:lumOff val="5000"/>
                </a:schemeClr>
              </a:solidFill>
              <a:latin typeface="Avenir Book"/>
              <a:cs typeface="Avenir Book"/>
            </a:endParaRPr>
          </a:p>
        </p:txBody>
      </p:sp>
      <p:cxnSp>
        <p:nvCxnSpPr>
          <p:cNvPr id="7" name="Connecteur droit avec flèche 6"/>
          <p:cNvCxnSpPr/>
          <p:nvPr/>
        </p:nvCxnSpPr>
        <p:spPr bwMode="auto">
          <a:xfrm>
            <a:off x="4716016" y="1700808"/>
            <a:ext cx="0" cy="3240360"/>
          </a:xfrm>
          <a:prstGeom prst="straightConnector1">
            <a:avLst/>
          </a:prstGeom>
          <a:solidFill>
            <a:srgbClr val="EAEAEA"/>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0" name="ZoneTexte 9"/>
          <p:cNvSpPr txBox="1"/>
          <p:nvPr/>
        </p:nvSpPr>
        <p:spPr>
          <a:xfrm rot="16200000">
            <a:off x="2539807" y="3084929"/>
            <a:ext cx="3168352" cy="400110"/>
          </a:xfrm>
          <a:prstGeom prst="rect">
            <a:avLst/>
          </a:prstGeom>
          <a:noFill/>
        </p:spPr>
        <p:txBody>
          <a:bodyPr wrap="square" rtlCol="0">
            <a:spAutoFit/>
          </a:bodyPr>
          <a:lstStyle/>
          <a:p>
            <a:pPr algn="ctr">
              <a:buNone/>
            </a:pPr>
            <a:r>
              <a:rPr lang="fr-FR" sz="2400" dirty="0" smtClean="0">
                <a:solidFill>
                  <a:srgbClr val="FF0000"/>
                </a:solidFill>
                <a:latin typeface="Avenir Book"/>
                <a:cs typeface="Avenir Book"/>
              </a:rPr>
              <a:t>Internalisation</a:t>
            </a:r>
            <a:endParaRPr lang="fr-FR" sz="2400" dirty="0">
              <a:solidFill>
                <a:srgbClr val="FF0000"/>
              </a:solidFill>
              <a:latin typeface="Avenir Book"/>
              <a:cs typeface="Avenir Book"/>
            </a:endParaRPr>
          </a:p>
        </p:txBody>
      </p:sp>
      <p:sp>
        <p:nvSpPr>
          <p:cNvPr id="8" name="ZoneTexte 4"/>
          <p:cNvSpPr txBox="1"/>
          <p:nvPr/>
        </p:nvSpPr>
        <p:spPr>
          <a:xfrm>
            <a:off x="323528" y="6021288"/>
            <a:ext cx="8712968" cy="769441"/>
          </a:xfrm>
          <a:prstGeom prst="rect">
            <a:avLst/>
          </a:prstGeom>
          <a:noFill/>
        </p:spPr>
        <p:txBody>
          <a:bodyPr wrap="square" rtlCol="0">
            <a:spAutoFit/>
          </a:bodyPr>
          <a:lstStyle/>
          <a:p>
            <a:pPr algn="ctr">
              <a:buNone/>
            </a:pPr>
            <a:r>
              <a:rPr lang="fr-FR" sz="2400" dirty="0" err="1" smtClean="0">
                <a:solidFill>
                  <a:schemeClr val="tx1">
                    <a:lumMod val="95000"/>
                    <a:lumOff val="5000"/>
                  </a:schemeClr>
                </a:solidFill>
                <a:latin typeface="Avenir Book"/>
                <a:cs typeface="Avenir Book"/>
              </a:rPr>
              <a:t>We</a:t>
            </a:r>
            <a:r>
              <a:rPr lang="fr-FR" sz="2400" dirty="0" smtClean="0">
                <a:solidFill>
                  <a:schemeClr val="tx1">
                    <a:lumMod val="95000"/>
                    <a:lumOff val="5000"/>
                  </a:schemeClr>
                </a:solidFill>
                <a:latin typeface="Avenir Book"/>
                <a:cs typeface="Avenir Book"/>
              </a:rPr>
              <a:t> internalise social interaction </a:t>
            </a:r>
            <a:r>
              <a:rPr lang="fr-FR" sz="2400" dirty="0" err="1" smtClean="0">
                <a:solidFill>
                  <a:schemeClr val="tx1">
                    <a:lumMod val="95000"/>
                    <a:lumOff val="5000"/>
                  </a:schemeClr>
                </a:solidFill>
                <a:latin typeface="Avenir Book"/>
                <a:cs typeface="Avenir Book"/>
              </a:rPr>
              <a:t>because</a:t>
            </a:r>
            <a:r>
              <a:rPr lang="fr-FR" sz="2400" dirty="0" smtClean="0">
                <a:solidFill>
                  <a:schemeClr val="tx1">
                    <a:lumMod val="95000"/>
                    <a:lumOff val="5000"/>
                  </a:schemeClr>
                </a:solidFill>
                <a:latin typeface="Avenir Book"/>
                <a:cs typeface="Avenir Book"/>
              </a:rPr>
              <a:t> </a:t>
            </a:r>
          </a:p>
          <a:p>
            <a:pPr algn="ctr">
              <a:buNone/>
            </a:pPr>
            <a:r>
              <a:rPr lang="fr-FR" sz="2400" dirty="0" err="1" smtClean="0">
                <a:solidFill>
                  <a:srgbClr val="FF0000"/>
                </a:solidFill>
                <a:latin typeface="Avenir Book"/>
                <a:cs typeface="Avenir Book"/>
              </a:rPr>
              <a:t>thinking</a:t>
            </a:r>
            <a:r>
              <a:rPr lang="fr-FR" sz="2400" dirty="0" smtClean="0">
                <a:solidFill>
                  <a:srgbClr val="FF0000"/>
                </a:solidFill>
                <a:latin typeface="Avenir Book"/>
                <a:cs typeface="Avenir Book"/>
              </a:rPr>
              <a:t> </a:t>
            </a:r>
            <a:r>
              <a:rPr lang="fr-FR" sz="2400" dirty="0" err="1" smtClean="0">
                <a:solidFill>
                  <a:srgbClr val="FF0000"/>
                </a:solidFill>
                <a:latin typeface="Avenir Book"/>
                <a:cs typeface="Avenir Book"/>
              </a:rPr>
              <a:t>is</a:t>
            </a:r>
            <a:r>
              <a:rPr lang="fr-FR" sz="2400" dirty="0" smtClean="0">
                <a:solidFill>
                  <a:srgbClr val="FF0000"/>
                </a:solidFill>
                <a:latin typeface="Avenir Book"/>
                <a:cs typeface="Avenir Book"/>
              </a:rPr>
              <a:t> a dialogue </a:t>
            </a:r>
            <a:r>
              <a:rPr lang="fr-FR" sz="2400" dirty="0" err="1" smtClean="0">
                <a:solidFill>
                  <a:srgbClr val="FF0000"/>
                </a:solidFill>
                <a:latin typeface="Avenir Book"/>
                <a:cs typeface="Avenir Book"/>
              </a:rPr>
              <a:t>with</a:t>
            </a:r>
            <a:r>
              <a:rPr lang="fr-FR" sz="2400" dirty="0" smtClean="0">
                <a:solidFill>
                  <a:srgbClr val="FF0000"/>
                </a:solidFill>
                <a:latin typeface="Avenir Book"/>
                <a:cs typeface="Avenir Book"/>
              </a:rPr>
              <a:t> </a:t>
            </a:r>
            <a:r>
              <a:rPr lang="fr-FR" sz="2400" dirty="0" err="1" smtClean="0">
                <a:solidFill>
                  <a:srgbClr val="FF0000"/>
                </a:solidFill>
                <a:latin typeface="Avenir Book"/>
                <a:cs typeface="Avenir Book"/>
              </a:rPr>
              <a:t>oneself</a:t>
            </a:r>
            <a:r>
              <a:rPr lang="fr-FR" sz="2400" dirty="0" smtClean="0">
                <a:solidFill>
                  <a:srgbClr val="FF0000"/>
                </a:solidFill>
                <a:latin typeface="Avenir Book"/>
                <a:cs typeface="Avenir Book"/>
              </a:rPr>
              <a:t> </a:t>
            </a:r>
            <a:r>
              <a:rPr lang="fr-FR" sz="2400" dirty="0" smtClean="0">
                <a:solidFill>
                  <a:schemeClr val="tx1">
                    <a:lumMod val="95000"/>
                    <a:lumOff val="5000"/>
                  </a:schemeClr>
                </a:solidFill>
                <a:latin typeface="Avenir Book"/>
                <a:cs typeface="Avenir Book"/>
              </a:rPr>
              <a:t>.</a:t>
            </a:r>
            <a:endParaRPr lang="fr-FR" sz="2400" dirty="0">
              <a:solidFill>
                <a:schemeClr val="tx1">
                  <a:lumMod val="95000"/>
                  <a:lumOff val="5000"/>
                </a:schemeClr>
              </a:solidFill>
              <a:latin typeface="Avenir Book"/>
              <a:cs typeface="Avenir Book"/>
            </a:endParaRPr>
          </a:p>
        </p:txBody>
      </p:sp>
      <p:sp>
        <p:nvSpPr>
          <p:cNvPr id="2" name="Oval 1"/>
          <p:cNvSpPr/>
          <p:nvPr/>
        </p:nvSpPr>
        <p:spPr bwMode="auto">
          <a:xfrm>
            <a:off x="4572000" y="3356992"/>
            <a:ext cx="297554" cy="864096"/>
          </a:xfrm>
          <a:prstGeom prst="ellipse">
            <a:avLst/>
          </a:prstGeom>
          <a:solidFill>
            <a:srgbClr val="FFFF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fr-CH" sz="4400" b="0" i="0" u="none" strike="noStrike" cap="none" normalizeH="0" baseline="0" dirty="0">
              <a:ln>
                <a:noFill/>
              </a:ln>
              <a:solidFill>
                <a:schemeClr val="accent2"/>
              </a:solidFill>
              <a:effectLst/>
              <a:latin typeface="Arial" charset="0"/>
              <a:ea typeface="ＭＳ Ｐゴシック" charset="0"/>
            </a:endParaRPr>
          </a:p>
        </p:txBody>
      </p:sp>
      <p:sp>
        <p:nvSpPr>
          <p:cNvPr id="12" name="ZoneTexte 9"/>
          <p:cNvSpPr txBox="1"/>
          <p:nvPr/>
        </p:nvSpPr>
        <p:spPr>
          <a:xfrm>
            <a:off x="5004048" y="3429000"/>
            <a:ext cx="3168352" cy="679160"/>
          </a:xfrm>
          <a:prstGeom prst="rect">
            <a:avLst/>
          </a:prstGeom>
          <a:noFill/>
        </p:spPr>
        <p:txBody>
          <a:bodyPr wrap="square" rtlCol="0">
            <a:spAutoFit/>
          </a:bodyPr>
          <a:lstStyle/>
          <a:p>
            <a:pPr>
              <a:lnSpc>
                <a:spcPct val="110000"/>
              </a:lnSpc>
              <a:buNone/>
            </a:pPr>
            <a:r>
              <a:rPr lang="fr-FR" sz="1600" dirty="0" err="1" smtClean="0">
                <a:solidFill>
                  <a:schemeClr val="tx1"/>
                </a:solidFill>
                <a:latin typeface="Avenir Book"/>
                <a:cs typeface="Avenir Book"/>
              </a:rPr>
              <a:t>Private</a:t>
            </a:r>
            <a:r>
              <a:rPr lang="fr-FR" sz="1600" dirty="0" smtClean="0">
                <a:solidFill>
                  <a:schemeClr val="tx1"/>
                </a:solidFill>
                <a:latin typeface="Avenir Book"/>
                <a:cs typeface="Avenir Book"/>
              </a:rPr>
              <a:t> speech (</a:t>
            </a:r>
            <a:r>
              <a:rPr lang="fr-FR" sz="1600" dirty="0" err="1" smtClean="0">
                <a:solidFill>
                  <a:schemeClr val="tx1"/>
                </a:solidFill>
                <a:latin typeface="Avenir Book"/>
                <a:cs typeface="Avenir Book"/>
              </a:rPr>
              <a:t>Vygostky</a:t>
            </a:r>
            <a:r>
              <a:rPr lang="fr-FR" sz="1600" dirty="0" smtClean="0">
                <a:solidFill>
                  <a:schemeClr val="tx1"/>
                </a:solidFill>
                <a:latin typeface="Avenir Book"/>
                <a:cs typeface="Avenir Book"/>
              </a:rPr>
              <a:t>) </a:t>
            </a:r>
          </a:p>
          <a:p>
            <a:pPr>
              <a:lnSpc>
                <a:spcPct val="110000"/>
              </a:lnSpc>
              <a:buNone/>
            </a:pPr>
            <a:r>
              <a:rPr lang="fr-FR" sz="1600" dirty="0" err="1" smtClean="0">
                <a:solidFill>
                  <a:schemeClr val="tx1"/>
                </a:solidFill>
                <a:latin typeface="Avenir Book"/>
                <a:cs typeface="Avenir Book"/>
              </a:rPr>
              <a:t>Egocentric</a:t>
            </a:r>
            <a:r>
              <a:rPr lang="fr-FR" sz="1600" dirty="0" smtClean="0">
                <a:solidFill>
                  <a:schemeClr val="tx1"/>
                </a:solidFill>
                <a:latin typeface="Avenir Book"/>
                <a:cs typeface="Avenir Book"/>
              </a:rPr>
              <a:t> speech (Piaget)</a:t>
            </a:r>
            <a:endParaRPr lang="fr-FR" sz="1600" dirty="0">
              <a:solidFill>
                <a:schemeClr val="tx1"/>
              </a:solidFill>
              <a:latin typeface="Avenir Book"/>
              <a:cs typeface="Avenir Book"/>
            </a:endParaRPr>
          </a:p>
        </p:txBody>
      </p:sp>
    </p:spTree>
    <p:extLst>
      <p:ext uri="{BB962C8B-B14F-4D97-AF65-F5344CB8AC3E}">
        <p14:creationId xmlns:p14="http://schemas.microsoft.com/office/powerpoint/2010/main" val="167453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46726" y="415376"/>
            <a:ext cx="2301183" cy="2522451"/>
          </a:xfrm>
          <a:prstGeom prst="rect">
            <a:avLst/>
          </a:prstGeom>
          <a:ln>
            <a:solidFill>
              <a:srgbClr val="000000"/>
            </a:solidFill>
          </a:ln>
          <a:effectLst>
            <a:outerShdw blurRad="292100" dist="139700" dir="2700000" algn="tl" rotWithShape="0">
              <a:srgbClr val="333333">
                <a:alpha val="65000"/>
              </a:srgbClr>
            </a:outerShdw>
          </a:effectLst>
        </p:spPr>
      </p:pic>
      <p:sp>
        <p:nvSpPr>
          <p:cNvPr id="7" name="Rectangle 6"/>
          <p:cNvSpPr/>
          <p:nvPr/>
        </p:nvSpPr>
        <p:spPr>
          <a:xfrm>
            <a:off x="2613348" y="492852"/>
            <a:ext cx="5904306" cy="369332"/>
          </a:xfrm>
          <a:prstGeom prst="rect">
            <a:avLst/>
          </a:prstGeom>
        </p:spPr>
        <p:txBody>
          <a:bodyPr wrap="none">
            <a:spAutoFit/>
          </a:bodyPr>
          <a:lstStyle/>
          <a:p>
            <a:r>
              <a:rPr lang="fr-FR" dirty="0" err="1"/>
              <a:t>Burrhus</a:t>
            </a:r>
            <a:r>
              <a:rPr lang="fr-FR" dirty="0"/>
              <a:t> </a:t>
            </a:r>
            <a:r>
              <a:rPr lang="fr-FR" dirty="0" err="1"/>
              <a:t>Frederic</a:t>
            </a:r>
            <a:r>
              <a:rPr lang="fr-FR" dirty="0"/>
              <a:t> </a:t>
            </a:r>
            <a:r>
              <a:rPr lang="fr-FR" dirty="0" smtClean="0"/>
              <a:t>Skinner (1904-1990), </a:t>
            </a:r>
            <a:r>
              <a:rPr lang="fr-FR" dirty="0" err="1" smtClean="0">
                <a:hlinkClick r:id="rId3"/>
              </a:rPr>
              <a:t>Operant</a:t>
            </a:r>
            <a:r>
              <a:rPr lang="fr-FR" dirty="0" smtClean="0">
                <a:hlinkClick r:id="rId3"/>
              </a:rPr>
              <a:t> </a:t>
            </a:r>
            <a:r>
              <a:rPr lang="fr-FR" dirty="0" err="1" smtClean="0">
                <a:hlinkClick r:id="rId3"/>
              </a:rPr>
              <a:t>Conditonning</a:t>
            </a:r>
            <a:endParaRPr lang="fr-FR" dirty="0"/>
          </a:p>
        </p:txBody>
      </p:sp>
      <p:pic>
        <p:nvPicPr>
          <p:cNvPr id="10" name="Image 9"/>
          <p:cNvPicPr>
            <a:picLocks noChangeAspect="1"/>
          </p:cNvPicPr>
          <p:nvPr/>
        </p:nvPicPr>
        <p:blipFill>
          <a:blip r:embed="rId4"/>
          <a:stretch>
            <a:fillRect/>
          </a:stretch>
        </p:blipFill>
        <p:spPr>
          <a:xfrm>
            <a:off x="2725376" y="1777112"/>
            <a:ext cx="5980096" cy="4618474"/>
          </a:xfrm>
          <a:prstGeom prst="rect">
            <a:avLst/>
          </a:prstGeom>
        </p:spPr>
      </p:pic>
      <p:sp>
        <p:nvSpPr>
          <p:cNvPr id="11" name="Rectangle 10"/>
          <p:cNvSpPr/>
          <p:nvPr/>
        </p:nvSpPr>
        <p:spPr>
          <a:xfrm>
            <a:off x="2819754" y="6633354"/>
            <a:ext cx="5619091" cy="215444"/>
          </a:xfrm>
          <a:prstGeom prst="rect">
            <a:avLst/>
          </a:prstGeom>
        </p:spPr>
        <p:txBody>
          <a:bodyPr wrap="square">
            <a:spAutoFit/>
          </a:bodyPr>
          <a:lstStyle/>
          <a:p>
            <a:r>
              <a:rPr lang="fr-FR" sz="800" dirty="0" err="1"/>
              <a:t>https</a:t>
            </a:r>
            <a:r>
              <a:rPr lang="fr-FR" sz="800" dirty="0"/>
              <a:t>://</a:t>
            </a:r>
            <a:r>
              <a:rPr lang="fr-FR" sz="800" dirty="0" err="1"/>
              <a:t>sites.google.com</a:t>
            </a:r>
            <a:r>
              <a:rPr lang="fr-FR" sz="800" dirty="0"/>
              <a:t>/a/adams12.org/harp-mrhs-home-v1/06-powerpoint-section/</a:t>
            </a:r>
            <a:r>
              <a:rPr lang="fr-FR" sz="800" dirty="0" err="1"/>
              <a:t>skinner</a:t>
            </a:r>
            <a:r>
              <a:rPr lang="fr-FR" sz="800" dirty="0"/>
              <a:t>-s-</a:t>
            </a:r>
            <a:r>
              <a:rPr lang="fr-FR" sz="800" dirty="0" err="1"/>
              <a:t>operant</a:t>
            </a:r>
            <a:r>
              <a:rPr lang="fr-FR" sz="800" dirty="0"/>
              <a:t>-</a:t>
            </a:r>
            <a:r>
              <a:rPr lang="fr-FR" sz="800" dirty="0" err="1"/>
              <a:t>conditioning</a:t>
            </a:r>
            <a:endParaRPr lang="fr-FR" sz="800" dirty="0"/>
          </a:p>
        </p:txBody>
      </p:sp>
    </p:spTree>
    <p:extLst>
      <p:ext uri="{BB962C8B-B14F-4D97-AF65-F5344CB8AC3E}">
        <p14:creationId xmlns:p14="http://schemas.microsoft.com/office/powerpoint/2010/main" val="376484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AU" dirty="0" smtClean="0">
                <a:latin typeface="Avenir Book"/>
                <a:cs typeface="Avenir Book"/>
              </a:rPr>
              <a:t>Collaborative learning</a:t>
            </a:r>
            <a:endParaRPr lang="en-AU" dirty="0">
              <a:latin typeface="Avenir Book"/>
              <a:cs typeface="Avenir Book"/>
            </a:endParaRPr>
          </a:p>
        </p:txBody>
      </p:sp>
      <p:sp>
        <p:nvSpPr>
          <p:cNvPr id="3" name="Espace réservé du contenu 2"/>
          <p:cNvSpPr>
            <a:spLocks noGrp="1"/>
          </p:cNvSpPr>
          <p:nvPr>
            <p:ph idx="1"/>
          </p:nvPr>
        </p:nvSpPr>
        <p:spPr>
          <a:xfrm>
            <a:off x="457200" y="1600200"/>
            <a:ext cx="8435280" cy="4525963"/>
          </a:xfrm>
        </p:spPr>
        <p:txBody>
          <a:bodyPr>
            <a:normAutofit/>
          </a:bodyPr>
          <a:lstStyle/>
          <a:p>
            <a:pPr marL="457200" indent="-457200">
              <a:spcAft>
                <a:spcPts val="1200"/>
              </a:spcAft>
              <a:buFont typeface="+mj-lt"/>
              <a:buAutoNum type="arabicPeriod"/>
            </a:pPr>
            <a:r>
              <a:rPr lang="en-AU" sz="2400" dirty="0" smtClean="0">
                <a:latin typeface="Avenir Book"/>
                <a:cs typeface="Avenir Book"/>
              </a:rPr>
              <a:t>Collaborative learning is often effective, but not systematically.</a:t>
            </a:r>
          </a:p>
          <a:p>
            <a:pPr marL="457200" indent="-457200">
              <a:spcAft>
                <a:spcPts val="1200"/>
              </a:spcAft>
              <a:buFont typeface="+mj-lt"/>
              <a:buAutoNum type="arabicPeriod"/>
            </a:pPr>
            <a:r>
              <a:rPr lang="en-AU" sz="2400" dirty="0" smtClean="0">
                <a:latin typeface="Avenir Book"/>
                <a:cs typeface="Avenir Book"/>
              </a:rPr>
              <a:t>It is effective when rich interactions occur such as </a:t>
            </a:r>
            <a:r>
              <a:rPr lang="en-AU" sz="2400" dirty="0" smtClean="0">
                <a:solidFill>
                  <a:srgbClr val="FF0000"/>
                </a:solidFill>
                <a:latin typeface="Avenir Book"/>
                <a:cs typeface="Avenir Book"/>
              </a:rPr>
              <a:t>explanation, argumentation, mutual regulation</a:t>
            </a:r>
          </a:p>
          <a:p>
            <a:pPr marL="457200" indent="-457200">
              <a:spcAft>
                <a:spcPts val="1200"/>
              </a:spcAft>
              <a:buFont typeface="+mj-lt"/>
              <a:buAutoNum type="arabicPeriod"/>
            </a:pPr>
            <a:r>
              <a:rPr lang="en-AU" sz="2400" dirty="0" smtClean="0">
                <a:latin typeface="Avenir Book"/>
                <a:cs typeface="Avenir Book"/>
              </a:rPr>
              <a:t>To make it more effective, the technology or the </a:t>
            </a:r>
            <a:r>
              <a:rPr lang="en-AU" sz="2400" dirty="0" smtClean="0">
                <a:solidFill>
                  <a:srgbClr val="FF0000"/>
                </a:solidFill>
                <a:latin typeface="Avenir Book"/>
                <a:cs typeface="Avenir Book"/>
              </a:rPr>
              <a:t>script</a:t>
            </a:r>
            <a:r>
              <a:rPr lang="en-AU" sz="2400" dirty="0" smtClean="0">
                <a:latin typeface="Avenir Book"/>
                <a:cs typeface="Avenir Book"/>
              </a:rPr>
              <a:t> increases the necessity for students to produce these interactions</a:t>
            </a:r>
          </a:p>
          <a:p>
            <a:pPr marL="457200" indent="-457200">
              <a:spcAft>
                <a:spcPts val="1200"/>
              </a:spcAft>
              <a:buFont typeface="+mj-lt"/>
              <a:buAutoNum type="arabicPeriod"/>
            </a:pPr>
            <a:r>
              <a:rPr lang="en-AU" sz="2400" dirty="0" smtClean="0">
                <a:latin typeface="Avenir Book"/>
                <a:cs typeface="Avenir Book"/>
              </a:rPr>
              <a:t>The theory behind emphasizes that cognition is inherently social because thinking mostly relies on language.</a:t>
            </a:r>
            <a:endParaRPr lang="en-AU" sz="2400" dirty="0">
              <a:latin typeface="Avenir Book"/>
              <a:cs typeface="Avenir Book"/>
            </a:endParaRPr>
          </a:p>
        </p:txBody>
      </p:sp>
    </p:spTree>
    <p:extLst>
      <p:ext uri="{BB962C8B-B14F-4D97-AF65-F5344CB8AC3E}">
        <p14:creationId xmlns:p14="http://schemas.microsoft.com/office/powerpoint/2010/main" val="21208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0" y="548680"/>
            <a:ext cx="9144000" cy="1470025"/>
          </a:xfrm>
          <a:prstGeom prst="rect">
            <a:avLst/>
          </a:prstGeo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US" sz="3600" dirty="0" smtClean="0">
                <a:solidFill>
                  <a:schemeClr val="tx1">
                    <a:lumMod val="65000"/>
                    <a:lumOff val="35000"/>
                  </a:schemeClr>
                </a:solidFill>
                <a:latin typeface="Avenir 35 Light"/>
                <a:cs typeface="Avenir 35 Light"/>
              </a:rPr>
              <a:t>Social Cognition</a:t>
            </a:r>
            <a:endParaRPr lang="en-US" sz="3600" dirty="0">
              <a:solidFill>
                <a:schemeClr val="tx1">
                  <a:lumMod val="65000"/>
                  <a:lumOff val="35000"/>
                </a:schemeClr>
              </a:solidFill>
              <a:latin typeface="Avenir 35 Light"/>
              <a:cs typeface="Avenir 35 Light"/>
            </a:endParaRPr>
          </a:p>
        </p:txBody>
      </p:sp>
      <p:pic>
        <p:nvPicPr>
          <p:cNvPr id="3" name="Picture 2"/>
          <p:cNvPicPr>
            <a:picLocks noChangeAspect="1"/>
          </p:cNvPicPr>
          <p:nvPr/>
        </p:nvPicPr>
        <p:blipFill>
          <a:blip r:embed="rId2"/>
          <a:stretch>
            <a:fillRect/>
          </a:stretch>
        </p:blipFill>
        <p:spPr>
          <a:xfrm>
            <a:off x="-31328" y="2564904"/>
            <a:ext cx="3111500" cy="2616200"/>
          </a:xfrm>
          <a:prstGeom prst="rect">
            <a:avLst/>
          </a:prstGeom>
        </p:spPr>
      </p:pic>
      <p:sp>
        <p:nvSpPr>
          <p:cNvPr id="9" name="Titre 1"/>
          <p:cNvSpPr txBox="1">
            <a:spLocks/>
          </p:cNvSpPr>
          <p:nvPr/>
        </p:nvSpPr>
        <p:spPr>
          <a:xfrm>
            <a:off x="3131840" y="2751063"/>
            <a:ext cx="6408712" cy="1470025"/>
          </a:xfrm>
          <a:prstGeom prst="rect">
            <a:avLst/>
          </a:prstGeo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fontAlgn="base" hangingPunct="0">
              <a:lnSpc>
                <a:spcPct val="140000"/>
              </a:lnSpc>
              <a:spcAft>
                <a:spcPct val="0"/>
              </a:spcAft>
            </a:pPr>
            <a:r>
              <a:rPr lang="en-US" sz="3600" dirty="0" smtClean="0">
                <a:solidFill>
                  <a:srgbClr val="FF0000"/>
                </a:solidFill>
                <a:latin typeface="Avenir 35 Light"/>
                <a:cs typeface="Avenir 35 Light"/>
              </a:rPr>
              <a:t>The hardware is individual </a:t>
            </a:r>
          </a:p>
          <a:p>
            <a:pPr algn="l" eaLnBrk="0" fontAlgn="base" hangingPunct="0">
              <a:lnSpc>
                <a:spcPct val="140000"/>
              </a:lnSpc>
              <a:spcAft>
                <a:spcPct val="0"/>
              </a:spcAft>
            </a:pPr>
            <a:r>
              <a:rPr lang="en-US" sz="3600" dirty="0" smtClean="0">
                <a:solidFill>
                  <a:srgbClr val="FF0000"/>
                </a:solidFill>
                <a:latin typeface="Avenir 35 Light"/>
                <a:cs typeface="Avenir 35 Light"/>
              </a:rPr>
              <a:t>But the software is social</a:t>
            </a:r>
            <a:endParaRPr lang="en-US" sz="3600" dirty="0">
              <a:solidFill>
                <a:srgbClr val="FF0000"/>
              </a:solidFill>
              <a:latin typeface="Avenir 35 Light"/>
              <a:cs typeface="Avenir 35 Light"/>
            </a:endParaRPr>
          </a:p>
        </p:txBody>
      </p:sp>
    </p:spTree>
    <p:extLst>
      <p:ext uri="{BB962C8B-B14F-4D97-AF65-F5344CB8AC3E}">
        <p14:creationId xmlns:p14="http://schemas.microsoft.com/office/powerpoint/2010/main" val="192817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fr-CH" dirty="0" smtClean="0">
                <a:latin typeface="Avenir 35 Light"/>
                <a:cs typeface="Avenir 35 Light"/>
              </a:rPr>
              <a:t>Example of exam question </a:t>
            </a:r>
            <a:endParaRPr lang="fr-CH" dirty="0">
              <a:latin typeface="Avenir 35 Light"/>
              <a:cs typeface="Avenir 35 Light"/>
            </a:endParaRPr>
          </a:p>
        </p:txBody>
      </p:sp>
      <p:sp>
        <p:nvSpPr>
          <p:cNvPr id="4" name="Title 1"/>
          <p:cNvSpPr txBox="1">
            <a:spLocks/>
          </p:cNvSpPr>
          <p:nvPr/>
        </p:nvSpPr>
        <p:spPr>
          <a:xfrm>
            <a:off x="457200" y="3143664"/>
            <a:ext cx="8229600" cy="9814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fr-CH" sz="2400" dirty="0" smtClean="0">
                <a:latin typeface="Avenir 35 Light"/>
                <a:cs typeface="Avenir 35 Light"/>
              </a:rPr>
              <a:t>There are 400 architectures students in an online course on urbanism. You would like to apply the JIGSAW script to design their team project. The project concerns the positioning of car parks in the city.  What would the script do?</a:t>
            </a:r>
            <a:endParaRPr lang="fr-CH" sz="2400" dirty="0">
              <a:latin typeface="Avenir 35 Light"/>
              <a:cs typeface="Avenir 35 Light"/>
            </a:endParaRPr>
          </a:p>
        </p:txBody>
      </p:sp>
      <p:sp>
        <p:nvSpPr>
          <p:cNvPr id="5" name="Rectangle 4"/>
          <p:cNvSpPr/>
          <p:nvPr/>
        </p:nvSpPr>
        <p:spPr>
          <a:xfrm>
            <a:off x="90002" y="80006"/>
            <a:ext cx="8940245" cy="66204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0633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fr-CH" dirty="0" smtClean="0">
                <a:latin typeface="Avenir 35 Light"/>
                <a:cs typeface="Avenir 35 Light"/>
              </a:rPr>
              <a:t>Example of exam question </a:t>
            </a:r>
            <a:endParaRPr lang="fr-CH" dirty="0">
              <a:latin typeface="Avenir 35 Light"/>
              <a:cs typeface="Avenir 35 Light"/>
            </a:endParaRPr>
          </a:p>
        </p:txBody>
      </p:sp>
      <p:sp>
        <p:nvSpPr>
          <p:cNvPr id="4" name="Title 1"/>
          <p:cNvSpPr txBox="1">
            <a:spLocks/>
          </p:cNvSpPr>
          <p:nvPr/>
        </p:nvSpPr>
        <p:spPr>
          <a:xfrm>
            <a:off x="609600" y="2210085"/>
            <a:ext cx="8229600" cy="40803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fr-CH" sz="2400" dirty="0" smtClean="0">
                <a:latin typeface="Avenir 35 Light"/>
                <a:cs typeface="Avenir 35 Light"/>
              </a:rPr>
              <a:t>For which learning objectives would you collaborative learning methods ?</a:t>
            </a:r>
          </a:p>
          <a:p>
            <a:pPr marL="742950" indent="-742950" algn="just">
              <a:lnSpc>
                <a:spcPct val="150000"/>
              </a:lnSpc>
              <a:buFont typeface="+mj-ea"/>
              <a:buAutoNum type="circleNumDbPlain"/>
            </a:pPr>
            <a:r>
              <a:rPr lang="fr-CH" sz="2400" dirty="0" smtClean="0">
                <a:latin typeface="Avenir 35 Light"/>
                <a:cs typeface="Avenir 35 Light"/>
              </a:rPr>
              <a:t>Solving problems when there is a single clear solution</a:t>
            </a:r>
          </a:p>
          <a:p>
            <a:pPr marL="742950" indent="-742950" algn="just">
              <a:lnSpc>
                <a:spcPct val="150000"/>
              </a:lnSpc>
              <a:buFont typeface="+mj-ea"/>
              <a:buAutoNum type="circleNumDbPlain"/>
            </a:pPr>
            <a:r>
              <a:rPr lang="fr-CH" sz="2400" dirty="0" smtClean="0">
                <a:latin typeface="Avenir 35 Light"/>
                <a:cs typeface="Avenir 35 Light"/>
              </a:rPr>
              <a:t>Solving problems when there a several solutions, but some are better than others.</a:t>
            </a:r>
          </a:p>
          <a:p>
            <a:pPr marL="742950" indent="-742950" algn="just">
              <a:lnSpc>
                <a:spcPct val="150000"/>
              </a:lnSpc>
              <a:buFont typeface="+mj-ea"/>
              <a:buAutoNum type="circleNumDbPlain"/>
            </a:pPr>
            <a:r>
              <a:rPr lang="fr-CH" sz="2400" dirty="0" smtClean="0">
                <a:latin typeface="Avenir 35 Light"/>
                <a:cs typeface="Avenir 35 Light"/>
              </a:rPr>
              <a:t>Solving problems where the goal is to find many solutions.</a:t>
            </a:r>
          </a:p>
          <a:p>
            <a:pPr marL="742950" indent="-742950" algn="just">
              <a:lnSpc>
                <a:spcPct val="150000"/>
              </a:lnSpc>
              <a:buFont typeface="+mj-ea"/>
              <a:buAutoNum type="circleNumDbPlain"/>
            </a:pPr>
            <a:endParaRPr lang="fr-CH" sz="2400" dirty="0" smtClean="0">
              <a:latin typeface="Avenir 35 Light"/>
              <a:cs typeface="Avenir 35 Light"/>
            </a:endParaRPr>
          </a:p>
          <a:p>
            <a:pPr marL="742950" indent="-742950" algn="just">
              <a:lnSpc>
                <a:spcPct val="150000"/>
              </a:lnSpc>
              <a:buFont typeface="+mj-ea"/>
              <a:buAutoNum type="circleNumDbPlain"/>
            </a:pPr>
            <a:endParaRPr lang="fr-CH" sz="2400" dirty="0" smtClean="0">
              <a:latin typeface="Avenir 35 Light"/>
              <a:cs typeface="Avenir 35 Light"/>
            </a:endParaRPr>
          </a:p>
          <a:p>
            <a:pPr marL="742950" indent="-742950" algn="just">
              <a:lnSpc>
                <a:spcPct val="150000"/>
              </a:lnSpc>
              <a:buFont typeface="+mj-ea"/>
              <a:buAutoNum type="circleNumDbPlain"/>
            </a:pPr>
            <a:endParaRPr lang="fr-CH" sz="2400" dirty="0">
              <a:latin typeface="Avenir 35 Light"/>
              <a:cs typeface="Avenir 35 Light"/>
            </a:endParaRPr>
          </a:p>
        </p:txBody>
      </p:sp>
      <p:sp>
        <p:nvSpPr>
          <p:cNvPr id="5" name="Rectangle 4"/>
          <p:cNvSpPr/>
          <p:nvPr/>
        </p:nvSpPr>
        <p:spPr>
          <a:xfrm>
            <a:off x="90002" y="80006"/>
            <a:ext cx="8940245" cy="66204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20536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890" y="2927762"/>
            <a:ext cx="3379392" cy="400110"/>
          </a:xfrm>
          <a:prstGeom prst="rect">
            <a:avLst/>
          </a:prstGeom>
          <a:solidFill>
            <a:schemeClr val="bg1"/>
          </a:solidFill>
          <a:ln>
            <a:solidFill>
              <a:schemeClr val="tx1">
                <a:lumMod val="50000"/>
                <a:lumOff val="50000"/>
              </a:schemeClr>
            </a:solidFill>
          </a:ln>
        </p:spPr>
        <p:txBody>
          <a:bodyPr wrap="square" rtlCol="0">
            <a:spAutoFit/>
          </a:bodyPr>
          <a:lstStyle/>
          <a:p>
            <a:pPr algn="ctr">
              <a:buNone/>
            </a:pPr>
            <a:r>
              <a:rPr lang="fr-CH" sz="2000" b="1" dirty="0" smtClean="0">
                <a:latin typeface="Avenir 35 Light"/>
                <a:cs typeface="Avenir 35 Light"/>
              </a:rPr>
              <a:t>Behavorism</a:t>
            </a:r>
            <a:endParaRPr lang="fr-CH" sz="2000" b="1" dirty="0">
              <a:latin typeface="Avenir 35 Light"/>
              <a:cs typeface="Avenir 35 Light"/>
            </a:endParaRPr>
          </a:p>
        </p:txBody>
      </p:sp>
      <p:sp>
        <p:nvSpPr>
          <p:cNvPr id="5" name="TextBox 4"/>
          <p:cNvSpPr txBox="1"/>
          <p:nvPr/>
        </p:nvSpPr>
        <p:spPr>
          <a:xfrm>
            <a:off x="634890" y="3715112"/>
            <a:ext cx="3379392" cy="400110"/>
          </a:xfrm>
          <a:prstGeom prst="rect">
            <a:avLst/>
          </a:prstGeom>
          <a:solidFill>
            <a:schemeClr val="bg1"/>
          </a:solidFill>
          <a:ln>
            <a:solidFill>
              <a:schemeClr val="tx1">
                <a:lumMod val="50000"/>
                <a:lumOff val="50000"/>
              </a:schemeClr>
            </a:solidFill>
          </a:ln>
        </p:spPr>
        <p:txBody>
          <a:bodyPr wrap="square" rtlCol="0">
            <a:spAutoFit/>
          </a:bodyPr>
          <a:lstStyle>
            <a:defPPr>
              <a:defRPr lang="fr-FR"/>
            </a:defPPr>
            <a:lvl1pPr marL="342900" indent="-342900" algn="ctr">
              <a:buFont typeface="Wingdings" charset="2"/>
              <a:buChar char="ü"/>
              <a:defRPr sz="2000" b="1">
                <a:latin typeface="Avenir 35 Light"/>
                <a:cs typeface="Avenir 35 Light"/>
              </a:defRPr>
            </a:lvl1pPr>
          </a:lstStyle>
          <a:p>
            <a:pPr marL="0" indent="0">
              <a:buNone/>
            </a:pPr>
            <a:r>
              <a:rPr lang="fr-CH" dirty="0"/>
              <a:t>Constructivism</a:t>
            </a:r>
          </a:p>
        </p:txBody>
      </p:sp>
      <p:sp>
        <p:nvSpPr>
          <p:cNvPr id="6" name="TextBox 5"/>
          <p:cNvSpPr txBox="1"/>
          <p:nvPr/>
        </p:nvSpPr>
        <p:spPr>
          <a:xfrm>
            <a:off x="634890" y="4502462"/>
            <a:ext cx="3379392" cy="400110"/>
          </a:xfrm>
          <a:prstGeom prst="rect">
            <a:avLst/>
          </a:prstGeom>
          <a:solidFill>
            <a:schemeClr val="bg1"/>
          </a:solidFill>
          <a:ln>
            <a:solidFill>
              <a:schemeClr val="tx1">
                <a:lumMod val="50000"/>
                <a:lumOff val="50000"/>
              </a:schemeClr>
            </a:solidFill>
          </a:ln>
        </p:spPr>
        <p:txBody>
          <a:bodyPr wrap="square" rtlCol="0">
            <a:spAutoFit/>
          </a:bodyPr>
          <a:lstStyle/>
          <a:p>
            <a:pPr algn="ctr">
              <a:buNone/>
            </a:pPr>
            <a:r>
              <a:rPr lang="fr-CH" sz="2000" dirty="0" smtClean="0">
                <a:latin typeface="Avenir 35 Light"/>
                <a:cs typeface="Avenir 35 Light"/>
              </a:rPr>
              <a:t>Socio-cultural theory</a:t>
            </a:r>
            <a:endParaRPr lang="fr-CH" sz="2000" dirty="0">
              <a:latin typeface="Avenir 35 Light"/>
              <a:cs typeface="Avenir 35 Light"/>
            </a:endParaRPr>
          </a:p>
        </p:txBody>
      </p:sp>
      <p:sp>
        <p:nvSpPr>
          <p:cNvPr id="11" name="Titre 1"/>
          <p:cNvSpPr txBox="1">
            <a:spLocks/>
          </p:cNvSpPr>
          <p:nvPr/>
        </p:nvSpPr>
        <p:spPr>
          <a:xfrm>
            <a:off x="11735" y="1322590"/>
            <a:ext cx="4639615" cy="1013270"/>
          </a:xfrm>
          <a:prstGeom prst="rect">
            <a:avLst/>
          </a:prstGeo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US" sz="2400" dirty="0" smtClean="0">
                <a:solidFill>
                  <a:srgbClr val="FF0000"/>
                </a:solidFill>
                <a:latin typeface="Avenir 35 Light"/>
                <a:cs typeface="Avenir 35 Light"/>
              </a:rPr>
              <a:t>Learning Theory</a:t>
            </a:r>
          </a:p>
        </p:txBody>
      </p:sp>
      <p:sp>
        <p:nvSpPr>
          <p:cNvPr id="25" name="TextBox 24"/>
          <p:cNvSpPr txBox="1"/>
          <p:nvPr/>
        </p:nvSpPr>
        <p:spPr>
          <a:xfrm>
            <a:off x="5027378" y="2940781"/>
            <a:ext cx="3379392" cy="400110"/>
          </a:xfrm>
          <a:prstGeom prst="rect">
            <a:avLst/>
          </a:prstGeom>
          <a:solidFill>
            <a:schemeClr val="bg1"/>
          </a:solidFill>
          <a:ln>
            <a:solidFill>
              <a:schemeClr val="tx1">
                <a:lumMod val="50000"/>
                <a:lumOff val="50000"/>
              </a:schemeClr>
            </a:solidFill>
          </a:ln>
        </p:spPr>
        <p:txBody>
          <a:bodyPr wrap="square" rtlCol="0">
            <a:spAutoFit/>
          </a:bodyPr>
          <a:lstStyle/>
          <a:p>
            <a:pPr algn="ctr">
              <a:buNone/>
            </a:pPr>
            <a:r>
              <a:rPr lang="fr-CH" sz="2000" b="1" dirty="0" smtClean="0">
                <a:latin typeface="Avenir 35 Light"/>
                <a:cs typeface="Avenir 35 Light"/>
              </a:rPr>
              <a:t>Lesson  (eLearning) </a:t>
            </a:r>
            <a:endParaRPr lang="fr-CH" sz="2000" b="1" dirty="0">
              <a:latin typeface="Avenir 35 Light"/>
              <a:cs typeface="Avenir 35 Light"/>
            </a:endParaRPr>
          </a:p>
        </p:txBody>
      </p:sp>
      <p:sp>
        <p:nvSpPr>
          <p:cNvPr id="26" name="TextBox 25"/>
          <p:cNvSpPr txBox="1"/>
          <p:nvPr/>
        </p:nvSpPr>
        <p:spPr>
          <a:xfrm>
            <a:off x="5027378" y="3728131"/>
            <a:ext cx="3379392" cy="400110"/>
          </a:xfrm>
          <a:prstGeom prst="rect">
            <a:avLst/>
          </a:prstGeom>
          <a:solidFill>
            <a:schemeClr val="bg1"/>
          </a:solidFill>
          <a:ln>
            <a:solidFill>
              <a:schemeClr val="tx1">
                <a:lumMod val="50000"/>
                <a:lumOff val="50000"/>
              </a:schemeClr>
            </a:solidFill>
          </a:ln>
        </p:spPr>
        <p:txBody>
          <a:bodyPr wrap="square" rtlCol="0">
            <a:spAutoFit/>
          </a:bodyPr>
          <a:lstStyle>
            <a:defPPr>
              <a:defRPr lang="fr-FR"/>
            </a:defPPr>
            <a:lvl1pPr marL="342900" indent="-342900" algn="ctr">
              <a:buFont typeface="Wingdings" charset="2"/>
              <a:buChar char="ü"/>
              <a:defRPr sz="2000" b="1">
                <a:latin typeface="Avenir 35 Light"/>
                <a:cs typeface="Avenir 35 Light"/>
              </a:defRPr>
            </a:lvl1pPr>
          </a:lstStyle>
          <a:p>
            <a:pPr marL="0" indent="0">
              <a:buNone/>
            </a:pPr>
            <a:r>
              <a:rPr lang="fr-CH" dirty="0" smtClean="0"/>
              <a:t>Exploratory environment </a:t>
            </a:r>
            <a:endParaRPr lang="fr-CH" dirty="0"/>
          </a:p>
        </p:txBody>
      </p:sp>
      <p:sp>
        <p:nvSpPr>
          <p:cNvPr id="27" name="TextBox 26"/>
          <p:cNvSpPr txBox="1"/>
          <p:nvPr/>
        </p:nvSpPr>
        <p:spPr>
          <a:xfrm>
            <a:off x="5027378" y="4515481"/>
            <a:ext cx="3379392" cy="400110"/>
          </a:xfrm>
          <a:prstGeom prst="rect">
            <a:avLst/>
          </a:prstGeom>
          <a:solidFill>
            <a:schemeClr val="bg1"/>
          </a:solidFill>
          <a:ln>
            <a:solidFill>
              <a:schemeClr val="tx1">
                <a:lumMod val="50000"/>
                <a:lumOff val="50000"/>
              </a:schemeClr>
            </a:solidFill>
          </a:ln>
        </p:spPr>
        <p:txBody>
          <a:bodyPr wrap="square" rtlCol="0">
            <a:spAutoFit/>
          </a:bodyPr>
          <a:lstStyle/>
          <a:p>
            <a:pPr algn="ctr">
              <a:buNone/>
            </a:pPr>
            <a:r>
              <a:rPr lang="fr-CH" sz="2000" dirty="0" smtClean="0">
                <a:latin typeface="Avenir 35 Light"/>
                <a:cs typeface="Avenir 35 Light"/>
              </a:rPr>
              <a:t>Collaboration Tools</a:t>
            </a:r>
            <a:endParaRPr lang="fr-CH" sz="2000" dirty="0">
              <a:latin typeface="Avenir 35 Light"/>
              <a:cs typeface="Avenir 35 Light"/>
            </a:endParaRPr>
          </a:p>
        </p:txBody>
      </p:sp>
      <p:sp>
        <p:nvSpPr>
          <p:cNvPr id="28" name="Titre 1"/>
          <p:cNvSpPr txBox="1">
            <a:spLocks/>
          </p:cNvSpPr>
          <p:nvPr/>
        </p:nvSpPr>
        <p:spPr>
          <a:xfrm>
            <a:off x="4404223" y="1335609"/>
            <a:ext cx="4639615" cy="1013270"/>
          </a:xfrm>
          <a:prstGeom prst="rect">
            <a:avLst/>
          </a:prstGeo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n-US" sz="2400" dirty="0" smtClean="0">
                <a:solidFill>
                  <a:srgbClr val="FF0000"/>
                </a:solidFill>
                <a:latin typeface="Avenir 35 Light"/>
                <a:cs typeface="Avenir 35 Light"/>
              </a:rPr>
              <a:t>Learning Technology</a:t>
            </a:r>
          </a:p>
        </p:txBody>
      </p:sp>
      <p:sp>
        <p:nvSpPr>
          <p:cNvPr id="30" name="Down Arrow 29"/>
          <p:cNvSpPr/>
          <p:nvPr/>
        </p:nvSpPr>
        <p:spPr bwMode="auto">
          <a:xfrm rot="16200000">
            <a:off x="4302530" y="2899692"/>
            <a:ext cx="545239" cy="440432"/>
          </a:xfrm>
          <a:prstGeom prst="downArrow">
            <a:avLst/>
          </a:prstGeom>
          <a:solidFill>
            <a:schemeClr val="bg1"/>
          </a:solidFill>
          <a:ln>
            <a:solidFill>
              <a:schemeClr val="tx1">
                <a:lumMod val="95000"/>
                <a:lumOff val="5000"/>
              </a:schemeClr>
            </a:solid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fr-CH" sz="4400" b="0" i="0" u="none" strike="noStrike" cap="none" normalizeH="0" baseline="0">
              <a:ln>
                <a:noFill/>
              </a:ln>
              <a:effectLst/>
              <a:latin typeface="Avenir 35 Light"/>
              <a:ea typeface="ＭＳ Ｐゴシック" charset="0"/>
              <a:cs typeface="Avenir 35 Light"/>
            </a:endParaRPr>
          </a:p>
        </p:txBody>
      </p:sp>
      <p:sp>
        <p:nvSpPr>
          <p:cNvPr id="31" name="Down Arrow 30"/>
          <p:cNvSpPr/>
          <p:nvPr/>
        </p:nvSpPr>
        <p:spPr bwMode="auto">
          <a:xfrm rot="16200000">
            <a:off x="4302530" y="3660955"/>
            <a:ext cx="545239" cy="440432"/>
          </a:xfrm>
          <a:prstGeom prst="downArrow">
            <a:avLst/>
          </a:prstGeom>
          <a:solidFill>
            <a:schemeClr val="bg1"/>
          </a:solidFill>
          <a:ln>
            <a:solidFill>
              <a:schemeClr val="tx1">
                <a:lumMod val="95000"/>
                <a:lumOff val="5000"/>
              </a:schemeClr>
            </a:solid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fr-CH" sz="4400" b="0" i="0" u="none" strike="noStrike" cap="none" normalizeH="0" baseline="0">
              <a:ln>
                <a:noFill/>
              </a:ln>
              <a:effectLst/>
              <a:latin typeface="Avenir 35 Light"/>
              <a:ea typeface="ＭＳ Ｐゴシック" charset="0"/>
              <a:cs typeface="Avenir 35 Light"/>
            </a:endParaRPr>
          </a:p>
        </p:txBody>
      </p:sp>
      <p:sp>
        <p:nvSpPr>
          <p:cNvPr id="32" name="Down Arrow 31"/>
          <p:cNvSpPr/>
          <p:nvPr/>
        </p:nvSpPr>
        <p:spPr bwMode="auto">
          <a:xfrm rot="16200000">
            <a:off x="4302530" y="4422218"/>
            <a:ext cx="545239" cy="440432"/>
          </a:xfrm>
          <a:prstGeom prst="downArrow">
            <a:avLst/>
          </a:prstGeom>
          <a:solidFill>
            <a:schemeClr val="bg1"/>
          </a:solidFill>
          <a:ln>
            <a:solidFill>
              <a:schemeClr val="tx1">
                <a:lumMod val="95000"/>
                <a:lumOff val="5000"/>
              </a:schemeClr>
            </a:solid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fr-CH" sz="4400" b="0" i="0" u="none" strike="noStrike" cap="none" normalizeH="0" baseline="0">
              <a:ln>
                <a:noFill/>
              </a:ln>
              <a:effectLst/>
              <a:latin typeface="Avenir 35 Light"/>
              <a:ea typeface="ＭＳ Ｐゴシック" charset="0"/>
              <a:cs typeface="Avenir 35 Light"/>
            </a:endParaRPr>
          </a:p>
        </p:txBody>
      </p:sp>
      <p:sp>
        <p:nvSpPr>
          <p:cNvPr id="33" name="Down Arrow 32"/>
          <p:cNvSpPr/>
          <p:nvPr/>
        </p:nvSpPr>
        <p:spPr bwMode="auto">
          <a:xfrm rot="16200000">
            <a:off x="4310915" y="1644731"/>
            <a:ext cx="545239" cy="440432"/>
          </a:xfrm>
          <a:prstGeom prst="downArrow">
            <a:avLst/>
          </a:prstGeom>
          <a:solidFill>
            <a:srgbClr val="FF0000"/>
          </a:solidFill>
          <a:ln>
            <a:solidFill>
              <a:schemeClr val="tx1">
                <a:lumMod val="95000"/>
                <a:lumOff val="5000"/>
              </a:schemeClr>
            </a:solid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fr-CH" sz="4400" b="0" i="0" u="none" strike="noStrike" cap="none" normalizeH="0" baseline="0">
              <a:ln>
                <a:noFill/>
              </a:ln>
              <a:solidFill>
                <a:schemeClr val="accent2"/>
              </a:solidFill>
              <a:effectLst/>
              <a:latin typeface="Arial" charset="0"/>
              <a:ea typeface="ＭＳ Ｐゴシック" charset="0"/>
            </a:endParaRPr>
          </a:p>
        </p:txBody>
      </p:sp>
    </p:spTree>
    <p:extLst>
      <p:ext uri="{BB962C8B-B14F-4D97-AF65-F5344CB8AC3E}">
        <p14:creationId xmlns:p14="http://schemas.microsoft.com/office/powerpoint/2010/main" val="35386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4364" y="900698"/>
            <a:ext cx="7250545" cy="4709229"/>
          </a:xfrm>
          <a:prstGeom prst="rect">
            <a:avLst/>
          </a:prstGeom>
        </p:spPr>
      </p:pic>
      <p:sp>
        <p:nvSpPr>
          <p:cNvPr id="5" name="TextBox 4"/>
          <p:cNvSpPr txBox="1"/>
          <p:nvPr/>
        </p:nvSpPr>
        <p:spPr>
          <a:xfrm>
            <a:off x="1639455" y="6096000"/>
            <a:ext cx="5830454" cy="400110"/>
          </a:xfrm>
          <a:prstGeom prst="rect">
            <a:avLst/>
          </a:prstGeom>
          <a:noFill/>
        </p:spPr>
        <p:txBody>
          <a:bodyPr wrap="square" rtlCol="0">
            <a:spAutoFit/>
          </a:bodyPr>
          <a:lstStyle/>
          <a:p>
            <a:r>
              <a:rPr lang="fr-CH" sz="2000" b="1" dirty="0" smtClean="0"/>
              <a:t>The Gartner Cycle of Technology Adoption </a:t>
            </a:r>
            <a:endParaRPr lang="fr-CH" sz="2000" b="1" dirty="0"/>
          </a:p>
        </p:txBody>
      </p:sp>
      <p:sp>
        <p:nvSpPr>
          <p:cNvPr id="6" name="Rectangle 5"/>
          <p:cNvSpPr/>
          <p:nvPr/>
        </p:nvSpPr>
        <p:spPr>
          <a:xfrm>
            <a:off x="2678750" y="207971"/>
            <a:ext cx="576863" cy="1107996"/>
          </a:xfrm>
          <a:prstGeom prst="rect">
            <a:avLst/>
          </a:prstGeom>
          <a:noFill/>
        </p:spPr>
        <p:txBody>
          <a:bodyPr wrap="none" lIns="91440" tIns="45720" rIns="91440" bIns="45720">
            <a:spAutoFit/>
          </a:bodyPr>
          <a:lstStyle/>
          <a:p>
            <a:pPr algn="ctr"/>
            <a:r>
              <a:rPr lang="fr-CH" sz="66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t>
            </a:r>
            <a:endParaRPr lang="fr-CH" sz="6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cxnSp>
        <p:nvCxnSpPr>
          <p:cNvPr id="8" name="Straight Arrow Connector 7"/>
          <p:cNvCxnSpPr>
            <a:stCxn id="6" idx="2"/>
          </p:cNvCxnSpPr>
          <p:nvPr/>
        </p:nvCxnSpPr>
        <p:spPr>
          <a:xfrm>
            <a:off x="2967182" y="1315967"/>
            <a:ext cx="1027545" cy="2251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ZoneTexte 1"/>
          <p:cNvSpPr txBox="1"/>
          <p:nvPr/>
        </p:nvSpPr>
        <p:spPr>
          <a:xfrm>
            <a:off x="5972175" y="457200"/>
            <a:ext cx="2705100" cy="923330"/>
          </a:xfrm>
          <a:prstGeom prst="rect">
            <a:avLst/>
          </a:prstGeom>
          <a:noFill/>
        </p:spPr>
        <p:txBody>
          <a:bodyPr wrap="square" rtlCol="0">
            <a:spAutoFit/>
          </a:bodyPr>
          <a:lstStyle/>
          <a:p>
            <a:r>
              <a:rPr lang="fr-FR" sz="5400" smtClean="0">
                <a:solidFill>
                  <a:srgbClr val="FF0000"/>
                </a:solidFill>
              </a:rPr>
              <a:t>MOOCs</a:t>
            </a:r>
            <a:endParaRPr lang="fr-FR" sz="5400" dirty="0">
              <a:solidFill>
                <a:srgbClr val="FF0000"/>
              </a:solidFill>
            </a:endParaRPr>
          </a:p>
        </p:txBody>
      </p:sp>
    </p:spTree>
    <p:extLst>
      <p:ext uri="{BB962C8B-B14F-4D97-AF65-F5344CB8AC3E}">
        <p14:creationId xmlns:p14="http://schemas.microsoft.com/office/powerpoint/2010/main" val="2011666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64419" y="1629096"/>
            <a:ext cx="9079581" cy="1143000"/>
          </a:xfrm>
        </p:spPr>
        <p:txBody>
          <a:bodyPr>
            <a:noAutofit/>
          </a:bodyPr>
          <a:lstStyle/>
          <a:p>
            <a:pPr>
              <a:lnSpc>
                <a:spcPct val="150000"/>
              </a:lnSpc>
            </a:pPr>
            <a:r>
              <a:rPr lang="fr-FR" sz="5400" dirty="0" smtClean="0">
                <a:solidFill>
                  <a:schemeClr val="bg1">
                    <a:lumMod val="95000"/>
                  </a:schemeClr>
                </a:solidFill>
                <a:latin typeface="Avenir 35 Light"/>
                <a:cs typeface="Avenir 35 Light"/>
              </a:rPr>
              <a:t/>
            </a:r>
            <a:br>
              <a:rPr lang="fr-FR" sz="5400" dirty="0" smtClean="0">
                <a:solidFill>
                  <a:schemeClr val="bg1">
                    <a:lumMod val="95000"/>
                  </a:schemeClr>
                </a:solidFill>
                <a:latin typeface="Avenir 35 Light"/>
                <a:cs typeface="Avenir 35 Light"/>
              </a:rPr>
            </a:br>
            <a:r>
              <a:rPr lang="fr-FR" sz="5400" dirty="0" smtClean="0">
                <a:solidFill>
                  <a:schemeClr val="bg1">
                    <a:lumMod val="95000"/>
                  </a:schemeClr>
                </a:solidFill>
                <a:latin typeface="Avenir 35 Light"/>
                <a:cs typeface="Avenir 35 Light"/>
              </a:rPr>
              <a:t>MOOC &gt; VIDEOS</a:t>
            </a:r>
            <a:br>
              <a:rPr lang="fr-FR" sz="5400" dirty="0" smtClean="0">
                <a:solidFill>
                  <a:schemeClr val="bg1">
                    <a:lumMod val="95000"/>
                  </a:schemeClr>
                </a:solidFill>
                <a:latin typeface="Avenir 35 Light"/>
                <a:cs typeface="Avenir 35 Light"/>
              </a:rPr>
            </a:br>
            <a:r>
              <a:rPr lang="fr-FR" sz="5400" dirty="0">
                <a:solidFill>
                  <a:schemeClr val="bg1">
                    <a:lumMod val="95000"/>
                  </a:schemeClr>
                </a:solidFill>
                <a:latin typeface="Avenir 35 Light"/>
                <a:cs typeface="Avenir 35 Light"/>
              </a:rPr>
              <a:t/>
            </a:r>
            <a:br>
              <a:rPr lang="fr-FR" sz="5400" dirty="0">
                <a:solidFill>
                  <a:schemeClr val="bg1">
                    <a:lumMod val="95000"/>
                  </a:schemeClr>
                </a:solidFill>
                <a:latin typeface="Avenir 35 Light"/>
                <a:cs typeface="Avenir 35 Light"/>
              </a:rPr>
            </a:br>
            <a:r>
              <a:rPr lang="fr-FR" sz="5400" dirty="0" smtClean="0">
                <a:solidFill>
                  <a:schemeClr val="bg1">
                    <a:lumMod val="95000"/>
                  </a:schemeClr>
                </a:solidFill>
                <a:latin typeface="Avenir 35 Light"/>
                <a:cs typeface="Avenir 35 Light"/>
              </a:rPr>
              <a:t>A good MOOC </a:t>
            </a:r>
            <a:br>
              <a:rPr lang="fr-FR" sz="5400" dirty="0" smtClean="0">
                <a:solidFill>
                  <a:schemeClr val="bg1">
                    <a:lumMod val="95000"/>
                  </a:schemeClr>
                </a:solidFill>
                <a:latin typeface="Avenir 35 Light"/>
                <a:cs typeface="Avenir 35 Light"/>
              </a:rPr>
            </a:br>
            <a:r>
              <a:rPr lang="fr-FR" sz="5400" dirty="0" err="1" smtClean="0">
                <a:solidFill>
                  <a:schemeClr val="bg1">
                    <a:lumMod val="95000"/>
                  </a:schemeClr>
                </a:solidFill>
                <a:latin typeface="Avenir 35 Light"/>
                <a:cs typeface="Avenir 35 Light"/>
              </a:rPr>
              <a:t>includes</a:t>
            </a:r>
            <a:r>
              <a:rPr lang="fr-FR" sz="5400" dirty="0" smtClean="0">
                <a:solidFill>
                  <a:schemeClr val="bg1">
                    <a:lumMod val="95000"/>
                  </a:schemeClr>
                </a:solidFill>
                <a:latin typeface="Avenir 35 Light"/>
                <a:cs typeface="Avenir 35 Light"/>
              </a:rPr>
              <a:t> </a:t>
            </a:r>
            <a:r>
              <a:rPr lang="fr-FR" sz="5400" dirty="0" err="1" smtClean="0">
                <a:solidFill>
                  <a:schemeClr val="bg1">
                    <a:lumMod val="95000"/>
                  </a:schemeClr>
                </a:solidFill>
                <a:latin typeface="Avenir 35 Light"/>
                <a:cs typeface="Avenir 35 Light"/>
              </a:rPr>
              <a:t>rich</a:t>
            </a:r>
            <a:r>
              <a:rPr lang="fr-FR" sz="5400" dirty="0" smtClean="0">
                <a:solidFill>
                  <a:schemeClr val="bg1">
                    <a:lumMod val="95000"/>
                  </a:schemeClr>
                </a:solidFill>
                <a:latin typeface="Avenir 35 Light"/>
                <a:cs typeface="Avenir 35 Light"/>
              </a:rPr>
              <a:t> </a:t>
            </a:r>
            <a:r>
              <a:rPr lang="fr-FR" sz="5400" dirty="0" err="1" smtClean="0">
                <a:solidFill>
                  <a:schemeClr val="bg1">
                    <a:lumMod val="95000"/>
                  </a:schemeClr>
                </a:solidFill>
                <a:latin typeface="Avenir 35 Light"/>
                <a:cs typeface="Avenir 35 Light"/>
              </a:rPr>
              <a:t>activities</a:t>
            </a:r>
            <a:endParaRPr lang="fr-FR" sz="5400" dirty="0">
              <a:solidFill>
                <a:schemeClr val="bg1">
                  <a:lumMod val="95000"/>
                </a:schemeClr>
              </a:solidFill>
              <a:latin typeface="Avenir 35 Light"/>
              <a:cs typeface="Avenir 35 Light"/>
            </a:endParaRPr>
          </a:p>
        </p:txBody>
      </p:sp>
    </p:spTree>
    <p:extLst>
      <p:ext uri="{BB962C8B-B14F-4D97-AF65-F5344CB8AC3E}">
        <p14:creationId xmlns:p14="http://schemas.microsoft.com/office/powerpoint/2010/main" val="289487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201" y="1966161"/>
            <a:ext cx="3742168" cy="646331"/>
          </a:xfrm>
          <a:prstGeom prst="rect">
            <a:avLst/>
          </a:prstGeom>
        </p:spPr>
        <p:txBody>
          <a:bodyPr wrap="none">
            <a:spAutoFit/>
          </a:bodyPr>
          <a:lstStyle/>
          <a:p>
            <a:r>
              <a:rPr lang="fr-FR" dirty="0">
                <a:hlinkClick r:id="rId2"/>
              </a:rPr>
              <a:t>http://128.178.27.98:8082/LHE1.</a:t>
            </a:r>
            <a:r>
              <a:rPr lang="fr-FR" dirty="0" smtClean="0">
                <a:hlinkClick r:id="rId2"/>
              </a:rPr>
              <a:t>html</a:t>
            </a:r>
            <a:endParaRPr lang="fr-FR" dirty="0" smtClean="0"/>
          </a:p>
          <a:p>
            <a:endParaRPr lang="fr-FR" dirty="0"/>
          </a:p>
        </p:txBody>
      </p:sp>
      <p:pic>
        <p:nvPicPr>
          <p:cNvPr id="4" name="Image 3"/>
          <p:cNvPicPr>
            <a:picLocks noChangeAspect="1"/>
          </p:cNvPicPr>
          <p:nvPr/>
        </p:nvPicPr>
        <p:blipFill>
          <a:blip r:embed="rId3"/>
          <a:stretch>
            <a:fillRect/>
          </a:stretch>
        </p:blipFill>
        <p:spPr>
          <a:xfrm>
            <a:off x="595133" y="600279"/>
            <a:ext cx="7366000" cy="1270000"/>
          </a:xfrm>
          <a:prstGeom prst="rect">
            <a:avLst/>
          </a:prstGeom>
          <a:ln>
            <a:solidFill>
              <a:schemeClr val="tx1"/>
            </a:solidFill>
          </a:ln>
        </p:spPr>
      </p:pic>
      <p:pic>
        <p:nvPicPr>
          <p:cNvPr id="5" name="Image 4"/>
          <p:cNvPicPr>
            <a:picLocks noChangeAspect="1"/>
          </p:cNvPicPr>
          <p:nvPr/>
        </p:nvPicPr>
        <p:blipFill>
          <a:blip r:embed="rId4"/>
          <a:stretch>
            <a:fillRect/>
          </a:stretch>
        </p:blipFill>
        <p:spPr>
          <a:xfrm>
            <a:off x="595133" y="2928459"/>
            <a:ext cx="5796484" cy="3835398"/>
          </a:xfrm>
          <a:prstGeom prst="rect">
            <a:avLst/>
          </a:prstGeom>
          <a:ln>
            <a:solidFill>
              <a:srgbClr val="000000"/>
            </a:solidFill>
          </a:ln>
        </p:spPr>
      </p:pic>
      <p:sp>
        <p:nvSpPr>
          <p:cNvPr id="6" name="ZoneTexte 5"/>
          <p:cNvSpPr txBox="1"/>
          <p:nvPr/>
        </p:nvSpPr>
        <p:spPr>
          <a:xfrm>
            <a:off x="1469337" y="230918"/>
            <a:ext cx="5614967" cy="369361"/>
          </a:xfrm>
          <a:prstGeom prst="rect">
            <a:avLst/>
          </a:prstGeom>
          <a:noFill/>
        </p:spPr>
        <p:txBody>
          <a:bodyPr wrap="square" rtlCol="0">
            <a:spAutoFit/>
          </a:bodyPr>
          <a:lstStyle/>
          <a:p>
            <a:r>
              <a:rPr lang="fr-FR" dirty="0" err="1" smtClean="0"/>
              <a:t>Fluid</a:t>
            </a:r>
            <a:r>
              <a:rPr lang="fr-FR" dirty="0" smtClean="0"/>
              <a:t> Dynamics (</a:t>
            </a:r>
            <a:r>
              <a:rPr lang="fr-FR" dirty="0" err="1" smtClean="0"/>
              <a:t>Gallaire</a:t>
            </a:r>
            <a:r>
              <a:rPr lang="fr-FR" dirty="0" smtClean="0"/>
              <a:t> &amp; </a:t>
            </a:r>
            <a:r>
              <a:rPr lang="fr-FR" dirty="0" err="1" smtClean="0"/>
              <a:t>Ancey</a:t>
            </a:r>
            <a:r>
              <a:rPr lang="fr-FR" dirty="0" smtClean="0"/>
              <a:t>)</a:t>
            </a:r>
            <a:endParaRPr lang="fr-FR" dirty="0"/>
          </a:p>
        </p:txBody>
      </p:sp>
      <p:sp>
        <p:nvSpPr>
          <p:cNvPr id="7" name="ZoneTexte 6"/>
          <p:cNvSpPr txBox="1"/>
          <p:nvPr/>
        </p:nvSpPr>
        <p:spPr>
          <a:xfrm>
            <a:off x="1327869" y="2575047"/>
            <a:ext cx="5614967" cy="369361"/>
          </a:xfrm>
          <a:prstGeom prst="rect">
            <a:avLst/>
          </a:prstGeom>
          <a:noFill/>
        </p:spPr>
        <p:txBody>
          <a:bodyPr wrap="square" rtlCol="0">
            <a:spAutoFit/>
          </a:bodyPr>
          <a:lstStyle/>
          <a:p>
            <a:r>
              <a:rPr lang="fr-FR" dirty="0" err="1" smtClean="0"/>
              <a:t>Statics</a:t>
            </a:r>
            <a:r>
              <a:rPr lang="fr-FR" dirty="0" smtClean="0"/>
              <a:t> (</a:t>
            </a:r>
            <a:r>
              <a:rPr lang="fr-FR" dirty="0" err="1" smtClean="0"/>
              <a:t>Muttoni</a:t>
            </a:r>
            <a:r>
              <a:rPr lang="fr-FR" dirty="0" smtClean="0"/>
              <a:t> &amp; </a:t>
            </a:r>
            <a:r>
              <a:rPr lang="fr-FR" dirty="0" err="1" smtClean="0"/>
              <a:t>Burdet</a:t>
            </a:r>
            <a:r>
              <a:rPr lang="fr-FR" dirty="0" smtClean="0"/>
              <a:t>)</a:t>
            </a:r>
            <a:endParaRPr lang="fr-FR" dirty="0"/>
          </a:p>
        </p:txBody>
      </p:sp>
    </p:spTree>
    <p:extLst>
      <p:ext uri="{BB962C8B-B14F-4D97-AF65-F5344CB8AC3E}">
        <p14:creationId xmlns:p14="http://schemas.microsoft.com/office/powerpoint/2010/main" val="4138282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4"/>
          <p:cNvSpPr txBox="1">
            <a:spLocks noChangeArrowheads="1"/>
          </p:cNvSpPr>
          <p:nvPr/>
        </p:nvSpPr>
        <p:spPr bwMode="auto">
          <a:xfrm>
            <a:off x="305787" y="3696003"/>
            <a:ext cx="38877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dirty="0">
                <a:latin typeface="Avenir Heavy" charset="0"/>
                <a:cs typeface="Avenir Heavy" charset="0"/>
              </a:rPr>
              <a:t>Données  par canton</a:t>
            </a:r>
          </a:p>
        </p:txBody>
      </p:sp>
      <p:sp>
        <p:nvSpPr>
          <p:cNvPr id="41986" name="TextBox 5"/>
          <p:cNvSpPr txBox="1">
            <a:spLocks noChangeArrowheads="1"/>
          </p:cNvSpPr>
          <p:nvPr/>
        </p:nvSpPr>
        <p:spPr bwMode="auto">
          <a:xfrm>
            <a:off x="5543550" y="3696003"/>
            <a:ext cx="3600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latin typeface="Avenir Heavy" charset="0"/>
                <a:cs typeface="Avenir Heavy" charset="0"/>
              </a:rPr>
              <a:t>Eléments visuels</a:t>
            </a:r>
          </a:p>
        </p:txBody>
      </p:sp>
      <p:sp>
        <p:nvSpPr>
          <p:cNvPr id="41987" name="TextBox 6"/>
          <p:cNvSpPr txBox="1">
            <a:spLocks noChangeArrowheads="1"/>
          </p:cNvSpPr>
          <p:nvPr/>
        </p:nvSpPr>
        <p:spPr bwMode="auto">
          <a:xfrm>
            <a:off x="490538" y="4435778"/>
            <a:ext cx="3598862"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fr-CH" dirty="0" smtClean="0">
                <a:latin typeface="Avenir Book" charset="0"/>
                <a:cs typeface="Avenir Book" charset="0"/>
              </a:rPr>
              <a:t>Canton</a:t>
            </a:r>
            <a:endParaRPr lang="fr-CH" dirty="0">
              <a:latin typeface="Avenir Book" charset="0"/>
              <a:cs typeface="Avenir Book" charset="0"/>
            </a:endParaRPr>
          </a:p>
          <a:p>
            <a:pPr eaLnBrk="1" hangingPunct="1">
              <a:buFont typeface="Arial" charset="0"/>
              <a:buChar char="•"/>
            </a:pPr>
            <a:r>
              <a:rPr lang="fr-CH" dirty="0">
                <a:latin typeface="Avenir Book" charset="0"/>
                <a:cs typeface="Avenir Book" charset="0"/>
              </a:rPr>
              <a:t># </a:t>
            </a:r>
            <a:r>
              <a:rPr lang="fr-CH" dirty="0" smtClean="0">
                <a:latin typeface="Avenir Book" charset="0"/>
                <a:cs typeface="Avenir Book" charset="0"/>
              </a:rPr>
              <a:t>inhabitants</a:t>
            </a:r>
            <a:endParaRPr lang="fr-CH" dirty="0">
              <a:latin typeface="Avenir Book" charset="0"/>
              <a:cs typeface="Avenir Book" charset="0"/>
            </a:endParaRPr>
          </a:p>
          <a:p>
            <a:pPr eaLnBrk="1" hangingPunct="1">
              <a:buFont typeface="Arial" charset="0"/>
              <a:buChar char="•"/>
            </a:pPr>
            <a:r>
              <a:rPr lang="fr-CH" dirty="0">
                <a:latin typeface="Avenir Book" charset="0"/>
                <a:cs typeface="Avenir Book" charset="0"/>
              </a:rPr>
              <a:t>% </a:t>
            </a:r>
            <a:r>
              <a:rPr lang="fr-CH" dirty="0" smtClean="0">
                <a:latin typeface="Avenir Book" charset="0"/>
                <a:cs typeface="Avenir Book" charset="0"/>
              </a:rPr>
              <a:t>foreigners</a:t>
            </a:r>
            <a:endParaRPr lang="fr-CH" dirty="0">
              <a:latin typeface="Avenir Book" charset="0"/>
              <a:cs typeface="Avenir Book" charset="0"/>
            </a:endParaRPr>
          </a:p>
          <a:p>
            <a:pPr eaLnBrk="1" hangingPunct="1">
              <a:buFont typeface="Arial" charset="0"/>
              <a:buChar char="•"/>
            </a:pPr>
            <a:r>
              <a:rPr lang="fr-CH" dirty="0">
                <a:latin typeface="Avenir Book" charset="0"/>
                <a:cs typeface="Avenir Book" charset="0"/>
              </a:rPr>
              <a:t>% </a:t>
            </a:r>
            <a:r>
              <a:rPr lang="fr-CH" dirty="0" smtClean="0">
                <a:latin typeface="Avenir Book" charset="0"/>
                <a:cs typeface="Avenir Book" charset="0"/>
              </a:rPr>
              <a:t>votes</a:t>
            </a:r>
            <a:endParaRPr lang="fr-CH" dirty="0">
              <a:latin typeface="Avenir Book" charset="0"/>
              <a:cs typeface="Avenir Book" charset="0"/>
            </a:endParaRPr>
          </a:p>
          <a:p>
            <a:pPr eaLnBrk="1" hangingPunct="1">
              <a:buFont typeface="Arial" charset="0"/>
              <a:buChar char="•"/>
            </a:pPr>
            <a:endParaRPr lang="fr-CH" dirty="0">
              <a:latin typeface="Avenir Book" charset="0"/>
              <a:cs typeface="Avenir Book" charset="0"/>
            </a:endParaRPr>
          </a:p>
        </p:txBody>
      </p:sp>
      <p:sp>
        <p:nvSpPr>
          <p:cNvPr id="41988" name="TextBox 7"/>
          <p:cNvSpPr txBox="1">
            <a:spLocks noChangeArrowheads="1"/>
          </p:cNvSpPr>
          <p:nvPr/>
        </p:nvSpPr>
        <p:spPr bwMode="auto">
          <a:xfrm>
            <a:off x="5241925" y="4435778"/>
            <a:ext cx="360045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fr-CH" dirty="0" smtClean="0">
                <a:latin typeface="Avenir Book" charset="0"/>
                <a:cs typeface="Avenir Book" charset="0"/>
              </a:rPr>
              <a:t>Label</a:t>
            </a:r>
            <a:endParaRPr lang="fr-CH" dirty="0">
              <a:latin typeface="Avenir Book" charset="0"/>
              <a:cs typeface="Avenir Book" charset="0"/>
            </a:endParaRPr>
          </a:p>
          <a:p>
            <a:pPr eaLnBrk="1" hangingPunct="1">
              <a:buFont typeface="Arial" charset="0"/>
              <a:buChar char="•"/>
            </a:pPr>
            <a:r>
              <a:rPr lang="fr-CH" dirty="0" smtClean="0">
                <a:latin typeface="Avenir Book" charset="0"/>
                <a:cs typeface="Avenir Book" charset="0"/>
              </a:rPr>
              <a:t>Disk size</a:t>
            </a:r>
            <a:endParaRPr lang="fr-CH" dirty="0">
              <a:latin typeface="Avenir Book" charset="0"/>
              <a:cs typeface="Avenir Book" charset="0"/>
            </a:endParaRPr>
          </a:p>
          <a:p>
            <a:pPr eaLnBrk="1" hangingPunct="1">
              <a:buFont typeface="Arial" charset="0"/>
              <a:buChar char="•"/>
            </a:pPr>
            <a:r>
              <a:rPr lang="fr-CH" dirty="0">
                <a:latin typeface="Avenir Book" charset="0"/>
                <a:cs typeface="Avenir Book" charset="0"/>
              </a:rPr>
              <a:t>Position Y</a:t>
            </a:r>
          </a:p>
          <a:p>
            <a:pPr eaLnBrk="1" hangingPunct="1">
              <a:buFont typeface="Arial" charset="0"/>
              <a:buChar char="•"/>
            </a:pPr>
            <a:r>
              <a:rPr lang="fr-CH" dirty="0">
                <a:latin typeface="Avenir Book" charset="0"/>
                <a:cs typeface="Avenir Book" charset="0"/>
              </a:rPr>
              <a:t>Position X</a:t>
            </a:r>
          </a:p>
          <a:p>
            <a:pPr eaLnBrk="1" hangingPunct="1">
              <a:buFont typeface="Arial" charset="0"/>
              <a:buChar char="•"/>
            </a:pPr>
            <a:r>
              <a:rPr lang="fr-CH" dirty="0" smtClean="0">
                <a:latin typeface="Avenir Book" charset="0"/>
                <a:cs typeface="Avenir Book" charset="0"/>
              </a:rPr>
              <a:t>Coulor</a:t>
            </a:r>
            <a:endParaRPr lang="fr-CH" dirty="0">
              <a:latin typeface="Avenir Book" charset="0"/>
              <a:cs typeface="Avenir Book" charset="0"/>
            </a:endParaRPr>
          </a:p>
        </p:txBody>
      </p:sp>
      <p:cxnSp>
        <p:nvCxnSpPr>
          <p:cNvPr id="10" name="Straight Arrow Connector 9"/>
          <p:cNvCxnSpPr/>
          <p:nvPr/>
        </p:nvCxnSpPr>
        <p:spPr>
          <a:xfrm>
            <a:off x="2411760" y="4703668"/>
            <a:ext cx="2903190" cy="1944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225800" y="5156503"/>
            <a:ext cx="201612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081338" y="5588303"/>
            <a:ext cx="208915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089400" y="5948665"/>
            <a:ext cx="1081088" cy="714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089400" y="6091540"/>
            <a:ext cx="1081088" cy="2889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a:spLocks noChangeArrowheads="1"/>
          </p:cNvSpPr>
          <p:nvPr/>
        </p:nvSpPr>
        <p:spPr bwMode="auto">
          <a:xfrm rot="1054633">
            <a:off x="3978275" y="6178644"/>
            <a:ext cx="100806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600">
                <a:solidFill>
                  <a:srgbClr val="FF0000"/>
                </a:solidFill>
              </a:rPr>
              <a:t>&gt;50%</a:t>
            </a:r>
          </a:p>
        </p:txBody>
      </p:sp>
      <p:pic>
        <p:nvPicPr>
          <p:cNvPr id="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787" y="355656"/>
            <a:ext cx="3644900" cy="2913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4"/>
          <p:cNvSpPr txBox="1">
            <a:spLocks noChangeArrowheads="1"/>
          </p:cNvSpPr>
          <p:nvPr/>
        </p:nvSpPr>
        <p:spPr bwMode="auto">
          <a:xfrm>
            <a:off x="4345974" y="740372"/>
            <a:ext cx="4496401"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dirty="0" smtClean="0">
                <a:latin typeface="Avenir 35 Light"/>
                <a:cs typeface="Avenir 35 Light"/>
              </a:rPr>
              <a:t>A visualisation grammar is a mapping between information pieces and visual elements</a:t>
            </a:r>
            <a:endParaRPr lang="fr-CH" dirty="0">
              <a:latin typeface="Avenir 35 Light"/>
              <a:cs typeface="Avenir 35 Light"/>
            </a:endParaRPr>
          </a:p>
        </p:txBody>
      </p:sp>
    </p:spTree>
    <p:extLst>
      <p:ext uri="{BB962C8B-B14F-4D97-AF65-F5344CB8AC3E}">
        <p14:creationId xmlns:p14="http://schemas.microsoft.com/office/powerpoint/2010/main" val="792567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611560" y="5877272"/>
            <a:ext cx="810101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dirty="0" smtClean="0">
                <a:solidFill>
                  <a:schemeClr val="tx1">
                    <a:lumMod val="75000"/>
                    <a:lumOff val="25000"/>
                  </a:schemeClr>
                </a:solidFill>
                <a:latin typeface="Avenir Light"/>
                <a:cs typeface="Avenir Light"/>
              </a:rPr>
              <a:t>3D trap !</a:t>
            </a:r>
            <a:endParaRPr lang="en-US" sz="2000" dirty="0">
              <a:solidFill>
                <a:schemeClr val="tx1">
                  <a:lumMod val="75000"/>
                  <a:lumOff val="25000"/>
                </a:schemeClr>
              </a:solidFill>
              <a:latin typeface="Avenir Light"/>
              <a:cs typeface="Avenir Light"/>
            </a:endParaRPr>
          </a:p>
        </p:txBody>
      </p:sp>
      <p:sp>
        <p:nvSpPr>
          <p:cNvPr id="81923" name="Picture 2"/>
          <p:cNvSpPr>
            <a:spLocks noChangeAspect="1"/>
          </p:cNvSpPr>
          <p:nvPr/>
        </p:nvSpPr>
        <p:spPr bwMode="auto">
          <a:xfrm>
            <a:off x="0" y="2781300"/>
            <a:ext cx="9144000" cy="266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pic>
        <p:nvPicPr>
          <p:cNvPr id="2" name="Picture 1"/>
          <p:cNvPicPr>
            <a:picLocks noChangeAspect="1"/>
          </p:cNvPicPr>
          <p:nvPr/>
        </p:nvPicPr>
        <p:blipFill>
          <a:blip r:embed="rId2"/>
          <a:stretch>
            <a:fillRect/>
          </a:stretch>
        </p:blipFill>
        <p:spPr>
          <a:xfrm>
            <a:off x="0" y="2636912"/>
            <a:ext cx="9144000" cy="2746963"/>
          </a:xfrm>
          <a:prstGeom prst="rect">
            <a:avLst/>
          </a:prstGeom>
        </p:spPr>
      </p:pic>
      <p:sp>
        <p:nvSpPr>
          <p:cNvPr id="6" name="Text Box 4"/>
          <p:cNvSpPr txBox="1">
            <a:spLocks noChangeArrowheads="1"/>
          </p:cNvSpPr>
          <p:nvPr/>
        </p:nvSpPr>
        <p:spPr bwMode="auto">
          <a:xfrm>
            <a:off x="684213" y="404813"/>
            <a:ext cx="8101012"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800" b="1" dirty="0" smtClean="0">
                <a:solidFill>
                  <a:schemeClr val="tx1">
                    <a:lumMod val="75000"/>
                    <a:lumOff val="25000"/>
                  </a:schemeClr>
                </a:solidFill>
                <a:latin typeface="Avenir Light"/>
                <a:cs typeface="Avenir Light"/>
              </a:rPr>
              <a:t>Design Principles </a:t>
            </a:r>
          </a:p>
          <a:p>
            <a:pPr algn="ctr">
              <a:defRPr/>
            </a:pPr>
            <a:endParaRPr lang="en-US" sz="2800" b="1" dirty="0">
              <a:solidFill>
                <a:schemeClr val="tx1">
                  <a:lumMod val="75000"/>
                  <a:lumOff val="25000"/>
                </a:schemeClr>
              </a:solidFill>
              <a:latin typeface="Avenir Light"/>
              <a:cs typeface="Avenir Light"/>
            </a:endParaRPr>
          </a:p>
          <a:p>
            <a:pPr algn="ctr">
              <a:defRPr/>
            </a:pPr>
            <a:r>
              <a:rPr lang="en-US" sz="2800" b="1" dirty="0" smtClean="0">
                <a:solidFill>
                  <a:schemeClr val="tx1">
                    <a:lumMod val="75000"/>
                    <a:lumOff val="25000"/>
                  </a:schemeClr>
                </a:solidFill>
                <a:latin typeface="Avenir Light"/>
                <a:cs typeface="Avenir Light"/>
              </a:rPr>
              <a:t>#3. Check graphical </a:t>
            </a:r>
            <a:r>
              <a:rPr lang="en-US" sz="2800" b="1" dirty="0" smtClean="0">
                <a:solidFill>
                  <a:srgbClr val="FF0000"/>
                </a:solidFill>
                <a:latin typeface="Avenir Light"/>
                <a:cs typeface="Avenir Light"/>
              </a:rPr>
              <a:t>integrity </a:t>
            </a:r>
            <a:r>
              <a:rPr lang="en-US" sz="2800" b="1" dirty="0" smtClean="0">
                <a:solidFill>
                  <a:schemeClr val="tx1">
                    <a:lumMod val="75000"/>
                    <a:lumOff val="25000"/>
                  </a:schemeClr>
                </a:solidFill>
                <a:latin typeface="Avenir Light"/>
                <a:cs typeface="Avenir Light"/>
              </a:rPr>
              <a:t>(</a:t>
            </a:r>
            <a:r>
              <a:rPr lang="en-US" sz="2800" b="1" dirty="0" err="1">
                <a:solidFill>
                  <a:schemeClr val="tx1">
                    <a:lumMod val="75000"/>
                    <a:lumOff val="25000"/>
                  </a:schemeClr>
                </a:solidFill>
                <a:latin typeface="Avenir Light"/>
                <a:cs typeface="Avenir Light"/>
              </a:rPr>
              <a:t>Tufte</a:t>
            </a:r>
            <a:r>
              <a:rPr lang="en-US" sz="2800" b="1" dirty="0">
                <a:solidFill>
                  <a:schemeClr val="tx1">
                    <a:lumMod val="75000"/>
                    <a:lumOff val="25000"/>
                  </a:schemeClr>
                </a:solidFill>
                <a:latin typeface="Avenir Light"/>
                <a:cs typeface="Avenir Light"/>
              </a:rPr>
              <a:t>)</a:t>
            </a:r>
          </a:p>
          <a:p>
            <a:pPr algn="ctr">
              <a:defRPr/>
            </a:pPr>
            <a:endParaRPr lang="en-US" sz="2800" b="1" dirty="0">
              <a:solidFill>
                <a:schemeClr val="tx1">
                  <a:lumMod val="75000"/>
                  <a:lumOff val="25000"/>
                </a:schemeClr>
              </a:solidFill>
              <a:latin typeface="Avenir Light"/>
              <a:cs typeface="Avenir Light"/>
            </a:endParaRPr>
          </a:p>
          <a:p>
            <a:pPr algn="ctr">
              <a:defRPr/>
            </a:pPr>
            <a:r>
              <a:rPr lang="en-US" sz="2800" b="1" dirty="0" smtClean="0">
                <a:solidFill>
                  <a:schemeClr val="tx1">
                    <a:lumMod val="75000"/>
                    <a:lumOff val="25000"/>
                  </a:schemeClr>
                </a:solidFill>
                <a:latin typeface="Avenir Light"/>
                <a:cs typeface="Avenir Light"/>
              </a:rPr>
              <a:t>visual ~ data?</a:t>
            </a:r>
          </a:p>
          <a:p>
            <a:pPr>
              <a:defRPr/>
            </a:pPr>
            <a:endParaRPr lang="en-US" sz="2800" dirty="0">
              <a:solidFill>
                <a:schemeClr val="tx1">
                  <a:lumMod val="75000"/>
                  <a:lumOff val="25000"/>
                </a:schemeClr>
              </a:solidFill>
              <a:latin typeface="Avenir Light"/>
              <a:cs typeface="Avenir Light"/>
            </a:endParaRPr>
          </a:p>
        </p:txBody>
      </p:sp>
    </p:spTree>
    <p:extLst>
      <p:ext uri="{BB962C8B-B14F-4D97-AF65-F5344CB8AC3E}">
        <p14:creationId xmlns:p14="http://schemas.microsoft.com/office/powerpoint/2010/main" val="862200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2385" y="2569343"/>
            <a:ext cx="2063004" cy="1285745"/>
          </a:xfrm>
          <a:prstGeom prst="rect">
            <a:avLst/>
          </a:prstGeom>
          <a:solidFill>
            <a:schemeClr val="tx1"/>
          </a:solidFill>
          <a:ln w="57150" cmpd="sng">
            <a:solidFill>
              <a:schemeClr val="tx1">
                <a:lumMod val="50000"/>
                <a:lumOff val="50000"/>
              </a:schemeClr>
            </a:solidFill>
          </a:ln>
        </p:spPr>
      </p:pic>
      <p:sp>
        <p:nvSpPr>
          <p:cNvPr id="6" name="TextBox 5"/>
          <p:cNvSpPr txBox="1"/>
          <p:nvPr/>
        </p:nvSpPr>
        <p:spPr>
          <a:xfrm>
            <a:off x="1464821" y="2693912"/>
            <a:ext cx="1388349" cy="369332"/>
          </a:xfrm>
          <a:prstGeom prst="rect">
            <a:avLst/>
          </a:prstGeom>
          <a:noFill/>
          <a:ln>
            <a:solidFill>
              <a:schemeClr val="tx1"/>
            </a:solidFill>
          </a:ln>
        </p:spPr>
        <p:txBody>
          <a:bodyPr wrap="square" rtlCol="0">
            <a:spAutoFit/>
          </a:bodyPr>
          <a:lstStyle/>
          <a:p>
            <a:r>
              <a:rPr lang="fr-CH" dirty="0" smtClean="0">
                <a:solidFill>
                  <a:schemeClr val="tx1">
                    <a:lumMod val="65000"/>
                    <a:lumOff val="35000"/>
                  </a:schemeClr>
                </a:solidFill>
                <a:latin typeface="Avenir 35 Light"/>
                <a:cs typeface="Avenir 35 Light"/>
              </a:rPr>
              <a:t>STIMULUS </a:t>
            </a:r>
            <a:endParaRPr lang="fr-CH" dirty="0">
              <a:solidFill>
                <a:schemeClr val="tx1">
                  <a:lumMod val="65000"/>
                  <a:lumOff val="35000"/>
                </a:schemeClr>
              </a:solidFill>
              <a:latin typeface="Avenir 35 Light"/>
              <a:cs typeface="Avenir 35 Light"/>
            </a:endParaRPr>
          </a:p>
        </p:txBody>
      </p:sp>
      <p:sp>
        <p:nvSpPr>
          <p:cNvPr id="9" name="TextBox 8"/>
          <p:cNvSpPr txBox="1"/>
          <p:nvPr/>
        </p:nvSpPr>
        <p:spPr>
          <a:xfrm>
            <a:off x="1464821" y="3246196"/>
            <a:ext cx="1388349" cy="365904"/>
          </a:xfrm>
          <a:prstGeom prst="rect">
            <a:avLst/>
          </a:prstGeom>
          <a:noFill/>
          <a:ln>
            <a:solidFill>
              <a:schemeClr val="tx1"/>
            </a:solidFill>
          </a:ln>
        </p:spPr>
        <p:txBody>
          <a:bodyPr wrap="square" rtlCol="0">
            <a:spAutoFit/>
          </a:bodyPr>
          <a:lstStyle/>
          <a:p>
            <a:r>
              <a:rPr lang="fr-CH" dirty="0" smtClean="0">
                <a:solidFill>
                  <a:schemeClr val="tx1">
                    <a:lumMod val="65000"/>
                    <a:lumOff val="35000"/>
                  </a:schemeClr>
                </a:solidFill>
                <a:latin typeface="Avenir 35 Light"/>
                <a:cs typeface="Avenir 35 Light"/>
              </a:rPr>
              <a:t>STIMULUS</a:t>
            </a:r>
            <a:endParaRPr lang="fr-CH" dirty="0">
              <a:solidFill>
                <a:schemeClr val="tx1">
                  <a:lumMod val="65000"/>
                  <a:lumOff val="35000"/>
                </a:schemeClr>
              </a:solidFill>
              <a:latin typeface="Avenir 35 Light"/>
              <a:cs typeface="Avenir 35 Light"/>
            </a:endParaRPr>
          </a:p>
        </p:txBody>
      </p:sp>
      <p:sp>
        <p:nvSpPr>
          <p:cNvPr id="10" name="TextBox 9"/>
          <p:cNvSpPr txBox="1"/>
          <p:nvPr/>
        </p:nvSpPr>
        <p:spPr>
          <a:xfrm>
            <a:off x="5405584" y="2693912"/>
            <a:ext cx="1388349" cy="365904"/>
          </a:xfrm>
          <a:prstGeom prst="rect">
            <a:avLst/>
          </a:prstGeom>
          <a:noFill/>
          <a:ln>
            <a:solidFill>
              <a:schemeClr val="tx1"/>
            </a:solidFill>
          </a:ln>
        </p:spPr>
        <p:txBody>
          <a:bodyPr wrap="square" rtlCol="0">
            <a:spAutoFit/>
          </a:bodyPr>
          <a:lstStyle/>
          <a:p>
            <a:r>
              <a:rPr lang="fr-CH" dirty="0" smtClean="0">
                <a:solidFill>
                  <a:schemeClr val="tx1">
                    <a:lumMod val="65000"/>
                    <a:lumOff val="35000"/>
                  </a:schemeClr>
                </a:solidFill>
                <a:latin typeface="Avenir 35 Light"/>
                <a:cs typeface="Avenir 35 Light"/>
              </a:rPr>
              <a:t>Behaviour</a:t>
            </a:r>
            <a:endParaRPr lang="fr-CH" dirty="0">
              <a:solidFill>
                <a:schemeClr val="tx1">
                  <a:lumMod val="65000"/>
                  <a:lumOff val="35000"/>
                </a:schemeClr>
              </a:solidFill>
              <a:latin typeface="Avenir 35 Light"/>
              <a:cs typeface="Avenir 35 Light"/>
            </a:endParaRPr>
          </a:p>
        </p:txBody>
      </p:sp>
      <p:cxnSp>
        <p:nvCxnSpPr>
          <p:cNvPr id="13" name="Straight Arrow Connector 12"/>
          <p:cNvCxnSpPr>
            <a:stCxn id="6" idx="3"/>
            <a:endCxn id="10" idx="1"/>
          </p:cNvCxnSpPr>
          <p:nvPr/>
        </p:nvCxnSpPr>
        <p:spPr>
          <a:xfrm flipV="1">
            <a:off x="2853170" y="2876864"/>
            <a:ext cx="2552414" cy="171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874695" y="2973713"/>
            <a:ext cx="1162338" cy="451998"/>
          </a:xfrm>
          <a:custGeom>
            <a:avLst/>
            <a:gdLst>
              <a:gd name="connsiteX0" fmla="*/ 0 w 1162338"/>
              <a:gd name="connsiteY0" fmla="*/ 451998 h 451998"/>
              <a:gd name="connsiteX1" fmla="*/ 0 w 1162338"/>
              <a:gd name="connsiteY1" fmla="*/ 451998 h 451998"/>
              <a:gd name="connsiteX2" fmla="*/ 1151576 w 1162338"/>
              <a:gd name="connsiteY2" fmla="*/ 451998 h 451998"/>
              <a:gd name="connsiteX3" fmla="*/ 1162338 w 1162338"/>
              <a:gd name="connsiteY3" fmla="*/ 0 h 451998"/>
            </a:gdLst>
            <a:ahLst/>
            <a:cxnLst>
              <a:cxn ang="0">
                <a:pos x="connsiteX0" y="connsiteY0"/>
              </a:cxn>
              <a:cxn ang="0">
                <a:pos x="connsiteX1" y="connsiteY1"/>
              </a:cxn>
              <a:cxn ang="0">
                <a:pos x="connsiteX2" y="connsiteY2"/>
              </a:cxn>
              <a:cxn ang="0">
                <a:pos x="connsiteX3" y="connsiteY3"/>
              </a:cxn>
            </a:cxnLst>
            <a:rect l="l" t="t" r="r" b="b"/>
            <a:pathLst>
              <a:path w="1162338" h="451998">
                <a:moveTo>
                  <a:pt x="0" y="451998"/>
                </a:moveTo>
                <a:lnTo>
                  <a:pt x="0" y="451998"/>
                </a:lnTo>
                <a:lnTo>
                  <a:pt x="1151576" y="451998"/>
                </a:lnTo>
                <a:lnTo>
                  <a:pt x="1162338" y="0"/>
                </a:lnTo>
              </a:path>
            </a:pathLst>
          </a:cu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latin typeface="Avenir 35 Light"/>
              <a:cs typeface="Avenir 35 Light"/>
            </a:endParaRPr>
          </a:p>
        </p:txBody>
      </p:sp>
      <p:cxnSp>
        <p:nvCxnSpPr>
          <p:cNvPr id="18" name="Straight Connector 17"/>
          <p:cNvCxnSpPr>
            <a:stCxn id="6" idx="2"/>
            <a:endCxn id="9" idx="0"/>
          </p:cNvCxnSpPr>
          <p:nvPr/>
        </p:nvCxnSpPr>
        <p:spPr>
          <a:xfrm>
            <a:off x="2158996" y="3063244"/>
            <a:ext cx="0" cy="182952"/>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Oval Callout 19"/>
          <p:cNvSpPr/>
          <p:nvPr/>
        </p:nvSpPr>
        <p:spPr>
          <a:xfrm>
            <a:off x="4048387" y="3855088"/>
            <a:ext cx="2174004" cy="526234"/>
          </a:xfrm>
          <a:prstGeom prst="wedgeEllipseCallout">
            <a:avLst>
              <a:gd name="adj1" fmla="val -51031"/>
              <a:gd name="adj2" fmla="val -134303"/>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595959"/>
                </a:solidFill>
                <a:latin typeface="Avenir 35 Light"/>
                <a:cs typeface="Avenir 35 Light"/>
              </a:rPr>
              <a:t>Association</a:t>
            </a:r>
            <a:endParaRPr lang="fr-CH" dirty="0">
              <a:solidFill>
                <a:srgbClr val="595959"/>
              </a:solidFill>
              <a:latin typeface="Avenir 35 Light"/>
              <a:cs typeface="Avenir 35 Light"/>
            </a:endParaRPr>
          </a:p>
        </p:txBody>
      </p:sp>
      <p:sp>
        <p:nvSpPr>
          <p:cNvPr id="22" name="TextBox 21"/>
          <p:cNvSpPr txBox="1"/>
          <p:nvPr/>
        </p:nvSpPr>
        <p:spPr>
          <a:xfrm>
            <a:off x="2327539" y="1200495"/>
            <a:ext cx="5475198" cy="461665"/>
          </a:xfrm>
          <a:prstGeom prst="rect">
            <a:avLst/>
          </a:prstGeom>
          <a:noFill/>
        </p:spPr>
        <p:txBody>
          <a:bodyPr wrap="square" rtlCol="0">
            <a:spAutoFit/>
          </a:bodyPr>
          <a:lstStyle/>
          <a:p>
            <a:pPr algn="ctr"/>
            <a:r>
              <a:rPr lang="fr-CH" sz="2400" dirty="0" smtClean="0"/>
              <a:t>How do people learn ? </a:t>
            </a:r>
            <a:r>
              <a:rPr lang="fr-CH" sz="2400" dirty="0" smtClean="0">
                <a:solidFill>
                  <a:srgbClr val="FF0000"/>
                </a:solidFill>
              </a:rPr>
              <a:t>By conditionning </a:t>
            </a:r>
            <a:endParaRPr lang="fr-CH" sz="2400" dirty="0">
              <a:solidFill>
                <a:srgbClr val="FF0000"/>
              </a:solidFill>
            </a:endParaRPr>
          </a:p>
        </p:txBody>
      </p:sp>
      <p:sp>
        <p:nvSpPr>
          <p:cNvPr id="23" name="TextBox 22"/>
          <p:cNvSpPr txBox="1"/>
          <p:nvPr/>
        </p:nvSpPr>
        <p:spPr>
          <a:xfrm>
            <a:off x="3125683" y="4592374"/>
            <a:ext cx="2009706" cy="523220"/>
          </a:xfrm>
          <a:prstGeom prst="rect">
            <a:avLst/>
          </a:prstGeom>
          <a:noFill/>
          <a:ln>
            <a:noFill/>
          </a:ln>
        </p:spPr>
        <p:txBody>
          <a:bodyPr wrap="square" rtlCol="0">
            <a:spAutoFit/>
          </a:bodyPr>
          <a:lstStyle/>
          <a:p>
            <a:pPr algn="ctr"/>
            <a:r>
              <a:rPr lang="fr-CH" sz="2800" dirty="0" smtClean="0">
                <a:solidFill>
                  <a:schemeClr val="tx1">
                    <a:lumMod val="65000"/>
                    <a:lumOff val="35000"/>
                  </a:schemeClr>
                </a:solidFill>
                <a:latin typeface="Avenir 35 Light"/>
                <a:cs typeface="Avenir 35 Light"/>
              </a:rPr>
              <a:t>p (B | S)</a:t>
            </a:r>
            <a:endParaRPr lang="fr-CH" sz="2800" dirty="0">
              <a:solidFill>
                <a:schemeClr val="tx1">
                  <a:lumMod val="65000"/>
                  <a:lumOff val="35000"/>
                </a:schemeClr>
              </a:solidFill>
              <a:latin typeface="Avenir 35 Light"/>
              <a:cs typeface="Avenir 35 Light"/>
            </a:endParaRPr>
          </a:p>
        </p:txBody>
      </p:sp>
      <p:sp>
        <p:nvSpPr>
          <p:cNvPr id="24" name="TextBox 23"/>
          <p:cNvSpPr txBox="1"/>
          <p:nvPr/>
        </p:nvSpPr>
        <p:spPr>
          <a:xfrm>
            <a:off x="3125683" y="5115594"/>
            <a:ext cx="2009706" cy="338554"/>
          </a:xfrm>
          <a:prstGeom prst="rect">
            <a:avLst/>
          </a:prstGeom>
          <a:noFill/>
          <a:ln>
            <a:noFill/>
          </a:ln>
        </p:spPr>
        <p:txBody>
          <a:bodyPr wrap="square" rtlCol="0">
            <a:spAutoFit/>
          </a:bodyPr>
          <a:lstStyle/>
          <a:p>
            <a:pPr algn="ctr"/>
            <a:r>
              <a:rPr lang="fr-CH" sz="1600" i="1" dirty="0" smtClean="0">
                <a:solidFill>
                  <a:schemeClr val="tx1">
                    <a:lumMod val="65000"/>
                    <a:lumOff val="35000"/>
                  </a:schemeClr>
                </a:solidFill>
                <a:latin typeface="Avenir 35 Light"/>
                <a:cs typeface="Avenir 35 Light"/>
              </a:rPr>
              <a:t>analytics</a:t>
            </a:r>
            <a:endParaRPr lang="fr-CH" sz="1600" i="1" dirty="0">
              <a:solidFill>
                <a:schemeClr val="tx1">
                  <a:lumMod val="65000"/>
                  <a:lumOff val="35000"/>
                </a:schemeClr>
              </a:solidFill>
              <a:latin typeface="Avenir 35 Light"/>
              <a:cs typeface="Avenir 35 Light"/>
            </a:endParaRPr>
          </a:p>
        </p:txBody>
      </p:sp>
    </p:spTree>
    <p:extLst>
      <p:ext uri="{BB962C8B-B14F-4D97-AF65-F5344CB8AC3E}">
        <p14:creationId xmlns:p14="http://schemas.microsoft.com/office/powerpoint/2010/main" val="169120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20" grpId="0" animBg="1"/>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5" name="Object 9"/>
          <p:cNvGraphicFramePr>
            <a:graphicFrameLocks noChangeAspect="1"/>
          </p:cNvGraphicFramePr>
          <p:nvPr/>
        </p:nvGraphicFramePr>
        <p:xfrm>
          <a:off x="0" y="1668463"/>
          <a:ext cx="3838575" cy="2552700"/>
        </p:xfrm>
        <a:graphic>
          <a:graphicData uri="http://schemas.openxmlformats.org/presentationml/2006/ole">
            <mc:AlternateContent xmlns:mc="http://schemas.openxmlformats.org/markup-compatibility/2006">
              <mc:Choice xmlns:v="urn:schemas-microsoft-com:vml" Requires="v">
                <p:oleObj spid="_x0000_s2124" name="Graphique" r:id="rId3" imgW="3848100" imgH="2565400" progId="Excel.Chart.8">
                  <p:embed/>
                </p:oleObj>
              </mc:Choice>
              <mc:Fallback>
                <p:oleObj name="Graphique" r:id="rId3" imgW="3848100" imgH="25654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8463"/>
                        <a:ext cx="3838575" cy="255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8066" name="Object 6"/>
          <p:cNvGraphicFramePr>
            <a:graphicFrameLocks noChangeAspect="1"/>
          </p:cNvGraphicFramePr>
          <p:nvPr/>
        </p:nvGraphicFramePr>
        <p:xfrm>
          <a:off x="107950" y="4149725"/>
          <a:ext cx="3914775" cy="2905125"/>
        </p:xfrm>
        <a:graphic>
          <a:graphicData uri="http://schemas.openxmlformats.org/presentationml/2006/ole">
            <mc:AlternateContent xmlns:mc="http://schemas.openxmlformats.org/markup-compatibility/2006">
              <mc:Choice xmlns:v="urn:schemas-microsoft-com:vml" Requires="v">
                <p:oleObj spid="_x0000_s2125" name="Graphique" r:id="rId5" imgW="3924300" imgH="2768600" progId="Excel.Chart.8">
                  <p:embed/>
                </p:oleObj>
              </mc:Choice>
              <mc:Fallback>
                <p:oleObj name="Graphique" r:id="rId5" imgW="3924300" imgH="27686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4149725"/>
                        <a:ext cx="3914775" cy="290512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067" name="Object 11"/>
          <p:cNvGraphicFramePr>
            <a:graphicFrameLocks noChangeAspect="1"/>
          </p:cNvGraphicFramePr>
          <p:nvPr/>
        </p:nvGraphicFramePr>
        <p:xfrm>
          <a:off x="4859338" y="4292600"/>
          <a:ext cx="3895725" cy="2705100"/>
        </p:xfrm>
        <a:graphic>
          <a:graphicData uri="http://schemas.openxmlformats.org/presentationml/2006/ole">
            <mc:AlternateContent xmlns:mc="http://schemas.openxmlformats.org/markup-compatibility/2006">
              <mc:Choice xmlns:v="urn:schemas-microsoft-com:vml" Requires="v">
                <p:oleObj spid="_x0000_s2126" name="Graphique" r:id="rId7" imgW="3911600" imgH="2717800" progId="Excel.Chart.8">
                  <p:embed/>
                </p:oleObj>
              </mc:Choice>
              <mc:Fallback>
                <p:oleObj name="Graphique" r:id="rId7" imgW="3911600" imgH="2717800"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4292600"/>
                        <a:ext cx="3895725" cy="2705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8068" name="Object 12"/>
          <p:cNvGraphicFramePr>
            <a:graphicFrameLocks noChangeAspect="1"/>
          </p:cNvGraphicFramePr>
          <p:nvPr/>
        </p:nvGraphicFramePr>
        <p:xfrm>
          <a:off x="4789488" y="1844675"/>
          <a:ext cx="3886200" cy="2695575"/>
        </p:xfrm>
        <a:graphic>
          <a:graphicData uri="http://schemas.openxmlformats.org/presentationml/2006/ole">
            <mc:AlternateContent xmlns:mc="http://schemas.openxmlformats.org/markup-compatibility/2006">
              <mc:Choice xmlns:v="urn:schemas-microsoft-com:vml" Requires="v">
                <p:oleObj spid="_x0000_s2127" name="Chart" r:id="rId9" imgW="3898900" imgH="2705100" progId="Excel.Chart.8">
                  <p:embed/>
                </p:oleObj>
              </mc:Choice>
              <mc:Fallback>
                <p:oleObj name="Chart" r:id="rId9" imgW="3898900" imgH="2705100"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9488" y="1844675"/>
                        <a:ext cx="3886200" cy="269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92557" name="Text Box 13"/>
          <p:cNvSpPr txBox="1">
            <a:spLocks noChangeArrowheads="1"/>
          </p:cNvSpPr>
          <p:nvPr/>
        </p:nvSpPr>
        <p:spPr bwMode="auto">
          <a:xfrm>
            <a:off x="3903663" y="2133600"/>
            <a:ext cx="307975"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bg1"/>
                </a:solidFill>
                <a:cs typeface="+mn-cs"/>
              </a:rPr>
              <a:t>A</a:t>
            </a:r>
          </a:p>
        </p:txBody>
      </p:sp>
      <p:sp>
        <p:nvSpPr>
          <p:cNvPr id="492558" name="Text Box 14"/>
          <p:cNvSpPr txBox="1">
            <a:spLocks noChangeArrowheads="1"/>
          </p:cNvSpPr>
          <p:nvPr/>
        </p:nvSpPr>
        <p:spPr bwMode="auto">
          <a:xfrm>
            <a:off x="4551363" y="2133600"/>
            <a:ext cx="307975"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bg1"/>
                </a:solidFill>
                <a:cs typeface="+mn-cs"/>
              </a:rPr>
              <a:t>B</a:t>
            </a:r>
          </a:p>
        </p:txBody>
      </p:sp>
      <p:sp>
        <p:nvSpPr>
          <p:cNvPr id="492559" name="Text Box 15"/>
          <p:cNvSpPr txBox="1">
            <a:spLocks noChangeArrowheads="1"/>
          </p:cNvSpPr>
          <p:nvPr/>
        </p:nvSpPr>
        <p:spPr bwMode="auto">
          <a:xfrm>
            <a:off x="3924300" y="4502150"/>
            <a:ext cx="307975"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bg1"/>
                </a:solidFill>
                <a:cs typeface="+mn-cs"/>
              </a:rPr>
              <a:t>C</a:t>
            </a:r>
          </a:p>
        </p:txBody>
      </p:sp>
      <p:sp>
        <p:nvSpPr>
          <p:cNvPr id="492560" name="Text Box 16"/>
          <p:cNvSpPr txBox="1">
            <a:spLocks noChangeArrowheads="1"/>
          </p:cNvSpPr>
          <p:nvPr/>
        </p:nvSpPr>
        <p:spPr bwMode="auto">
          <a:xfrm>
            <a:off x="4572000" y="4502150"/>
            <a:ext cx="360363"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chemeClr val="bg1"/>
                </a:solidFill>
                <a:cs typeface="+mn-cs"/>
              </a:rPr>
              <a:t>D</a:t>
            </a:r>
          </a:p>
        </p:txBody>
      </p:sp>
      <p:sp>
        <p:nvSpPr>
          <p:cNvPr id="13" name="Text Box 4"/>
          <p:cNvSpPr txBox="1">
            <a:spLocks noChangeArrowheads="1"/>
          </p:cNvSpPr>
          <p:nvPr/>
        </p:nvSpPr>
        <p:spPr bwMode="auto">
          <a:xfrm>
            <a:off x="684213" y="188913"/>
            <a:ext cx="8101012" cy="2185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800" b="1" dirty="0">
                <a:solidFill>
                  <a:schemeClr val="tx1">
                    <a:lumMod val="75000"/>
                    <a:lumOff val="25000"/>
                  </a:schemeClr>
                </a:solidFill>
                <a:latin typeface="Avenir Light"/>
                <a:cs typeface="Avenir Light"/>
              </a:rPr>
              <a:t>Design Principles </a:t>
            </a:r>
          </a:p>
          <a:p>
            <a:pPr algn="ctr">
              <a:defRPr/>
            </a:pPr>
            <a:r>
              <a:rPr lang="en-US" sz="2800" b="1" dirty="0">
                <a:solidFill>
                  <a:schemeClr val="tx1">
                    <a:lumMod val="75000"/>
                    <a:lumOff val="25000"/>
                  </a:schemeClr>
                </a:solidFill>
                <a:latin typeface="Avenir Light"/>
                <a:cs typeface="Avenir Light"/>
              </a:rPr>
              <a:t>#3. </a:t>
            </a:r>
            <a:r>
              <a:rPr lang="en-US" sz="2800" b="1" dirty="0" smtClean="0">
                <a:solidFill>
                  <a:schemeClr val="tx1">
                    <a:lumMod val="75000"/>
                    <a:lumOff val="25000"/>
                  </a:schemeClr>
                </a:solidFill>
                <a:latin typeface="Avenir Light"/>
                <a:cs typeface="Avenir Light"/>
              </a:rPr>
              <a:t> Optimize </a:t>
            </a:r>
            <a:r>
              <a:rPr lang="en-US" sz="2800" b="1" dirty="0" err="1" smtClean="0">
                <a:solidFill>
                  <a:srgbClr val="FF0000"/>
                </a:solidFill>
                <a:latin typeface="Avenir Light"/>
                <a:cs typeface="Avenir Light"/>
              </a:rPr>
              <a:t>the“</a:t>
            </a:r>
            <a:r>
              <a:rPr lang="en-US" sz="2800" b="1" dirty="0" err="1">
                <a:solidFill>
                  <a:srgbClr val="FF0000"/>
                </a:solidFill>
                <a:latin typeface="Avenir Light"/>
                <a:cs typeface="Avenir Light"/>
              </a:rPr>
              <a:t>data</a:t>
            </a:r>
            <a:r>
              <a:rPr lang="en-US" sz="2800" b="1" dirty="0">
                <a:solidFill>
                  <a:srgbClr val="FF0000"/>
                </a:solidFill>
                <a:latin typeface="Avenir Light"/>
                <a:cs typeface="Avenir Light"/>
              </a:rPr>
              <a:t> ink ratio” </a:t>
            </a:r>
            <a:r>
              <a:rPr lang="en-US" sz="2800" b="1" dirty="0">
                <a:solidFill>
                  <a:schemeClr val="tx1">
                    <a:lumMod val="75000"/>
                    <a:lumOff val="25000"/>
                  </a:schemeClr>
                </a:solidFill>
                <a:latin typeface="Avenir Light"/>
                <a:cs typeface="Avenir Light"/>
              </a:rPr>
              <a:t>(</a:t>
            </a:r>
            <a:r>
              <a:rPr lang="en-US" sz="2800" b="1" dirty="0" err="1">
                <a:solidFill>
                  <a:schemeClr val="tx1">
                    <a:lumMod val="75000"/>
                    <a:lumOff val="25000"/>
                  </a:schemeClr>
                </a:solidFill>
                <a:latin typeface="Avenir Light"/>
                <a:cs typeface="Avenir Light"/>
              </a:rPr>
              <a:t>Tufte</a:t>
            </a:r>
            <a:r>
              <a:rPr lang="en-US" sz="2800" b="1" dirty="0">
                <a:solidFill>
                  <a:schemeClr val="tx1">
                    <a:lumMod val="75000"/>
                    <a:lumOff val="25000"/>
                  </a:schemeClr>
                </a:solidFill>
                <a:latin typeface="Avenir Light"/>
                <a:cs typeface="Avenir Light"/>
              </a:rPr>
              <a:t>)</a:t>
            </a:r>
          </a:p>
          <a:p>
            <a:pPr algn="ctr">
              <a:defRPr/>
            </a:pPr>
            <a:endParaRPr lang="en-US" sz="2800" b="1" dirty="0">
              <a:solidFill>
                <a:schemeClr val="tx1">
                  <a:lumMod val="75000"/>
                  <a:lumOff val="25000"/>
                </a:schemeClr>
              </a:solidFill>
              <a:latin typeface="Avenir Light"/>
              <a:cs typeface="Avenir Light"/>
            </a:endParaRPr>
          </a:p>
          <a:p>
            <a:pPr algn="ctr">
              <a:defRPr/>
            </a:pPr>
            <a:r>
              <a:rPr lang="en-US" sz="2400" b="1" dirty="0" smtClean="0">
                <a:solidFill>
                  <a:schemeClr val="tx1">
                    <a:lumMod val="75000"/>
                    <a:lumOff val="25000"/>
                  </a:schemeClr>
                </a:solidFill>
                <a:latin typeface="Avenir Light"/>
                <a:cs typeface="Avenir Light"/>
              </a:rPr>
              <a:t>Which % of pixels provide information ?</a:t>
            </a:r>
            <a:endParaRPr lang="en-US" sz="2400" b="1" dirty="0">
              <a:solidFill>
                <a:schemeClr val="tx1">
                  <a:lumMod val="75000"/>
                  <a:lumOff val="25000"/>
                </a:schemeClr>
              </a:solidFill>
              <a:latin typeface="Avenir Light"/>
              <a:cs typeface="Avenir Light"/>
            </a:endParaRPr>
          </a:p>
          <a:p>
            <a:pPr>
              <a:defRPr/>
            </a:pPr>
            <a:endParaRPr lang="en-US" sz="2800" dirty="0">
              <a:solidFill>
                <a:schemeClr val="tx1">
                  <a:lumMod val="75000"/>
                  <a:lumOff val="25000"/>
                </a:schemeClr>
              </a:solidFill>
              <a:latin typeface="Avenir Light"/>
              <a:cs typeface="Avenir Light"/>
            </a:endParaRPr>
          </a:p>
        </p:txBody>
      </p:sp>
    </p:spTree>
    <p:extLst>
      <p:ext uri="{BB962C8B-B14F-4D97-AF65-F5344CB8AC3E}">
        <p14:creationId xmlns:p14="http://schemas.microsoft.com/office/powerpoint/2010/main" val="1111656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75" y="188640"/>
            <a:ext cx="6350000" cy="6350000"/>
          </a:xfrm>
          <a:prstGeom prst="rect">
            <a:avLst/>
          </a:prstGeom>
        </p:spPr>
      </p:pic>
      <p:sp>
        <p:nvSpPr>
          <p:cNvPr id="89089" name="Picture 4"/>
          <p:cNvSpPr>
            <a:spLocks noChangeAspect="1"/>
          </p:cNvSpPr>
          <p:nvPr/>
        </p:nvSpPr>
        <p:spPr bwMode="auto">
          <a:xfrm>
            <a:off x="34925" y="115888"/>
            <a:ext cx="6624638" cy="662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CH"/>
          </a:p>
        </p:txBody>
      </p:sp>
      <p:sp>
        <p:nvSpPr>
          <p:cNvPr id="89090" name="Rectangle 6"/>
          <p:cNvSpPr>
            <a:spLocks noChangeArrowheads="1"/>
          </p:cNvSpPr>
          <p:nvPr/>
        </p:nvSpPr>
        <p:spPr bwMode="auto">
          <a:xfrm rot="-5400000">
            <a:off x="-2191544" y="3109119"/>
            <a:ext cx="45720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fr-CH" sz="1100" dirty="0"/>
              <a:t>http://media.juiceanalytics.com/images/smallmultiples1.png</a:t>
            </a:r>
          </a:p>
        </p:txBody>
      </p:sp>
      <p:sp>
        <p:nvSpPr>
          <p:cNvPr id="8" name="Text Box 4"/>
          <p:cNvSpPr txBox="1">
            <a:spLocks noChangeArrowheads="1"/>
          </p:cNvSpPr>
          <p:nvPr/>
        </p:nvSpPr>
        <p:spPr bwMode="auto">
          <a:xfrm>
            <a:off x="6156325" y="1916113"/>
            <a:ext cx="2916238"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en-US" sz="2800" b="1" dirty="0" smtClean="0">
                <a:solidFill>
                  <a:schemeClr val="tx1">
                    <a:lumMod val="75000"/>
                    <a:lumOff val="25000"/>
                  </a:schemeClr>
                </a:solidFill>
                <a:latin typeface="Avenir Light"/>
                <a:cs typeface="Avenir Light"/>
              </a:rPr>
              <a:t>Design Principles </a:t>
            </a:r>
          </a:p>
          <a:p>
            <a:pPr algn="r">
              <a:defRPr/>
            </a:pPr>
            <a:endParaRPr lang="en-US" sz="2800" b="1" dirty="0">
              <a:solidFill>
                <a:schemeClr val="tx1">
                  <a:lumMod val="75000"/>
                  <a:lumOff val="25000"/>
                </a:schemeClr>
              </a:solidFill>
              <a:latin typeface="Avenir Light"/>
              <a:cs typeface="Avenir Light"/>
            </a:endParaRPr>
          </a:p>
          <a:p>
            <a:pPr algn="r">
              <a:defRPr/>
            </a:pPr>
            <a:r>
              <a:rPr lang="en-US" sz="2800" b="1" dirty="0" smtClean="0">
                <a:solidFill>
                  <a:schemeClr val="tx1">
                    <a:lumMod val="75000"/>
                    <a:lumOff val="25000"/>
                  </a:schemeClr>
                </a:solidFill>
                <a:latin typeface="Avenir Light"/>
                <a:cs typeface="Avenir Light"/>
              </a:rPr>
              <a:t>#6 </a:t>
            </a:r>
            <a:endParaRPr lang="en-US" sz="2800" b="1" dirty="0">
              <a:solidFill>
                <a:schemeClr val="tx1">
                  <a:lumMod val="75000"/>
                  <a:lumOff val="25000"/>
                </a:schemeClr>
              </a:solidFill>
              <a:latin typeface="Avenir Light"/>
              <a:cs typeface="Avenir Light"/>
            </a:endParaRPr>
          </a:p>
          <a:p>
            <a:pPr algn="r">
              <a:defRPr/>
            </a:pPr>
            <a:endParaRPr lang="en-US" sz="2800" b="1" dirty="0">
              <a:solidFill>
                <a:schemeClr val="tx1">
                  <a:lumMod val="75000"/>
                  <a:lumOff val="25000"/>
                </a:schemeClr>
              </a:solidFill>
              <a:latin typeface="Avenir Light"/>
              <a:cs typeface="Avenir Light"/>
            </a:endParaRPr>
          </a:p>
          <a:p>
            <a:pPr algn="r">
              <a:defRPr/>
            </a:pPr>
            <a:r>
              <a:rPr lang="en-US" sz="2800" b="1" dirty="0" smtClean="0">
                <a:solidFill>
                  <a:schemeClr val="tx1">
                    <a:lumMod val="75000"/>
                    <a:lumOff val="25000"/>
                  </a:schemeClr>
                </a:solidFill>
                <a:latin typeface="Avenir Light"/>
                <a:cs typeface="Avenir Light"/>
              </a:rPr>
              <a:t>Use</a:t>
            </a:r>
            <a:endParaRPr lang="en-US" sz="2800" b="1" dirty="0">
              <a:solidFill>
                <a:srgbClr val="FF0000"/>
              </a:solidFill>
              <a:latin typeface="Avenir Light"/>
              <a:cs typeface="Avenir Light"/>
            </a:endParaRPr>
          </a:p>
          <a:p>
            <a:pPr algn="r">
              <a:defRPr/>
            </a:pPr>
            <a:r>
              <a:rPr lang="en-US" sz="2800" b="1" dirty="0">
                <a:solidFill>
                  <a:srgbClr val="FF0000"/>
                </a:solidFill>
                <a:latin typeface="Avenir Light"/>
                <a:cs typeface="Avenir Light"/>
              </a:rPr>
              <a:t>“small multiple”</a:t>
            </a:r>
          </a:p>
          <a:p>
            <a:pPr algn="r">
              <a:defRPr/>
            </a:pPr>
            <a:r>
              <a:rPr lang="en-US" sz="2800" b="1" dirty="0">
                <a:solidFill>
                  <a:srgbClr val="FF0000"/>
                </a:solidFill>
                <a:latin typeface="Avenir Light"/>
                <a:cs typeface="Avenir Light"/>
              </a:rPr>
              <a:t> </a:t>
            </a:r>
          </a:p>
          <a:p>
            <a:pPr algn="r">
              <a:defRPr/>
            </a:pPr>
            <a:r>
              <a:rPr lang="en-US" sz="2800" b="1" dirty="0">
                <a:solidFill>
                  <a:schemeClr val="tx1">
                    <a:lumMod val="75000"/>
                    <a:lumOff val="25000"/>
                  </a:schemeClr>
                </a:solidFill>
                <a:latin typeface="Avenir Light"/>
                <a:cs typeface="Avenir Light"/>
              </a:rPr>
              <a:t>(</a:t>
            </a:r>
            <a:r>
              <a:rPr lang="en-US" sz="2800" b="1" dirty="0" err="1">
                <a:solidFill>
                  <a:schemeClr val="tx1">
                    <a:lumMod val="75000"/>
                    <a:lumOff val="25000"/>
                  </a:schemeClr>
                </a:solidFill>
                <a:latin typeface="Avenir Light"/>
                <a:cs typeface="Avenir Light"/>
              </a:rPr>
              <a:t>Tufte</a:t>
            </a:r>
            <a:r>
              <a:rPr lang="en-US" sz="2800" b="1" dirty="0">
                <a:solidFill>
                  <a:schemeClr val="tx1">
                    <a:lumMod val="75000"/>
                    <a:lumOff val="25000"/>
                  </a:schemeClr>
                </a:solidFill>
                <a:latin typeface="Avenir Light"/>
                <a:cs typeface="Avenir Light"/>
              </a:rPr>
              <a:t>)</a:t>
            </a:r>
          </a:p>
          <a:p>
            <a:pPr algn="r">
              <a:defRPr/>
            </a:pPr>
            <a:endParaRPr lang="en-US" sz="2800" b="1" dirty="0">
              <a:solidFill>
                <a:schemeClr val="tx1">
                  <a:lumMod val="75000"/>
                  <a:lumOff val="25000"/>
                </a:schemeClr>
              </a:solidFill>
              <a:latin typeface="Avenir Light"/>
              <a:cs typeface="Avenir Light"/>
            </a:endParaRPr>
          </a:p>
          <a:p>
            <a:pPr algn="r">
              <a:defRPr/>
            </a:pPr>
            <a:endParaRPr lang="en-US" sz="2800" b="1" dirty="0">
              <a:solidFill>
                <a:schemeClr val="tx1">
                  <a:lumMod val="75000"/>
                  <a:lumOff val="25000"/>
                </a:schemeClr>
              </a:solidFill>
              <a:latin typeface="Avenir Light"/>
              <a:cs typeface="Avenir Light"/>
            </a:endParaRPr>
          </a:p>
        </p:txBody>
      </p:sp>
    </p:spTree>
    <p:extLst>
      <p:ext uri="{BB962C8B-B14F-4D97-AF65-F5344CB8AC3E}">
        <p14:creationId xmlns:p14="http://schemas.microsoft.com/office/powerpoint/2010/main" val="1622642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07950" y="188913"/>
            <a:ext cx="92519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CH" dirty="0" smtClean="0">
                <a:latin typeface="Avenir Book" charset="0"/>
                <a:cs typeface="Avenir Book" charset="0"/>
              </a:rPr>
              <a:t>Design Error 4</a:t>
            </a:r>
            <a:endParaRPr lang="fr-CH" dirty="0">
              <a:latin typeface="Avenir Book" charset="0"/>
              <a:cs typeface="Avenir Book" charset="0"/>
            </a:endParaRPr>
          </a:p>
          <a:p>
            <a:pPr algn="ctr" eaLnBrk="1" hangingPunct="1"/>
            <a:endParaRPr lang="fr-CH" dirty="0">
              <a:latin typeface="Avenir Book" charset="0"/>
              <a:cs typeface="Avenir Book" charset="0"/>
            </a:endParaRPr>
          </a:p>
          <a:p>
            <a:pPr algn="ctr" eaLnBrk="1" hangingPunct="1"/>
            <a:r>
              <a:rPr lang="fr-CH" dirty="0" smtClean="0">
                <a:latin typeface="Avenir Book" charset="0"/>
                <a:cs typeface="Avenir Book" charset="0"/>
              </a:rPr>
              <a:t>Let R generate the scale automatically !!!!!!!!!</a:t>
            </a:r>
            <a:endParaRPr lang="fr-CH" dirty="0">
              <a:latin typeface="Avenir Book" charset="0"/>
              <a:cs typeface="Avenir Book" charset="0"/>
            </a:endParaRPr>
          </a:p>
        </p:txBody>
      </p:sp>
      <p:pic>
        <p:nvPicPr>
          <p:cNvPr id="14029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402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7"/>
          <p:cNvSpPr/>
          <p:nvPr/>
        </p:nvSpPr>
        <p:spPr>
          <a:xfrm>
            <a:off x="250825" y="3536935"/>
            <a:ext cx="1152525" cy="2592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H"/>
          </a:p>
        </p:txBody>
      </p:sp>
      <p:sp>
        <p:nvSpPr>
          <p:cNvPr id="9" name="Oval 8"/>
          <p:cNvSpPr/>
          <p:nvPr/>
        </p:nvSpPr>
        <p:spPr>
          <a:xfrm>
            <a:off x="4067175" y="3536935"/>
            <a:ext cx="1152525" cy="25923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H"/>
          </a:p>
        </p:txBody>
      </p:sp>
    </p:spTree>
    <p:extLst>
      <p:ext uri="{BB962C8B-B14F-4D97-AF65-F5344CB8AC3E}">
        <p14:creationId xmlns:p14="http://schemas.microsoft.com/office/powerpoint/2010/main" val="173746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1" name="Object 12"/>
          <p:cNvGraphicFramePr>
            <a:graphicFrameLocks noChangeAspect="1"/>
          </p:cNvGraphicFramePr>
          <p:nvPr>
            <p:extLst>
              <p:ext uri="{D42A27DB-BD31-4B8C-83A1-F6EECF244321}">
                <p14:modId xmlns:p14="http://schemas.microsoft.com/office/powerpoint/2010/main" val="415166656"/>
              </p:ext>
            </p:extLst>
          </p:nvPr>
        </p:nvGraphicFramePr>
        <p:xfrm>
          <a:off x="3635375" y="2542583"/>
          <a:ext cx="6786563" cy="3622675"/>
        </p:xfrm>
        <a:graphic>
          <a:graphicData uri="http://schemas.openxmlformats.org/presentationml/2006/ole">
            <mc:AlternateContent xmlns:mc="http://schemas.openxmlformats.org/markup-compatibility/2006">
              <mc:Choice xmlns:v="urn:schemas-microsoft-com:vml" Requires="v">
                <p:oleObj spid="_x0000_s3212" name="Graphique" r:id="rId3" imgW="6223000" imgH="3327400" progId="Excel.Chart.8">
                  <p:embed/>
                </p:oleObj>
              </mc:Choice>
              <mc:Fallback>
                <p:oleObj name="Graphique" r:id="rId3" imgW="6223000" imgH="33274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542583"/>
                        <a:ext cx="6786563" cy="3622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2402" name="Object 11"/>
          <p:cNvGraphicFramePr>
            <a:graphicFrameLocks noChangeAspect="1"/>
          </p:cNvGraphicFramePr>
          <p:nvPr>
            <p:extLst>
              <p:ext uri="{D42A27DB-BD31-4B8C-83A1-F6EECF244321}">
                <p14:modId xmlns:p14="http://schemas.microsoft.com/office/powerpoint/2010/main" val="133811447"/>
              </p:ext>
            </p:extLst>
          </p:nvPr>
        </p:nvGraphicFramePr>
        <p:xfrm>
          <a:off x="-1044575" y="2860083"/>
          <a:ext cx="6200775" cy="3305175"/>
        </p:xfrm>
        <a:graphic>
          <a:graphicData uri="http://schemas.openxmlformats.org/presentationml/2006/ole">
            <mc:AlternateContent xmlns:mc="http://schemas.openxmlformats.org/markup-compatibility/2006">
              <mc:Choice xmlns:v="urn:schemas-microsoft-com:vml" Requires="v">
                <p:oleObj spid="_x0000_s3213" name="Graphique" r:id="rId5" imgW="6210300" imgH="3314700" progId="Excel.Chart.8">
                  <p:embed/>
                </p:oleObj>
              </mc:Choice>
              <mc:Fallback>
                <p:oleObj name="Graphique" r:id="rId5" imgW="6210300" imgH="33147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2860083"/>
                        <a:ext cx="6200775" cy="3305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2403" name="Object 4"/>
          <p:cNvGraphicFramePr>
            <a:graphicFrameLocks noChangeAspect="1"/>
          </p:cNvGraphicFramePr>
          <p:nvPr>
            <p:extLst>
              <p:ext uri="{D42A27DB-BD31-4B8C-83A1-F6EECF244321}">
                <p14:modId xmlns:p14="http://schemas.microsoft.com/office/powerpoint/2010/main" val="45901024"/>
              </p:ext>
            </p:extLst>
          </p:nvPr>
        </p:nvGraphicFramePr>
        <p:xfrm>
          <a:off x="2895600" y="15557478"/>
          <a:ext cx="6200775" cy="3457575"/>
        </p:xfrm>
        <a:graphic>
          <a:graphicData uri="http://schemas.openxmlformats.org/presentationml/2006/ole">
            <mc:AlternateContent xmlns:mc="http://schemas.openxmlformats.org/markup-compatibility/2006">
              <mc:Choice xmlns:v="urn:schemas-microsoft-com:vml" Requires="v">
                <p:oleObj spid="_x0000_s3214" name="Graphique" r:id="rId7" imgW="6210300" imgH="3314700" progId="Excel.Chart.8">
                  <p:embed/>
                </p:oleObj>
              </mc:Choice>
              <mc:Fallback>
                <p:oleObj name="Graphique" r:id="rId7" imgW="6210300" imgH="3314700"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5557478"/>
                        <a:ext cx="6200775" cy="34575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2404" name="Object 5"/>
          <p:cNvGraphicFramePr>
            <a:graphicFrameLocks noChangeAspect="1"/>
          </p:cNvGraphicFramePr>
          <p:nvPr>
            <p:extLst>
              <p:ext uri="{D42A27DB-BD31-4B8C-83A1-F6EECF244321}">
                <p14:modId xmlns:p14="http://schemas.microsoft.com/office/powerpoint/2010/main" val="1497966220"/>
              </p:ext>
            </p:extLst>
          </p:nvPr>
        </p:nvGraphicFramePr>
        <p:xfrm>
          <a:off x="3048000" y="19262703"/>
          <a:ext cx="6210300" cy="3467100"/>
        </p:xfrm>
        <a:graphic>
          <a:graphicData uri="http://schemas.openxmlformats.org/presentationml/2006/ole">
            <mc:AlternateContent xmlns:mc="http://schemas.openxmlformats.org/markup-compatibility/2006">
              <mc:Choice xmlns:v="urn:schemas-microsoft-com:vml" Requires="v">
                <p:oleObj spid="_x0000_s3215" name="Graphique" r:id="rId9" imgW="6223000" imgH="3327400" progId="Excel.Chart.8">
                  <p:embed/>
                </p:oleObj>
              </mc:Choice>
              <mc:Fallback>
                <p:oleObj name="Graphique" r:id="rId9" imgW="6223000" imgH="3327400"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19262703"/>
                        <a:ext cx="6210300" cy="34671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2405" name="Object 6"/>
          <p:cNvGraphicFramePr>
            <a:graphicFrameLocks noChangeAspect="1"/>
          </p:cNvGraphicFramePr>
          <p:nvPr>
            <p:extLst>
              <p:ext uri="{D42A27DB-BD31-4B8C-83A1-F6EECF244321}">
                <p14:modId xmlns:p14="http://schemas.microsoft.com/office/powerpoint/2010/main" val="360361700"/>
              </p:ext>
            </p:extLst>
          </p:nvPr>
        </p:nvGraphicFramePr>
        <p:xfrm>
          <a:off x="3111500" y="15773378"/>
          <a:ext cx="6200775" cy="3457575"/>
        </p:xfrm>
        <a:graphic>
          <a:graphicData uri="http://schemas.openxmlformats.org/presentationml/2006/ole">
            <mc:AlternateContent xmlns:mc="http://schemas.openxmlformats.org/markup-compatibility/2006">
              <mc:Choice xmlns:v="urn:schemas-microsoft-com:vml" Requires="v">
                <p:oleObj spid="_x0000_s3216" name="Graphique" r:id="rId11" imgW="6210300" imgH="3314700" progId="Excel.Chart.8">
                  <p:embed/>
                </p:oleObj>
              </mc:Choice>
              <mc:Fallback>
                <p:oleObj name="Graphique" r:id="rId11" imgW="6210300" imgH="3314700" progId="Excel.Char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11500" y="15773378"/>
                        <a:ext cx="6200775" cy="34575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2406" name="Object 7"/>
          <p:cNvGraphicFramePr>
            <a:graphicFrameLocks noChangeAspect="1"/>
          </p:cNvGraphicFramePr>
          <p:nvPr>
            <p:extLst>
              <p:ext uri="{D42A27DB-BD31-4B8C-83A1-F6EECF244321}">
                <p14:modId xmlns:p14="http://schemas.microsoft.com/office/powerpoint/2010/main" val="2617614985"/>
              </p:ext>
            </p:extLst>
          </p:nvPr>
        </p:nvGraphicFramePr>
        <p:xfrm>
          <a:off x="3263900" y="19478603"/>
          <a:ext cx="6210300" cy="3467100"/>
        </p:xfrm>
        <a:graphic>
          <a:graphicData uri="http://schemas.openxmlformats.org/presentationml/2006/ole">
            <mc:AlternateContent xmlns:mc="http://schemas.openxmlformats.org/markup-compatibility/2006">
              <mc:Choice xmlns:v="urn:schemas-microsoft-com:vml" Requires="v">
                <p:oleObj spid="_x0000_s3217" name="Graphique" r:id="rId13" imgW="6223000" imgH="3327400" progId="Excel.Chart.8">
                  <p:embed/>
                </p:oleObj>
              </mc:Choice>
              <mc:Fallback>
                <p:oleObj name="Graphique" r:id="rId13" imgW="6223000" imgH="3327400"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3900" y="19478603"/>
                        <a:ext cx="6210300" cy="34671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2407" name="Object 8"/>
          <p:cNvGraphicFramePr>
            <a:graphicFrameLocks noChangeAspect="1"/>
          </p:cNvGraphicFramePr>
          <p:nvPr>
            <p:extLst>
              <p:ext uri="{D42A27DB-BD31-4B8C-83A1-F6EECF244321}">
                <p14:modId xmlns:p14="http://schemas.microsoft.com/office/powerpoint/2010/main" val="291057909"/>
              </p:ext>
            </p:extLst>
          </p:nvPr>
        </p:nvGraphicFramePr>
        <p:xfrm>
          <a:off x="3327400" y="15989278"/>
          <a:ext cx="6200775" cy="3457575"/>
        </p:xfrm>
        <a:graphic>
          <a:graphicData uri="http://schemas.openxmlformats.org/presentationml/2006/ole">
            <mc:AlternateContent xmlns:mc="http://schemas.openxmlformats.org/markup-compatibility/2006">
              <mc:Choice xmlns:v="urn:schemas-microsoft-com:vml" Requires="v">
                <p:oleObj spid="_x0000_s3218" name="Graphique" r:id="rId14" imgW="6210300" imgH="3314700" progId="Excel.Chart.8">
                  <p:embed/>
                </p:oleObj>
              </mc:Choice>
              <mc:Fallback>
                <p:oleObj name="Graphique" r:id="rId14" imgW="6210300" imgH="3314700" progId="Excel.Chart.8">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7400" y="15989278"/>
                        <a:ext cx="6200775" cy="34575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2408" name="Object 9"/>
          <p:cNvGraphicFramePr>
            <a:graphicFrameLocks noChangeAspect="1"/>
          </p:cNvGraphicFramePr>
          <p:nvPr>
            <p:extLst>
              <p:ext uri="{D42A27DB-BD31-4B8C-83A1-F6EECF244321}">
                <p14:modId xmlns:p14="http://schemas.microsoft.com/office/powerpoint/2010/main" val="1277053974"/>
              </p:ext>
            </p:extLst>
          </p:nvPr>
        </p:nvGraphicFramePr>
        <p:xfrm>
          <a:off x="3479800" y="19694503"/>
          <a:ext cx="6210300" cy="3467100"/>
        </p:xfrm>
        <a:graphic>
          <a:graphicData uri="http://schemas.openxmlformats.org/presentationml/2006/ole">
            <mc:AlternateContent xmlns:mc="http://schemas.openxmlformats.org/markup-compatibility/2006">
              <mc:Choice xmlns:v="urn:schemas-microsoft-com:vml" Requires="v">
                <p:oleObj spid="_x0000_s3219" name="Worksheet" r:id="rId16" imgW="6223000" imgH="3327400" progId="Excel.Sheet.8">
                  <p:embed/>
                </p:oleObj>
              </mc:Choice>
              <mc:Fallback>
                <p:oleObj name="Worksheet" r:id="rId16" imgW="6223000" imgH="3327400" progId="Excel.Sheet.8">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9800" y="19694503"/>
                        <a:ext cx="6210300" cy="34671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
                            <a:solidFill>
                              <a:srgbClr val="FFFFFF"/>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03824" name="Line 16"/>
          <p:cNvSpPr>
            <a:spLocks noChangeShapeType="1"/>
          </p:cNvSpPr>
          <p:nvPr/>
        </p:nvSpPr>
        <p:spPr bwMode="auto">
          <a:xfrm>
            <a:off x="5148263" y="2520642"/>
            <a:ext cx="0" cy="41767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 name="Title 1"/>
          <p:cNvSpPr txBox="1">
            <a:spLocks/>
          </p:cNvSpPr>
          <p:nvPr/>
        </p:nvSpPr>
        <p:spPr bwMode="auto">
          <a:xfrm>
            <a:off x="129863" y="654546"/>
            <a:ext cx="8785225"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defRPr/>
            </a:pPr>
            <a:r>
              <a:rPr lang="fr-CH" sz="3200" dirty="0" smtClean="0">
                <a:solidFill>
                  <a:schemeClr val="tx1"/>
                </a:solidFill>
                <a:latin typeface="Avenir Book"/>
                <a:cs typeface="Avenir Book"/>
              </a:rPr>
              <a:t>Design Erreur 10</a:t>
            </a:r>
          </a:p>
          <a:p>
            <a:pPr>
              <a:defRPr/>
            </a:pPr>
            <a:endParaRPr lang="fr-CH" sz="3200" dirty="0">
              <a:solidFill>
                <a:schemeClr val="tx1"/>
              </a:solidFill>
              <a:latin typeface="Avenir Book"/>
              <a:cs typeface="Avenir Book"/>
            </a:endParaRPr>
          </a:p>
          <a:p>
            <a:pPr>
              <a:defRPr/>
            </a:pPr>
            <a:r>
              <a:rPr lang="fr-CH" sz="3200" dirty="0" smtClean="0">
                <a:solidFill>
                  <a:schemeClr val="tx1"/>
                </a:solidFill>
                <a:latin typeface="Avenir Book"/>
                <a:cs typeface="Avenir Book"/>
              </a:rPr>
              <a:t>‘split attention effect’ </a:t>
            </a:r>
            <a:endParaRPr lang="fr-CH" sz="2000" dirty="0" smtClean="0">
              <a:solidFill>
                <a:schemeClr val="tx1">
                  <a:lumMod val="50000"/>
                  <a:lumOff val="50000"/>
                </a:schemeClr>
              </a:solidFill>
              <a:latin typeface="Avenir Book"/>
              <a:cs typeface="Avenir Book"/>
            </a:endParaRPr>
          </a:p>
        </p:txBody>
      </p:sp>
    </p:spTree>
    <p:extLst>
      <p:ext uri="{BB962C8B-B14F-4D97-AF65-F5344CB8AC3E}">
        <p14:creationId xmlns:p14="http://schemas.microsoft.com/office/powerpoint/2010/main" val="219017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4355976" y="3212976"/>
            <a:ext cx="0" cy="2448272"/>
          </a:xfrm>
          <a:prstGeom prst="straightConnector1">
            <a:avLst/>
          </a:prstGeom>
          <a:ln w="76200" cmpd="sng">
            <a:solidFill>
              <a:srgbClr val="777777"/>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4884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675687" cy="2439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884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5815013"/>
            <a:ext cx="8675687" cy="350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88455" name="Text Box 7"/>
          <p:cNvSpPr txBox="1">
            <a:spLocks noChangeArrowheads="1"/>
          </p:cNvSpPr>
          <p:nvPr/>
        </p:nvSpPr>
        <p:spPr bwMode="auto">
          <a:xfrm>
            <a:off x="3797424" y="1883643"/>
            <a:ext cx="4321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600" dirty="0">
                <a:solidFill>
                  <a:srgbClr val="FF0000"/>
                </a:solidFill>
                <a:latin typeface="Verdana Ref" charset="0"/>
                <a:cs typeface="+mn-cs"/>
              </a:rPr>
              <a:t>Vertical / Horizontal: 5:1</a:t>
            </a:r>
          </a:p>
        </p:txBody>
      </p:sp>
      <p:sp>
        <p:nvSpPr>
          <p:cNvPr id="488456" name="Text Box 8"/>
          <p:cNvSpPr txBox="1">
            <a:spLocks noChangeArrowheads="1"/>
          </p:cNvSpPr>
          <p:nvPr/>
        </p:nvSpPr>
        <p:spPr bwMode="auto">
          <a:xfrm>
            <a:off x="4822825" y="6188075"/>
            <a:ext cx="4321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600">
                <a:solidFill>
                  <a:srgbClr val="FF0000"/>
                </a:solidFill>
                <a:latin typeface="Verdana Ref" charset="0"/>
                <a:cs typeface="+mn-cs"/>
              </a:rPr>
              <a:t>Vertical / Horizontal: 1:1</a:t>
            </a:r>
          </a:p>
        </p:txBody>
      </p:sp>
      <p:sp>
        <p:nvSpPr>
          <p:cNvPr id="2" name="Rectangle 1"/>
          <p:cNvSpPr/>
          <p:nvPr/>
        </p:nvSpPr>
        <p:spPr>
          <a:xfrm rot="21264438">
            <a:off x="2158080" y="3860666"/>
            <a:ext cx="4470507" cy="923330"/>
          </a:xfrm>
          <a:prstGeom prst="rect">
            <a:avLst/>
          </a:prstGeom>
          <a:noFill/>
        </p:spPr>
        <p:txBody>
          <a:bodyPr wrap="none" lIns="91440" tIns="45720" rIns="91440" bIns="45720">
            <a:spAutoFit/>
          </a:bodyPr>
          <a:lstStyle/>
          <a:p>
            <a:pPr algn="ctr"/>
            <a:r>
              <a:rPr lang="fr-CH"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LIE FACTOR = 5</a:t>
            </a:r>
            <a:endParaRPr lang="fr-CH"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9719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fr-CH" dirty="0" smtClean="0">
                <a:latin typeface="Avenir 35 Light"/>
                <a:cs typeface="Avenir 35 Light"/>
              </a:rPr>
              <a:t>Example of exam question </a:t>
            </a:r>
            <a:endParaRPr lang="fr-CH" dirty="0">
              <a:latin typeface="Avenir 35 Light"/>
              <a:cs typeface="Avenir 35 Light"/>
            </a:endParaRPr>
          </a:p>
        </p:txBody>
      </p:sp>
      <p:sp>
        <p:nvSpPr>
          <p:cNvPr id="4" name="Title 1"/>
          <p:cNvSpPr txBox="1">
            <a:spLocks/>
          </p:cNvSpPr>
          <p:nvPr/>
        </p:nvSpPr>
        <p:spPr>
          <a:xfrm>
            <a:off x="457200" y="3143664"/>
            <a:ext cx="8229600" cy="9814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20000"/>
              </a:lnSpc>
            </a:pPr>
            <a:endParaRPr lang="fr-CH" sz="2400" dirty="0">
              <a:latin typeface="Avenir 35 Light"/>
              <a:cs typeface="Avenir 35 Light"/>
            </a:endParaRPr>
          </a:p>
        </p:txBody>
      </p:sp>
      <p:sp>
        <p:nvSpPr>
          <p:cNvPr id="5" name="Rectangle 4"/>
          <p:cNvSpPr/>
          <p:nvPr/>
        </p:nvSpPr>
        <p:spPr>
          <a:xfrm>
            <a:off x="90002" y="80006"/>
            <a:ext cx="8940245" cy="66204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089215" y="2802890"/>
            <a:ext cx="4912275" cy="3254512"/>
          </a:xfrm>
          <a:prstGeom prst="rect">
            <a:avLst/>
          </a:prstGeom>
          <a:noFill/>
          <a:ln>
            <a:noFill/>
          </a:ln>
        </p:spPr>
      </p:pic>
      <p:sp>
        <p:nvSpPr>
          <p:cNvPr id="3" name="TextBox 2"/>
          <p:cNvSpPr txBox="1"/>
          <p:nvPr/>
        </p:nvSpPr>
        <p:spPr>
          <a:xfrm>
            <a:off x="597026" y="2008279"/>
            <a:ext cx="7902457" cy="369332"/>
          </a:xfrm>
          <a:prstGeom prst="rect">
            <a:avLst/>
          </a:prstGeom>
          <a:noFill/>
        </p:spPr>
        <p:txBody>
          <a:bodyPr wrap="square" rtlCol="0">
            <a:spAutoFit/>
          </a:bodyPr>
          <a:lstStyle/>
          <a:p>
            <a:r>
              <a:rPr lang="fr-CH" dirty="0" smtClean="0"/>
              <a:t>Is there a split attention effect on this figure ? Is there any other concern ?</a:t>
            </a:r>
            <a:endParaRPr lang="fr-CH" dirty="0"/>
          </a:p>
        </p:txBody>
      </p:sp>
    </p:spTree>
    <p:extLst>
      <p:ext uri="{BB962C8B-B14F-4D97-AF65-F5344CB8AC3E}">
        <p14:creationId xmlns:p14="http://schemas.microsoft.com/office/powerpoint/2010/main" val="3213668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7544" y="2998693"/>
            <a:ext cx="331236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smtClean="0">
                <a:solidFill>
                  <a:srgbClr val="FF0000"/>
                </a:solidFill>
                <a:latin typeface="Avenir Book"/>
                <a:cs typeface="Avenir Book"/>
              </a:rPr>
              <a:t>Independent</a:t>
            </a:r>
            <a:endParaRPr lang="en-US" sz="3600" dirty="0">
              <a:solidFill>
                <a:srgbClr val="FF0000"/>
              </a:solidFill>
              <a:latin typeface="Avenir Book"/>
              <a:cs typeface="Avenir Book"/>
            </a:endParaRPr>
          </a:p>
        </p:txBody>
      </p:sp>
      <p:sp>
        <p:nvSpPr>
          <p:cNvPr id="3" name="Text Box 3"/>
          <p:cNvSpPr txBox="1">
            <a:spLocks noChangeArrowheads="1"/>
          </p:cNvSpPr>
          <p:nvPr/>
        </p:nvSpPr>
        <p:spPr bwMode="auto">
          <a:xfrm>
            <a:off x="899592" y="3573016"/>
            <a:ext cx="2376264"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4000" dirty="0" smtClean="0">
                <a:solidFill>
                  <a:srgbClr val="4D4D4D"/>
                </a:solidFill>
                <a:latin typeface="Avenir Book"/>
                <a:cs typeface="Avenir Book"/>
              </a:rPr>
              <a:t>Variable</a:t>
            </a:r>
            <a:endParaRPr lang="en-US" sz="4000" dirty="0">
              <a:solidFill>
                <a:srgbClr val="4D4D4D"/>
              </a:solidFill>
              <a:latin typeface="Avenir Book"/>
              <a:cs typeface="Avenir Book"/>
            </a:endParaRPr>
          </a:p>
        </p:txBody>
      </p:sp>
      <p:sp>
        <p:nvSpPr>
          <p:cNvPr id="4" name="Text Box 3"/>
          <p:cNvSpPr txBox="1">
            <a:spLocks noChangeArrowheads="1"/>
          </p:cNvSpPr>
          <p:nvPr/>
        </p:nvSpPr>
        <p:spPr bwMode="auto">
          <a:xfrm>
            <a:off x="6012160" y="3429000"/>
            <a:ext cx="2448272"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4000" dirty="0" smtClean="0">
                <a:solidFill>
                  <a:srgbClr val="4D4D4D"/>
                </a:solidFill>
                <a:latin typeface="Avenir Book"/>
                <a:cs typeface="Avenir Book"/>
              </a:rPr>
              <a:t>Variable</a:t>
            </a:r>
            <a:endParaRPr lang="en-US" sz="4000" dirty="0">
              <a:solidFill>
                <a:srgbClr val="4D4D4D"/>
              </a:solidFill>
              <a:latin typeface="Avenir Book"/>
              <a:cs typeface="Avenir Book"/>
            </a:endParaRPr>
          </a:p>
        </p:txBody>
      </p:sp>
      <p:sp>
        <p:nvSpPr>
          <p:cNvPr id="5" name="Freeform 4"/>
          <p:cNvSpPr/>
          <p:nvPr/>
        </p:nvSpPr>
        <p:spPr>
          <a:xfrm>
            <a:off x="3573115" y="3088656"/>
            <a:ext cx="968616" cy="796378"/>
          </a:xfrm>
          <a:custGeom>
            <a:avLst/>
            <a:gdLst>
              <a:gd name="connsiteX0" fmla="*/ 0 w 968616"/>
              <a:gd name="connsiteY0" fmla="*/ 796378 h 796378"/>
              <a:gd name="connsiteX1" fmla="*/ 968616 w 968616"/>
              <a:gd name="connsiteY1" fmla="*/ 0 h 796378"/>
            </a:gdLst>
            <a:ahLst/>
            <a:cxnLst>
              <a:cxn ang="0">
                <a:pos x="connsiteX0" y="connsiteY0"/>
              </a:cxn>
              <a:cxn ang="0">
                <a:pos x="connsiteX1" y="connsiteY1"/>
              </a:cxn>
            </a:cxnLst>
            <a:rect l="l" t="t" r="r" b="b"/>
            <a:pathLst>
              <a:path w="968616" h="796378">
                <a:moveTo>
                  <a:pt x="0" y="796378"/>
                </a:moveTo>
                <a:cubicBezTo>
                  <a:pt x="400002" y="785616"/>
                  <a:pt x="800005" y="774854"/>
                  <a:pt x="968616" y="0"/>
                </a:cubicBezTo>
              </a:path>
            </a:pathLst>
          </a:custGeom>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H" sz="1600" b="0" i="0" u="none" strike="noStrike" cap="none" normalizeH="0" baseline="0">
              <a:ln>
                <a:noFill/>
              </a:ln>
              <a:solidFill>
                <a:schemeClr val="tx1"/>
              </a:solidFill>
              <a:effectLst/>
              <a:latin typeface="Arial" charset="0"/>
              <a:ea typeface="ＭＳ Ｐゴシック" charset="0"/>
            </a:endParaRPr>
          </a:p>
        </p:txBody>
      </p:sp>
      <p:sp>
        <p:nvSpPr>
          <p:cNvPr id="6" name="Freeform 5"/>
          <p:cNvSpPr/>
          <p:nvPr/>
        </p:nvSpPr>
        <p:spPr>
          <a:xfrm>
            <a:off x="3454729" y="3109130"/>
            <a:ext cx="2550688" cy="797428"/>
          </a:xfrm>
          <a:custGeom>
            <a:avLst/>
            <a:gdLst>
              <a:gd name="connsiteX0" fmla="*/ 0 w 2464589"/>
              <a:gd name="connsiteY0" fmla="*/ 1071182 h 1071182"/>
              <a:gd name="connsiteX1" fmla="*/ 1119289 w 2464589"/>
              <a:gd name="connsiteY1" fmla="*/ 5757 h 1071182"/>
              <a:gd name="connsiteX2" fmla="*/ 2464589 w 2464589"/>
              <a:gd name="connsiteY2" fmla="*/ 619183 h 1071182"/>
              <a:gd name="connsiteX0" fmla="*/ 0 w 2550688"/>
              <a:gd name="connsiteY0" fmla="*/ 797428 h 797428"/>
              <a:gd name="connsiteX1" fmla="*/ 1205388 w 2550688"/>
              <a:gd name="connsiteY1" fmla="*/ 1050 h 797428"/>
              <a:gd name="connsiteX2" fmla="*/ 2550688 w 2550688"/>
              <a:gd name="connsiteY2" fmla="*/ 614476 h 797428"/>
            </a:gdLst>
            <a:ahLst/>
            <a:cxnLst>
              <a:cxn ang="0">
                <a:pos x="connsiteX0" y="connsiteY0"/>
              </a:cxn>
              <a:cxn ang="0">
                <a:pos x="connsiteX1" y="connsiteY1"/>
              </a:cxn>
              <a:cxn ang="0">
                <a:pos x="connsiteX2" y="connsiteY2"/>
              </a:cxn>
            </a:cxnLst>
            <a:rect l="l" t="t" r="r" b="b"/>
            <a:pathLst>
              <a:path w="2550688" h="797428">
                <a:moveTo>
                  <a:pt x="0" y="797428"/>
                </a:moveTo>
                <a:cubicBezTo>
                  <a:pt x="354262" y="302382"/>
                  <a:pt x="780273" y="31542"/>
                  <a:pt x="1205388" y="1050"/>
                </a:cubicBezTo>
                <a:cubicBezTo>
                  <a:pt x="1630503" y="-29442"/>
                  <a:pt x="2550688" y="614476"/>
                  <a:pt x="2550688" y="614476"/>
                </a:cubicBezTo>
              </a:path>
            </a:pathLst>
          </a:custGeom>
          <a:ln w="38100" cmpd="sng">
            <a:solidFill>
              <a:srgbClr val="FF0000"/>
            </a:solidFill>
            <a:headEnd type="none"/>
            <a:tailEnd type="triangle"/>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H" sz="1600" b="0" i="0" u="none" strike="noStrike" cap="none" normalizeH="0" baseline="0">
              <a:ln>
                <a:noFill/>
              </a:ln>
              <a:solidFill>
                <a:schemeClr val="tx1"/>
              </a:solidFill>
              <a:effectLst/>
              <a:latin typeface="Arial" charset="0"/>
              <a:ea typeface="ＭＳ Ｐゴシック" charset="0"/>
            </a:endParaRPr>
          </a:p>
        </p:txBody>
      </p:sp>
      <p:sp>
        <p:nvSpPr>
          <p:cNvPr id="7" name="Text Box 3"/>
          <p:cNvSpPr txBox="1">
            <a:spLocks noChangeArrowheads="1"/>
          </p:cNvSpPr>
          <p:nvPr/>
        </p:nvSpPr>
        <p:spPr bwMode="auto">
          <a:xfrm>
            <a:off x="5724128" y="2854677"/>
            <a:ext cx="331236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a:solidFill>
                  <a:srgbClr val="FF0000"/>
                </a:solidFill>
                <a:latin typeface="Avenir Book"/>
                <a:cs typeface="Avenir Book"/>
              </a:rPr>
              <a:t>D</a:t>
            </a:r>
            <a:r>
              <a:rPr lang="en-US" sz="3600" dirty="0" smtClean="0">
                <a:solidFill>
                  <a:srgbClr val="FF0000"/>
                </a:solidFill>
                <a:latin typeface="Avenir Book"/>
                <a:cs typeface="Avenir Book"/>
              </a:rPr>
              <a:t>ependent</a:t>
            </a:r>
            <a:endParaRPr lang="en-US" sz="3600" dirty="0">
              <a:solidFill>
                <a:srgbClr val="FF0000"/>
              </a:solidFill>
              <a:latin typeface="Avenir Book"/>
              <a:cs typeface="Avenir Book"/>
            </a:endParaRPr>
          </a:p>
        </p:txBody>
      </p:sp>
      <p:sp>
        <p:nvSpPr>
          <p:cNvPr id="8" name="Text Box 3"/>
          <p:cNvSpPr txBox="1">
            <a:spLocks noChangeArrowheads="1"/>
          </p:cNvSpPr>
          <p:nvPr/>
        </p:nvSpPr>
        <p:spPr bwMode="auto">
          <a:xfrm>
            <a:off x="755576" y="4365104"/>
            <a:ext cx="295232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smtClean="0">
                <a:solidFill>
                  <a:srgbClr val="4D4D4D"/>
                </a:solidFill>
                <a:latin typeface="Avenir Book"/>
                <a:cs typeface="Avenir Book"/>
              </a:rPr>
              <a:t>Solo / Team</a:t>
            </a:r>
            <a:endParaRPr lang="en-US" sz="2400" dirty="0">
              <a:solidFill>
                <a:srgbClr val="4D4D4D"/>
              </a:solidFill>
              <a:latin typeface="Avenir Book"/>
              <a:cs typeface="Avenir Book"/>
            </a:endParaRPr>
          </a:p>
        </p:txBody>
      </p:sp>
      <p:sp>
        <p:nvSpPr>
          <p:cNvPr id="9" name="Text Box 3"/>
          <p:cNvSpPr txBox="1">
            <a:spLocks noChangeArrowheads="1"/>
          </p:cNvSpPr>
          <p:nvPr/>
        </p:nvSpPr>
        <p:spPr bwMode="auto">
          <a:xfrm>
            <a:off x="5796136" y="4365104"/>
            <a:ext cx="295232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smtClean="0">
                <a:solidFill>
                  <a:srgbClr val="4D4D4D"/>
                </a:solidFill>
                <a:latin typeface="Avenir Book"/>
                <a:cs typeface="Avenir Book"/>
              </a:rPr>
              <a:t>Test Score</a:t>
            </a:r>
            <a:endParaRPr lang="en-US" sz="2400" dirty="0">
              <a:solidFill>
                <a:srgbClr val="4D4D4D"/>
              </a:solidFill>
              <a:latin typeface="Avenir Book"/>
              <a:cs typeface="Avenir Book"/>
            </a:endParaRPr>
          </a:p>
        </p:txBody>
      </p:sp>
      <p:sp>
        <p:nvSpPr>
          <p:cNvPr id="10" name="Text Box 3"/>
          <p:cNvSpPr txBox="1">
            <a:spLocks noChangeArrowheads="1"/>
          </p:cNvSpPr>
          <p:nvPr/>
        </p:nvSpPr>
        <p:spPr bwMode="auto">
          <a:xfrm>
            <a:off x="115464" y="790799"/>
            <a:ext cx="845443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3600" u="sng" dirty="0" smtClean="0">
                <a:latin typeface="Avenir 35 Light"/>
                <a:cs typeface="Avenir 35 Light"/>
              </a:rPr>
              <a:t>How to prove the effectiveness of X ?</a:t>
            </a:r>
            <a:endParaRPr lang="en-US" sz="3600" u="sng" dirty="0">
              <a:latin typeface="Avenir 35 Light"/>
              <a:cs typeface="Avenir 35 Light"/>
            </a:endParaRPr>
          </a:p>
        </p:txBody>
      </p:sp>
    </p:spTree>
    <p:extLst>
      <p:ext uri="{BB962C8B-B14F-4D97-AF65-F5344CB8AC3E}">
        <p14:creationId xmlns:p14="http://schemas.microsoft.com/office/powerpoint/2010/main" val="24232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title"/>
          </p:nvPr>
        </p:nvSpPr>
        <p:spPr>
          <a:xfrm>
            <a:off x="468313" y="0"/>
            <a:ext cx="8229600" cy="1143000"/>
          </a:xfrm>
        </p:spPr>
        <p:txBody>
          <a:bodyPr/>
          <a:lstStyle/>
          <a:p>
            <a:pPr eaLnBrk="1" hangingPunct="1">
              <a:defRPr/>
            </a:pPr>
            <a:r>
              <a:rPr lang="en-US" sz="4000" smtClean="0">
                <a:solidFill>
                  <a:srgbClr val="4D4D4D"/>
                </a:solidFill>
                <a:latin typeface="Verdana Ref" charset="0"/>
                <a:cs typeface="+mj-cs"/>
              </a:rPr>
              <a:t>Summary</a:t>
            </a:r>
          </a:p>
        </p:txBody>
      </p:sp>
      <p:sp>
        <p:nvSpPr>
          <p:cNvPr id="193540" name="Rectangle 4"/>
          <p:cNvSpPr>
            <a:spLocks noGrp="1" noChangeArrowheads="1"/>
          </p:cNvSpPr>
          <p:nvPr>
            <p:ph type="body" idx="1"/>
          </p:nvPr>
        </p:nvSpPr>
        <p:spPr>
          <a:xfrm>
            <a:off x="287338" y="1144588"/>
            <a:ext cx="8964612" cy="5580062"/>
          </a:xfrm>
        </p:spPr>
        <p:txBody>
          <a:bodyPr>
            <a:noAutofit/>
          </a:bodyPr>
          <a:lstStyle/>
          <a:p>
            <a:pPr eaLnBrk="1" hangingPunct="1">
              <a:lnSpc>
                <a:spcPct val="170000"/>
              </a:lnSpc>
              <a:spcBef>
                <a:spcPct val="45000"/>
              </a:spcBef>
              <a:defRPr/>
            </a:pPr>
            <a:r>
              <a:rPr lang="en-US" sz="1200" dirty="0" smtClean="0">
                <a:solidFill>
                  <a:srgbClr val="4D4D4D"/>
                </a:solidFill>
                <a:latin typeface="Verdana Ref" charset="0"/>
                <a:cs typeface="+mn-cs"/>
              </a:rPr>
              <a:t>Research Question	</a:t>
            </a:r>
            <a:r>
              <a:rPr lang="en-US" sz="1200" dirty="0" smtClean="0">
                <a:solidFill>
                  <a:srgbClr val="4D4D4D"/>
                </a:solidFill>
                <a:latin typeface="Verdana Ref" charset="0"/>
                <a:cs typeface="+mn-cs"/>
              </a:rPr>
              <a:t>	To </a:t>
            </a:r>
            <a:r>
              <a:rPr lang="en-US" sz="1200" dirty="0" smtClean="0">
                <a:solidFill>
                  <a:srgbClr val="4D4D4D"/>
                </a:solidFill>
                <a:latin typeface="Verdana Ref" charset="0"/>
                <a:cs typeface="+mn-cs"/>
              </a:rPr>
              <a:t>be answered by the experiment</a:t>
            </a:r>
          </a:p>
          <a:p>
            <a:pPr eaLnBrk="1" hangingPunct="1">
              <a:lnSpc>
                <a:spcPct val="170000"/>
              </a:lnSpc>
              <a:spcBef>
                <a:spcPct val="45000"/>
              </a:spcBef>
              <a:defRPr/>
            </a:pPr>
            <a:r>
              <a:rPr lang="en-US" sz="1200" dirty="0" smtClean="0">
                <a:solidFill>
                  <a:srgbClr val="4D4D4D"/>
                </a:solidFill>
                <a:latin typeface="Verdana Ref" charset="0"/>
                <a:cs typeface="+mn-cs"/>
              </a:rPr>
              <a:t>Hypothesis		</a:t>
            </a:r>
            <a:r>
              <a:rPr lang="en-US" sz="1200" dirty="0" smtClean="0">
                <a:solidFill>
                  <a:srgbClr val="4D4D4D"/>
                </a:solidFill>
                <a:latin typeface="Verdana Ref" charset="0"/>
                <a:cs typeface="+mn-cs"/>
              </a:rPr>
              <a:t>	Expected </a:t>
            </a:r>
            <a:r>
              <a:rPr lang="en-US" sz="1200" dirty="0" smtClean="0">
                <a:solidFill>
                  <a:srgbClr val="4D4D4D"/>
                </a:solidFill>
                <a:latin typeface="Verdana Ref" charset="0"/>
                <a:cs typeface="+mn-cs"/>
              </a:rPr>
              <a:t>results ( A &gt; B); an affirmation</a:t>
            </a:r>
          </a:p>
          <a:p>
            <a:pPr eaLnBrk="1" hangingPunct="1">
              <a:lnSpc>
                <a:spcPct val="170000"/>
              </a:lnSpc>
              <a:spcBef>
                <a:spcPct val="45000"/>
              </a:spcBef>
              <a:defRPr/>
            </a:pPr>
            <a:r>
              <a:rPr lang="en-US" sz="1200" dirty="0" smtClean="0">
                <a:solidFill>
                  <a:srgbClr val="4D4D4D"/>
                </a:solidFill>
                <a:latin typeface="Verdana Ref" charset="0"/>
                <a:cs typeface="+mn-cs"/>
              </a:rPr>
              <a:t>Independent variables	What one varies between the conditions  (or Factor)</a:t>
            </a:r>
          </a:p>
          <a:p>
            <a:pPr eaLnBrk="1" hangingPunct="1">
              <a:lnSpc>
                <a:spcPct val="170000"/>
              </a:lnSpc>
              <a:spcBef>
                <a:spcPct val="45000"/>
              </a:spcBef>
              <a:defRPr/>
            </a:pPr>
            <a:r>
              <a:rPr lang="en-US" sz="1200" dirty="0" smtClean="0">
                <a:solidFill>
                  <a:srgbClr val="4D4D4D"/>
                </a:solidFill>
                <a:latin typeface="Verdana Ref" charset="0"/>
                <a:cs typeface="+mn-cs"/>
              </a:rPr>
              <a:t>Modality		</a:t>
            </a:r>
            <a:r>
              <a:rPr lang="en-US" sz="1200" dirty="0" smtClean="0">
                <a:solidFill>
                  <a:srgbClr val="4D4D4D"/>
                </a:solidFill>
                <a:latin typeface="Verdana Ref" charset="0"/>
                <a:cs typeface="+mn-cs"/>
              </a:rPr>
              <a:t>	Value </a:t>
            </a:r>
            <a:r>
              <a:rPr lang="en-US" sz="1200" dirty="0" smtClean="0">
                <a:solidFill>
                  <a:srgbClr val="4D4D4D"/>
                </a:solidFill>
                <a:latin typeface="Verdana Ref" charset="0"/>
                <a:cs typeface="+mn-cs"/>
              </a:rPr>
              <a:t>of a factor</a:t>
            </a:r>
          </a:p>
          <a:p>
            <a:pPr eaLnBrk="1" hangingPunct="1">
              <a:lnSpc>
                <a:spcPct val="170000"/>
              </a:lnSpc>
              <a:spcBef>
                <a:spcPct val="45000"/>
              </a:spcBef>
              <a:defRPr/>
            </a:pPr>
            <a:r>
              <a:rPr lang="en-US" sz="1200" dirty="0" smtClean="0">
                <a:solidFill>
                  <a:srgbClr val="4D4D4D"/>
                </a:solidFill>
                <a:latin typeface="Verdana Ref" charset="0"/>
                <a:cs typeface="+mn-cs"/>
              </a:rPr>
              <a:t>Condition		</a:t>
            </a:r>
            <a:r>
              <a:rPr lang="en-US" sz="1200" dirty="0" smtClean="0">
                <a:solidFill>
                  <a:srgbClr val="4D4D4D"/>
                </a:solidFill>
                <a:latin typeface="Verdana Ref" charset="0"/>
                <a:cs typeface="+mn-cs"/>
              </a:rPr>
              <a:t>	Set </a:t>
            </a:r>
            <a:r>
              <a:rPr lang="en-US" sz="1200" dirty="0" smtClean="0">
                <a:solidFill>
                  <a:srgbClr val="4D4D4D"/>
                </a:solidFill>
                <a:latin typeface="Verdana Ref" charset="0"/>
                <a:cs typeface="+mn-cs"/>
              </a:rPr>
              <a:t>of (factor, modality) per group of subjects</a:t>
            </a:r>
          </a:p>
          <a:p>
            <a:pPr eaLnBrk="1" hangingPunct="1">
              <a:lnSpc>
                <a:spcPct val="170000"/>
              </a:lnSpc>
              <a:spcBef>
                <a:spcPct val="45000"/>
              </a:spcBef>
              <a:defRPr/>
            </a:pPr>
            <a:r>
              <a:rPr lang="en-US" sz="1200" dirty="0" smtClean="0">
                <a:solidFill>
                  <a:srgbClr val="4D4D4D"/>
                </a:solidFill>
                <a:latin typeface="Verdana Ref" charset="0"/>
                <a:cs typeface="+mn-cs"/>
              </a:rPr>
              <a:t>Control group		The reference against which one will compare</a:t>
            </a:r>
          </a:p>
          <a:p>
            <a:pPr eaLnBrk="1" hangingPunct="1">
              <a:lnSpc>
                <a:spcPct val="170000"/>
              </a:lnSpc>
              <a:spcBef>
                <a:spcPct val="45000"/>
              </a:spcBef>
              <a:defRPr/>
            </a:pPr>
            <a:r>
              <a:rPr lang="en-US" sz="1200" dirty="0" smtClean="0">
                <a:solidFill>
                  <a:srgbClr val="4D4D4D"/>
                </a:solidFill>
                <a:latin typeface="Verdana Ref" charset="0"/>
                <a:cs typeface="+mn-cs"/>
              </a:rPr>
              <a:t>Dimension		</a:t>
            </a:r>
            <a:r>
              <a:rPr lang="en-US" sz="1200" dirty="0" smtClean="0">
                <a:solidFill>
                  <a:srgbClr val="4D4D4D"/>
                </a:solidFill>
                <a:latin typeface="Verdana Ref" charset="0"/>
                <a:cs typeface="+mn-cs"/>
              </a:rPr>
              <a:t>	Number </a:t>
            </a:r>
            <a:r>
              <a:rPr lang="en-US" sz="1200" dirty="0" smtClean="0">
                <a:solidFill>
                  <a:srgbClr val="4D4D4D"/>
                </a:solidFill>
                <a:latin typeface="Verdana Ref" charset="0"/>
                <a:cs typeface="+mn-cs"/>
              </a:rPr>
              <a:t>of factors</a:t>
            </a:r>
          </a:p>
          <a:p>
            <a:pPr eaLnBrk="1" hangingPunct="1">
              <a:lnSpc>
                <a:spcPct val="170000"/>
              </a:lnSpc>
              <a:spcBef>
                <a:spcPct val="45000"/>
              </a:spcBef>
              <a:defRPr/>
            </a:pPr>
            <a:r>
              <a:rPr lang="en-US" sz="1200" dirty="0" smtClean="0">
                <a:solidFill>
                  <a:srgbClr val="4D4D4D"/>
                </a:solidFill>
                <a:latin typeface="Verdana Ref" charset="0"/>
                <a:cs typeface="+mn-cs"/>
              </a:rPr>
              <a:t>Dependent variables	How does one measure the effects ?</a:t>
            </a:r>
          </a:p>
          <a:p>
            <a:pPr eaLnBrk="1" hangingPunct="1">
              <a:lnSpc>
                <a:spcPct val="170000"/>
              </a:lnSpc>
              <a:spcBef>
                <a:spcPct val="45000"/>
              </a:spcBef>
              <a:defRPr/>
            </a:pPr>
            <a:r>
              <a:rPr lang="en-US" sz="1200" dirty="0" smtClean="0">
                <a:solidFill>
                  <a:srgbClr val="4D4D4D"/>
                </a:solidFill>
                <a:latin typeface="Verdana Ref" charset="0"/>
                <a:cs typeface="+mn-cs"/>
              </a:rPr>
              <a:t>Controlled variables	Things you try to keep constant or to randomize</a:t>
            </a:r>
          </a:p>
          <a:p>
            <a:pPr eaLnBrk="1" hangingPunct="1">
              <a:lnSpc>
                <a:spcPct val="170000"/>
              </a:lnSpc>
              <a:spcBef>
                <a:spcPct val="45000"/>
              </a:spcBef>
              <a:defRPr/>
            </a:pPr>
            <a:r>
              <a:rPr lang="en-US" sz="1200" dirty="0" smtClean="0">
                <a:solidFill>
                  <a:srgbClr val="4D4D4D"/>
                </a:solidFill>
                <a:latin typeface="Verdana Ref" charset="0"/>
                <a:cs typeface="+mn-cs"/>
              </a:rPr>
              <a:t>Intermediate variables	Explain the link from Independent to Dependent Variables</a:t>
            </a:r>
          </a:p>
          <a:p>
            <a:pPr eaLnBrk="1" hangingPunct="1">
              <a:lnSpc>
                <a:spcPct val="170000"/>
              </a:lnSpc>
              <a:spcBef>
                <a:spcPct val="45000"/>
              </a:spcBef>
              <a:defRPr/>
            </a:pPr>
            <a:r>
              <a:rPr lang="en-US" sz="1200" dirty="0" smtClean="0">
                <a:solidFill>
                  <a:srgbClr val="4D4D4D"/>
                </a:solidFill>
                <a:latin typeface="Verdana Ref" charset="0"/>
                <a:cs typeface="+mn-cs"/>
              </a:rPr>
              <a:t>“Significant” difference	Probably (&lt;5%) not due to sampling error </a:t>
            </a:r>
          </a:p>
          <a:p>
            <a:pPr eaLnBrk="1" hangingPunct="1">
              <a:lnSpc>
                <a:spcPct val="170000"/>
              </a:lnSpc>
              <a:spcBef>
                <a:spcPct val="45000"/>
              </a:spcBef>
              <a:defRPr/>
            </a:pPr>
            <a:r>
              <a:rPr lang="en-US" sz="1200" dirty="0" smtClean="0">
                <a:solidFill>
                  <a:srgbClr val="4D4D4D"/>
                </a:solidFill>
                <a:latin typeface="Verdana Ref" charset="0"/>
                <a:cs typeface="+mn-cs"/>
              </a:rPr>
              <a:t>Interaction effect	</a:t>
            </a:r>
            <a:r>
              <a:rPr lang="en-US" sz="1200" dirty="0" smtClean="0">
                <a:solidFill>
                  <a:srgbClr val="4D4D4D"/>
                </a:solidFill>
                <a:latin typeface="Verdana Ref" charset="0"/>
                <a:cs typeface="+mn-cs"/>
              </a:rPr>
              <a:t>	The </a:t>
            </a:r>
            <a:r>
              <a:rPr lang="en-US" sz="1200" dirty="0" smtClean="0">
                <a:solidFill>
                  <a:srgbClr val="4D4D4D"/>
                </a:solidFill>
                <a:latin typeface="Verdana Ref" charset="0"/>
                <a:cs typeface="+mn-cs"/>
              </a:rPr>
              <a:t>effect of one IV on the DV depends upon another IV</a:t>
            </a:r>
          </a:p>
          <a:p>
            <a:pPr eaLnBrk="1" hangingPunct="1">
              <a:lnSpc>
                <a:spcPct val="170000"/>
              </a:lnSpc>
              <a:spcBef>
                <a:spcPct val="45000"/>
              </a:spcBef>
              <a:defRPr/>
            </a:pPr>
            <a:r>
              <a:rPr lang="en-US" sz="1200" dirty="0" smtClean="0">
                <a:solidFill>
                  <a:srgbClr val="4D4D4D"/>
                </a:solidFill>
                <a:latin typeface="Verdana Ref" charset="0"/>
                <a:cs typeface="+mn-cs"/>
              </a:rPr>
              <a:t>Between/Within subject	Do subjects pass in one or several conditions ?</a:t>
            </a:r>
          </a:p>
          <a:p>
            <a:pPr eaLnBrk="1" hangingPunct="1">
              <a:lnSpc>
                <a:spcPct val="170000"/>
              </a:lnSpc>
              <a:spcBef>
                <a:spcPct val="45000"/>
              </a:spcBef>
              <a:defRPr/>
            </a:pPr>
            <a:r>
              <a:rPr lang="en-US" sz="1200" dirty="0" smtClean="0">
                <a:solidFill>
                  <a:srgbClr val="4D4D4D"/>
                </a:solidFill>
                <a:latin typeface="Verdana Ref" charset="0"/>
                <a:cs typeface="+mn-cs"/>
              </a:rPr>
              <a:t>Counterbalancing	</a:t>
            </a:r>
            <a:r>
              <a:rPr lang="en-US" sz="1200" dirty="0" smtClean="0">
                <a:solidFill>
                  <a:srgbClr val="4D4D4D"/>
                </a:solidFill>
                <a:latin typeface="Verdana Ref" charset="0"/>
                <a:cs typeface="+mn-cs"/>
              </a:rPr>
              <a:t>	Inverting </a:t>
            </a:r>
            <a:r>
              <a:rPr lang="en-US" sz="1200" dirty="0" smtClean="0">
                <a:solidFill>
                  <a:srgbClr val="4D4D4D"/>
                </a:solidFill>
                <a:latin typeface="Verdana Ref" charset="0"/>
                <a:cs typeface="+mn-cs"/>
              </a:rPr>
              <a:t>the order of conditions for within-subject plans</a:t>
            </a:r>
          </a:p>
          <a:p>
            <a:pPr eaLnBrk="1" hangingPunct="1">
              <a:lnSpc>
                <a:spcPct val="170000"/>
              </a:lnSpc>
              <a:spcBef>
                <a:spcPct val="45000"/>
              </a:spcBef>
              <a:defRPr/>
            </a:pPr>
            <a:endParaRPr lang="en-US" sz="1200" dirty="0" smtClean="0">
              <a:solidFill>
                <a:srgbClr val="4D4D4D"/>
              </a:solidFill>
              <a:latin typeface="Verdana Ref" charset="0"/>
              <a:cs typeface="+mn-cs"/>
            </a:endParaRPr>
          </a:p>
          <a:p>
            <a:pPr eaLnBrk="1" hangingPunct="1">
              <a:lnSpc>
                <a:spcPct val="170000"/>
              </a:lnSpc>
              <a:spcBef>
                <a:spcPct val="45000"/>
              </a:spcBef>
              <a:defRPr/>
            </a:pPr>
            <a:endParaRPr lang="en-US" sz="1200" dirty="0" smtClean="0">
              <a:solidFill>
                <a:srgbClr val="4D4D4D"/>
              </a:solidFill>
              <a:latin typeface="Verdana Ref" charset="0"/>
              <a:cs typeface="+mn-cs"/>
            </a:endParaRPr>
          </a:p>
          <a:p>
            <a:pPr eaLnBrk="1" hangingPunct="1">
              <a:lnSpc>
                <a:spcPct val="170000"/>
              </a:lnSpc>
              <a:spcBef>
                <a:spcPct val="45000"/>
              </a:spcBef>
              <a:buFontTx/>
              <a:buNone/>
              <a:defRPr/>
            </a:pPr>
            <a:r>
              <a:rPr lang="en-US" sz="1200" dirty="0" smtClean="0">
                <a:solidFill>
                  <a:srgbClr val="4D4D4D"/>
                </a:solidFill>
                <a:latin typeface="Verdana Ref" charset="0"/>
                <a:cs typeface="+mn-cs"/>
              </a:rPr>
              <a:t>				</a:t>
            </a:r>
          </a:p>
        </p:txBody>
      </p:sp>
    </p:spTree>
    <p:extLst>
      <p:ext uri="{BB962C8B-B14F-4D97-AF65-F5344CB8AC3E}">
        <p14:creationId xmlns:p14="http://schemas.microsoft.com/office/powerpoint/2010/main" val="3062242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fr-CH" dirty="0" smtClean="0">
                <a:latin typeface="Avenir 35 Light"/>
                <a:cs typeface="Avenir 35 Light"/>
              </a:rPr>
              <a:t>Example of exam question </a:t>
            </a:r>
            <a:endParaRPr lang="fr-CH" dirty="0">
              <a:latin typeface="Avenir 35 Light"/>
              <a:cs typeface="Avenir 35 Light"/>
            </a:endParaRPr>
          </a:p>
        </p:txBody>
      </p:sp>
      <p:sp>
        <p:nvSpPr>
          <p:cNvPr id="4" name="Title 1"/>
          <p:cNvSpPr txBox="1">
            <a:spLocks/>
          </p:cNvSpPr>
          <p:nvPr/>
        </p:nvSpPr>
        <p:spPr>
          <a:xfrm>
            <a:off x="457200" y="3143664"/>
            <a:ext cx="8229600" cy="9814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20000"/>
              </a:lnSpc>
            </a:pPr>
            <a:endParaRPr lang="fr-CH" sz="2400" dirty="0">
              <a:latin typeface="Avenir 35 Light"/>
              <a:cs typeface="Avenir 35 Light"/>
            </a:endParaRPr>
          </a:p>
        </p:txBody>
      </p:sp>
      <p:sp>
        <p:nvSpPr>
          <p:cNvPr id="5" name="Rectangle 4"/>
          <p:cNvSpPr/>
          <p:nvPr/>
        </p:nvSpPr>
        <p:spPr>
          <a:xfrm>
            <a:off x="90002" y="80006"/>
            <a:ext cx="8940245" cy="66204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3" name="TextBox 2"/>
          <p:cNvSpPr txBox="1"/>
          <p:nvPr/>
        </p:nvSpPr>
        <p:spPr>
          <a:xfrm>
            <a:off x="597026" y="2008279"/>
            <a:ext cx="7902457" cy="3477875"/>
          </a:xfrm>
          <a:prstGeom prst="rect">
            <a:avLst/>
          </a:prstGeom>
          <a:noFill/>
        </p:spPr>
        <p:txBody>
          <a:bodyPr wrap="square" rtlCol="0">
            <a:spAutoFit/>
          </a:bodyPr>
          <a:lstStyle/>
          <a:p>
            <a:r>
              <a:rPr lang="fr-CH" sz="2000" dirty="0" smtClean="0">
                <a:latin typeface="Avenir 35 Light"/>
                <a:cs typeface="Avenir 35 Light"/>
              </a:rPr>
              <a:t>Design an experiment that compares the effectiveness of constructionism versus constructivism. Verify if the effect depends upon the age of students. What would be the independent, controlled, intermediate and dependent variables? Describe a potential interaction effect.</a:t>
            </a:r>
          </a:p>
          <a:p>
            <a:endParaRPr lang="fr-CH" sz="2000" dirty="0">
              <a:latin typeface="Avenir 35 Light"/>
              <a:cs typeface="Avenir 35 Light"/>
            </a:endParaRPr>
          </a:p>
          <a:p>
            <a:r>
              <a:rPr lang="fr-CH" sz="2000" dirty="0" smtClean="0">
                <a:latin typeface="Avenir 35 Light"/>
                <a:cs typeface="Avenir 35 Light"/>
              </a:rPr>
              <a:t>Design an experiment that measures the effectiveness of immediate feedback from learning vocabulary. Verify if the effect varies with the level of prior knowledge of the participants. What would be the independent, controlled, intermediate and dependent variables ? Describe a potential interaction effect.</a:t>
            </a:r>
          </a:p>
        </p:txBody>
      </p:sp>
    </p:spTree>
    <p:extLst>
      <p:ext uri="{BB962C8B-B14F-4D97-AF65-F5344CB8AC3E}">
        <p14:creationId xmlns:p14="http://schemas.microsoft.com/office/powerpoint/2010/main" val="1117079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7355"/>
            <a:ext cx="8229600" cy="1143000"/>
          </a:xfrm>
          <a:ln>
            <a:solidFill>
              <a:schemeClr val="bg1">
                <a:lumMod val="50000"/>
              </a:schemeClr>
            </a:solidFill>
          </a:ln>
        </p:spPr>
        <p:txBody>
          <a:bodyPr>
            <a:noAutofit/>
          </a:bodyPr>
          <a:lstStyle/>
          <a:p>
            <a:pPr algn="just"/>
            <a:r>
              <a:rPr lang="fr-CH" sz="2400" dirty="0" smtClean="0">
                <a:latin typeface="Avenir 35 Light"/>
                <a:cs typeface="Avenir 35 Light"/>
              </a:rPr>
              <a:t>Pairs of students with conflicting viewpoints, probably get </a:t>
            </a:r>
            <a:r>
              <a:rPr lang="fr-CH" sz="2400" u="sng" dirty="0" smtClean="0">
                <a:latin typeface="Avenir 35 Light"/>
                <a:cs typeface="Avenir 35 Light"/>
              </a:rPr>
              <a:t>higher</a:t>
            </a:r>
            <a:r>
              <a:rPr lang="fr-CH" sz="2400" dirty="0" smtClean="0">
                <a:latin typeface="Avenir 35 Light"/>
                <a:cs typeface="Avenir 35 Light"/>
              </a:rPr>
              <a:t> learning gains (than …), </a:t>
            </a:r>
            <a:r>
              <a:rPr lang="fr-CH" sz="2400" u="sng" dirty="0" smtClean="0">
                <a:latin typeface="Avenir 35 Light"/>
                <a:cs typeface="Avenir 35 Light"/>
              </a:rPr>
              <a:t>because</a:t>
            </a:r>
            <a:r>
              <a:rPr lang="fr-CH" sz="2400" dirty="0" smtClean="0">
                <a:latin typeface="Avenir 35 Light"/>
                <a:cs typeface="Avenir 35 Light"/>
              </a:rPr>
              <a:t> conflict increases argumentation intensity and opportunities for decentration.</a:t>
            </a:r>
            <a:endParaRPr lang="fr-CH" sz="2400" dirty="0">
              <a:latin typeface="Avenir 35 Light"/>
              <a:cs typeface="Avenir 35 Light"/>
            </a:endParaRPr>
          </a:p>
        </p:txBody>
      </p:sp>
      <p:sp>
        <p:nvSpPr>
          <p:cNvPr id="3" name="Title 1"/>
          <p:cNvSpPr txBox="1">
            <a:spLocks/>
          </p:cNvSpPr>
          <p:nvPr/>
        </p:nvSpPr>
        <p:spPr>
          <a:xfrm>
            <a:off x="457200" y="817960"/>
            <a:ext cx="8229600" cy="1143000"/>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H" sz="2400" b="1" dirty="0" smtClean="0">
                <a:solidFill>
                  <a:srgbClr val="FF0000"/>
                </a:solidFill>
                <a:latin typeface="Avenir 35 Light"/>
                <a:cs typeface="Avenir 35 Light"/>
              </a:rPr>
              <a:t>Learning Theory </a:t>
            </a:r>
            <a:r>
              <a:rPr lang="fr-CH" sz="1800" b="1" dirty="0" smtClean="0">
                <a:solidFill>
                  <a:srgbClr val="FF0000"/>
                </a:solidFill>
                <a:latin typeface="Avenir 35 Light"/>
                <a:cs typeface="Avenir 35 Light"/>
              </a:rPr>
              <a:t>(behaviorism, constructivis, socio-cultural)</a:t>
            </a:r>
            <a:endParaRPr lang="fr-CH" sz="1800" b="1" dirty="0">
              <a:solidFill>
                <a:srgbClr val="FF0000"/>
              </a:solidFill>
              <a:latin typeface="Avenir 35 Light"/>
              <a:cs typeface="Avenir 35 Light"/>
            </a:endParaRPr>
          </a:p>
        </p:txBody>
      </p:sp>
      <p:sp>
        <p:nvSpPr>
          <p:cNvPr id="5" name="TextBox 4"/>
          <p:cNvSpPr txBox="1"/>
          <p:nvPr/>
        </p:nvSpPr>
        <p:spPr>
          <a:xfrm>
            <a:off x="651046" y="3126553"/>
            <a:ext cx="2614859" cy="307777"/>
          </a:xfrm>
          <a:prstGeom prst="rect">
            <a:avLst/>
          </a:prstGeom>
          <a:noFill/>
        </p:spPr>
        <p:txBody>
          <a:bodyPr wrap="square" rtlCol="0">
            <a:spAutoFit/>
          </a:bodyPr>
          <a:lstStyle/>
          <a:p>
            <a:r>
              <a:rPr lang="fr-CH" sz="1400" dirty="0" smtClean="0">
                <a:solidFill>
                  <a:srgbClr val="FF0000"/>
                </a:solidFill>
                <a:latin typeface="Avenir 35 Light"/>
                <a:cs typeface="Avenir 35 Light"/>
              </a:rPr>
              <a:t>prediction</a:t>
            </a:r>
            <a:endParaRPr lang="fr-CH" sz="1400" dirty="0">
              <a:solidFill>
                <a:srgbClr val="FF0000"/>
              </a:solidFill>
              <a:latin typeface="Avenir 35 Light"/>
              <a:cs typeface="Avenir 35 Light"/>
            </a:endParaRPr>
          </a:p>
        </p:txBody>
      </p:sp>
      <p:sp>
        <p:nvSpPr>
          <p:cNvPr id="6" name="TextBox 5"/>
          <p:cNvSpPr txBox="1"/>
          <p:nvPr/>
        </p:nvSpPr>
        <p:spPr>
          <a:xfrm>
            <a:off x="5040584" y="3097231"/>
            <a:ext cx="2614859" cy="307777"/>
          </a:xfrm>
          <a:prstGeom prst="rect">
            <a:avLst/>
          </a:prstGeom>
          <a:noFill/>
        </p:spPr>
        <p:txBody>
          <a:bodyPr wrap="square" rtlCol="0">
            <a:spAutoFit/>
          </a:bodyPr>
          <a:lstStyle/>
          <a:p>
            <a:r>
              <a:rPr lang="fr-CH" sz="1400" dirty="0" smtClean="0">
                <a:solidFill>
                  <a:srgbClr val="FF0000"/>
                </a:solidFill>
                <a:latin typeface="Avenir 35 Light"/>
                <a:cs typeface="Avenir 35 Light"/>
              </a:rPr>
              <a:t>explanation</a:t>
            </a:r>
            <a:endParaRPr lang="fr-CH" sz="1400" dirty="0">
              <a:solidFill>
                <a:srgbClr val="FF0000"/>
              </a:solidFill>
              <a:latin typeface="Avenir 35 Light"/>
              <a:cs typeface="Avenir 35 Light"/>
            </a:endParaRPr>
          </a:p>
        </p:txBody>
      </p:sp>
      <p:cxnSp>
        <p:nvCxnSpPr>
          <p:cNvPr id="8" name="Straight Connector 7"/>
          <p:cNvCxnSpPr/>
          <p:nvPr/>
        </p:nvCxnSpPr>
        <p:spPr>
          <a:xfrm flipH="1" flipV="1">
            <a:off x="1035270" y="2497214"/>
            <a:ext cx="138748" cy="629339"/>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5574229" y="2497214"/>
            <a:ext cx="138748" cy="629339"/>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457200" y="4450330"/>
            <a:ext cx="8229600" cy="1340869"/>
          </a:xfrm>
          <a:prstGeom prst="rect">
            <a:avLst/>
          </a:prstGeom>
          <a:ln>
            <a:solidFill>
              <a:schemeClr val="bg1">
                <a:lumMod val="50000"/>
              </a:schemeClr>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CH" sz="2400" dirty="0" smtClean="0">
                <a:latin typeface="Avenir 35 Light"/>
                <a:cs typeface="Avenir 35 Light"/>
              </a:rPr>
              <a:t>How to form conflicting pairs among 20, 200 and 2’000 students ?</a:t>
            </a:r>
            <a:endParaRPr lang="fr-CH" sz="2400" dirty="0">
              <a:latin typeface="Avenir 35 Light"/>
              <a:cs typeface="Avenir 35 Light"/>
            </a:endParaRPr>
          </a:p>
        </p:txBody>
      </p:sp>
      <p:sp>
        <p:nvSpPr>
          <p:cNvPr id="11" name="Title 1"/>
          <p:cNvSpPr txBox="1">
            <a:spLocks/>
          </p:cNvSpPr>
          <p:nvPr/>
        </p:nvSpPr>
        <p:spPr>
          <a:xfrm>
            <a:off x="457200" y="3520936"/>
            <a:ext cx="8229600" cy="1143000"/>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H" sz="2400" b="1" dirty="0" smtClean="0">
                <a:solidFill>
                  <a:srgbClr val="FF0000"/>
                </a:solidFill>
                <a:latin typeface="Avenir 35 Light"/>
                <a:cs typeface="Avenir 35 Light"/>
              </a:rPr>
              <a:t>Orchestration Graphs</a:t>
            </a:r>
            <a:endParaRPr lang="fr-CH" sz="2400" b="1" dirty="0">
              <a:solidFill>
                <a:srgbClr val="FF0000"/>
              </a:solidFill>
              <a:latin typeface="Avenir 35 Light"/>
              <a:cs typeface="Avenir 35 Light"/>
            </a:endParaRPr>
          </a:p>
        </p:txBody>
      </p:sp>
    </p:spTree>
    <p:extLst>
      <p:ext uri="{BB962C8B-B14F-4D97-AF65-F5344CB8AC3E}">
        <p14:creationId xmlns:p14="http://schemas.microsoft.com/office/powerpoint/2010/main" val="1194279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dobe Caslon Pro"/>
                <a:cs typeface="Adobe Caslon Pro"/>
              </a:rPr>
              <a:t>Key </a:t>
            </a:r>
            <a:r>
              <a:rPr lang="fr-FR" dirty="0" err="1" smtClean="0">
                <a:latin typeface="Adobe Caslon Pro"/>
                <a:cs typeface="Adobe Caslon Pro"/>
              </a:rPr>
              <a:t>ideas</a:t>
            </a:r>
            <a:r>
              <a:rPr lang="fr-FR" dirty="0" smtClean="0">
                <a:latin typeface="Adobe Caslon Pro"/>
                <a:cs typeface="Adobe Caslon Pro"/>
              </a:rPr>
              <a:t> in </a:t>
            </a:r>
            <a:r>
              <a:rPr lang="fr-FR" dirty="0" err="1" smtClean="0">
                <a:latin typeface="Adobe Caslon Pro"/>
                <a:cs typeface="Adobe Caslon Pro"/>
              </a:rPr>
              <a:t>behaviorism</a:t>
            </a:r>
            <a:endParaRPr lang="fr-FR" dirty="0">
              <a:latin typeface="Adobe Caslon Pro"/>
              <a:cs typeface="Adobe Caslon Pro"/>
            </a:endParaRPr>
          </a:p>
        </p:txBody>
      </p:sp>
      <p:sp>
        <p:nvSpPr>
          <p:cNvPr id="3" name="Espace réservé du contenu 2"/>
          <p:cNvSpPr>
            <a:spLocks noGrp="1"/>
          </p:cNvSpPr>
          <p:nvPr>
            <p:ph idx="1"/>
          </p:nvPr>
        </p:nvSpPr>
        <p:spPr>
          <a:xfrm>
            <a:off x="457199" y="1600200"/>
            <a:ext cx="8469387" cy="4525963"/>
          </a:xfrm>
        </p:spPr>
        <p:txBody>
          <a:bodyPr>
            <a:normAutofit/>
          </a:bodyPr>
          <a:lstStyle/>
          <a:p>
            <a:pPr marL="514350" indent="-514350">
              <a:lnSpc>
                <a:spcPct val="120000"/>
              </a:lnSpc>
              <a:buFont typeface="+mj-ea"/>
              <a:buAutoNum type="circleNumDbPlain"/>
            </a:pPr>
            <a:r>
              <a:rPr lang="fr-FR" sz="2400" dirty="0" err="1" smtClean="0">
                <a:solidFill>
                  <a:schemeClr val="tx1">
                    <a:lumMod val="75000"/>
                    <a:lumOff val="25000"/>
                  </a:schemeClr>
                </a:solidFill>
                <a:latin typeface="Avenir 35 Light"/>
                <a:cs typeface="Avenir 35 Light"/>
              </a:rPr>
              <a:t>Psychology</a:t>
            </a:r>
            <a:r>
              <a:rPr lang="fr-FR" sz="2400" dirty="0" smtClean="0">
                <a:solidFill>
                  <a:schemeClr val="tx1">
                    <a:lumMod val="75000"/>
                    <a:lumOff val="25000"/>
                  </a:schemeClr>
                </a:solidFill>
                <a:latin typeface="Avenir 35 Light"/>
                <a:cs typeface="Avenir 35 Light"/>
              </a:rPr>
              <a:t> </a:t>
            </a:r>
            <a:r>
              <a:rPr lang="fr-FR" sz="2400" dirty="0" err="1" smtClean="0">
                <a:solidFill>
                  <a:schemeClr val="tx1">
                    <a:lumMod val="75000"/>
                    <a:lumOff val="25000"/>
                  </a:schemeClr>
                </a:solidFill>
                <a:latin typeface="Avenir 35 Light"/>
                <a:cs typeface="Avenir 35 Light"/>
              </a:rPr>
              <a:t>is</a:t>
            </a:r>
            <a:r>
              <a:rPr lang="fr-FR" sz="2400" dirty="0" smtClean="0">
                <a:solidFill>
                  <a:schemeClr val="tx1">
                    <a:lumMod val="75000"/>
                    <a:lumOff val="25000"/>
                  </a:schemeClr>
                </a:solidFill>
                <a:latin typeface="Avenir 35 Light"/>
                <a:cs typeface="Avenir 35 Light"/>
              </a:rPr>
              <a:t> </a:t>
            </a:r>
            <a:r>
              <a:rPr lang="fr-FR" sz="2400" dirty="0" err="1" smtClean="0">
                <a:solidFill>
                  <a:schemeClr val="tx1">
                    <a:lumMod val="75000"/>
                    <a:lumOff val="25000"/>
                  </a:schemeClr>
                </a:solidFill>
                <a:latin typeface="Avenir 35 Light"/>
                <a:cs typeface="Avenir 35 Light"/>
              </a:rPr>
              <a:t>becoming</a:t>
            </a:r>
            <a:r>
              <a:rPr lang="fr-FR" sz="2400" dirty="0" smtClean="0">
                <a:solidFill>
                  <a:schemeClr val="tx1">
                    <a:lumMod val="75000"/>
                    <a:lumOff val="25000"/>
                  </a:schemeClr>
                </a:solidFill>
                <a:latin typeface="Avenir 35 Light"/>
                <a:cs typeface="Avenir 35 Light"/>
              </a:rPr>
              <a:t> more </a:t>
            </a:r>
            <a:r>
              <a:rPr lang="fr-FR" sz="2400" dirty="0" err="1" smtClean="0">
                <a:solidFill>
                  <a:schemeClr val="tx1">
                    <a:lumMod val="75000"/>
                    <a:lumOff val="25000"/>
                  </a:schemeClr>
                </a:solidFill>
                <a:latin typeface="Avenir 35 Light"/>
                <a:cs typeface="Avenir 35 Light"/>
              </a:rPr>
              <a:t>scientific</a:t>
            </a:r>
            <a:endParaRPr lang="fr-FR" sz="2400" dirty="0" smtClean="0">
              <a:solidFill>
                <a:schemeClr val="tx1">
                  <a:lumMod val="75000"/>
                  <a:lumOff val="25000"/>
                </a:schemeClr>
              </a:solidFill>
              <a:latin typeface="Avenir 35 Light"/>
              <a:cs typeface="Avenir 35 Light"/>
            </a:endParaRPr>
          </a:p>
          <a:p>
            <a:pPr marL="514350" indent="-514350">
              <a:lnSpc>
                <a:spcPct val="120000"/>
              </a:lnSpc>
              <a:buFont typeface="+mj-ea"/>
              <a:buAutoNum type="circleNumDbPlain"/>
            </a:pPr>
            <a:r>
              <a:rPr lang="fr-FR" sz="2400" dirty="0" smtClean="0">
                <a:solidFill>
                  <a:schemeClr val="tx1">
                    <a:lumMod val="75000"/>
                    <a:lumOff val="25000"/>
                  </a:schemeClr>
                </a:solidFill>
                <a:latin typeface="Avenir 35 Light"/>
                <a:cs typeface="Avenir 35 Light"/>
              </a:rPr>
              <a:t>The </a:t>
            </a:r>
            <a:r>
              <a:rPr lang="fr-FR" sz="2400" dirty="0" err="1" smtClean="0">
                <a:solidFill>
                  <a:schemeClr val="tx1">
                    <a:lumMod val="75000"/>
                    <a:lumOff val="25000"/>
                  </a:schemeClr>
                </a:solidFill>
                <a:latin typeface="Avenir 35 Light"/>
                <a:cs typeface="Avenir 35 Light"/>
              </a:rPr>
              <a:t>brain</a:t>
            </a:r>
            <a:r>
              <a:rPr lang="fr-FR" sz="2400" dirty="0" smtClean="0">
                <a:solidFill>
                  <a:schemeClr val="tx1">
                    <a:lumMod val="75000"/>
                    <a:lumOff val="25000"/>
                  </a:schemeClr>
                </a:solidFill>
                <a:latin typeface="Avenir 35 Light"/>
                <a:cs typeface="Avenir 35 Light"/>
              </a:rPr>
              <a:t> </a:t>
            </a:r>
            <a:r>
              <a:rPr lang="fr-FR" sz="2400" dirty="0" err="1" smtClean="0">
                <a:solidFill>
                  <a:schemeClr val="tx1">
                    <a:lumMod val="75000"/>
                    <a:lumOff val="25000"/>
                  </a:schemeClr>
                </a:solidFill>
                <a:latin typeface="Avenir 35 Light"/>
                <a:cs typeface="Avenir 35 Light"/>
              </a:rPr>
              <a:t>is</a:t>
            </a:r>
            <a:r>
              <a:rPr lang="fr-FR" sz="2400" dirty="0" smtClean="0">
                <a:solidFill>
                  <a:schemeClr val="tx1">
                    <a:lumMod val="75000"/>
                    <a:lumOff val="25000"/>
                  </a:schemeClr>
                </a:solidFill>
                <a:latin typeface="Avenir 35 Light"/>
                <a:cs typeface="Avenir 35 Light"/>
              </a:rPr>
              <a:t> a black box;</a:t>
            </a:r>
            <a:r>
              <a:rPr lang="fr-FR" sz="2400" dirty="0">
                <a:solidFill>
                  <a:schemeClr val="tx1">
                    <a:lumMod val="75000"/>
                    <a:lumOff val="25000"/>
                  </a:schemeClr>
                </a:solidFill>
                <a:latin typeface="Avenir 35 Light"/>
                <a:cs typeface="Avenir 35 Light"/>
              </a:rPr>
              <a:t> </a:t>
            </a:r>
            <a:r>
              <a:rPr lang="fr-FR" sz="2400" dirty="0" smtClean="0">
                <a:solidFill>
                  <a:schemeClr val="tx1">
                    <a:lumMod val="75000"/>
                    <a:lumOff val="25000"/>
                  </a:schemeClr>
                </a:solidFill>
                <a:latin typeface="Avenir 35 Light"/>
                <a:cs typeface="Avenir 35 Light"/>
              </a:rPr>
              <a:t>the focus </a:t>
            </a:r>
            <a:r>
              <a:rPr lang="fr-FR" sz="2400" dirty="0" err="1" smtClean="0">
                <a:solidFill>
                  <a:schemeClr val="tx1">
                    <a:lumMod val="75000"/>
                    <a:lumOff val="25000"/>
                  </a:schemeClr>
                </a:solidFill>
                <a:latin typeface="Avenir 35 Light"/>
                <a:cs typeface="Avenir 35 Light"/>
              </a:rPr>
              <a:t>is</a:t>
            </a:r>
            <a:r>
              <a:rPr lang="fr-FR" sz="2400" dirty="0" smtClean="0">
                <a:solidFill>
                  <a:schemeClr val="tx1">
                    <a:lumMod val="75000"/>
                    <a:lumOff val="25000"/>
                  </a:schemeClr>
                </a:solidFill>
                <a:latin typeface="Avenir 35 Light"/>
                <a:cs typeface="Avenir 35 Light"/>
              </a:rPr>
              <a:t> on </a:t>
            </a:r>
            <a:r>
              <a:rPr lang="fr-FR" sz="2400" dirty="0" err="1" smtClean="0">
                <a:solidFill>
                  <a:schemeClr val="tx1">
                    <a:lumMod val="75000"/>
                    <a:lumOff val="25000"/>
                  </a:schemeClr>
                </a:solidFill>
                <a:latin typeface="Avenir 35 Light"/>
                <a:cs typeface="Avenir 35 Light"/>
              </a:rPr>
              <a:t>behaviors</a:t>
            </a:r>
            <a:endParaRPr lang="fr-FR" sz="2400" dirty="0" smtClean="0">
              <a:solidFill>
                <a:schemeClr val="tx1">
                  <a:lumMod val="75000"/>
                  <a:lumOff val="25000"/>
                </a:schemeClr>
              </a:solidFill>
              <a:latin typeface="Avenir 35 Light"/>
              <a:cs typeface="Avenir 35 Light"/>
            </a:endParaRPr>
          </a:p>
          <a:p>
            <a:pPr marL="514350" indent="-514350">
              <a:lnSpc>
                <a:spcPct val="120000"/>
              </a:lnSpc>
              <a:buFont typeface="+mj-ea"/>
              <a:buAutoNum type="circleNumDbPlain"/>
            </a:pPr>
            <a:r>
              <a:rPr lang="fr-FR" sz="2400" dirty="0" smtClean="0">
                <a:solidFill>
                  <a:schemeClr val="tx1">
                    <a:lumMod val="75000"/>
                    <a:lumOff val="25000"/>
                  </a:schemeClr>
                </a:solidFill>
                <a:latin typeface="Avenir 35 Light"/>
                <a:cs typeface="Avenir 35 Light"/>
              </a:rPr>
              <a:t>Learning </a:t>
            </a:r>
            <a:r>
              <a:rPr lang="fr-FR" sz="2400" dirty="0" err="1" smtClean="0">
                <a:solidFill>
                  <a:schemeClr val="tx1">
                    <a:lumMod val="75000"/>
                    <a:lumOff val="25000"/>
                  </a:schemeClr>
                </a:solidFill>
                <a:latin typeface="Avenir 35 Light"/>
                <a:cs typeface="Avenir 35 Light"/>
              </a:rPr>
              <a:t>is</a:t>
            </a:r>
            <a:r>
              <a:rPr lang="fr-FR" sz="2400" dirty="0" smtClean="0">
                <a:solidFill>
                  <a:schemeClr val="tx1">
                    <a:lumMod val="75000"/>
                    <a:lumOff val="25000"/>
                  </a:schemeClr>
                </a:solidFill>
                <a:latin typeface="Avenir 35 Light"/>
                <a:cs typeface="Avenir 35 Light"/>
              </a:rPr>
              <a:t> « </a:t>
            </a:r>
            <a:r>
              <a:rPr lang="fr-FR" sz="2400" dirty="0" err="1" smtClean="0">
                <a:solidFill>
                  <a:schemeClr val="tx1">
                    <a:lumMod val="75000"/>
                    <a:lumOff val="25000"/>
                  </a:schemeClr>
                </a:solidFill>
                <a:latin typeface="Avenir 35 Light"/>
                <a:cs typeface="Avenir 35 Light"/>
              </a:rPr>
              <a:t>engineered</a:t>
            </a:r>
            <a:r>
              <a:rPr lang="fr-FR" sz="2400" dirty="0" smtClean="0">
                <a:solidFill>
                  <a:schemeClr val="tx1">
                    <a:lumMod val="75000"/>
                    <a:lumOff val="25000"/>
                  </a:schemeClr>
                </a:solidFill>
                <a:latin typeface="Avenir 35 Light"/>
                <a:cs typeface="Avenir 35 Light"/>
              </a:rPr>
              <a:t> »</a:t>
            </a:r>
          </a:p>
          <a:p>
            <a:pPr marL="514350" indent="-514350">
              <a:lnSpc>
                <a:spcPct val="120000"/>
              </a:lnSpc>
              <a:buFont typeface="+mj-ea"/>
              <a:buAutoNum type="circleNumDbPlain"/>
            </a:pPr>
            <a:r>
              <a:rPr lang="fr-FR" sz="2400" dirty="0" smtClean="0">
                <a:solidFill>
                  <a:srgbClr val="FF0000"/>
                </a:solidFill>
                <a:latin typeface="Avenir 35 Light"/>
                <a:cs typeface="Avenir 35 Light"/>
              </a:rPr>
              <a:t>Association</a:t>
            </a:r>
            <a:r>
              <a:rPr lang="fr-FR" sz="2400" dirty="0" smtClean="0">
                <a:solidFill>
                  <a:schemeClr val="tx1">
                    <a:lumMod val="75000"/>
                    <a:lumOff val="25000"/>
                  </a:schemeClr>
                </a:solidFill>
                <a:latin typeface="Avenir 35 Light"/>
                <a:cs typeface="Avenir 35 Light"/>
              </a:rPr>
              <a:t> </a:t>
            </a:r>
            <a:r>
              <a:rPr lang="fr-FR" sz="2400" dirty="0" err="1" smtClean="0">
                <a:solidFill>
                  <a:schemeClr val="tx1">
                    <a:lumMod val="75000"/>
                    <a:lumOff val="25000"/>
                  </a:schemeClr>
                </a:solidFill>
                <a:latin typeface="Avenir 35 Light"/>
                <a:cs typeface="Avenir 35 Light"/>
              </a:rPr>
              <a:t>results</a:t>
            </a:r>
            <a:r>
              <a:rPr lang="fr-FR" sz="2400" dirty="0" smtClean="0">
                <a:solidFill>
                  <a:schemeClr val="tx1">
                    <a:lumMod val="75000"/>
                    <a:lumOff val="25000"/>
                  </a:schemeClr>
                </a:solidFill>
                <a:latin typeface="Avenir 35 Light"/>
                <a:cs typeface="Avenir 35 Light"/>
              </a:rPr>
              <a:t> </a:t>
            </a:r>
            <a:r>
              <a:rPr lang="fr-FR" sz="2400" dirty="0" err="1" smtClean="0">
                <a:solidFill>
                  <a:schemeClr val="tx1">
                    <a:lumMod val="75000"/>
                    <a:lumOff val="25000"/>
                  </a:schemeClr>
                </a:solidFill>
                <a:latin typeface="Avenir 35 Light"/>
                <a:cs typeface="Avenir 35 Light"/>
              </a:rPr>
              <a:t>from</a:t>
            </a:r>
            <a:r>
              <a:rPr lang="fr-FR" sz="2400" dirty="0" smtClean="0">
                <a:solidFill>
                  <a:schemeClr val="tx1">
                    <a:lumMod val="75000"/>
                    <a:lumOff val="25000"/>
                  </a:schemeClr>
                </a:solidFill>
                <a:latin typeface="Avenir 35 Light"/>
                <a:cs typeface="Avenir 35 Light"/>
              </a:rPr>
              <a:t> </a:t>
            </a:r>
            <a:r>
              <a:rPr lang="fr-FR" sz="2400" dirty="0" err="1" smtClean="0">
                <a:solidFill>
                  <a:srgbClr val="FF0000"/>
                </a:solidFill>
                <a:latin typeface="Avenir 35 Light"/>
                <a:cs typeface="Avenir 35 Light"/>
              </a:rPr>
              <a:t>immediate</a:t>
            </a:r>
            <a:r>
              <a:rPr lang="fr-FR" sz="2400" dirty="0" smtClean="0">
                <a:solidFill>
                  <a:srgbClr val="FF0000"/>
                </a:solidFill>
                <a:latin typeface="Avenir 35 Light"/>
                <a:cs typeface="Avenir 35 Light"/>
              </a:rPr>
              <a:t> </a:t>
            </a:r>
            <a:r>
              <a:rPr lang="fr-FR" sz="2400" dirty="0" smtClean="0">
                <a:solidFill>
                  <a:schemeClr val="tx1">
                    <a:lumMod val="75000"/>
                    <a:lumOff val="25000"/>
                  </a:schemeClr>
                </a:solidFill>
                <a:latin typeface="Avenir 35 Light"/>
                <a:cs typeface="Avenir 35 Light"/>
              </a:rPr>
              <a:t>feedback</a:t>
            </a:r>
          </a:p>
          <a:p>
            <a:pPr marL="514350" indent="-514350">
              <a:lnSpc>
                <a:spcPct val="120000"/>
              </a:lnSpc>
              <a:buFont typeface="+mj-ea"/>
              <a:buAutoNum type="circleNumDbPlain"/>
            </a:pPr>
            <a:r>
              <a:rPr lang="fr-FR" sz="2400" dirty="0">
                <a:solidFill>
                  <a:schemeClr val="tx1">
                    <a:lumMod val="75000"/>
                    <a:lumOff val="25000"/>
                  </a:schemeClr>
                </a:solidFill>
                <a:latin typeface="Avenir 35 Light"/>
                <a:cs typeface="Avenir 35 Light"/>
              </a:rPr>
              <a:t>The </a:t>
            </a:r>
            <a:r>
              <a:rPr lang="fr-FR" sz="2400" dirty="0" err="1">
                <a:solidFill>
                  <a:schemeClr val="tx1">
                    <a:lumMod val="75000"/>
                    <a:lumOff val="25000"/>
                  </a:schemeClr>
                </a:solidFill>
                <a:latin typeface="Avenir 35 Light"/>
                <a:cs typeface="Avenir 35 Light"/>
              </a:rPr>
              <a:t>learner</a:t>
            </a:r>
            <a:r>
              <a:rPr lang="fr-FR" sz="2400" dirty="0">
                <a:solidFill>
                  <a:schemeClr val="tx1">
                    <a:lumMod val="75000"/>
                    <a:lumOff val="25000"/>
                  </a:schemeClr>
                </a:solidFill>
                <a:latin typeface="Avenir 35 Light"/>
                <a:cs typeface="Avenir 35 Light"/>
              </a:rPr>
              <a:t> </a:t>
            </a:r>
            <a:r>
              <a:rPr lang="fr-FR" sz="2400" dirty="0" err="1">
                <a:solidFill>
                  <a:schemeClr val="tx1">
                    <a:lumMod val="75000"/>
                    <a:lumOff val="25000"/>
                  </a:schemeClr>
                </a:solidFill>
                <a:latin typeface="Avenir 35 Light"/>
                <a:cs typeface="Avenir 35 Light"/>
              </a:rPr>
              <a:t>is</a:t>
            </a:r>
            <a:r>
              <a:rPr lang="fr-FR" sz="2400" dirty="0">
                <a:solidFill>
                  <a:schemeClr val="tx1">
                    <a:lumMod val="75000"/>
                    <a:lumOff val="25000"/>
                  </a:schemeClr>
                </a:solidFill>
                <a:latin typeface="Avenir 35 Light"/>
                <a:cs typeface="Avenir 35 Light"/>
              </a:rPr>
              <a:t> </a:t>
            </a:r>
            <a:r>
              <a:rPr lang="fr-FR" sz="2400" dirty="0" err="1" smtClean="0">
                <a:solidFill>
                  <a:schemeClr val="tx1">
                    <a:lumMod val="75000"/>
                    <a:lumOff val="25000"/>
                  </a:schemeClr>
                </a:solidFill>
                <a:latin typeface="Avenir 35 Light"/>
                <a:cs typeface="Avenir 35 Light"/>
              </a:rPr>
              <a:t>permanently</a:t>
            </a:r>
            <a:r>
              <a:rPr lang="fr-FR" sz="2400" dirty="0" smtClean="0">
                <a:solidFill>
                  <a:schemeClr val="tx1">
                    <a:lumMod val="75000"/>
                    <a:lumOff val="25000"/>
                  </a:schemeClr>
                </a:solidFill>
                <a:latin typeface="Avenir 35 Light"/>
                <a:cs typeface="Avenir 35 Light"/>
              </a:rPr>
              <a:t> </a:t>
            </a:r>
            <a:r>
              <a:rPr lang="fr-FR" sz="2400" dirty="0" smtClean="0">
                <a:solidFill>
                  <a:srgbClr val="FF0000"/>
                </a:solidFill>
                <a:latin typeface="Avenir 35 Light"/>
                <a:cs typeface="Avenir 35 Light"/>
              </a:rPr>
              <a:t>active</a:t>
            </a:r>
            <a:endParaRPr lang="fr-FR" sz="2400" dirty="0">
              <a:solidFill>
                <a:srgbClr val="FF0000"/>
              </a:solidFill>
              <a:latin typeface="Avenir 35 Light"/>
              <a:cs typeface="Avenir 35 Light"/>
            </a:endParaRPr>
          </a:p>
          <a:p>
            <a:pPr marL="514350" indent="-514350">
              <a:lnSpc>
                <a:spcPct val="120000"/>
              </a:lnSpc>
              <a:buFont typeface="+mj-ea"/>
              <a:buAutoNum type="circleNumDbPlain"/>
            </a:pPr>
            <a:r>
              <a:rPr lang="fr-FR" sz="2400" dirty="0" smtClean="0">
                <a:solidFill>
                  <a:srgbClr val="FF0000"/>
                </a:solidFill>
                <a:latin typeface="Avenir 35 Light"/>
                <a:cs typeface="Avenir 35 Light"/>
              </a:rPr>
              <a:t>Small </a:t>
            </a:r>
            <a:r>
              <a:rPr lang="fr-FR" sz="2400" dirty="0" err="1" smtClean="0">
                <a:solidFill>
                  <a:srgbClr val="FF0000"/>
                </a:solidFill>
                <a:latin typeface="Avenir 35 Light"/>
                <a:cs typeface="Avenir 35 Light"/>
              </a:rPr>
              <a:t>steps</a:t>
            </a:r>
            <a:r>
              <a:rPr lang="fr-FR" sz="2400" dirty="0" smtClean="0">
                <a:solidFill>
                  <a:srgbClr val="FF0000"/>
                </a:solidFill>
                <a:latin typeface="Avenir 35 Light"/>
                <a:cs typeface="Avenir 35 Light"/>
              </a:rPr>
              <a:t> </a:t>
            </a:r>
            <a:r>
              <a:rPr lang="fr-FR" sz="2400" dirty="0" err="1" smtClean="0">
                <a:solidFill>
                  <a:schemeClr val="tx1">
                    <a:lumMod val="75000"/>
                    <a:lumOff val="25000"/>
                  </a:schemeClr>
                </a:solidFill>
                <a:latin typeface="Avenir 35 Light"/>
                <a:cs typeface="Avenir 35 Light"/>
              </a:rPr>
              <a:t>increase</a:t>
            </a:r>
            <a:r>
              <a:rPr lang="fr-FR" sz="2400" dirty="0" smtClean="0">
                <a:solidFill>
                  <a:schemeClr val="tx1">
                    <a:lumMod val="75000"/>
                    <a:lumOff val="25000"/>
                  </a:schemeClr>
                </a:solidFill>
                <a:latin typeface="Avenir 35 Light"/>
                <a:cs typeface="Avenir 35 Light"/>
              </a:rPr>
              <a:t> the </a:t>
            </a:r>
            <a:r>
              <a:rPr lang="fr-FR" sz="2400" dirty="0" err="1" smtClean="0">
                <a:solidFill>
                  <a:schemeClr val="tx1">
                    <a:lumMod val="75000"/>
                    <a:lumOff val="25000"/>
                  </a:schemeClr>
                </a:solidFill>
                <a:latin typeface="Avenir 35 Light"/>
                <a:cs typeface="Avenir 35 Light"/>
              </a:rPr>
              <a:t>probability</a:t>
            </a:r>
            <a:r>
              <a:rPr lang="fr-FR" sz="2400" dirty="0" smtClean="0">
                <a:solidFill>
                  <a:schemeClr val="tx1">
                    <a:lumMod val="75000"/>
                    <a:lumOff val="25000"/>
                  </a:schemeClr>
                </a:solidFill>
                <a:latin typeface="Avenir 35 Light"/>
                <a:cs typeface="Avenir 35 Light"/>
              </a:rPr>
              <a:t> of positive feedback </a:t>
            </a:r>
            <a:r>
              <a:rPr lang="fr-FR" sz="2400" dirty="0" smtClean="0">
                <a:solidFill>
                  <a:schemeClr val="tx1">
                    <a:lumMod val="75000"/>
                    <a:lumOff val="25000"/>
                  </a:schemeClr>
                </a:solidFill>
                <a:latin typeface="Avenir 35 Light"/>
                <a:cs typeface="Avenir 35 Light"/>
                <a:sym typeface="Wingdings"/>
              </a:rPr>
              <a:t> </a:t>
            </a:r>
            <a:r>
              <a:rPr lang="fr-FR" sz="2400" dirty="0" err="1" smtClean="0">
                <a:solidFill>
                  <a:schemeClr val="tx1">
                    <a:lumMod val="75000"/>
                    <a:lumOff val="25000"/>
                  </a:schemeClr>
                </a:solidFill>
                <a:latin typeface="Avenir 35 Light"/>
                <a:cs typeface="Avenir 35 Light"/>
              </a:rPr>
              <a:t>Programmed</a:t>
            </a:r>
            <a:r>
              <a:rPr lang="fr-FR" sz="2400" dirty="0" smtClean="0">
                <a:solidFill>
                  <a:schemeClr val="tx1">
                    <a:lumMod val="75000"/>
                    <a:lumOff val="25000"/>
                  </a:schemeClr>
                </a:solidFill>
                <a:latin typeface="Avenir 35 Light"/>
                <a:cs typeface="Avenir 35 Light"/>
              </a:rPr>
              <a:t> instruction</a:t>
            </a:r>
          </a:p>
          <a:p>
            <a:pPr marL="514350" indent="-514350">
              <a:lnSpc>
                <a:spcPct val="120000"/>
              </a:lnSpc>
              <a:buFont typeface="+mj-ea"/>
              <a:buAutoNum type="circleNumDbPlain"/>
            </a:pPr>
            <a:r>
              <a:rPr lang="fr-FR" sz="2400" dirty="0" err="1" smtClean="0">
                <a:solidFill>
                  <a:schemeClr val="tx1">
                    <a:lumMod val="75000"/>
                    <a:lumOff val="25000"/>
                  </a:schemeClr>
                </a:solidFill>
                <a:latin typeface="Avenir 35 Light"/>
                <a:cs typeface="Avenir 35 Light"/>
              </a:rPr>
              <a:t>Then</a:t>
            </a:r>
            <a:r>
              <a:rPr lang="fr-FR" sz="2400" dirty="0" smtClean="0">
                <a:solidFill>
                  <a:schemeClr val="tx1">
                    <a:lumMod val="75000"/>
                    <a:lumOff val="25000"/>
                  </a:schemeClr>
                </a:solidFill>
                <a:latin typeface="Avenir 35 Light"/>
                <a:cs typeface="Avenir 35 Light"/>
              </a:rPr>
              <a:t> </a:t>
            </a:r>
            <a:r>
              <a:rPr lang="fr-FR" sz="2400" dirty="0" err="1" smtClean="0">
                <a:solidFill>
                  <a:schemeClr val="tx1">
                    <a:lumMod val="75000"/>
                    <a:lumOff val="25000"/>
                  </a:schemeClr>
                </a:solidFill>
                <a:latin typeface="Avenir 35 Light"/>
                <a:cs typeface="Avenir 35 Light"/>
              </a:rPr>
              <a:t>it</a:t>
            </a:r>
            <a:r>
              <a:rPr lang="fr-FR" sz="2400" dirty="0" smtClean="0">
                <a:solidFill>
                  <a:schemeClr val="tx1">
                    <a:lumMod val="75000"/>
                    <a:lumOff val="25000"/>
                  </a:schemeClr>
                </a:solidFill>
                <a:latin typeface="Avenir 35 Light"/>
                <a:cs typeface="Avenir 35 Light"/>
              </a:rPr>
              <a:t> </a:t>
            </a:r>
            <a:r>
              <a:rPr lang="fr-FR" sz="2400" dirty="0" err="1" smtClean="0">
                <a:solidFill>
                  <a:schemeClr val="tx1">
                    <a:lumMod val="75000"/>
                    <a:lumOff val="25000"/>
                  </a:schemeClr>
                </a:solidFill>
                <a:latin typeface="Avenir 35 Light"/>
                <a:cs typeface="Avenir 35 Light"/>
              </a:rPr>
              <a:t>moved</a:t>
            </a:r>
            <a:r>
              <a:rPr lang="fr-FR" sz="2400" dirty="0" smtClean="0">
                <a:solidFill>
                  <a:schemeClr val="tx1">
                    <a:lumMod val="75000"/>
                    <a:lumOff val="25000"/>
                  </a:schemeClr>
                </a:solidFill>
                <a:latin typeface="Avenir 35 Light"/>
                <a:cs typeface="Avenir 35 Light"/>
              </a:rPr>
              <a:t> to </a:t>
            </a:r>
            <a:r>
              <a:rPr lang="fr-FR" sz="2400" dirty="0" err="1" smtClean="0">
                <a:solidFill>
                  <a:schemeClr val="tx1">
                    <a:lumMod val="75000"/>
                    <a:lumOff val="25000"/>
                  </a:schemeClr>
                </a:solidFill>
                <a:latin typeface="Avenir 35 Light"/>
                <a:cs typeface="Avenir 35 Light"/>
              </a:rPr>
              <a:t>larger</a:t>
            </a:r>
            <a:r>
              <a:rPr lang="fr-FR" sz="2400" dirty="0" smtClean="0">
                <a:solidFill>
                  <a:schemeClr val="tx1">
                    <a:lumMod val="75000"/>
                    <a:lumOff val="25000"/>
                  </a:schemeClr>
                </a:solidFill>
                <a:latin typeface="Avenir 35 Light"/>
                <a:cs typeface="Avenir 35 Light"/>
              </a:rPr>
              <a:t> </a:t>
            </a:r>
            <a:r>
              <a:rPr lang="fr-FR" sz="2400" dirty="0" err="1" smtClean="0">
                <a:solidFill>
                  <a:schemeClr val="tx1">
                    <a:lumMod val="75000"/>
                    <a:lumOff val="25000"/>
                  </a:schemeClr>
                </a:solidFill>
                <a:latin typeface="Avenir 35 Light"/>
                <a:cs typeface="Avenir 35 Light"/>
              </a:rPr>
              <a:t>step</a:t>
            </a:r>
            <a:r>
              <a:rPr lang="fr-FR" sz="2400" dirty="0" smtClean="0">
                <a:solidFill>
                  <a:schemeClr val="tx1">
                    <a:lumMod val="75000"/>
                    <a:lumOff val="25000"/>
                  </a:schemeClr>
                </a:solidFill>
                <a:latin typeface="Avenir 35 Light"/>
                <a:cs typeface="Avenir 35 Light"/>
              </a:rPr>
              <a:t>: </a:t>
            </a:r>
            <a:r>
              <a:rPr lang="fr-FR" sz="2400" dirty="0" err="1" smtClean="0">
                <a:solidFill>
                  <a:srgbClr val="FF0000"/>
                </a:solidFill>
                <a:latin typeface="Avenir 35 Light"/>
                <a:cs typeface="Avenir 35 Light"/>
              </a:rPr>
              <a:t>modular</a:t>
            </a:r>
            <a:r>
              <a:rPr lang="fr-FR" sz="2400" dirty="0" smtClean="0">
                <a:solidFill>
                  <a:srgbClr val="FF0000"/>
                </a:solidFill>
                <a:latin typeface="Avenir 35 Light"/>
                <a:cs typeface="Avenir 35 Light"/>
              </a:rPr>
              <a:t> instruction </a:t>
            </a:r>
            <a:r>
              <a:rPr lang="fr-FR" sz="2400" dirty="0" smtClean="0">
                <a:solidFill>
                  <a:srgbClr val="FF0000"/>
                </a:solidFill>
                <a:latin typeface="Avenir 35 Light"/>
                <a:cs typeface="Avenir 35 Light"/>
                <a:sym typeface="Wingdings"/>
              </a:rPr>
              <a:t> </a:t>
            </a:r>
            <a:r>
              <a:rPr lang="fr-FR" sz="2400" dirty="0" err="1" smtClean="0">
                <a:solidFill>
                  <a:srgbClr val="FF0000"/>
                </a:solidFill>
                <a:latin typeface="Avenir 35 Light"/>
                <a:cs typeface="Avenir 35 Light"/>
                <a:sym typeface="Wingdings"/>
              </a:rPr>
              <a:t>mastery</a:t>
            </a:r>
            <a:r>
              <a:rPr lang="fr-FR" sz="2400" dirty="0" smtClean="0">
                <a:solidFill>
                  <a:srgbClr val="FF0000"/>
                </a:solidFill>
                <a:latin typeface="Avenir 35 Light"/>
                <a:cs typeface="Avenir 35 Light"/>
                <a:sym typeface="Wingdings"/>
              </a:rPr>
              <a:t> </a:t>
            </a:r>
            <a:r>
              <a:rPr lang="fr-FR" sz="2400" dirty="0" err="1" smtClean="0">
                <a:solidFill>
                  <a:srgbClr val="FF0000"/>
                </a:solidFill>
                <a:latin typeface="Avenir 35 Light"/>
                <a:cs typeface="Avenir 35 Light"/>
                <a:sym typeface="Wingdings"/>
              </a:rPr>
              <a:t>learning</a:t>
            </a:r>
            <a:endParaRPr lang="fr-FR" sz="2400" dirty="0">
              <a:solidFill>
                <a:srgbClr val="FF0000"/>
              </a:solidFill>
              <a:latin typeface="Avenir 35 Light"/>
              <a:cs typeface="Avenir 35 Light"/>
            </a:endParaRPr>
          </a:p>
        </p:txBody>
      </p:sp>
    </p:spTree>
    <p:extLst>
      <p:ext uri="{BB962C8B-B14F-4D97-AF65-F5344CB8AC3E}">
        <p14:creationId xmlns:p14="http://schemas.microsoft.com/office/powerpoint/2010/main" val="36647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33867" y="145754"/>
            <a:ext cx="6076238" cy="523220"/>
          </a:xfrm>
          <a:prstGeom prst="rect">
            <a:avLst/>
          </a:prstGeom>
          <a:solidFill>
            <a:schemeClr val="tx1"/>
          </a:solidFill>
        </p:spPr>
        <p:txBody>
          <a:bodyPr wrap="square" rtlCol="0">
            <a:spAutoFit/>
          </a:bodyPr>
          <a:lstStyle/>
          <a:p>
            <a:pPr algn="ctr"/>
            <a:r>
              <a:rPr lang="fr-FR" sz="2800" dirty="0" smtClean="0">
                <a:solidFill>
                  <a:schemeClr val="bg1"/>
                </a:solidFill>
                <a:latin typeface="Adobe Caslon Pro"/>
                <a:cs typeface="Adobe Caslon Pro"/>
              </a:rPr>
              <a:t>Library of </a:t>
            </a:r>
            <a:r>
              <a:rPr lang="fr-FR" sz="2800" dirty="0">
                <a:solidFill>
                  <a:schemeClr val="bg1"/>
                </a:solidFill>
                <a:latin typeface="Adobe Caslon Pro"/>
                <a:cs typeface="Adobe Caslon Pro"/>
              </a:rPr>
              <a:t> </a:t>
            </a:r>
            <a:r>
              <a:rPr lang="fr-FR" sz="2800" dirty="0" err="1" smtClean="0">
                <a:solidFill>
                  <a:schemeClr val="bg1"/>
                </a:solidFill>
                <a:latin typeface="Adobe Caslon Pro"/>
                <a:cs typeface="Adobe Caslon Pro"/>
              </a:rPr>
              <a:t>Edge</a:t>
            </a:r>
            <a:r>
              <a:rPr lang="fr-FR" sz="2800" dirty="0" smtClean="0">
                <a:solidFill>
                  <a:schemeClr val="bg1"/>
                </a:solidFill>
                <a:latin typeface="Adobe Caslon Pro"/>
                <a:cs typeface="Adobe Caslon Pro"/>
              </a:rPr>
              <a:t> Labels</a:t>
            </a:r>
            <a:endParaRPr lang="fr-FR" sz="2800" dirty="0">
              <a:solidFill>
                <a:schemeClr val="bg1"/>
              </a:solidFill>
              <a:latin typeface="Adobe Caslon Pro"/>
              <a:cs typeface="Adobe Caslon Pro"/>
            </a:endParaRPr>
          </a:p>
        </p:txBody>
      </p:sp>
      <p:sp>
        <p:nvSpPr>
          <p:cNvPr id="5" name="ZoneTexte 4"/>
          <p:cNvSpPr txBox="1"/>
          <p:nvPr/>
        </p:nvSpPr>
        <p:spPr>
          <a:xfrm>
            <a:off x="1433867" y="732543"/>
            <a:ext cx="6076238" cy="523220"/>
          </a:xfrm>
          <a:prstGeom prst="rect">
            <a:avLst/>
          </a:prstGeom>
          <a:noFill/>
        </p:spPr>
        <p:txBody>
          <a:bodyPr wrap="square" rtlCol="0">
            <a:spAutoFit/>
          </a:bodyPr>
          <a:lstStyle/>
          <a:p>
            <a:pPr algn="ctr"/>
            <a:r>
              <a:rPr lang="fr-FR" sz="2800" dirty="0" err="1" smtClean="0">
                <a:solidFill>
                  <a:schemeClr val="tx1">
                    <a:lumMod val="65000"/>
                    <a:lumOff val="35000"/>
                  </a:schemeClr>
                </a:solidFill>
                <a:latin typeface="Adobe Caslon Pro"/>
                <a:cs typeface="Adobe Caslon Pro"/>
              </a:rPr>
              <a:t>Why</a:t>
            </a:r>
            <a:r>
              <a:rPr lang="fr-FR" sz="2800" dirty="0" smtClean="0">
                <a:solidFill>
                  <a:schemeClr val="tx1">
                    <a:lumMod val="65000"/>
                    <a:lumOff val="35000"/>
                  </a:schemeClr>
                </a:solidFill>
                <a:latin typeface="Adobe Caslon Pro"/>
                <a:cs typeface="Adobe Caslon Pro"/>
              </a:rPr>
              <a:t> </a:t>
            </a:r>
            <a:r>
              <a:rPr lang="fr-FR" sz="2800" dirty="0" err="1" smtClean="0">
                <a:solidFill>
                  <a:schemeClr val="tx1">
                    <a:lumMod val="65000"/>
                    <a:lumOff val="35000"/>
                  </a:schemeClr>
                </a:solidFill>
                <a:latin typeface="Adobe Caslon Pro"/>
                <a:cs typeface="Adobe Caslon Pro"/>
              </a:rPr>
              <a:t>is</a:t>
            </a:r>
            <a:r>
              <a:rPr lang="fr-FR" sz="2800" dirty="0" smtClean="0">
                <a:solidFill>
                  <a:schemeClr val="tx1">
                    <a:lumMod val="65000"/>
                    <a:lumOff val="35000"/>
                  </a:schemeClr>
                </a:solidFill>
                <a:latin typeface="Adobe Caslon Pro"/>
                <a:cs typeface="Adobe Caslon Pro"/>
              </a:rPr>
              <a:t> a</a:t>
            </a:r>
            <a:r>
              <a:rPr lang="fr-FR" sz="2800" baseline="-25000" dirty="0" smtClean="0">
                <a:solidFill>
                  <a:schemeClr val="tx1">
                    <a:lumMod val="65000"/>
                    <a:lumOff val="35000"/>
                  </a:schemeClr>
                </a:solidFill>
                <a:latin typeface="Adobe Caslon Pro"/>
                <a:cs typeface="Adobe Caslon Pro"/>
              </a:rPr>
              <a:t>i</a:t>
            </a:r>
            <a:r>
              <a:rPr lang="fr-FR" sz="2800" dirty="0" smtClean="0">
                <a:solidFill>
                  <a:schemeClr val="tx1">
                    <a:lumMod val="65000"/>
                    <a:lumOff val="35000"/>
                  </a:schemeClr>
                </a:solidFill>
                <a:latin typeface="Adobe Caslon Pro"/>
                <a:cs typeface="Adobe Caslon Pro"/>
              </a:rPr>
              <a:t> a condition for a</a:t>
            </a:r>
            <a:r>
              <a:rPr lang="fr-FR" sz="2800" baseline="-25000" dirty="0" smtClean="0">
                <a:solidFill>
                  <a:schemeClr val="tx1">
                    <a:lumMod val="65000"/>
                    <a:lumOff val="35000"/>
                  </a:schemeClr>
                </a:solidFill>
                <a:latin typeface="Adobe Caslon Pro"/>
                <a:cs typeface="Adobe Caslon Pro"/>
              </a:rPr>
              <a:t>j</a:t>
            </a:r>
            <a:r>
              <a:rPr lang="fr-FR" sz="2800" dirty="0" smtClean="0">
                <a:solidFill>
                  <a:schemeClr val="tx1">
                    <a:lumMod val="65000"/>
                    <a:lumOff val="35000"/>
                  </a:schemeClr>
                </a:solidFill>
                <a:latin typeface="Adobe Caslon Pro"/>
                <a:cs typeface="Adobe Caslon Pro"/>
              </a:rPr>
              <a:t> ?</a:t>
            </a:r>
            <a:endParaRPr lang="fr-FR" sz="2800" dirty="0">
              <a:solidFill>
                <a:schemeClr val="tx1">
                  <a:lumMod val="65000"/>
                  <a:lumOff val="35000"/>
                </a:schemeClr>
              </a:solidFill>
              <a:latin typeface="Adobe Caslon Pro"/>
              <a:cs typeface="Adobe Caslon Pro"/>
            </a:endParaRPr>
          </a:p>
        </p:txBody>
      </p:sp>
      <p:sp>
        <p:nvSpPr>
          <p:cNvPr id="8" name="Rectangle 7"/>
          <p:cNvSpPr/>
          <p:nvPr/>
        </p:nvSpPr>
        <p:spPr>
          <a:xfrm>
            <a:off x="364814" y="2159781"/>
            <a:ext cx="8390726" cy="3877985"/>
          </a:xfrm>
          <a:prstGeom prst="rect">
            <a:avLst/>
          </a:prstGeom>
        </p:spPr>
        <p:txBody>
          <a:bodyPr wrap="square">
            <a:spAutoFit/>
          </a:bodyPr>
          <a:lstStyle/>
          <a:p>
            <a:pPr lvl="0">
              <a:spcBef>
                <a:spcPts val="600"/>
              </a:spcBef>
              <a:spcAft>
                <a:spcPts val="600"/>
              </a:spcAft>
            </a:pPr>
            <a:r>
              <a:rPr lang="en-US" dirty="0">
                <a:latin typeface="Avenir 35 Light"/>
                <a:cs typeface="Avenir 35 Light"/>
              </a:rPr>
              <a:t>The </a:t>
            </a:r>
            <a:r>
              <a:rPr lang="en-US" dirty="0">
                <a:solidFill>
                  <a:srgbClr val="FF0000"/>
                </a:solidFill>
                <a:latin typeface="Avenir 35 Light"/>
                <a:cs typeface="Avenir 35 Light"/>
              </a:rPr>
              <a:t>preparation</a:t>
            </a:r>
            <a:r>
              <a:rPr lang="en-US" dirty="0">
                <a:latin typeface="Avenir 35 Light"/>
                <a:cs typeface="Avenir 35 Light"/>
              </a:rPr>
              <a:t> edges connect two activities </a:t>
            </a:r>
            <a:r>
              <a:rPr lang="en-US" dirty="0">
                <a:solidFill>
                  <a:srgbClr val="FF0000"/>
                </a:solidFill>
                <a:latin typeface="Avenir 35 Light"/>
                <a:cs typeface="Avenir 35 Light"/>
              </a:rPr>
              <a:t>when the learner has a higher probability of succeeding at </a:t>
            </a:r>
            <a:r>
              <a:rPr lang="en-US" i="1" dirty="0">
                <a:solidFill>
                  <a:srgbClr val="FF0000"/>
                </a:solidFill>
                <a:latin typeface="Avenir 35 Light"/>
                <a:cs typeface="Avenir 35 Light"/>
              </a:rPr>
              <a:t>a</a:t>
            </a:r>
            <a:r>
              <a:rPr lang="en-US" i="1" baseline="-25000" dirty="0">
                <a:solidFill>
                  <a:srgbClr val="FF0000"/>
                </a:solidFill>
                <a:latin typeface="Avenir 35 Light"/>
                <a:cs typeface="Avenir 35 Light"/>
              </a:rPr>
              <a:t>j</a:t>
            </a:r>
            <a:r>
              <a:rPr lang="en-US" baseline="-25000" dirty="0">
                <a:solidFill>
                  <a:srgbClr val="FF0000"/>
                </a:solidFill>
                <a:latin typeface="Avenir 35 Light"/>
                <a:cs typeface="Avenir 35 Light"/>
              </a:rPr>
              <a:t> </a:t>
            </a:r>
            <a:r>
              <a:rPr lang="en-US" dirty="0">
                <a:solidFill>
                  <a:srgbClr val="FF0000"/>
                </a:solidFill>
                <a:latin typeface="Avenir 35 Light"/>
                <a:cs typeface="Avenir 35 Light"/>
              </a:rPr>
              <a:t>if he carried out </a:t>
            </a:r>
            <a:r>
              <a:rPr lang="en-US" i="1" dirty="0">
                <a:solidFill>
                  <a:srgbClr val="FF0000"/>
                </a:solidFill>
                <a:latin typeface="Avenir 35 Light"/>
                <a:cs typeface="Avenir 35 Light"/>
              </a:rPr>
              <a:t>a</a:t>
            </a:r>
            <a:r>
              <a:rPr lang="en-US" i="1" baseline="-25000" dirty="0">
                <a:solidFill>
                  <a:srgbClr val="FF0000"/>
                </a:solidFill>
                <a:latin typeface="Avenir 35 Light"/>
                <a:cs typeface="Avenir 35 Light"/>
              </a:rPr>
              <a:t>i</a:t>
            </a:r>
            <a:r>
              <a:rPr lang="en-US" dirty="0">
                <a:solidFill>
                  <a:srgbClr val="FF0000"/>
                </a:solidFill>
                <a:latin typeface="Avenir 35 Light"/>
                <a:cs typeface="Avenir 35 Light"/>
              </a:rPr>
              <a:t> before </a:t>
            </a:r>
            <a:r>
              <a:rPr lang="en-US" i="1" dirty="0">
                <a:solidFill>
                  <a:srgbClr val="FF0000"/>
                </a:solidFill>
                <a:latin typeface="Avenir 35 Light"/>
                <a:cs typeface="Avenir 35 Light"/>
              </a:rPr>
              <a:t>a</a:t>
            </a:r>
            <a:r>
              <a:rPr lang="en-US" i="1" baseline="-25000" dirty="0">
                <a:solidFill>
                  <a:srgbClr val="FF0000"/>
                </a:solidFill>
                <a:latin typeface="Avenir 35 Light"/>
                <a:cs typeface="Avenir 35 Light"/>
              </a:rPr>
              <a:t>i</a:t>
            </a:r>
            <a:r>
              <a:rPr lang="en-US" dirty="0">
                <a:latin typeface="Avenir 35 Light"/>
                <a:cs typeface="Avenir 35 Light"/>
              </a:rPr>
              <a:t>. </a:t>
            </a:r>
            <a:endParaRPr lang="fr-CH" dirty="0">
              <a:latin typeface="Avenir 35 Light"/>
              <a:cs typeface="Avenir 35 Light"/>
            </a:endParaRPr>
          </a:p>
          <a:p>
            <a:pPr lvl="0">
              <a:spcBef>
                <a:spcPts val="600"/>
              </a:spcBef>
              <a:spcAft>
                <a:spcPts val="600"/>
              </a:spcAft>
            </a:pPr>
            <a:r>
              <a:rPr lang="en-US" dirty="0">
                <a:latin typeface="Avenir 35 Light"/>
                <a:cs typeface="Avenir 35 Light"/>
              </a:rPr>
              <a:t>The </a:t>
            </a:r>
            <a:r>
              <a:rPr lang="en-US" dirty="0">
                <a:solidFill>
                  <a:srgbClr val="FF0000"/>
                </a:solidFill>
                <a:latin typeface="Avenir 35 Light"/>
                <a:cs typeface="Avenir 35 Light"/>
              </a:rPr>
              <a:t>set</a:t>
            </a:r>
            <a:r>
              <a:rPr lang="en-US" dirty="0">
                <a:latin typeface="Avenir 35 Light"/>
                <a:cs typeface="Avenir 35 Light"/>
              </a:rPr>
              <a:t> edges connect two activities when the </a:t>
            </a:r>
            <a:r>
              <a:rPr lang="en-US" dirty="0">
                <a:solidFill>
                  <a:srgbClr val="FF0000"/>
                </a:solidFill>
                <a:latin typeface="Avenir 35 Light"/>
                <a:cs typeface="Avenir 35 Light"/>
              </a:rPr>
              <a:t>skills or contents addressed in </a:t>
            </a:r>
            <a:r>
              <a:rPr lang="en-US" i="1" dirty="0">
                <a:solidFill>
                  <a:srgbClr val="FF0000"/>
                </a:solidFill>
                <a:latin typeface="Avenir 35 Light"/>
                <a:cs typeface="Avenir 35 Light"/>
              </a:rPr>
              <a:t>a</a:t>
            </a:r>
            <a:r>
              <a:rPr lang="en-US" i="1" baseline="-25000" dirty="0">
                <a:solidFill>
                  <a:srgbClr val="FF0000"/>
                </a:solidFill>
                <a:latin typeface="Avenir 35 Light"/>
                <a:cs typeface="Avenir 35 Light"/>
              </a:rPr>
              <a:t>i</a:t>
            </a:r>
            <a:r>
              <a:rPr lang="en-US" dirty="0">
                <a:solidFill>
                  <a:srgbClr val="FF0000"/>
                </a:solidFill>
                <a:latin typeface="Avenir 35 Light"/>
                <a:cs typeface="Avenir 35 Light"/>
              </a:rPr>
              <a:t> and </a:t>
            </a:r>
            <a:r>
              <a:rPr lang="en-US" i="1" dirty="0">
                <a:solidFill>
                  <a:srgbClr val="FF0000"/>
                </a:solidFill>
                <a:latin typeface="Avenir 35 Light"/>
                <a:cs typeface="Avenir 35 Light"/>
              </a:rPr>
              <a:t>a</a:t>
            </a:r>
            <a:r>
              <a:rPr lang="en-US" i="1" baseline="-25000" dirty="0">
                <a:solidFill>
                  <a:srgbClr val="FF0000"/>
                </a:solidFill>
                <a:latin typeface="Avenir 35 Light"/>
                <a:cs typeface="Avenir 35 Light"/>
              </a:rPr>
              <a:t>j</a:t>
            </a:r>
            <a:r>
              <a:rPr lang="en-US" dirty="0">
                <a:solidFill>
                  <a:srgbClr val="FF0000"/>
                </a:solidFill>
                <a:latin typeface="Avenir 35 Light"/>
                <a:cs typeface="Avenir 35 Light"/>
              </a:rPr>
              <a:t> are in relationship with each othe</a:t>
            </a:r>
            <a:r>
              <a:rPr lang="en-US" dirty="0">
                <a:latin typeface="Avenir 35 Light"/>
                <a:cs typeface="Avenir 35 Light"/>
              </a:rPr>
              <a:t>r; for example, subset/superset, whole/part, and siblings. </a:t>
            </a:r>
            <a:r>
              <a:rPr lang="en-US" dirty="0" smtClean="0">
                <a:latin typeface="Avenir 35 Light"/>
                <a:cs typeface="Avenir 35 Light"/>
              </a:rPr>
              <a:t> (UP / DOWN)</a:t>
            </a:r>
            <a:endParaRPr lang="fr-CH" dirty="0">
              <a:latin typeface="Avenir 35 Light"/>
              <a:cs typeface="Avenir 35 Light"/>
            </a:endParaRPr>
          </a:p>
          <a:p>
            <a:pPr lvl="0">
              <a:spcBef>
                <a:spcPts val="600"/>
              </a:spcBef>
              <a:spcAft>
                <a:spcPts val="600"/>
              </a:spcAft>
            </a:pPr>
            <a:r>
              <a:rPr lang="en-US" dirty="0">
                <a:latin typeface="Avenir 35 Light"/>
                <a:cs typeface="Avenir 35 Light"/>
              </a:rPr>
              <a:t>The </a:t>
            </a:r>
            <a:r>
              <a:rPr lang="en-US" dirty="0">
                <a:solidFill>
                  <a:srgbClr val="FF0000"/>
                </a:solidFill>
                <a:latin typeface="Avenir 35 Light"/>
                <a:cs typeface="Avenir 35 Light"/>
              </a:rPr>
              <a:t>translation</a:t>
            </a:r>
            <a:r>
              <a:rPr lang="en-US" dirty="0">
                <a:latin typeface="Avenir 35 Light"/>
                <a:cs typeface="Avenir 35 Light"/>
              </a:rPr>
              <a:t> edges connect two activities in which the same content is addressed under different formats, representations, notations, or viewpoints. Learners therefore have </a:t>
            </a:r>
            <a:r>
              <a:rPr lang="en-US" dirty="0">
                <a:solidFill>
                  <a:srgbClr val="FF0000"/>
                </a:solidFill>
                <a:latin typeface="Avenir 35 Light"/>
                <a:cs typeface="Avenir 35 Light"/>
              </a:rPr>
              <a:t>to translate the representation used in </a:t>
            </a:r>
            <a:r>
              <a:rPr lang="en-US" i="1" dirty="0">
                <a:solidFill>
                  <a:srgbClr val="FF0000"/>
                </a:solidFill>
                <a:latin typeface="Avenir 35 Light"/>
                <a:cs typeface="Avenir 35 Light"/>
              </a:rPr>
              <a:t>a</a:t>
            </a:r>
            <a:r>
              <a:rPr lang="en-US" i="1" baseline="-25000" dirty="0">
                <a:solidFill>
                  <a:srgbClr val="FF0000"/>
                </a:solidFill>
                <a:latin typeface="Avenir 35 Light"/>
                <a:cs typeface="Avenir 35 Light"/>
              </a:rPr>
              <a:t>i</a:t>
            </a:r>
            <a:r>
              <a:rPr lang="en-US" dirty="0">
                <a:solidFill>
                  <a:srgbClr val="FF0000"/>
                </a:solidFill>
                <a:latin typeface="Avenir 35 Light"/>
                <a:cs typeface="Avenir 35 Light"/>
              </a:rPr>
              <a:t> into the representation used in </a:t>
            </a:r>
            <a:r>
              <a:rPr lang="en-US" i="1" dirty="0">
                <a:solidFill>
                  <a:srgbClr val="FF0000"/>
                </a:solidFill>
                <a:latin typeface="Avenir 35 Light"/>
                <a:cs typeface="Avenir 35 Light"/>
              </a:rPr>
              <a:t>a</a:t>
            </a:r>
            <a:r>
              <a:rPr lang="en-US" i="1" baseline="-25000" dirty="0">
                <a:solidFill>
                  <a:srgbClr val="FF0000"/>
                </a:solidFill>
                <a:latin typeface="Avenir 35 Light"/>
                <a:cs typeface="Avenir 35 Light"/>
              </a:rPr>
              <a:t>j</a:t>
            </a:r>
            <a:r>
              <a:rPr lang="en-US" dirty="0">
                <a:solidFill>
                  <a:srgbClr val="FF0000"/>
                </a:solidFill>
                <a:latin typeface="Avenir 35 Light"/>
                <a:cs typeface="Avenir 35 Light"/>
              </a:rPr>
              <a:t>.</a:t>
            </a:r>
            <a:endParaRPr lang="fr-CH" dirty="0">
              <a:solidFill>
                <a:srgbClr val="FF0000"/>
              </a:solidFill>
              <a:latin typeface="Avenir 35 Light"/>
              <a:cs typeface="Avenir 35 Light"/>
            </a:endParaRPr>
          </a:p>
          <a:p>
            <a:pPr lvl="0">
              <a:spcBef>
                <a:spcPts val="600"/>
              </a:spcBef>
              <a:spcAft>
                <a:spcPts val="600"/>
              </a:spcAft>
            </a:pPr>
            <a:r>
              <a:rPr lang="en-US" dirty="0">
                <a:latin typeface="Avenir 35 Light"/>
                <a:cs typeface="Avenir 35 Light"/>
              </a:rPr>
              <a:t>The </a:t>
            </a:r>
            <a:r>
              <a:rPr lang="en-US" dirty="0">
                <a:solidFill>
                  <a:srgbClr val="FF0000"/>
                </a:solidFill>
                <a:latin typeface="Avenir 35 Light"/>
                <a:cs typeface="Avenir 35 Light"/>
              </a:rPr>
              <a:t>generalization</a:t>
            </a:r>
            <a:r>
              <a:rPr lang="en-US" dirty="0">
                <a:latin typeface="Avenir 35 Light"/>
                <a:cs typeface="Avenir 35 Light"/>
              </a:rPr>
              <a:t> edges introduce variations of the content or skills across the </a:t>
            </a:r>
            <a:r>
              <a:rPr lang="en-US" dirty="0">
                <a:solidFill>
                  <a:srgbClr val="FF0000"/>
                </a:solidFill>
                <a:latin typeface="Avenir 35 Light"/>
                <a:cs typeface="Avenir 35 Light"/>
              </a:rPr>
              <a:t>space of generalization</a:t>
            </a:r>
            <a:r>
              <a:rPr lang="en-US" dirty="0">
                <a:latin typeface="Avenir 35 Light"/>
                <a:cs typeface="Avenir 35 Light"/>
              </a:rPr>
              <a:t>, namely introducing the student to more general, less general, or analogical contexts from </a:t>
            </a:r>
            <a:r>
              <a:rPr lang="en-US" i="1" dirty="0">
                <a:latin typeface="Avenir 35 Light"/>
                <a:cs typeface="Avenir 35 Light"/>
              </a:rPr>
              <a:t>a</a:t>
            </a:r>
            <a:r>
              <a:rPr lang="en-US" i="1" baseline="-25000" dirty="0">
                <a:latin typeface="Avenir 35 Light"/>
                <a:cs typeface="Avenir 35 Light"/>
              </a:rPr>
              <a:t>i</a:t>
            </a:r>
            <a:r>
              <a:rPr lang="en-US" dirty="0">
                <a:latin typeface="Avenir 35 Light"/>
                <a:cs typeface="Avenir 35 Light"/>
              </a:rPr>
              <a:t> to </a:t>
            </a:r>
            <a:r>
              <a:rPr lang="en-US" i="1" dirty="0">
                <a:latin typeface="Avenir 35 Light"/>
                <a:cs typeface="Avenir 35 Light"/>
              </a:rPr>
              <a:t>a</a:t>
            </a:r>
            <a:r>
              <a:rPr lang="en-US" i="1" baseline="-25000" dirty="0">
                <a:latin typeface="Avenir 35 Light"/>
                <a:cs typeface="Avenir 35 Light"/>
              </a:rPr>
              <a:t>j</a:t>
            </a:r>
            <a:r>
              <a:rPr lang="en-US" dirty="0" smtClean="0">
                <a:latin typeface="Avenir 35 Light"/>
                <a:cs typeface="Avenir 35 Light"/>
              </a:rPr>
              <a:t>. (UP / DOWN)</a:t>
            </a:r>
            <a:endParaRPr lang="fr-CH" dirty="0">
              <a:latin typeface="Avenir 35 Light"/>
              <a:cs typeface="Avenir 35 Light"/>
            </a:endParaRPr>
          </a:p>
        </p:txBody>
      </p:sp>
    </p:spTree>
    <p:extLst>
      <p:ext uri="{BB962C8B-B14F-4D97-AF65-F5344CB8AC3E}">
        <p14:creationId xmlns:p14="http://schemas.microsoft.com/office/powerpoint/2010/main" val="108889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33867" y="145754"/>
            <a:ext cx="6076238" cy="523220"/>
          </a:xfrm>
          <a:prstGeom prst="rect">
            <a:avLst/>
          </a:prstGeom>
          <a:solidFill>
            <a:schemeClr val="tx1"/>
          </a:solidFill>
        </p:spPr>
        <p:txBody>
          <a:bodyPr wrap="square" rtlCol="0">
            <a:spAutoFit/>
          </a:bodyPr>
          <a:lstStyle/>
          <a:p>
            <a:pPr algn="ctr"/>
            <a:r>
              <a:rPr lang="fr-FR" sz="2800" dirty="0" smtClean="0">
                <a:solidFill>
                  <a:schemeClr val="bg1"/>
                </a:solidFill>
                <a:latin typeface="Adobe Caslon Pro"/>
                <a:cs typeface="Adobe Caslon Pro"/>
              </a:rPr>
              <a:t>Library of </a:t>
            </a:r>
            <a:r>
              <a:rPr lang="fr-FR" sz="2800" dirty="0">
                <a:solidFill>
                  <a:schemeClr val="bg1"/>
                </a:solidFill>
                <a:latin typeface="Adobe Caslon Pro"/>
                <a:cs typeface="Adobe Caslon Pro"/>
              </a:rPr>
              <a:t> </a:t>
            </a:r>
            <a:r>
              <a:rPr lang="fr-FR" sz="2800" dirty="0" err="1" smtClean="0">
                <a:solidFill>
                  <a:schemeClr val="bg1"/>
                </a:solidFill>
                <a:latin typeface="Adobe Caslon Pro"/>
                <a:cs typeface="Adobe Caslon Pro"/>
              </a:rPr>
              <a:t>Edge</a:t>
            </a:r>
            <a:r>
              <a:rPr lang="fr-FR" sz="2800" dirty="0" smtClean="0">
                <a:solidFill>
                  <a:schemeClr val="bg1"/>
                </a:solidFill>
                <a:latin typeface="Adobe Caslon Pro"/>
                <a:cs typeface="Adobe Caslon Pro"/>
              </a:rPr>
              <a:t> Labels</a:t>
            </a:r>
            <a:endParaRPr lang="fr-FR" sz="2800" dirty="0">
              <a:solidFill>
                <a:schemeClr val="bg1"/>
              </a:solidFill>
              <a:latin typeface="Adobe Caslon Pro"/>
              <a:cs typeface="Adobe Caslon Pro"/>
            </a:endParaRPr>
          </a:p>
        </p:txBody>
      </p:sp>
      <p:sp>
        <p:nvSpPr>
          <p:cNvPr id="5" name="ZoneTexte 4"/>
          <p:cNvSpPr txBox="1"/>
          <p:nvPr/>
        </p:nvSpPr>
        <p:spPr>
          <a:xfrm>
            <a:off x="1433867" y="732543"/>
            <a:ext cx="6076238" cy="523220"/>
          </a:xfrm>
          <a:prstGeom prst="rect">
            <a:avLst/>
          </a:prstGeom>
          <a:noFill/>
        </p:spPr>
        <p:txBody>
          <a:bodyPr wrap="square" rtlCol="0">
            <a:spAutoFit/>
          </a:bodyPr>
          <a:lstStyle/>
          <a:p>
            <a:pPr algn="ctr"/>
            <a:r>
              <a:rPr lang="fr-FR" sz="2800" dirty="0" err="1" smtClean="0">
                <a:solidFill>
                  <a:schemeClr val="tx1">
                    <a:lumMod val="65000"/>
                    <a:lumOff val="35000"/>
                  </a:schemeClr>
                </a:solidFill>
                <a:latin typeface="Adobe Caslon Pro"/>
                <a:cs typeface="Adobe Caslon Pro"/>
              </a:rPr>
              <a:t>Why</a:t>
            </a:r>
            <a:r>
              <a:rPr lang="fr-FR" sz="2800" dirty="0" smtClean="0">
                <a:solidFill>
                  <a:schemeClr val="tx1">
                    <a:lumMod val="65000"/>
                    <a:lumOff val="35000"/>
                  </a:schemeClr>
                </a:solidFill>
                <a:latin typeface="Adobe Caslon Pro"/>
                <a:cs typeface="Adobe Caslon Pro"/>
              </a:rPr>
              <a:t> </a:t>
            </a:r>
            <a:r>
              <a:rPr lang="fr-FR" sz="2800" dirty="0" err="1" smtClean="0">
                <a:solidFill>
                  <a:schemeClr val="tx1">
                    <a:lumMod val="65000"/>
                    <a:lumOff val="35000"/>
                  </a:schemeClr>
                </a:solidFill>
                <a:latin typeface="Adobe Caslon Pro"/>
                <a:cs typeface="Adobe Caslon Pro"/>
              </a:rPr>
              <a:t>is</a:t>
            </a:r>
            <a:r>
              <a:rPr lang="fr-FR" sz="2800" dirty="0" smtClean="0">
                <a:solidFill>
                  <a:schemeClr val="tx1">
                    <a:lumMod val="65000"/>
                    <a:lumOff val="35000"/>
                  </a:schemeClr>
                </a:solidFill>
                <a:latin typeface="Adobe Caslon Pro"/>
                <a:cs typeface="Adobe Caslon Pro"/>
              </a:rPr>
              <a:t> a</a:t>
            </a:r>
            <a:r>
              <a:rPr lang="fr-FR" sz="2800" baseline="-25000" dirty="0" smtClean="0">
                <a:solidFill>
                  <a:schemeClr val="tx1">
                    <a:lumMod val="65000"/>
                    <a:lumOff val="35000"/>
                  </a:schemeClr>
                </a:solidFill>
                <a:latin typeface="Adobe Caslon Pro"/>
                <a:cs typeface="Adobe Caslon Pro"/>
              </a:rPr>
              <a:t>i</a:t>
            </a:r>
            <a:r>
              <a:rPr lang="fr-FR" sz="2800" dirty="0" smtClean="0">
                <a:solidFill>
                  <a:schemeClr val="tx1">
                    <a:lumMod val="65000"/>
                    <a:lumOff val="35000"/>
                  </a:schemeClr>
                </a:solidFill>
                <a:latin typeface="Adobe Caslon Pro"/>
                <a:cs typeface="Adobe Caslon Pro"/>
              </a:rPr>
              <a:t> a condition for a</a:t>
            </a:r>
            <a:r>
              <a:rPr lang="fr-FR" sz="2800" baseline="-25000" dirty="0" smtClean="0">
                <a:solidFill>
                  <a:schemeClr val="tx1">
                    <a:lumMod val="65000"/>
                    <a:lumOff val="35000"/>
                  </a:schemeClr>
                </a:solidFill>
                <a:latin typeface="Adobe Caslon Pro"/>
                <a:cs typeface="Adobe Caslon Pro"/>
              </a:rPr>
              <a:t>j</a:t>
            </a:r>
            <a:r>
              <a:rPr lang="fr-FR" sz="2800" dirty="0" smtClean="0">
                <a:solidFill>
                  <a:schemeClr val="tx1">
                    <a:lumMod val="65000"/>
                    <a:lumOff val="35000"/>
                  </a:schemeClr>
                </a:solidFill>
                <a:latin typeface="Adobe Caslon Pro"/>
                <a:cs typeface="Adobe Caslon Pro"/>
              </a:rPr>
              <a:t> ?</a:t>
            </a:r>
            <a:endParaRPr lang="fr-FR" sz="2800" dirty="0">
              <a:solidFill>
                <a:schemeClr val="tx1">
                  <a:lumMod val="65000"/>
                  <a:lumOff val="35000"/>
                </a:schemeClr>
              </a:solidFill>
              <a:latin typeface="Adobe Caslon Pro"/>
              <a:cs typeface="Adobe Caslon Pro"/>
            </a:endParaRPr>
          </a:p>
        </p:txBody>
      </p:sp>
      <p:pic>
        <p:nvPicPr>
          <p:cNvPr id="7" name="Picture 6"/>
          <p:cNvPicPr>
            <a:picLocks noChangeAspect="1"/>
          </p:cNvPicPr>
          <p:nvPr/>
        </p:nvPicPr>
        <p:blipFill>
          <a:blip r:embed="rId2"/>
          <a:stretch>
            <a:fillRect/>
          </a:stretch>
        </p:blipFill>
        <p:spPr>
          <a:xfrm>
            <a:off x="166820" y="1574798"/>
            <a:ext cx="8865017" cy="5283201"/>
          </a:xfrm>
          <a:prstGeom prst="rect">
            <a:avLst/>
          </a:prstGeom>
        </p:spPr>
      </p:pic>
    </p:spTree>
    <p:extLst>
      <p:ext uri="{BB962C8B-B14F-4D97-AF65-F5344CB8AC3E}">
        <p14:creationId xmlns:p14="http://schemas.microsoft.com/office/powerpoint/2010/main" val="1288928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00682" y="145754"/>
            <a:ext cx="7537459" cy="523220"/>
          </a:xfrm>
          <a:prstGeom prst="rect">
            <a:avLst/>
          </a:prstGeom>
          <a:solidFill>
            <a:schemeClr val="tx1"/>
          </a:solidFill>
        </p:spPr>
        <p:txBody>
          <a:bodyPr wrap="square" rtlCol="0">
            <a:spAutoFit/>
          </a:bodyPr>
          <a:lstStyle/>
          <a:p>
            <a:pPr algn="ctr"/>
            <a:r>
              <a:rPr lang="fr-FR" sz="2800" dirty="0" smtClean="0">
                <a:solidFill>
                  <a:schemeClr val="bg1"/>
                </a:solidFill>
                <a:latin typeface="Adobe Caslon Pro"/>
                <a:cs typeface="Adobe Caslon Pro"/>
              </a:rPr>
              <a:t>Library of </a:t>
            </a:r>
            <a:r>
              <a:rPr lang="fr-FR" sz="2800" dirty="0">
                <a:solidFill>
                  <a:schemeClr val="bg1"/>
                </a:solidFill>
                <a:latin typeface="Adobe Caslon Pro"/>
                <a:cs typeface="Adobe Caslon Pro"/>
              </a:rPr>
              <a:t> </a:t>
            </a:r>
            <a:r>
              <a:rPr lang="fr-FR" sz="2800" dirty="0" err="1" smtClean="0">
                <a:solidFill>
                  <a:schemeClr val="bg1"/>
                </a:solidFill>
                <a:latin typeface="Adobe Caslon Pro"/>
                <a:cs typeface="Adobe Caslon Pro"/>
              </a:rPr>
              <a:t>Edge</a:t>
            </a:r>
            <a:r>
              <a:rPr lang="fr-FR" sz="2800" dirty="0" smtClean="0">
                <a:solidFill>
                  <a:schemeClr val="bg1"/>
                </a:solidFill>
                <a:latin typeface="Adobe Caslon Pro"/>
                <a:cs typeface="Adobe Caslon Pro"/>
              </a:rPr>
              <a:t> </a:t>
            </a:r>
            <a:r>
              <a:rPr lang="fr-FR" sz="2800" dirty="0" err="1" smtClean="0">
                <a:solidFill>
                  <a:schemeClr val="bg1"/>
                </a:solidFill>
                <a:latin typeface="Adobe Caslon Pro"/>
                <a:cs typeface="Adobe Caslon Pro"/>
              </a:rPr>
              <a:t>Operators</a:t>
            </a:r>
            <a:endParaRPr lang="fr-FR" sz="2800" dirty="0">
              <a:solidFill>
                <a:schemeClr val="bg1"/>
              </a:solidFill>
              <a:latin typeface="Adobe Caslon Pro"/>
              <a:cs typeface="Adobe Caslon Pro"/>
            </a:endParaRPr>
          </a:p>
        </p:txBody>
      </p:sp>
      <p:sp>
        <p:nvSpPr>
          <p:cNvPr id="5" name="ZoneTexte 4"/>
          <p:cNvSpPr txBox="1"/>
          <p:nvPr/>
        </p:nvSpPr>
        <p:spPr>
          <a:xfrm>
            <a:off x="0" y="870600"/>
            <a:ext cx="8959359" cy="523220"/>
          </a:xfrm>
          <a:prstGeom prst="rect">
            <a:avLst/>
          </a:prstGeom>
          <a:noFill/>
        </p:spPr>
        <p:txBody>
          <a:bodyPr wrap="square" rtlCol="0">
            <a:spAutoFit/>
          </a:bodyPr>
          <a:lstStyle/>
          <a:p>
            <a:pPr algn="ctr"/>
            <a:r>
              <a:rPr lang="fr-FR" sz="2800" dirty="0" smtClean="0">
                <a:solidFill>
                  <a:schemeClr val="tx1">
                    <a:lumMod val="65000"/>
                    <a:lumOff val="35000"/>
                  </a:schemeClr>
                </a:solidFill>
                <a:latin typeface="Adobe Caslon Pro"/>
                <a:cs typeface="Adobe Caslon Pro"/>
              </a:rPr>
              <a:t>How data </a:t>
            </a:r>
            <a:r>
              <a:rPr lang="fr-FR" sz="2800" dirty="0" err="1" smtClean="0">
                <a:solidFill>
                  <a:schemeClr val="tx1">
                    <a:lumMod val="65000"/>
                    <a:lumOff val="35000"/>
                  </a:schemeClr>
                </a:solidFill>
                <a:latin typeface="Adobe Caslon Pro"/>
                <a:cs typeface="Adobe Caslon Pro"/>
              </a:rPr>
              <a:t>collected</a:t>
            </a:r>
            <a:r>
              <a:rPr lang="fr-FR" sz="2800" dirty="0" smtClean="0">
                <a:solidFill>
                  <a:schemeClr val="tx1">
                    <a:lumMod val="65000"/>
                    <a:lumOff val="35000"/>
                  </a:schemeClr>
                </a:solidFill>
                <a:latin typeface="Adobe Caslon Pro"/>
                <a:cs typeface="Adobe Caslon Pro"/>
              </a:rPr>
              <a:t> in a</a:t>
            </a:r>
            <a:r>
              <a:rPr lang="fr-FR" sz="2800" baseline="-25000" dirty="0" smtClean="0">
                <a:solidFill>
                  <a:schemeClr val="tx1">
                    <a:lumMod val="65000"/>
                    <a:lumOff val="35000"/>
                  </a:schemeClr>
                </a:solidFill>
                <a:latin typeface="Adobe Caslon Pro"/>
                <a:cs typeface="Adobe Caslon Pro"/>
              </a:rPr>
              <a:t>i</a:t>
            </a:r>
            <a:r>
              <a:rPr lang="fr-FR" sz="2800" dirty="0" smtClean="0">
                <a:solidFill>
                  <a:schemeClr val="tx1">
                    <a:lumMod val="65000"/>
                    <a:lumOff val="35000"/>
                  </a:schemeClr>
                </a:solidFill>
                <a:latin typeface="Adobe Caslon Pro"/>
                <a:cs typeface="Adobe Caslon Pro"/>
              </a:rPr>
              <a:t> are </a:t>
            </a:r>
            <a:r>
              <a:rPr lang="fr-FR" sz="2800" dirty="0" err="1" smtClean="0">
                <a:solidFill>
                  <a:schemeClr val="tx1">
                    <a:lumMod val="65000"/>
                    <a:lumOff val="35000"/>
                  </a:schemeClr>
                </a:solidFill>
                <a:latin typeface="Adobe Caslon Pro"/>
                <a:cs typeface="Adobe Caslon Pro"/>
              </a:rPr>
              <a:t>processed</a:t>
            </a:r>
            <a:r>
              <a:rPr lang="fr-FR" sz="2800" dirty="0" smtClean="0">
                <a:solidFill>
                  <a:schemeClr val="tx1">
                    <a:lumMod val="65000"/>
                    <a:lumOff val="35000"/>
                  </a:schemeClr>
                </a:solidFill>
                <a:latin typeface="Adobe Caslon Pro"/>
                <a:cs typeface="Adobe Caslon Pro"/>
              </a:rPr>
              <a:t> for a</a:t>
            </a:r>
            <a:r>
              <a:rPr lang="fr-FR" sz="2800" baseline="-25000" dirty="0" smtClean="0">
                <a:solidFill>
                  <a:schemeClr val="tx1">
                    <a:lumMod val="65000"/>
                    <a:lumOff val="35000"/>
                  </a:schemeClr>
                </a:solidFill>
                <a:latin typeface="Adobe Caslon Pro"/>
                <a:cs typeface="Adobe Caslon Pro"/>
              </a:rPr>
              <a:t>j</a:t>
            </a:r>
            <a:r>
              <a:rPr lang="fr-FR" sz="2800" dirty="0" smtClean="0">
                <a:solidFill>
                  <a:schemeClr val="tx1">
                    <a:lumMod val="65000"/>
                    <a:lumOff val="35000"/>
                  </a:schemeClr>
                </a:solidFill>
                <a:latin typeface="Adobe Caslon Pro"/>
                <a:cs typeface="Adobe Caslon Pro"/>
              </a:rPr>
              <a:t> ?</a:t>
            </a:r>
            <a:endParaRPr lang="fr-FR" sz="2800" dirty="0">
              <a:solidFill>
                <a:schemeClr val="tx1">
                  <a:lumMod val="65000"/>
                  <a:lumOff val="35000"/>
                </a:schemeClr>
              </a:solidFill>
              <a:latin typeface="Adobe Caslon Pro"/>
              <a:cs typeface="Adobe Caslon Pro"/>
            </a:endParaRPr>
          </a:p>
        </p:txBody>
      </p:sp>
      <p:sp>
        <p:nvSpPr>
          <p:cNvPr id="8" name="Rectangle 7"/>
          <p:cNvSpPr/>
          <p:nvPr/>
        </p:nvSpPr>
        <p:spPr>
          <a:xfrm>
            <a:off x="364814" y="2159781"/>
            <a:ext cx="8390726" cy="2769989"/>
          </a:xfrm>
          <a:prstGeom prst="rect">
            <a:avLst/>
          </a:prstGeom>
        </p:spPr>
        <p:txBody>
          <a:bodyPr wrap="square">
            <a:spAutoFit/>
          </a:bodyPr>
          <a:lstStyle/>
          <a:p>
            <a:pPr lvl="0">
              <a:spcBef>
                <a:spcPts val="600"/>
              </a:spcBef>
              <a:spcAft>
                <a:spcPts val="600"/>
              </a:spcAft>
            </a:pPr>
            <a:r>
              <a:rPr lang="en-US" dirty="0" smtClean="0">
                <a:solidFill>
                  <a:srgbClr val="FF0000"/>
                </a:solidFill>
                <a:latin typeface="Avenir 35 Light"/>
                <a:cs typeface="Avenir 35 Light"/>
              </a:rPr>
              <a:t>Aggregation</a:t>
            </a:r>
            <a:r>
              <a:rPr lang="en-US" dirty="0" smtClean="0">
                <a:latin typeface="Avenir 35 Light"/>
                <a:cs typeface="Avenir 35 Light"/>
              </a:rPr>
              <a:t> </a:t>
            </a:r>
            <a:r>
              <a:rPr lang="en-US" dirty="0">
                <a:latin typeface="Avenir 35 Light"/>
                <a:cs typeface="Avenir 35 Light"/>
              </a:rPr>
              <a:t>operators gather data for subsequent activities, generally located on a higher </a:t>
            </a:r>
            <a:r>
              <a:rPr lang="en-US" dirty="0" smtClean="0">
                <a:latin typeface="Avenir 35 Light"/>
                <a:cs typeface="Avenir 35 Light"/>
              </a:rPr>
              <a:t>plane</a:t>
            </a:r>
            <a:endParaRPr lang="en-US" dirty="0">
              <a:latin typeface="Avenir 35 Light"/>
              <a:cs typeface="Avenir 35 Light"/>
            </a:endParaRPr>
          </a:p>
          <a:p>
            <a:pPr lvl="0">
              <a:spcBef>
                <a:spcPts val="600"/>
              </a:spcBef>
              <a:spcAft>
                <a:spcPts val="600"/>
              </a:spcAft>
            </a:pPr>
            <a:r>
              <a:rPr lang="en-US" dirty="0" smtClean="0">
                <a:solidFill>
                  <a:srgbClr val="FF0000"/>
                </a:solidFill>
                <a:latin typeface="Avenir 35 Light"/>
                <a:cs typeface="Avenir 35 Light"/>
              </a:rPr>
              <a:t>Distribution</a:t>
            </a:r>
            <a:r>
              <a:rPr lang="en-US" dirty="0" smtClean="0">
                <a:latin typeface="Avenir 35 Light"/>
                <a:cs typeface="Avenir 35 Light"/>
              </a:rPr>
              <a:t> </a:t>
            </a:r>
            <a:r>
              <a:rPr lang="en-US" dirty="0">
                <a:latin typeface="Avenir 35 Light"/>
                <a:cs typeface="Avenir 35 Light"/>
              </a:rPr>
              <a:t>operators split data for subsequent activities, generally located on a lower plane </a:t>
            </a:r>
            <a:endParaRPr lang="en-US" dirty="0" smtClean="0">
              <a:latin typeface="Avenir 35 Light"/>
              <a:cs typeface="Avenir 35 Light"/>
            </a:endParaRPr>
          </a:p>
          <a:p>
            <a:pPr lvl="0">
              <a:spcBef>
                <a:spcPts val="600"/>
              </a:spcBef>
              <a:spcAft>
                <a:spcPts val="600"/>
              </a:spcAft>
            </a:pPr>
            <a:r>
              <a:rPr lang="en-US" dirty="0" smtClean="0">
                <a:solidFill>
                  <a:srgbClr val="FF0000"/>
                </a:solidFill>
                <a:latin typeface="Avenir 35 Light"/>
                <a:cs typeface="Avenir 35 Light"/>
              </a:rPr>
              <a:t>Social</a:t>
            </a:r>
            <a:r>
              <a:rPr lang="en-US" dirty="0" smtClean="0">
                <a:latin typeface="Avenir 35 Light"/>
                <a:cs typeface="Avenir 35 Light"/>
              </a:rPr>
              <a:t> </a:t>
            </a:r>
            <a:r>
              <a:rPr lang="en-US" dirty="0">
                <a:latin typeface="Avenir 35 Light"/>
                <a:cs typeface="Avenir 35 Light"/>
              </a:rPr>
              <a:t>operators modify the social structure of </a:t>
            </a:r>
            <a:r>
              <a:rPr lang="en-US" dirty="0" smtClean="0">
                <a:latin typeface="Avenir 35 Light"/>
                <a:cs typeface="Avenir 35 Light"/>
              </a:rPr>
              <a:t>activities. They </a:t>
            </a:r>
            <a:r>
              <a:rPr lang="en-US" dirty="0">
                <a:latin typeface="Avenir 35 Light"/>
                <a:cs typeface="Avenir 35 Light"/>
              </a:rPr>
              <a:t>rely on social </a:t>
            </a:r>
            <a:r>
              <a:rPr lang="en-US" dirty="0">
                <a:solidFill>
                  <a:srgbClr val="FF0000"/>
                </a:solidFill>
                <a:latin typeface="Avenir 35 Light"/>
                <a:cs typeface="Avenir 35 Light"/>
              </a:rPr>
              <a:t>distance</a:t>
            </a:r>
            <a:r>
              <a:rPr lang="en-US" dirty="0">
                <a:latin typeface="Avenir 35 Light"/>
                <a:cs typeface="Avenir 35 Light"/>
              </a:rPr>
              <a:t> criteria </a:t>
            </a:r>
            <a:endParaRPr lang="en-US" dirty="0" smtClean="0">
              <a:latin typeface="Avenir 35 Light"/>
              <a:cs typeface="Avenir 35 Light"/>
            </a:endParaRPr>
          </a:p>
          <a:p>
            <a:pPr lvl="0">
              <a:spcBef>
                <a:spcPts val="600"/>
              </a:spcBef>
              <a:spcAft>
                <a:spcPts val="600"/>
              </a:spcAft>
            </a:pPr>
            <a:r>
              <a:rPr lang="en-US" dirty="0" smtClean="0">
                <a:solidFill>
                  <a:srgbClr val="FF0000"/>
                </a:solidFill>
                <a:latin typeface="Avenir 35 Light"/>
                <a:cs typeface="Avenir 35 Light"/>
              </a:rPr>
              <a:t>Back</a:t>
            </a:r>
            <a:r>
              <a:rPr lang="en-US" dirty="0">
                <a:solidFill>
                  <a:srgbClr val="FF0000"/>
                </a:solidFill>
                <a:latin typeface="Avenir 35 Light"/>
                <a:cs typeface="Avenir 35 Light"/>
              </a:rPr>
              <a:t>-office </a:t>
            </a:r>
            <a:r>
              <a:rPr lang="en-US" dirty="0">
                <a:latin typeface="Avenir 35 Light"/>
                <a:cs typeface="Avenir 35 Light"/>
              </a:rPr>
              <a:t>operators enrich data with external information, including information manually provided by human actors </a:t>
            </a:r>
          </a:p>
        </p:txBody>
      </p:sp>
    </p:spTree>
    <p:extLst>
      <p:ext uri="{BB962C8B-B14F-4D97-AF65-F5344CB8AC3E}">
        <p14:creationId xmlns:p14="http://schemas.microsoft.com/office/powerpoint/2010/main" val="263803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71108" y="386925"/>
            <a:ext cx="6076238" cy="523220"/>
          </a:xfrm>
          <a:prstGeom prst="rect">
            <a:avLst/>
          </a:prstGeom>
          <a:solidFill>
            <a:schemeClr val="tx1"/>
          </a:solidFill>
        </p:spPr>
        <p:txBody>
          <a:bodyPr wrap="square" rtlCol="0">
            <a:spAutoFit/>
          </a:bodyPr>
          <a:lstStyle/>
          <a:p>
            <a:pPr algn="ctr"/>
            <a:r>
              <a:rPr lang="fr-FR" sz="2800" dirty="0" smtClean="0">
                <a:solidFill>
                  <a:schemeClr val="bg1"/>
                </a:solidFill>
                <a:latin typeface="Adobe Caslon Pro"/>
                <a:cs typeface="Adobe Caslon Pro"/>
              </a:rPr>
              <a:t>Library of Graph </a:t>
            </a:r>
            <a:r>
              <a:rPr lang="fr-FR" sz="2800" dirty="0" err="1" smtClean="0">
                <a:solidFill>
                  <a:schemeClr val="bg1"/>
                </a:solidFill>
                <a:latin typeface="Adobe Caslon Pro"/>
                <a:cs typeface="Adobe Caslon Pro"/>
              </a:rPr>
              <a:t>Operators</a:t>
            </a:r>
            <a:endParaRPr lang="fr-FR" sz="2800" dirty="0">
              <a:solidFill>
                <a:schemeClr val="bg1"/>
              </a:solidFill>
              <a:latin typeface="Adobe Caslon Pro"/>
              <a:cs typeface="Adobe Caslon Pro"/>
            </a:endParaRPr>
          </a:p>
        </p:txBody>
      </p:sp>
      <p:pic>
        <p:nvPicPr>
          <p:cNvPr id="4" name="Image 3"/>
          <p:cNvPicPr>
            <a:picLocks noChangeAspect="1"/>
          </p:cNvPicPr>
          <p:nvPr/>
        </p:nvPicPr>
        <p:blipFill>
          <a:blip r:embed="rId2"/>
          <a:stretch>
            <a:fillRect/>
          </a:stretch>
        </p:blipFill>
        <p:spPr>
          <a:xfrm>
            <a:off x="49813" y="1460614"/>
            <a:ext cx="9034241" cy="4590327"/>
          </a:xfrm>
          <a:prstGeom prst="rect">
            <a:avLst/>
          </a:prstGeom>
        </p:spPr>
      </p:pic>
    </p:spTree>
    <p:extLst>
      <p:ext uri="{BB962C8B-B14F-4D97-AF65-F5344CB8AC3E}">
        <p14:creationId xmlns:p14="http://schemas.microsoft.com/office/powerpoint/2010/main" val="930178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latin typeface="Avenir 35 Light"/>
                <a:cs typeface="Avenir 35 Light"/>
              </a:rPr>
              <a:t>Learner Modelling</a:t>
            </a:r>
            <a:endParaRPr lang="fr-CH" dirty="0">
              <a:latin typeface="Avenir 35 Light"/>
              <a:cs typeface="Avenir 35 Light"/>
            </a:endParaRPr>
          </a:p>
        </p:txBody>
      </p:sp>
      <p:sp>
        <p:nvSpPr>
          <p:cNvPr id="6" name="Rectangle 5"/>
          <p:cNvSpPr/>
          <p:nvPr/>
        </p:nvSpPr>
        <p:spPr>
          <a:xfrm>
            <a:off x="3668997" y="2333684"/>
            <a:ext cx="3879430" cy="4524316"/>
          </a:xfrm>
          <a:prstGeom prst="rect">
            <a:avLst/>
          </a:prstGeom>
        </p:spPr>
        <p:txBody>
          <a:bodyPr wrap="square">
            <a:spAutoFit/>
          </a:bodyPr>
          <a:lstStyle/>
          <a:p>
            <a:r>
              <a:rPr lang="fr-FR" sz="1600" dirty="0" err="1" smtClean="0">
                <a:latin typeface="Avenir 35 Light"/>
                <a:cs typeface="Avenir 35 Light"/>
              </a:rPr>
              <a:t>Text</a:t>
            </a:r>
            <a:r>
              <a:rPr lang="fr-FR" sz="1600" dirty="0" smtClean="0">
                <a:latin typeface="Avenir 35 Light"/>
                <a:cs typeface="Avenir 35 Light"/>
              </a:rPr>
              <a:t> </a:t>
            </a:r>
            <a:r>
              <a:rPr lang="fr-FR" sz="1600" dirty="0" err="1" smtClean="0">
                <a:latin typeface="Avenir 35 Light"/>
                <a:cs typeface="Avenir 35 Light"/>
              </a:rPr>
              <a:t>entered</a:t>
            </a:r>
            <a:endParaRPr lang="fr-FR" sz="1600" dirty="0" smtClean="0">
              <a:latin typeface="Avenir 35 Light"/>
              <a:cs typeface="Avenir 35 Light"/>
            </a:endParaRPr>
          </a:p>
          <a:p>
            <a:r>
              <a:rPr lang="fr-FR" sz="1600" dirty="0" smtClean="0">
                <a:latin typeface="Avenir 35 Light"/>
                <a:cs typeface="Avenir 35 Light"/>
              </a:rPr>
              <a:t>Item </a:t>
            </a:r>
            <a:r>
              <a:rPr lang="fr-FR" sz="1600" dirty="0" err="1" smtClean="0">
                <a:latin typeface="Avenir 35 Light"/>
                <a:cs typeface="Avenir 35 Light"/>
              </a:rPr>
              <a:t>selected</a:t>
            </a:r>
            <a:r>
              <a:rPr lang="fr-FR" sz="1600" dirty="0" smtClean="0">
                <a:latin typeface="Avenir 35 Light"/>
                <a:cs typeface="Avenir 35 Light"/>
              </a:rPr>
              <a:t> (</a:t>
            </a:r>
            <a:r>
              <a:rPr lang="fr-FR" sz="1600" dirty="0" err="1" smtClean="0">
                <a:latin typeface="Avenir 35 Light"/>
                <a:cs typeface="Avenir 35 Light"/>
              </a:rPr>
              <a:t>button</a:t>
            </a:r>
            <a:r>
              <a:rPr lang="fr-FR" sz="1600" dirty="0" smtClean="0">
                <a:latin typeface="Avenir 35 Light"/>
                <a:cs typeface="Avenir 35 Light"/>
              </a:rPr>
              <a:t>, menu,…)</a:t>
            </a:r>
          </a:p>
          <a:p>
            <a:r>
              <a:rPr lang="fr-FR" sz="1600" dirty="0" smtClean="0">
                <a:latin typeface="Avenir 35 Light"/>
                <a:cs typeface="Avenir 35 Light"/>
              </a:rPr>
              <a:t>Area </a:t>
            </a:r>
            <a:r>
              <a:rPr lang="fr-FR" sz="1600" dirty="0" err="1" smtClean="0">
                <a:latin typeface="Avenir 35 Light"/>
                <a:cs typeface="Avenir 35 Light"/>
              </a:rPr>
              <a:t>clicked</a:t>
            </a:r>
            <a:endParaRPr lang="fr-FR" sz="1600" dirty="0" smtClean="0">
              <a:latin typeface="Avenir 35 Light"/>
              <a:cs typeface="Avenir 35 Light"/>
            </a:endParaRPr>
          </a:p>
          <a:p>
            <a:r>
              <a:rPr lang="fr-FR" sz="1600" dirty="0" smtClean="0">
                <a:latin typeface="Avenir 35 Light"/>
                <a:cs typeface="Avenir 35 Light"/>
              </a:rPr>
              <a:t>Line </a:t>
            </a:r>
            <a:r>
              <a:rPr lang="fr-FR" sz="1600" dirty="0" err="1" smtClean="0">
                <a:latin typeface="Avenir 35 Light"/>
                <a:cs typeface="Avenir 35 Light"/>
              </a:rPr>
              <a:t>drawn</a:t>
            </a:r>
            <a:r>
              <a:rPr lang="fr-FR" sz="1600" dirty="0" smtClean="0">
                <a:latin typeface="Avenir 35 Light"/>
                <a:cs typeface="Avenir 35 Light"/>
              </a:rPr>
              <a:t> </a:t>
            </a:r>
            <a:r>
              <a:rPr lang="fr-FR" sz="1600" dirty="0" err="1" smtClean="0">
                <a:latin typeface="Avenir 35 Light"/>
                <a:cs typeface="Avenir 35 Light"/>
              </a:rPr>
              <a:t>with</a:t>
            </a:r>
            <a:r>
              <a:rPr lang="fr-FR" sz="1600" dirty="0" smtClean="0">
                <a:latin typeface="Avenir 35 Light"/>
                <a:cs typeface="Avenir 35 Light"/>
              </a:rPr>
              <a:t> mouse.</a:t>
            </a:r>
          </a:p>
          <a:p>
            <a:r>
              <a:rPr lang="fr-FR" sz="1600" dirty="0" err="1" smtClean="0">
                <a:latin typeface="Avenir 35 Light"/>
                <a:cs typeface="Avenir 35 Light"/>
              </a:rPr>
              <a:t>Response</a:t>
            </a:r>
            <a:r>
              <a:rPr lang="fr-FR" sz="1600" dirty="0" smtClean="0">
                <a:latin typeface="Avenir 35 Light"/>
                <a:cs typeface="Avenir 35 Light"/>
              </a:rPr>
              <a:t> time</a:t>
            </a:r>
          </a:p>
          <a:p>
            <a:r>
              <a:rPr lang="fr-FR" sz="1600" dirty="0" smtClean="0">
                <a:latin typeface="Avenir 35 Light"/>
                <a:cs typeface="Avenir 35 Light"/>
              </a:rPr>
              <a:t>…</a:t>
            </a:r>
          </a:p>
          <a:p>
            <a:r>
              <a:rPr lang="fr-FR" sz="1600" dirty="0" smtClean="0">
                <a:latin typeface="Avenir 35 Light"/>
                <a:cs typeface="Avenir 35 Light"/>
              </a:rPr>
              <a:t>…</a:t>
            </a:r>
            <a:endParaRPr lang="fr-FR" sz="1600" dirty="0">
              <a:latin typeface="Avenir 35 Light"/>
              <a:cs typeface="Avenir 35 Light"/>
            </a:endParaRPr>
          </a:p>
          <a:p>
            <a:r>
              <a:rPr lang="fr-FR" sz="1600" dirty="0" err="1" smtClean="0">
                <a:latin typeface="Avenir 35 Light"/>
                <a:cs typeface="Avenir 35 Light"/>
              </a:rPr>
              <a:t>Number</a:t>
            </a:r>
            <a:r>
              <a:rPr lang="fr-FR" sz="1600" dirty="0" smtClean="0">
                <a:latin typeface="Avenir 35 Light"/>
                <a:cs typeface="Avenir 35 Light"/>
              </a:rPr>
              <a:t> of pauses</a:t>
            </a:r>
          </a:p>
          <a:p>
            <a:r>
              <a:rPr lang="fr-FR" sz="1600" dirty="0" smtClean="0">
                <a:latin typeface="Avenir 35 Light"/>
                <a:cs typeface="Avenir 35 Light"/>
              </a:rPr>
              <a:t>Mouse </a:t>
            </a:r>
            <a:r>
              <a:rPr lang="fr-FR" sz="1600" dirty="0" err="1" smtClean="0">
                <a:latin typeface="Avenir 35 Light"/>
                <a:cs typeface="Avenir 35 Light"/>
              </a:rPr>
              <a:t>path</a:t>
            </a:r>
            <a:r>
              <a:rPr lang="fr-FR" sz="1600" dirty="0" smtClean="0">
                <a:latin typeface="Avenir 35 Light"/>
                <a:cs typeface="Avenir 35 Light"/>
              </a:rPr>
              <a:t> </a:t>
            </a:r>
          </a:p>
          <a:p>
            <a:r>
              <a:rPr lang="fr-FR" sz="1600" dirty="0" smtClean="0">
                <a:latin typeface="Avenir 35 Light"/>
                <a:cs typeface="Avenir 35 Light"/>
              </a:rPr>
              <a:t>Gaze </a:t>
            </a:r>
            <a:r>
              <a:rPr lang="fr-FR" sz="1600" dirty="0" err="1" smtClean="0">
                <a:latin typeface="Avenir 35 Light"/>
                <a:cs typeface="Avenir 35 Light"/>
              </a:rPr>
              <a:t>path</a:t>
            </a:r>
            <a:endParaRPr lang="fr-FR" sz="1600" dirty="0" smtClean="0">
              <a:latin typeface="Avenir 35 Light"/>
              <a:cs typeface="Avenir 35 Light"/>
            </a:endParaRPr>
          </a:p>
          <a:p>
            <a:r>
              <a:rPr lang="fr-FR" sz="1600" dirty="0" smtClean="0">
                <a:latin typeface="Avenir 35 Light"/>
                <a:cs typeface="Avenir 35 Light"/>
              </a:rPr>
              <a:t>Facial expressions</a:t>
            </a:r>
          </a:p>
          <a:p>
            <a:r>
              <a:rPr lang="fr-FR" sz="1600" dirty="0" err="1" smtClean="0">
                <a:latin typeface="Avenir 35 Light"/>
                <a:cs typeface="Avenir 35 Light"/>
              </a:rPr>
              <a:t>Gestures</a:t>
            </a:r>
            <a:endParaRPr lang="fr-FR" sz="1600" dirty="0" smtClean="0">
              <a:latin typeface="Avenir 35 Light"/>
              <a:cs typeface="Avenir 35 Light"/>
            </a:endParaRPr>
          </a:p>
          <a:p>
            <a:r>
              <a:rPr lang="fr-FR" sz="1600" dirty="0" smtClean="0">
                <a:latin typeface="Avenir 35 Light"/>
                <a:cs typeface="Avenir 35 Light"/>
              </a:rPr>
              <a:t>…</a:t>
            </a:r>
            <a:endParaRPr lang="fr-FR" sz="1600" dirty="0">
              <a:latin typeface="Avenir 35 Light"/>
              <a:cs typeface="Avenir 35 Light"/>
            </a:endParaRPr>
          </a:p>
          <a:p>
            <a:endParaRPr lang="fr-FR" sz="1600" dirty="0" smtClean="0">
              <a:latin typeface="Avenir 35 Light"/>
              <a:cs typeface="Avenir 35 Light"/>
            </a:endParaRPr>
          </a:p>
          <a:p>
            <a:endParaRPr lang="fr-FR" sz="1600" dirty="0" smtClean="0">
              <a:latin typeface="Avenir 35 Light"/>
              <a:cs typeface="Avenir 35 Light"/>
            </a:endParaRPr>
          </a:p>
          <a:p>
            <a:endParaRPr lang="fr-FR" sz="1600" dirty="0" smtClean="0">
              <a:latin typeface="Avenir 35 Light"/>
              <a:cs typeface="Avenir 35 Light"/>
            </a:endParaRPr>
          </a:p>
          <a:p>
            <a:endParaRPr lang="fr-FR" sz="1600" dirty="0" smtClean="0">
              <a:latin typeface="Avenir 35 Light"/>
              <a:cs typeface="Avenir 35 Light"/>
            </a:endParaRPr>
          </a:p>
          <a:p>
            <a:endParaRPr lang="fr-FR" sz="1600" dirty="0" smtClean="0">
              <a:latin typeface="Avenir 35 Light"/>
              <a:cs typeface="Avenir 35 Light"/>
            </a:endParaRPr>
          </a:p>
        </p:txBody>
      </p:sp>
      <p:sp>
        <p:nvSpPr>
          <p:cNvPr id="8" name="Content Placeholder 2"/>
          <p:cNvSpPr txBox="1">
            <a:spLocks/>
          </p:cNvSpPr>
          <p:nvPr/>
        </p:nvSpPr>
        <p:spPr>
          <a:xfrm>
            <a:off x="0" y="1554789"/>
            <a:ext cx="9144000" cy="9182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r>
              <a:rPr lang="fr-CH" sz="2000" dirty="0" smtClean="0">
                <a:latin typeface="Avenir 35 Light"/>
                <a:cs typeface="Avenir 35 Light"/>
              </a:rPr>
              <a:t>From the </a:t>
            </a:r>
            <a:r>
              <a:rPr lang="fr-CH" sz="2000" dirty="0" smtClean="0">
                <a:solidFill>
                  <a:srgbClr val="FF0000"/>
                </a:solidFill>
                <a:latin typeface="Avenir 35 Light"/>
                <a:cs typeface="Avenir 35 Light"/>
              </a:rPr>
              <a:t>learner’s behaviours</a:t>
            </a:r>
            <a:r>
              <a:rPr lang="fr-CH" sz="2000" dirty="0" smtClean="0">
                <a:latin typeface="Avenir 35 Light"/>
                <a:cs typeface="Avenir 35 Light"/>
              </a:rPr>
              <a:t>, infer his/her learner’s knowledge state</a:t>
            </a:r>
            <a:endParaRPr lang="fr-CH" sz="2000" dirty="0">
              <a:latin typeface="Avenir 35 Light"/>
              <a:cs typeface="Avenir 35 Light"/>
            </a:endParaRPr>
          </a:p>
        </p:txBody>
      </p:sp>
      <p:cxnSp>
        <p:nvCxnSpPr>
          <p:cNvPr id="22" name="Straight Arrow Connector 21"/>
          <p:cNvCxnSpPr/>
          <p:nvPr/>
        </p:nvCxnSpPr>
        <p:spPr>
          <a:xfrm flipH="1">
            <a:off x="2550930" y="2299479"/>
            <a:ext cx="379926" cy="347199"/>
          </a:xfrm>
          <a:prstGeom prst="straightConnector1">
            <a:avLst/>
          </a:prstGeom>
          <a:ln w="9525" cmpd="sng">
            <a:solidFill>
              <a:schemeClr val="tx1">
                <a:lumMod val="50000"/>
                <a:lumOff val="50000"/>
              </a:schemeClr>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sp>
        <p:nvSpPr>
          <p:cNvPr id="3" name="Right Brace 2"/>
          <p:cNvSpPr/>
          <p:nvPr/>
        </p:nvSpPr>
        <p:spPr>
          <a:xfrm rot="10800000">
            <a:off x="3196803" y="2333684"/>
            <a:ext cx="548179" cy="1487212"/>
          </a:xfrm>
          <a:prstGeom prst="rightBrac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6" name="Right Brace 15"/>
          <p:cNvSpPr/>
          <p:nvPr/>
        </p:nvSpPr>
        <p:spPr>
          <a:xfrm rot="10800000">
            <a:off x="3196803" y="4070995"/>
            <a:ext cx="548179" cy="1487212"/>
          </a:xfrm>
          <a:prstGeom prst="rightBrac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18" name="Content Placeholder 2"/>
          <p:cNvSpPr txBox="1">
            <a:spLocks/>
          </p:cNvSpPr>
          <p:nvPr/>
        </p:nvSpPr>
        <p:spPr>
          <a:xfrm>
            <a:off x="922677" y="2700958"/>
            <a:ext cx="2550930" cy="9182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r>
              <a:rPr lang="fr-CH" sz="2000" dirty="0" smtClean="0">
                <a:solidFill>
                  <a:srgbClr val="FF0000"/>
                </a:solidFill>
                <a:latin typeface="Avenir 35 Light"/>
                <a:cs typeface="Avenir 35 Light"/>
              </a:rPr>
              <a:t>Behaviours </a:t>
            </a:r>
            <a:endParaRPr lang="fr-CH" sz="2000" dirty="0">
              <a:solidFill>
                <a:srgbClr val="FF0000"/>
              </a:solidFill>
              <a:latin typeface="Avenir 35 Light"/>
              <a:cs typeface="Avenir 35 Light"/>
            </a:endParaRPr>
          </a:p>
        </p:txBody>
      </p:sp>
      <p:sp>
        <p:nvSpPr>
          <p:cNvPr id="20" name="Content Placeholder 2"/>
          <p:cNvSpPr txBox="1">
            <a:spLocks/>
          </p:cNvSpPr>
          <p:nvPr/>
        </p:nvSpPr>
        <p:spPr>
          <a:xfrm>
            <a:off x="379926" y="4389905"/>
            <a:ext cx="2816876" cy="9182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r>
              <a:rPr lang="fr-CH" sz="2000" dirty="0" smtClean="0">
                <a:solidFill>
                  <a:srgbClr val="FF0000"/>
                </a:solidFill>
                <a:latin typeface="Avenir 35 Light"/>
                <a:cs typeface="Avenir 35 Light"/>
              </a:rPr>
              <a:t>Behavioural ‘Dust’  </a:t>
            </a:r>
            <a:r>
              <a:rPr lang="fr-CH" sz="1200" dirty="0" smtClean="0">
                <a:solidFill>
                  <a:schemeClr val="tx1">
                    <a:lumMod val="65000"/>
                    <a:lumOff val="35000"/>
                  </a:schemeClr>
                </a:solidFill>
                <a:latin typeface="Avenir 35 Light"/>
                <a:cs typeface="Avenir 35 Light"/>
              </a:rPr>
              <a:t>(fragments of behaviour that do not have an explicit semantic value</a:t>
            </a:r>
            <a:r>
              <a:rPr lang="fr-CH" sz="1200" dirty="0" smtClean="0">
                <a:solidFill>
                  <a:srgbClr val="FF0000"/>
                </a:solidFill>
                <a:latin typeface="Avenir 35 Light"/>
                <a:cs typeface="Avenir 35 Light"/>
              </a:rPr>
              <a:t>)</a:t>
            </a:r>
            <a:endParaRPr lang="fr-CH" sz="1200" dirty="0">
              <a:solidFill>
                <a:srgbClr val="FF0000"/>
              </a:solidFill>
              <a:latin typeface="Avenir 35 Light"/>
              <a:cs typeface="Avenir 35 Light"/>
            </a:endParaRPr>
          </a:p>
        </p:txBody>
      </p:sp>
      <p:sp>
        <p:nvSpPr>
          <p:cNvPr id="21" name="Content Placeholder 2"/>
          <p:cNvSpPr txBox="1">
            <a:spLocks/>
          </p:cNvSpPr>
          <p:nvPr/>
        </p:nvSpPr>
        <p:spPr>
          <a:xfrm rot="1107163">
            <a:off x="5590766" y="4639917"/>
            <a:ext cx="3310352" cy="9182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r>
              <a:rPr lang="fr-CH" sz="2000" dirty="0" smtClean="0">
                <a:latin typeface="Avenir 35 Light"/>
                <a:cs typeface="Avenir 35 Light"/>
              </a:rPr>
              <a:t>« Social Signal Processing »</a:t>
            </a:r>
            <a:endParaRPr lang="fr-CH" sz="1200" dirty="0">
              <a:latin typeface="Avenir 35 Light"/>
              <a:cs typeface="Avenir 35 Light"/>
            </a:endParaRPr>
          </a:p>
        </p:txBody>
      </p:sp>
    </p:spTree>
    <p:extLst>
      <p:ext uri="{BB962C8B-B14F-4D97-AF65-F5344CB8AC3E}">
        <p14:creationId xmlns:p14="http://schemas.microsoft.com/office/powerpoint/2010/main" val="21658512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r 51"/>
          <p:cNvGrpSpPr/>
          <p:nvPr/>
        </p:nvGrpSpPr>
        <p:grpSpPr>
          <a:xfrm>
            <a:off x="1652662" y="202184"/>
            <a:ext cx="5840012" cy="5966070"/>
            <a:chOff x="551809" y="3698072"/>
            <a:chExt cx="3994016" cy="3777539"/>
          </a:xfrm>
        </p:grpSpPr>
        <p:grpSp>
          <p:nvGrpSpPr>
            <p:cNvPr id="2" name="Grouper 1"/>
            <p:cNvGrpSpPr/>
            <p:nvPr/>
          </p:nvGrpSpPr>
          <p:grpSpPr>
            <a:xfrm>
              <a:off x="749765" y="3698072"/>
              <a:ext cx="3644031" cy="924043"/>
              <a:chOff x="2185903" y="1702715"/>
              <a:chExt cx="5110163" cy="863600"/>
            </a:xfrm>
            <a:solidFill>
              <a:srgbClr val="FFFFFF"/>
            </a:solidFill>
            <a:effectLst/>
          </p:grpSpPr>
          <p:cxnSp>
            <p:nvCxnSpPr>
              <p:cNvPr id="3" name="Connecteur droit 2"/>
              <p:cNvCxnSpPr/>
              <p:nvPr/>
            </p:nvCxnSpPr>
            <p:spPr bwMode="auto">
              <a:xfrm flipV="1">
                <a:off x="2185903" y="1702715"/>
                <a:ext cx="5110163" cy="0"/>
              </a:xfrm>
              <a:prstGeom prst="line">
                <a:avLst/>
              </a:prstGeom>
              <a:grpFill/>
              <a:ln w="190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Connecteur droit 3"/>
              <p:cNvCxnSpPr/>
              <p:nvPr/>
            </p:nvCxnSpPr>
            <p:spPr bwMode="auto">
              <a:xfrm flipV="1">
                <a:off x="2185903" y="2134515"/>
                <a:ext cx="5110163" cy="0"/>
              </a:xfrm>
              <a:prstGeom prst="line">
                <a:avLst/>
              </a:prstGeom>
              <a:grpFill/>
              <a:ln w="190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bwMode="auto">
              <a:xfrm flipV="1">
                <a:off x="2185903" y="2566315"/>
                <a:ext cx="5110163" cy="0"/>
              </a:xfrm>
              <a:prstGeom prst="line">
                <a:avLst/>
              </a:prstGeom>
              <a:grpFill/>
              <a:ln w="190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6" name="Rectangle 5"/>
            <p:cNvSpPr/>
            <p:nvPr/>
          </p:nvSpPr>
          <p:spPr bwMode="auto">
            <a:xfrm>
              <a:off x="939715" y="4054501"/>
              <a:ext cx="1273540" cy="203971"/>
            </a:xfrm>
            <a:prstGeom prst="rect">
              <a:avLst/>
            </a:prstGeom>
            <a:solidFill>
              <a:srgbClr val="FFFFFF"/>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lang="en-US" sz="1400" dirty="0" smtClean="0">
                  <a:solidFill>
                    <a:schemeClr val="tx1"/>
                  </a:solidFill>
                  <a:latin typeface="Avenir Book"/>
                  <a:cs typeface="Avenir Book"/>
                </a:rPr>
                <a:t>a</a:t>
              </a:r>
              <a:r>
                <a:rPr lang="en-US" sz="1400" baseline="-25000" dirty="0" smtClean="0">
                  <a:solidFill>
                    <a:schemeClr val="tx1"/>
                  </a:solidFill>
                  <a:latin typeface="Avenir Book"/>
                  <a:cs typeface="Avenir Book"/>
                </a:rPr>
                <a:t>1</a:t>
              </a:r>
              <a:endParaRPr lang="en-US" sz="1400" dirty="0">
                <a:solidFill>
                  <a:schemeClr val="tx1"/>
                </a:solidFill>
                <a:latin typeface="Avenir Book"/>
                <a:cs typeface="Avenir Book"/>
              </a:endParaRPr>
            </a:p>
          </p:txBody>
        </p:sp>
        <p:sp>
          <p:nvSpPr>
            <p:cNvPr id="7" name="Rectangle 6"/>
            <p:cNvSpPr/>
            <p:nvPr/>
          </p:nvSpPr>
          <p:spPr bwMode="auto">
            <a:xfrm>
              <a:off x="2204789" y="4543137"/>
              <a:ext cx="919124" cy="155575"/>
            </a:xfrm>
            <a:prstGeom prst="rect">
              <a:avLst/>
            </a:prstGeom>
            <a:solidFill>
              <a:srgbClr val="FFFFFF"/>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lang="en-US" sz="1400" dirty="0" smtClean="0">
                  <a:solidFill>
                    <a:schemeClr val="tx1"/>
                  </a:solidFill>
                  <a:latin typeface="Avenir Book"/>
                  <a:cs typeface="Avenir Book"/>
                </a:rPr>
                <a:t>a</a:t>
              </a:r>
              <a:r>
                <a:rPr lang="en-US" sz="1400" baseline="-25000" dirty="0" smtClean="0">
                  <a:solidFill>
                    <a:schemeClr val="tx1"/>
                  </a:solidFill>
                  <a:latin typeface="Avenir Book"/>
                  <a:cs typeface="Avenir Book"/>
                </a:rPr>
                <a:t>2</a:t>
              </a:r>
              <a:endParaRPr lang="en-US" sz="1400" baseline="-25000" dirty="0">
                <a:solidFill>
                  <a:schemeClr val="tx1"/>
                </a:solidFill>
                <a:latin typeface="Avenir Book"/>
                <a:cs typeface="Avenir Book"/>
              </a:endParaRPr>
            </a:p>
          </p:txBody>
        </p:sp>
        <p:cxnSp>
          <p:nvCxnSpPr>
            <p:cNvPr id="8" name="Connecteur droit avec flèche 7"/>
            <p:cNvCxnSpPr>
              <a:stCxn id="7" idx="1"/>
              <a:endCxn id="6" idx="3"/>
            </p:cNvCxnSpPr>
            <p:nvPr/>
          </p:nvCxnSpPr>
          <p:spPr bwMode="auto">
            <a:xfrm flipV="1">
              <a:off x="2204789" y="4156487"/>
              <a:ext cx="8466" cy="464438"/>
            </a:xfrm>
            <a:prstGeom prst="straightConnector1">
              <a:avLst/>
            </a:prstGeom>
            <a:solidFill>
              <a:schemeClr val="accent2">
                <a:lumMod val="60000"/>
                <a:lumOff val="40000"/>
              </a:schemeClr>
            </a:solidFill>
            <a:ln w="3175" cmpd="sng">
              <a:solidFill>
                <a:schemeClr val="tx1">
                  <a:lumMod val="50000"/>
                  <a:lumOff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bwMode="auto">
            <a:xfrm>
              <a:off x="3123913" y="4059232"/>
              <a:ext cx="1134429" cy="216173"/>
            </a:xfrm>
            <a:prstGeom prst="rect">
              <a:avLst/>
            </a:prstGeom>
            <a:solidFill>
              <a:srgbClr val="FFFFFF"/>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r>
                <a:rPr lang="en-US" sz="1400" dirty="0" smtClean="0">
                  <a:solidFill>
                    <a:schemeClr val="tx1"/>
                  </a:solidFill>
                  <a:latin typeface="Avenir Book"/>
                  <a:cs typeface="Avenir Book"/>
                </a:rPr>
                <a:t>a</a:t>
              </a:r>
              <a:r>
                <a:rPr lang="en-US" sz="1400" baseline="-25000" dirty="0">
                  <a:solidFill>
                    <a:schemeClr val="tx1"/>
                  </a:solidFill>
                  <a:latin typeface="Avenir Book"/>
                  <a:cs typeface="Avenir Book"/>
                </a:rPr>
                <a:t>3</a:t>
              </a:r>
            </a:p>
          </p:txBody>
        </p:sp>
        <p:sp>
          <p:nvSpPr>
            <p:cNvPr id="10" name="Ellipse 9"/>
            <p:cNvSpPr/>
            <p:nvPr/>
          </p:nvSpPr>
          <p:spPr>
            <a:xfrm>
              <a:off x="877218" y="4096832"/>
              <a:ext cx="115036" cy="127347"/>
            </a:xfrm>
            <a:prstGeom prst="ellipse">
              <a:avLst/>
            </a:prstGeom>
            <a:solidFill>
              <a:srgbClr val="FFFFFF"/>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a:p>
          </p:txBody>
        </p:sp>
        <p:sp>
          <p:nvSpPr>
            <p:cNvPr id="11" name="Ellipse 10"/>
            <p:cNvSpPr/>
            <p:nvPr/>
          </p:nvSpPr>
          <p:spPr>
            <a:xfrm>
              <a:off x="2141824" y="4075629"/>
              <a:ext cx="115036" cy="127347"/>
            </a:xfrm>
            <a:prstGeom prst="ellipse">
              <a:avLst/>
            </a:prstGeom>
            <a:solidFill>
              <a:srgbClr val="FFFFFF"/>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a:p>
          </p:txBody>
        </p:sp>
        <p:cxnSp>
          <p:nvCxnSpPr>
            <p:cNvPr id="12" name="Connecteur droit avec flèche 11"/>
            <p:cNvCxnSpPr>
              <a:stCxn id="7" idx="3"/>
              <a:endCxn id="9" idx="1"/>
            </p:cNvCxnSpPr>
            <p:nvPr/>
          </p:nvCxnSpPr>
          <p:spPr bwMode="auto">
            <a:xfrm flipV="1">
              <a:off x="3123913" y="4167319"/>
              <a:ext cx="0" cy="453606"/>
            </a:xfrm>
            <a:prstGeom prst="straightConnector1">
              <a:avLst/>
            </a:prstGeom>
            <a:solidFill>
              <a:schemeClr val="accent2">
                <a:lumMod val="60000"/>
                <a:lumOff val="40000"/>
              </a:schemeClr>
            </a:solidFill>
            <a:ln w="3175" cmpd="sng">
              <a:solidFill>
                <a:schemeClr val="tx1">
                  <a:lumMod val="50000"/>
                  <a:lumOff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 name="Ellipse 12"/>
            <p:cNvSpPr/>
            <p:nvPr/>
          </p:nvSpPr>
          <p:spPr>
            <a:xfrm>
              <a:off x="4200014" y="4094946"/>
              <a:ext cx="115036" cy="127347"/>
            </a:xfrm>
            <a:prstGeom prst="ellipse">
              <a:avLst/>
            </a:prstGeom>
            <a:solidFill>
              <a:srgbClr val="FFFFFF"/>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a:p>
          </p:txBody>
        </p:sp>
        <p:sp>
          <p:nvSpPr>
            <p:cNvPr id="14" name="Rectangle 13"/>
            <p:cNvSpPr/>
            <p:nvPr/>
          </p:nvSpPr>
          <p:spPr>
            <a:xfrm>
              <a:off x="751209" y="3786762"/>
              <a:ext cx="399460" cy="214362"/>
            </a:xfrm>
            <a:prstGeom prst="rect">
              <a:avLst/>
            </a:prstGeom>
          </p:spPr>
          <p:txBody>
            <a:bodyPr wrap="none">
              <a:spAutoFit/>
            </a:bodyPr>
            <a:lstStyle/>
            <a:p>
              <a:r>
                <a:rPr lang="en-US" sz="1600" dirty="0" smtClean="0">
                  <a:solidFill>
                    <a:schemeClr val="tx1">
                      <a:lumMod val="65000"/>
                      <a:lumOff val="35000"/>
                    </a:schemeClr>
                  </a:solidFill>
                  <a:latin typeface="Avenir Book"/>
                  <a:cs typeface="Avenir Book"/>
                  <a:sym typeface="Symbol"/>
                </a:rPr>
                <a:t>X</a:t>
              </a:r>
              <a:r>
                <a:rPr lang="en-US" sz="1600" baseline="-25000" dirty="0" smtClean="0">
                  <a:solidFill>
                    <a:schemeClr val="tx1">
                      <a:lumMod val="65000"/>
                      <a:lumOff val="35000"/>
                    </a:schemeClr>
                  </a:solidFill>
                  <a:latin typeface="Avenir Book"/>
                  <a:cs typeface="Avenir Book"/>
                  <a:sym typeface="Symbol"/>
                </a:rPr>
                <a:t>0</a:t>
              </a:r>
              <a:r>
                <a:rPr lang="en-US" sz="1600" dirty="0" smtClean="0">
                  <a:solidFill>
                    <a:schemeClr val="tx1">
                      <a:lumMod val="65000"/>
                      <a:lumOff val="35000"/>
                    </a:schemeClr>
                  </a:solidFill>
                  <a:latin typeface="Avenir Book"/>
                  <a:cs typeface="Avenir Book"/>
                  <a:sym typeface="Symbol"/>
                </a:rPr>
                <a:t>(s)</a:t>
              </a:r>
              <a:endParaRPr lang="fr-FR" sz="1600" baseline="-25000" dirty="0">
                <a:solidFill>
                  <a:schemeClr val="tx1">
                    <a:lumMod val="65000"/>
                    <a:lumOff val="35000"/>
                  </a:schemeClr>
                </a:solidFill>
                <a:latin typeface="Avenir Book"/>
                <a:cs typeface="Avenir Book"/>
              </a:endParaRPr>
            </a:p>
          </p:txBody>
        </p:sp>
        <p:sp>
          <p:nvSpPr>
            <p:cNvPr id="15" name="Ellipse 14"/>
            <p:cNvSpPr/>
            <p:nvPr/>
          </p:nvSpPr>
          <p:spPr>
            <a:xfrm>
              <a:off x="3037301" y="4558441"/>
              <a:ext cx="115036" cy="127347"/>
            </a:xfrm>
            <a:prstGeom prst="ellipse">
              <a:avLst/>
            </a:prstGeom>
            <a:solidFill>
              <a:srgbClr val="FFFFFF"/>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a:p>
          </p:txBody>
        </p:sp>
        <p:sp>
          <p:nvSpPr>
            <p:cNvPr id="16" name="Rectangle 15"/>
            <p:cNvSpPr/>
            <p:nvPr/>
          </p:nvSpPr>
          <p:spPr>
            <a:xfrm>
              <a:off x="2167221" y="3879959"/>
              <a:ext cx="399460" cy="214362"/>
            </a:xfrm>
            <a:prstGeom prst="rect">
              <a:avLst/>
            </a:prstGeom>
          </p:spPr>
          <p:txBody>
            <a:bodyPr wrap="none">
              <a:spAutoFit/>
            </a:bodyPr>
            <a:lstStyle/>
            <a:p>
              <a:r>
                <a:rPr lang="en-US" sz="1600" dirty="0" smtClean="0">
                  <a:solidFill>
                    <a:srgbClr val="FF0000"/>
                  </a:solidFill>
                  <a:latin typeface="Avenir Book"/>
                  <a:cs typeface="Avenir Book"/>
                  <a:sym typeface="Symbol"/>
                </a:rPr>
                <a:t>X</a:t>
              </a:r>
              <a:r>
                <a:rPr lang="en-US" sz="1600" baseline="-25000" dirty="0">
                  <a:solidFill>
                    <a:srgbClr val="FF0000"/>
                  </a:solidFill>
                  <a:latin typeface="Avenir Book"/>
                  <a:cs typeface="Avenir Book"/>
                  <a:sym typeface="Symbol"/>
                </a:rPr>
                <a:t>1</a:t>
              </a:r>
              <a:r>
                <a:rPr lang="en-US" sz="1600" dirty="0" smtClean="0">
                  <a:solidFill>
                    <a:srgbClr val="FF0000"/>
                  </a:solidFill>
                  <a:latin typeface="Avenir Book"/>
                  <a:cs typeface="Avenir Book"/>
                  <a:sym typeface="Symbol"/>
                </a:rPr>
                <a:t>(s)</a:t>
              </a:r>
              <a:endParaRPr lang="fr-FR" sz="1600" baseline="-25000" dirty="0">
                <a:solidFill>
                  <a:srgbClr val="FF0000"/>
                </a:solidFill>
                <a:latin typeface="Avenir Book"/>
                <a:cs typeface="Avenir Book"/>
              </a:endParaRPr>
            </a:p>
          </p:txBody>
        </p:sp>
        <p:sp>
          <p:nvSpPr>
            <p:cNvPr id="17" name="Rectangle 16"/>
            <p:cNvSpPr/>
            <p:nvPr/>
          </p:nvSpPr>
          <p:spPr>
            <a:xfrm>
              <a:off x="3938800" y="3837695"/>
              <a:ext cx="399460" cy="214362"/>
            </a:xfrm>
            <a:prstGeom prst="rect">
              <a:avLst/>
            </a:prstGeom>
          </p:spPr>
          <p:txBody>
            <a:bodyPr wrap="none">
              <a:spAutoFit/>
            </a:bodyPr>
            <a:lstStyle/>
            <a:p>
              <a:r>
                <a:rPr lang="en-US" sz="1600" dirty="0" smtClean="0">
                  <a:solidFill>
                    <a:schemeClr val="tx1">
                      <a:lumMod val="65000"/>
                      <a:lumOff val="35000"/>
                    </a:schemeClr>
                  </a:solidFill>
                  <a:latin typeface="Avenir Book"/>
                  <a:cs typeface="Avenir Book"/>
                  <a:sym typeface="Symbol"/>
                </a:rPr>
                <a:t>X</a:t>
              </a:r>
              <a:r>
                <a:rPr lang="en-US" sz="1600" baseline="-25000" dirty="0" smtClean="0">
                  <a:solidFill>
                    <a:schemeClr val="tx1">
                      <a:lumMod val="65000"/>
                      <a:lumOff val="35000"/>
                    </a:schemeClr>
                  </a:solidFill>
                  <a:latin typeface="Avenir Book"/>
                  <a:cs typeface="Avenir Book"/>
                  <a:sym typeface="Symbol"/>
                </a:rPr>
                <a:t>3</a:t>
              </a:r>
              <a:r>
                <a:rPr lang="en-US" sz="1600" dirty="0" smtClean="0">
                  <a:solidFill>
                    <a:schemeClr val="tx1">
                      <a:lumMod val="65000"/>
                      <a:lumOff val="35000"/>
                    </a:schemeClr>
                  </a:solidFill>
                  <a:latin typeface="Avenir Book"/>
                  <a:cs typeface="Avenir Book"/>
                  <a:sym typeface="Symbol"/>
                </a:rPr>
                <a:t>(s)</a:t>
              </a:r>
              <a:endParaRPr lang="fr-FR" sz="1600" baseline="-25000" dirty="0">
                <a:solidFill>
                  <a:schemeClr val="tx1">
                    <a:lumMod val="65000"/>
                    <a:lumOff val="35000"/>
                  </a:schemeClr>
                </a:solidFill>
                <a:latin typeface="Avenir Book"/>
                <a:cs typeface="Avenir Book"/>
              </a:endParaRPr>
            </a:p>
          </p:txBody>
        </p:sp>
        <p:sp>
          <p:nvSpPr>
            <p:cNvPr id="18" name="Rectangle 17"/>
            <p:cNvSpPr/>
            <p:nvPr/>
          </p:nvSpPr>
          <p:spPr>
            <a:xfrm>
              <a:off x="3134399" y="4627472"/>
              <a:ext cx="399460" cy="214362"/>
            </a:xfrm>
            <a:prstGeom prst="rect">
              <a:avLst/>
            </a:prstGeom>
          </p:spPr>
          <p:txBody>
            <a:bodyPr wrap="none">
              <a:spAutoFit/>
            </a:bodyPr>
            <a:lstStyle/>
            <a:p>
              <a:r>
                <a:rPr lang="en-US" sz="1600" dirty="0" smtClean="0">
                  <a:solidFill>
                    <a:srgbClr val="FF0000"/>
                  </a:solidFill>
                  <a:latin typeface="Avenir Book"/>
                  <a:cs typeface="Avenir Book"/>
                  <a:sym typeface="Symbol"/>
                </a:rPr>
                <a:t>X</a:t>
              </a:r>
              <a:r>
                <a:rPr lang="en-US" sz="1600" baseline="-25000" dirty="0">
                  <a:solidFill>
                    <a:srgbClr val="FF0000"/>
                  </a:solidFill>
                  <a:latin typeface="Avenir Book"/>
                  <a:cs typeface="Avenir Book"/>
                  <a:sym typeface="Symbol"/>
                </a:rPr>
                <a:t>2</a:t>
              </a:r>
              <a:r>
                <a:rPr lang="en-US" sz="1600" dirty="0" smtClean="0">
                  <a:solidFill>
                    <a:srgbClr val="FF0000"/>
                  </a:solidFill>
                  <a:latin typeface="Avenir Book"/>
                  <a:cs typeface="Avenir Book"/>
                  <a:sym typeface="Symbol"/>
                </a:rPr>
                <a:t>(s)</a:t>
              </a:r>
              <a:endParaRPr lang="fr-FR" sz="1600" baseline="-25000" dirty="0">
                <a:solidFill>
                  <a:srgbClr val="FF0000"/>
                </a:solidFill>
                <a:latin typeface="Avenir Book"/>
                <a:cs typeface="Avenir Book"/>
              </a:endParaRPr>
            </a:p>
          </p:txBody>
        </p:sp>
        <p:sp>
          <p:nvSpPr>
            <p:cNvPr id="19" name="Ellipse 18"/>
            <p:cNvSpPr/>
            <p:nvPr/>
          </p:nvSpPr>
          <p:spPr>
            <a:xfrm>
              <a:off x="1051645" y="6977931"/>
              <a:ext cx="932416" cy="338667"/>
            </a:xfrm>
            <a:prstGeom prst="ellipse">
              <a:avLst/>
            </a:prstGeom>
            <a:noFill/>
            <a:ln w="12700" cmpd="sng">
              <a:solidFill>
                <a:schemeClr val="tx1">
                  <a:lumMod val="50000"/>
                  <a:lumOff val="50000"/>
                </a:schemeClr>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b="1" dirty="0" smtClean="0">
                  <a:latin typeface="Avenir Book"/>
                  <a:cs typeface="Avenir Book"/>
                </a:rPr>
                <a:t>Dropped Out</a:t>
              </a:r>
              <a:endParaRPr lang="en-US" sz="1400" b="1" dirty="0">
                <a:latin typeface="Avenir Book"/>
                <a:cs typeface="Avenir Book"/>
              </a:endParaRPr>
            </a:p>
          </p:txBody>
        </p:sp>
        <p:sp>
          <p:nvSpPr>
            <p:cNvPr id="20" name="Ellipse 19"/>
            <p:cNvSpPr/>
            <p:nvPr/>
          </p:nvSpPr>
          <p:spPr>
            <a:xfrm>
              <a:off x="3136115" y="5396619"/>
              <a:ext cx="934285" cy="338667"/>
            </a:xfrm>
            <a:prstGeom prst="ellipse">
              <a:avLst/>
            </a:prstGeom>
            <a:noFill/>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lnSpc>
                  <a:spcPct val="50000"/>
                </a:lnSpc>
              </a:pPr>
              <a:r>
                <a:rPr lang="en-US" sz="1400" dirty="0" smtClean="0">
                  <a:latin typeface="Avenir Book"/>
                  <a:cs typeface="Avenir Book"/>
                </a:rPr>
                <a:t>Active</a:t>
              </a:r>
              <a:endParaRPr lang="en-US" sz="1400" dirty="0">
                <a:latin typeface="Avenir Book"/>
                <a:cs typeface="Avenir Book"/>
              </a:endParaRPr>
            </a:p>
          </p:txBody>
        </p:sp>
        <p:sp>
          <p:nvSpPr>
            <p:cNvPr id="21" name="Ellipse 20"/>
            <p:cNvSpPr/>
            <p:nvPr/>
          </p:nvSpPr>
          <p:spPr>
            <a:xfrm>
              <a:off x="1051645" y="5396619"/>
              <a:ext cx="932591" cy="338667"/>
            </a:xfrm>
            <a:prstGeom prst="ellipse">
              <a:avLst/>
            </a:prstGeom>
            <a:noFill/>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lnSpc>
                  <a:spcPct val="50000"/>
                </a:lnSpc>
              </a:pPr>
              <a:r>
                <a:rPr lang="en-US" sz="1400" dirty="0">
                  <a:latin typeface="Avenir Book"/>
                  <a:cs typeface="Avenir Book"/>
                </a:rPr>
                <a:t>L</a:t>
              </a:r>
              <a:r>
                <a:rPr lang="en-US" sz="1400" dirty="0" smtClean="0">
                  <a:latin typeface="Avenir Book"/>
                  <a:cs typeface="Avenir Book"/>
                </a:rPr>
                <a:t>ost</a:t>
              </a:r>
              <a:endParaRPr lang="en-US" sz="1400" dirty="0">
                <a:latin typeface="Avenir Book"/>
                <a:cs typeface="Avenir Book"/>
              </a:endParaRPr>
            </a:p>
          </p:txBody>
        </p:sp>
        <p:sp>
          <p:nvSpPr>
            <p:cNvPr id="22" name="Forme libre 21"/>
            <p:cNvSpPr/>
            <p:nvPr/>
          </p:nvSpPr>
          <p:spPr>
            <a:xfrm rot="6374628" flipH="1">
              <a:off x="4108262" y="6916578"/>
              <a:ext cx="265606" cy="437066"/>
            </a:xfrm>
            <a:custGeom>
              <a:avLst/>
              <a:gdLst>
                <a:gd name="connsiteX0" fmla="*/ 0 w 863600"/>
                <a:gd name="connsiteY0" fmla="*/ 186346 h 186346"/>
                <a:gd name="connsiteX1" fmla="*/ 448734 w 863600"/>
                <a:gd name="connsiteY1" fmla="*/ 80 h 186346"/>
                <a:gd name="connsiteX2" fmla="*/ 863600 w 863600"/>
                <a:gd name="connsiteY2" fmla="*/ 160946 h 186346"/>
                <a:gd name="connsiteX3" fmla="*/ 863600 w 863600"/>
                <a:gd name="connsiteY3" fmla="*/ 160946 h 186346"/>
                <a:gd name="connsiteX0" fmla="*/ 0 w 863600"/>
                <a:gd name="connsiteY0" fmla="*/ 315898 h 315898"/>
                <a:gd name="connsiteX1" fmla="*/ 373169 w 863600"/>
                <a:gd name="connsiteY1" fmla="*/ 53 h 315898"/>
                <a:gd name="connsiteX2" fmla="*/ 863600 w 863600"/>
                <a:gd name="connsiteY2" fmla="*/ 290498 h 315898"/>
                <a:gd name="connsiteX3" fmla="*/ 863600 w 863600"/>
                <a:gd name="connsiteY3" fmla="*/ 290498 h 315898"/>
                <a:gd name="connsiteX0" fmla="*/ 0 w 869974"/>
                <a:gd name="connsiteY0" fmla="*/ 487027 h 487027"/>
                <a:gd name="connsiteX1" fmla="*/ 373169 w 869974"/>
                <a:gd name="connsiteY1" fmla="*/ 171182 h 487027"/>
                <a:gd name="connsiteX2" fmla="*/ 863600 w 869974"/>
                <a:gd name="connsiteY2" fmla="*/ 461627 h 487027"/>
                <a:gd name="connsiteX3" fmla="*/ 636901 w 869974"/>
                <a:gd name="connsiteY3" fmla="*/ 0 h 487027"/>
                <a:gd name="connsiteX0" fmla="*/ 0 w 636900"/>
                <a:gd name="connsiteY0" fmla="*/ 487027 h 487027"/>
                <a:gd name="connsiteX1" fmla="*/ 373169 w 636900"/>
                <a:gd name="connsiteY1" fmla="*/ 171182 h 487027"/>
                <a:gd name="connsiteX2" fmla="*/ 636901 w 636900"/>
                <a:gd name="connsiteY2" fmla="*/ 0 h 487027"/>
                <a:gd name="connsiteX0" fmla="*/ 0 w 924055"/>
                <a:gd name="connsiteY0" fmla="*/ 341250 h 341250"/>
                <a:gd name="connsiteX1" fmla="*/ 373169 w 924055"/>
                <a:gd name="connsiteY1" fmla="*/ 25405 h 341250"/>
                <a:gd name="connsiteX2" fmla="*/ 924055 w 924055"/>
                <a:gd name="connsiteY2" fmla="*/ 0 h 341250"/>
                <a:gd name="connsiteX0" fmla="*/ 0 w 924055"/>
                <a:gd name="connsiteY0" fmla="*/ 341250 h 341250"/>
                <a:gd name="connsiteX1" fmla="*/ 403396 w 924055"/>
                <a:gd name="connsiteY1" fmla="*/ 106392 h 341250"/>
                <a:gd name="connsiteX2" fmla="*/ 924055 w 924055"/>
                <a:gd name="connsiteY2" fmla="*/ 0 h 341250"/>
                <a:gd name="connsiteX0" fmla="*/ 0 w 924055"/>
                <a:gd name="connsiteY0" fmla="*/ 460833 h 460833"/>
                <a:gd name="connsiteX1" fmla="*/ 569655 w 924055"/>
                <a:gd name="connsiteY1" fmla="*/ 10165 h 460833"/>
                <a:gd name="connsiteX2" fmla="*/ 924055 w 924055"/>
                <a:gd name="connsiteY2" fmla="*/ 119583 h 460833"/>
                <a:gd name="connsiteX0" fmla="*/ 0 w 611206"/>
                <a:gd name="connsiteY0" fmla="*/ 453783 h 653304"/>
                <a:gd name="connsiteX1" fmla="*/ 569655 w 611206"/>
                <a:gd name="connsiteY1" fmla="*/ 3115 h 653304"/>
                <a:gd name="connsiteX2" fmla="*/ 450860 w 611206"/>
                <a:gd name="connsiteY2" fmla="*/ 652056 h 653304"/>
                <a:gd name="connsiteX0" fmla="*/ 0 w 611206"/>
                <a:gd name="connsiteY0" fmla="*/ 615721 h 815240"/>
                <a:gd name="connsiteX1" fmla="*/ 438073 w 611206"/>
                <a:gd name="connsiteY1" fmla="*/ 24466 h 815240"/>
                <a:gd name="connsiteX2" fmla="*/ 569655 w 611206"/>
                <a:gd name="connsiteY2" fmla="*/ 165053 h 815240"/>
                <a:gd name="connsiteX3" fmla="*/ 450860 w 611206"/>
                <a:gd name="connsiteY3" fmla="*/ 813994 h 815240"/>
                <a:gd name="connsiteX0" fmla="*/ 0 w 474445"/>
                <a:gd name="connsiteY0" fmla="*/ 592675 h 790949"/>
                <a:gd name="connsiteX1" fmla="*/ 438073 w 474445"/>
                <a:gd name="connsiteY1" fmla="*/ 1420 h 790949"/>
                <a:gd name="connsiteX2" fmla="*/ 450860 w 474445"/>
                <a:gd name="connsiteY2" fmla="*/ 790948 h 790949"/>
                <a:gd name="connsiteX0" fmla="*/ 0 w 292291"/>
                <a:gd name="connsiteY0" fmla="*/ 720602 h 790689"/>
                <a:gd name="connsiteX1" fmla="*/ 255919 w 292291"/>
                <a:gd name="connsiteY1" fmla="*/ 1161 h 790689"/>
                <a:gd name="connsiteX2" fmla="*/ 268706 w 292291"/>
                <a:gd name="connsiteY2" fmla="*/ 790689 h 790689"/>
                <a:gd name="connsiteX0" fmla="*/ 0 w 292291"/>
                <a:gd name="connsiteY0" fmla="*/ 725713 h 795800"/>
                <a:gd name="connsiteX1" fmla="*/ 255919 w 292291"/>
                <a:gd name="connsiteY1" fmla="*/ 6272 h 795800"/>
                <a:gd name="connsiteX2" fmla="*/ 268706 w 292291"/>
                <a:gd name="connsiteY2" fmla="*/ 795800 h 795800"/>
                <a:gd name="connsiteX0" fmla="*/ 0 w 401240"/>
                <a:gd name="connsiteY0" fmla="*/ 725713 h 795800"/>
                <a:gd name="connsiteX1" fmla="*/ 255919 w 401240"/>
                <a:gd name="connsiteY1" fmla="*/ 6272 h 795800"/>
                <a:gd name="connsiteX2" fmla="*/ 268706 w 401240"/>
                <a:gd name="connsiteY2" fmla="*/ 795800 h 795800"/>
              </a:gdLst>
              <a:ahLst/>
              <a:cxnLst>
                <a:cxn ang="0">
                  <a:pos x="connsiteX0" y="connsiteY0"/>
                </a:cxn>
                <a:cxn ang="0">
                  <a:pos x="connsiteX1" y="connsiteY1"/>
                </a:cxn>
                <a:cxn ang="0">
                  <a:pos x="connsiteX2" y="connsiteY2"/>
                </a:cxn>
              </a:cxnLst>
              <a:rect l="l" t="t" r="r" b="b"/>
              <a:pathLst>
                <a:path w="401240" h="795800">
                  <a:moveTo>
                    <a:pt x="0" y="725713"/>
                  </a:moveTo>
                  <a:cubicBezTo>
                    <a:pt x="79406" y="655431"/>
                    <a:pt x="-47398" y="-74792"/>
                    <a:pt x="255919" y="6272"/>
                  </a:cubicBezTo>
                  <a:cubicBezTo>
                    <a:pt x="576640" y="125557"/>
                    <a:pt x="266042" y="631315"/>
                    <a:pt x="268706" y="795800"/>
                  </a:cubicBezTo>
                </a:path>
              </a:pathLst>
            </a:custGeom>
            <a:noFill/>
            <a:ln w="12700"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latin typeface="Avenir Book"/>
                <a:cs typeface="Avenir Book"/>
              </a:endParaRPr>
            </a:p>
          </p:txBody>
        </p:sp>
        <p:sp>
          <p:nvSpPr>
            <p:cNvPr id="23" name="ZoneTexte 22"/>
            <p:cNvSpPr txBox="1"/>
            <p:nvPr/>
          </p:nvSpPr>
          <p:spPr>
            <a:xfrm>
              <a:off x="2710610" y="7017133"/>
              <a:ext cx="508000"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.05</a:t>
              </a:r>
              <a:endParaRPr lang="fr-FR" sz="1400" dirty="0">
                <a:solidFill>
                  <a:srgbClr val="FF0000"/>
                </a:solidFill>
                <a:latin typeface="Avenir Book"/>
                <a:cs typeface="Avenir Book"/>
              </a:endParaRPr>
            </a:p>
          </p:txBody>
        </p:sp>
        <p:sp>
          <p:nvSpPr>
            <p:cNvPr id="24" name="Ellipse 23"/>
            <p:cNvSpPr/>
            <p:nvPr/>
          </p:nvSpPr>
          <p:spPr>
            <a:xfrm>
              <a:off x="3136115" y="6977931"/>
              <a:ext cx="932416" cy="338667"/>
            </a:xfrm>
            <a:prstGeom prst="ellipse">
              <a:avLst/>
            </a:prstGeom>
            <a:noFill/>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lnSpc>
                  <a:spcPct val="50000"/>
                </a:lnSpc>
              </a:pPr>
              <a:r>
                <a:rPr lang="en-US" sz="1400" dirty="0" smtClean="0">
                  <a:latin typeface="Avenir Book"/>
                  <a:cs typeface="Avenir Book"/>
                </a:rPr>
                <a:t>Fine</a:t>
              </a:r>
              <a:endParaRPr lang="en-US" sz="1400" dirty="0">
                <a:latin typeface="Avenir Book"/>
                <a:cs typeface="Avenir Book"/>
              </a:endParaRPr>
            </a:p>
          </p:txBody>
        </p:sp>
        <p:sp>
          <p:nvSpPr>
            <p:cNvPr id="25" name="ZoneTexte 24"/>
            <p:cNvSpPr txBox="1"/>
            <p:nvPr/>
          </p:nvSpPr>
          <p:spPr>
            <a:xfrm>
              <a:off x="2840332" y="5808522"/>
              <a:ext cx="508000"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.17</a:t>
              </a:r>
              <a:endParaRPr lang="fr-FR" sz="1400" dirty="0">
                <a:solidFill>
                  <a:srgbClr val="FF0000"/>
                </a:solidFill>
                <a:latin typeface="Avenir Book"/>
                <a:cs typeface="Avenir Book"/>
              </a:endParaRPr>
            </a:p>
          </p:txBody>
        </p:sp>
        <p:sp>
          <p:nvSpPr>
            <p:cNvPr id="26" name="Forme libre 25"/>
            <p:cNvSpPr/>
            <p:nvPr/>
          </p:nvSpPr>
          <p:spPr>
            <a:xfrm rot="6374628" flipH="1">
              <a:off x="4099796" y="5355363"/>
              <a:ext cx="265606" cy="437066"/>
            </a:xfrm>
            <a:custGeom>
              <a:avLst/>
              <a:gdLst>
                <a:gd name="connsiteX0" fmla="*/ 0 w 863600"/>
                <a:gd name="connsiteY0" fmla="*/ 186346 h 186346"/>
                <a:gd name="connsiteX1" fmla="*/ 448734 w 863600"/>
                <a:gd name="connsiteY1" fmla="*/ 80 h 186346"/>
                <a:gd name="connsiteX2" fmla="*/ 863600 w 863600"/>
                <a:gd name="connsiteY2" fmla="*/ 160946 h 186346"/>
                <a:gd name="connsiteX3" fmla="*/ 863600 w 863600"/>
                <a:gd name="connsiteY3" fmla="*/ 160946 h 186346"/>
                <a:gd name="connsiteX0" fmla="*/ 0 w 863600"/>
                <a:gd name="connsiteY0" fmla="*/ 315898 h 315898"/>
                <a:gd name="connsiteX1" fmla="*/ 373169 w 863600"/>
                <a:gd name="connsiteY1" fmla="*/ 53 h 315898"/>
                <a:gd name="connsiteX2" fmla="*/ 863600 w 863600"/>
                <a:gd name="connsiteY2" fmla="*/ 290498 h 315898"/>
                <a:gd name="connsiteX3" fmla="*/ 863600 w 863600"/>
                <a:gd name="connsiteY3" fmla="*/ 290498 h 315898"/>
                <a:gd name="connsiteX0" fmla="*/ 0 w 869974"/>
                <a:gd name="connsiteY0" fmla="*/ 487027 h 487027"/>
                <a:gd name="connsiteX1" fmla="*/ 373169 w 869974"/>
                <a:gd name="connsiteY1" fmla="*/ 171182 h 487027"/>
                <a:gd name="connsiteX2" fmla="*/ 863600 w 869974"/>
                <a:gd name="connsiteY2" fmla="*/ 461627 h 487027"/>
                <a:gd name="connsiteX3" fmla="*/ 636901 w 869974"/>
                <a:gd name="connsiteY3" fmla="*/ 0 h 487027"/>
                <a:gd name="connsiteX0" fmla="*/ 0 w 636900"/>
                <a:gd name="connsiteY0" fmla="*/ 487027 h 487027"/>
                <a:gd name="connsiteX1" fmla="*/ 373169 w 636900"/>
                <a:gd name="connsiteY1" fmla="*/ 171182 h 487027"/>
                <a:gd name="connsiteX2" fmla="*/ 636901 w 636900"/>
                <a:gd name="connsiteY2" fmla="*/ 0 h 487027"/>
                <a:gd name="connsiteX0" fmla="*/ 0 w 924055"/>
                <a:gd name="connsiteY0" fmla="*/ 341250 h 341250"/>
                <a:gd name="connsiteX1" fmla="*/ 373169 w 924055"/>
                <a:gd name="connsiteY1" fmla="*/ 25405 h 341250"/>
                <a:gd name="connsiteX2" fmla="*/ 924055 w 924055"/>
                <a:gd name="connsiteY2" fmla="*/ 0 h 341250"/>
                <a:gd name="connsiteX0" fmla="*/ 0 w 924055"/>
                <a:gd name="connsiteY0" fmla="*/ 341250 h 341250"/>
                <a:gd name="connsiteX1" fmla="*/ 403396 w 924055"/>
                <a:gd name="connsiteY1" fmla="*/ 106392 h 341250"/>
                <a:gd name="connsiteX2" fmla="*/ 924055 w 924055"/>
                <a:gd name="connsiteY2" fmla="*/ 0 h 341250"/>
                <a:gd name="connsiteX0" fmla="*/ 0 w 924055"/>
                <a:gd name="connsiteY0" fmla="*/ 460833 h 460833"/>
                <a:gd name="connsiteX1" fmla="*/ 569655 w 924055"/>
                <a:gd name="connsiteY1" fmla="*/ 10165 h 460833"/>
                <a:gd name="connsiteX2" fmla="*/ 924055 w 924055"/>
                <a:gd name="connsiteY2" fmla="*/ 119583 h 460833"/>
                <a:gd name="connsiteX0" fmla="*/ 0 w 611206"/>
                <a:gd name="connsiteY0" fmla="*/ 453783 h 653304"/>
                <a:gd name="connsiteX1" fmla="*/ 569655 w 611206"/>
                <a:gd name="connsiteY1" fmla="*/ 3115 h 653304"/>
                <a:gd name="connsiteX2" fmla="*/ 450860 w 611206"/>
                <a:gd name="connsiteY2" fmla="*/ 652056 h 653304"/>
                <a:gd name="connsiteX0" fmla="*/ 0 w 611206"/>
                <a:gd name="connsiteY0" fmla="*/ 615721 h 815240"/>
                <a:gd name="connsiteX1" fmla="*/ 438073 w 611206"/>
                <a:gd name="connsiteY1" fmla="*/ 24466 h 815240"/>
                <a:gd name="connsiteX2" fmla="*/ 569655 w 611206"/>
                <a:gd name="connsiteY2" fmla="*/ 165053 h 815240"/>
                <a:gd name="connsiteX3" fmla="*/ 450860 w 611206"/>
                <a:gd name="connsiteY3" fmla="*/ 813994 h 815240"/>
                <a:gd name="connsiteX0" fmla="*/ 0 w 474445"/>
                <a:gd name="connsiteY0" fmla="*/ 592675 h 790949"/>
                <a:gd name="connsiteX1" fmla="*/ 438073 w 474445"/>
                <a:gd name="connsiteY1" fmla="*/ 1420 h 790949"/>
                <a:gd name="connsiteX2" fmla="*/ 450860 w 474445"/>
                <a:gd name="connsiteY2" fmla="*/ 790948 h 790949"/>
                <a:gd name="connsiteX0" fmla="*/ 0 w 292291"/>
                <a:gd name="connsiteY0" fmla="*/ 720602 h 790689"/>
                <a:gd name="connsiteX1" fmla="*/ 255919 w 292291"/>
                <a:gd name="connsiteY1" fmla="*/ 1161 h 790689"/>
                <a:gd name="connsiteX2" fmla="*/ 268706 w 292291"/>
                <a:gd name="connsiteY2" fmla="*/ 790689 h 790689"/>
                <a:gd name="connsiteX0" fmla="*/ 0 w 292291"/>
                <a:gd name="connsiteY0" fmla="*/ 725713 h 795800"/>
                <a:gd name="connsiteX1" fmla="*/ 255919 w 292291"/>
                <a:gd name="connsiteY1" fmla="*/ 6272 h 795800"/>
                <a:gd name="connsiteX2" fmla="*/ 268706 w 292291"/>
                <a:gd name="connsiteY2" fmla="*/ 795800 h 795800"/>
                <a:gd name="connsiteX0" fmla="*/ 0 w 401240"/>
                <a:gd name="connsiteY0" fmla="*/ 725713 h 795800"/>
                <a:gd name="connsiteX1" fmla="*/ 255919 w 401240"/>
                <a:gd name="connsiteY1" fmla="*/ 6272 h 795800"/>
                <a:gd name="connsiteX2" fmla="*/ 268706 w 401240"/>
                <a:gd name="connsiteY2" fmla="*/ 795800 h 795800"/>
              </a:gdLst>
              <a:ahLst/>
              <a:cxnLst>
                <a:cxn ang="0">
                  <a:pos x="connsiteX0" y="connsiteY0"/>
                </a:cxn>
                <a:cxn ang="0">
                  <a:pos x="connsiteX1" y="connsiteY1"/>
                </a:cxn>
                <a:cxn ang="0">
                  <a:pos x="connsiteX2" y="connsiteY2"/>
                </a:cxn>
              </a:cxnLst>
              <a:rect l="l" t="t" r="r" b="b"/>
              <a:pathLst>
                <a:path w="401240" h="795800">
                  <a:moveTo>
                    <a:pt x="0" y="725713"/>
                  </a:moveTo>
                  <a:cubicBezTo>
                    <a:pt x="79406" y="655431"/>
                    <a:pt x="-47398" y="-74792"/>
                    <a:pt x="255919" y="6272"/>
                  </a:cubicBezTo>
                  <a:cubicBezTo>
                    <a:pt x="576640" y="125557"/>
                    <a:pt x="266042" y="631315"/>
                    <a:pt x="268706" y="795800"/>
                  </a:cubicBezTo>
                </a:path>
              </a:pathLst>
            </a:custGeom>
            <a:noFill/>
            <a:ln w="12700"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latin typeface="Avenir Book"/>
                <a:cs typeface="Avenir Book"/>
              </a:endParaRPr>
            </a:p>
          </p:txBody>
        </p:sp>
        <p:sp>
          <p:nvSpPr>
            <p:cNvPr id="27" name="Forme libre 26"/>
            <p:cNvSpPr/>
            <p:nvPr/>
          </p:nvSpPr>
          <p:spPr>
            <a:xfrm rot="15225372">
              <a:off x="748078" y="5355363"/>
              <a:ext cx="265606" cy="437066"/>
            </a:xfrm>
            <a:custGeom>
              <a:avLst/>
              <a:gdLst>
                <a:gd name="connsiteX0" fmla="*/ 0 w 863600"/>
                <a:gd name="connsiteY0" fmla="*/ 186346 h 186346"/>
                <a:gd name="connsiteX1" fmla="*/ 448734 w 863600"/>
                <a:gd name="connsiteY1" fmla="*/ 80 h 186346"/>
                <a:gd name="connsiteX2" fmla="*/ 863600 w 863600"/>
                <a:gd name="connsiteY2" fmla="*/ 160946 h 186346"/>
                <a:gd name="connsiteX3" fmla="*/ 863600 w 863600"/>
                <a:gd name="connsiteY3" fmla="*/ 160946 h 186346"/>
                <a:gd name="connsiteX0" fmla="*/ 0 w 863600"/>
                <a:gd name="connsiteY0" fmla="*/ 315898 h 315898"/>
                <a:gd name="connsiteX1" fmla="*/ 373169 w 863600"/>
                <a:gd name="connsiteY1" fmla="*/ 53 h 315898"/>
                <a:gd name="connsiteX2" fmla="*/ 863600 w 863600"/>
                <a:gd name="connsiteY2" fmla="*/ 290498 h 315898"/>
                <a:gd name="connsiteX3" fmla="*/ 863600 w 863600"/>
                <a:gd name="connsiteY3" fmla="*/ 290498 h 315898"/>
                <a:gd name="connsiteX0" fmla="*/ 0 w 869974"/>
                <a:gd name="connsiteY0" fmla="*/ 487027 h 487027"/>
                <a:gd name="connsiteX1" fmla="*/ 373169 w 869974"/>
                <a:gd name="connsiteY1" fmla="*/ 171182 h 487027"/>
                <a:gd name="connsiteX2" fmla="*/ 863600 w 869974"/>
                <a:gd name="connsiteY2" fmla="*/ 461627 h 487027"/>
                <a:gd name="connsiteX3" fmla="*/ 636901 w 869974"/>
                <a:gd name="connsiteY3" fmla="*/ 0 h 487027"/>
                <a:gd name="connsiteX0" fmla="*/ 0 w 636900"/>
                <a:gd name="connsiteY0" fmla="*/ 487027 h 487027"/>
                <a:gd name="connsiteX1" fmla="*/ 373169 w 636900"/>
                <a:gd name="connsiteY1" fmla="*/ 171182 h 487027"/>
                <a:gd name="connsiteX2" fmla="*/ 636901 w 636900"/>
                <a:gd name="connsiteY2" fmla="*/ 0 h 487027"/>
                <a:gd name="connsiteX0" fmla="*/ 0 w 924055"/>
                <a:gd name="connsiteY0" fmla="*/ 341250 h 341250"/>
                <a:gd name="connsiteX1" fmla="*/ 373169 w 924055"/>
                <a:gd name="connsiteY1" fmla="*/ 25405 h 341250"/>
                <a:gd name="connsiteX2" fmla="*/ 924055 w 924055"/>
                <a:gd name="connsiteY2" fmla="*/ 0 h 341250"/>
                <a:gd name="connsiteX0" fmla="*/ 0 w 924055"/>
                <a:gd name="connsiteY0" fmla="*/ 341250 h 341250"/>
                <a:gd name="connsiteX1" fmla="*/ 403396 w 924055"/>
                <a:gd name="connsiteY1" fmla="*/ 106392 h 341250"/>
                <a:gd name="connsiteX2" fmla="*/ 924055 w 924055"/>
                <a:gd name="connsiteY2" fmla="*/ 0 h 341250"/>
                <a:gd name="connsiteX0" fmla="*/ 0 w 924055"/>
                <a:gd name="connsiteY0" fmla="*/ 460833 h 460833"/>
                <a:gd name="connsiteX1" fmla="*/ 569655 w 924055"/>
                <a:gd name="connsiteY1" fmla="*/ 10165 h 460833"/>
                <a:gd name="connsiteX2" fmla="*/ 924055 w 924055"/>
                <a:gd name="connsiteY2" fmla="*/ 119583 h 460833"/>
                <a:gd name="connsiteX0" fmla="*/ 0 w 611206"/>
                <a:gd name="connsiteY0" fmla="*/ 453783 h 653304"/>
                <a:gd name="connsiteX1" fmla="*/ 569655 w 611206"/>
                <a:gd name="connsiteY1" fmla="*/ 3115 h 653304"/>
                <a:gd name="connsiteX2" fmla="*/ 450860 w 611206"/>
                <a:gd name="connsiteY2" fmla="*/ 652056 h 653304"/>
                <a:gd name="connsiteX0" fmla="*/ 0 w 611206"/>
                <a:gd name="connsiteY0" fmla="*/ 615721 h 815240"/>
                <a:gd name="connsiteX1" fmla="*/ 438073 w 611206"/>
                <a:gd name="connsiteY1" fmla="*/ 24466 h 815240"/>
                <a:gd name="connsiteX2" fmla="*/ 569655 w 611206"/>
                <a:gd name="connsiteY2" fmla="*/ 165053 h 815240"/>
                <a:gd name="connsiteX3" fmla="*/ 450860 w 611206"/>
                <a:gd name="connsiteY3" fmla="*/ 813994 h 815240"/>
                <a:gd name="connsiteX0" fmla="*/ 0 w 474445"/>
                <a:gd name="connsiteY0" fmla="*/ 592675 h 790949"/>
                <a:gd name="connsiteX1" fmla="*/ 438073 w 474445"/>
                <a:gd name="connsiteY1" fmla="*/ 1420 h 790949"/>
                <a:gd name="connsiteX2" fmla="*/ 450860 w 474445"/>
                <a:gd name="connsiteY2" fmla="*/ 790948 h 790949"/>
                <a:gd name="connsiteX0" fmla="*/ 0 w 292291"/>
                <a:gd name="connsiteY0" fmla="*/ 720602 h 790689"/>
                <a:gd name="connsiteX1" fmla="*/ 255919 w 292291"/>
                <a:gd name="connsiteY1" fmla="*/ 1161 h 790689"/>
                <a:gd name="connsiteX2" fmla="*/ 268706 w 292291"/>
                <a:gd name="connsiteY2" fmla="*/ 790689 h 790689"/>
                <a:gd name="connsiteX0" fmla="*/ 0 w 292291"/>
                <a:gd name="connsiteY0" fmla="*/ 725713 h 795800"/>
                <a:gd name="connsiteX1" fmla="*/ 255919 w 292291"/>
                <a:gd name="connsiteY1" fmla="*/ 6272 h 795800"/>
                <a:gd name="connsiteX2" fmla="*/ 268706 w 292291"/>
                <a:gd name="connsiteY2" fmla="*/ 795800 h 795800"/>
                <a:gd name="connsiteX0" fmla="*/ 0 w 401240"/>
                <a:gd name="connsiteY0" fmla="*/ 725713 h 795800"/>
                <a:gd name="connsiteX1" fmla="*/ 255919 w 401240"/>
                <a:gd name="connsiteY1" fmla="*/ 6272 h 795800"/>
                <a:gd name="connsiteX2" fmla="*/ 268706 w 401240"/>
                <a:gd name="connsiteY2" fmla="*/ 795800 h 795800"/>
              </a:gdLst>
              <a:ahLst/>
              <a:cxnLst>
                <a:cxn ang="0">
                  <a:pos x="connsiteX0" y="connsiteY0"/>
                </a:cxn>
                <a:cxn ang="0">
                  <a:pos x="connsiteX1" y="connsiteY1"/>
                </a:cxn>
                <a:cxn ang="0">
                  <a:pos x="connsiteX2" y="connsiteY2"/>
                </a:cxn>
              </a:cxnLst>
              <a:rect l="l" t="t" r="r" b="b"/>
              <a:pathLst>
                <a:path w="401240" h="795800">
                  <a:moveTo>
                    <a:pt x="0" y="725713"/>
                  </a:moveTo>
                  <a:cubicBezTo>
                    <a:pt x="79406" y="655431"/>
                    <a:pt x="-47398" y="-74792"/>
                    <a:pt x="255919" y="6272"/>
                  </a:cubicBezTo>
                  <a:cubicBezTo>
                    <a:pt x="576640" y="125557"/>
                    <a:pt x="266042" y="631315"/>
                    <a:pt x="268706" y="795800"/>
                  </a:cubicBezTo>
                </a:path>
              </a:pathLst>
            </a:custGeom>
            <a:noFill/>
            <a:ln w="12700"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latin typeface="Avenir Book"/>
                <a:cs typeface="Avenir Book"/>
              </a:endParaRPr>
            </a:p>
          </p:txBody>
        </p:sp>
        <p:sp>
          <p:nvSpPr>
            <p:cNvPr id="28" name="ZoneTexte 27"/>
            <p:cNvSpPr txBox="1"/>
            <p:nvPr/>
          </p:nvSpPr>
          <p:spPr>
            <a:xfrm>
              <a:off x="1163853" y="5706530"/>
              <a:ext cx="508000"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.27</a:t>
              </a:r>
              <a:endParaRPr lang="fr-FR" sz="1400" dirty="0">
                <a:solidFill>
                  <a:srgbClr val="FF0000"/>
                </a:solidFill>
                <a:latin typeface="Avenir Book"/>
                <a:cs typeface="Avenir Book"/>
              </a:endParaRPr>
            </a:p>
          </p:txBody>
        </p:sp>
        <p:sp>
          <p:nvSpPr>
            <p:cNvPr id="29" name="ZoneTexte 28"/>
            <p:cNvSpPr txBox="1"/>
            <p:nvPr/>
          </p:nvSpPr>
          <p:spPr>
            <a:xfrm>
              <a:off x="4037824" y="7003879"/>
              <a:ext cx="508000"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.40</a:t>
              </a:r>
              <a:endParaRPr lang="fr-FR" sz="1400" dirty="0">
                <a:solidFill>
                  <a:srgbClr val="FF0000"/>
                </a:solidFill>
                <a:latin typeface="Avenir Book"/>
                <a:cs typeface="Avenir Book"/>
              </a:endParaRPr>
            </a:p>
          </p:txBody>
        </p:sp>
        <p:sp>
          <p:nvSpPr>
            <p:cNvPr id="30" name="ZoneTexte 29"/>
            <p:cNvSpPr txBox="1"/>
            <p:nvPr/>
          </p:nvSpPr>
          <p:spPr>
            <a:xfrm>
              <a:off x="3994107" y="5454610"/>
              <a:ext cx="391223"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.39</a:t>
              </a:r>
              <a:endParaRPr lang="fr-FR" sz="1400" dirty="0">
                <a:solidFill>
                  <a:srgbClr val="FF0000"/>
                </a:solidFill>
                <a:latin typeface="Avenir Book"/>
                <a:cs typeface="Avenir Book"/>
              </a:endParaRPr>
            </a:p>
          </p:txBody>
        </p:sp>
        <p:sp>
          <p:nvSpPr>
            <p:cNvPr id="31" name="ZoneTexte 30"/>
            <p:cNvSpPr txBox="1"/>
            <p:nvPr/>
          </p:nvSpPr>
          <p:spPr>
            <a:xfrm>
              <a:off x="664319" y="5479591"/>
              <a:ext cx="508000"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.39</a:t>
              </a:r>
              <a:endParaRPr lang="fr-FR" sz="1400" dirty="0">
                <a:solidFill>
                  <a:srgbClr val="FF0000"/>
                </a:solidFill>
                <a:latin typeface="Avenir Book"/>
                <a:cs typeface="Avenir Book"/>
              </a:endParaRPr>
            </a:p>
          </p:txBody>
        </p:sp>
        <p:sp>
          <p:nvSpPr>
            <p:cNvPr id="32" name="ZoneTexte 31"/>
            <p:cNvSpPr txBox="1"/>
            <p:nvPr/>
          </p:nvSpPr>
          <p:spPr>
            <a:xfrm>
              <a:off x="1671853" y="5907436"/>
              <a:ext cx="508000"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.10</a:t>
              </a:r>
              <a:endParaRPr lang="fr-FR" sz="1400" dirty="0">
                <a:solidFill>
                  <a:srgbClr val="FF0000"/>
                </a:solidFill>
                <a:latin typeface="Avenir Book"/>
                <a:cs typeface="Avenir Book"/>
              </a:endParaRPr>
            </a:p>
          </p:txBody>
        </p:sp>
        <p:sp>
          <p:nvSpPr>
            <p:cNvPr id="33" name="ZoneTexte 32"/>
            <p:cNvSpPr txBox="1"/>
            <p:nvPr/>
          </p:nvSpPr>
          <p:spPr>
            <a:xfrm>
              <a:off x="2094686" y="5629643"/>
              <a:ext cx="508000"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.24</a:t>
              </a:r>
              <a:endParaRPr lang="fr-FR" sz="1400" dirty="0">
                <a:solidFill>
                  <a:srgbClr val="FF0000"/>
                </a:solidFill>
                <a:latin typeface="Avenir Book"/>
                <a:cs typeface="Avenir Book"/>
              </a:endParaRPr>
            </a:p>
          </p:txBody>
        </p:sp>
        <p:sp>
          <p:nvSpPr>
            <p:cNvPr id="34" name="ZoneTexte 33"/>
            <p:cNvSpPr txBox="1"/>
            <p:nvPr/>
          </p:nvSpPr>
          <p:spPr>
            <a:xfrm>
              <a:off x="2782300" y="5271195"/>
              <a:ext cx="508000"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.14</a:t>
              </a:r>
              <a:endParaRPr lang="fr-FR" sz="1400" dirty="0">
                <a:solidFill>
                  <a:srgbClr val="FF0000"/>
                </a:solidFill>
                <a:latin typeface="Avenir Book"/>
                <a:cs typeface="Avenir Book"/>
              </a:endParaRPr>
            </a:p>
          </p:txBody>
        </p:sp>
        <p:sp>
          <p:nvSpPr>
            <p:cNvPr id="35" name="ZoneTexte 34"/>
            <p:cNvSpPr txBox="1"/>
            <p:nvPr/>
          </p:nvSpPr>
          <p:spPr>
            <a:xfrm>
              <a:off x="3281834" y="5799714"/>
              <a:ext cx="508000"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.30</a:t>
              </a:r>
              <a:endParaRPr lang="fr-FR" sz="1400" dirty="0">
                <a:solidFill>
                  <a:srgbClr val="FF0000"/>
                </a:solidFill>
                <a:latin typeface="Avenir Book"/>
                <a:cs typeface="Avenir Book"/>
              </a:endParaRPr>
            </a:p>
          </p:txBody>
        </p:sp>
        <p:sp>
          <p:nvSpPr>
            <p:cNvPr id="36" name="ZoneTexte 35"/>
            <p:cNvSpPr txBox="1"/>
            <p:nvPr/>
          </p:nvSpPr>
          <p:spPr>
            <a:xfrm>
              <a:off x="3691173" y="6730758"/>
              <a:ext cx="508000"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.35</a:t>
              </a:r>
              <a:endParaRPr lang="fr-FR" sz="1400" dirty="0">
                <a:solidFill>
                  <a:srgbClr val="FF0000"/>
                </a:solidFill>
                <a:latin typeface="Avenir Book"/>
                <a:cs typeface="Avenir Book"/>
              </a:endParaRPr>
            </a:p>
          </p:txBody>
        </p:sp>
        <p:sp>
          <p:nvSpPr>
            <p:cNvPr id="37" name="ZoneTexte 36"/>
            <p:cNvSpPr txBox="1"/>
            <p:nvPr/>
          </p:nvSpPr>
          <p:spPr>
            <a:xfrm>
              <a:off x="3113777" y="6719550"/>
              <a:ext cx="508000" cy="194875"/>
            </a:xfrm>
            <a:prstGeom prst="rect">
              <a:avLst/>
            </a:prstGeom>
            <a:noFill/>
            <a:ln w="12700" cmpd="sng">
              <a:noFill/>
            </a:ln>
            <a:effectLst/>
          </p:spPr>
          <p:txBody>
            <a:bodyPr wrap="square" rtlCol="0">
              <a:spAutoFit/>
            </a:bodyPr>
            <a:lstStyle/>
            <a:p>
              <a:r>
                <a:rPr lang="fr-FR" sz="1400" dirty="0" smtClean="0">
                  <a:solidFill>
                    <a:srgbClr val="FF0000"/>
                  </a:solidFill>
                  <a:latin typeface="Avenir Book"/>
                  <a:cs typeface="Avenir Book"/>
                </a:rPr>
                <a:t>.20</a:t>
              </a:r>
              <a:endParaRPr lang="fr-FR" sz="1400" dirty="0">
                <a:solidFill>
                  <a:srgbClr val="FF0000"/>
                </a:solidFill>
                <a:latin typeface="Avenir Book"/>
                <a:cs typeface="Avenir Book"/>
              </a:endParaRPr>
            </a:p>
          </p:txBody>
        </p:sp>
        <p:sp>
          <p:nvSpPr>
            <p:cNvPr id="38" name="Forme libre 37"/>
            <p:cNvSpPr/>
            <p:nvPr/>
          </p:nvSpPr>
          <p:spPr>
            <a:xfrm>
              <a:off x="1811700" y="5723119"/>
              <a:ext cx="1489996" cy="1295320"/>
            </a:xfrm>
            <a:custGeom>
              <a:avLst/>
              <a:gdLst>
                <a:gd name="connsiteX0" fmla="*/ 1489996 w 1489996"/>
                <a:gd name="connsiteY0" fmla="*/ 1295320 h 1295320"/>
                <a:gd name="connsiteX1" fmla="*/ 821191 w 1489996"/>
                <a:gd name="connsiteY1" fmla="*/ 541833 h 1295320"/>
                <a:gd name="connsiteX2" fmla="*/ 0 w 1489996"/>
                <a:gd name="connsiteY2" fmla="*/ 0 h 1295320"/>
              </a:gdLst>
              <a:ahLst/>
              <a:cxnLst>
                <a:cxn ang="0">
                  <a:pos x="connsiteX0" y="connsiteY0"/>
                </a:cxn>
                <a:cxn ang="0">
                  <a:pos x="connsiteX1" y="connsiteY1"/>
                </a:cxn>
                <a:cxn ang="0">
                  <a:pos x="connsiteX2" y="connsiteY2"/>
                </a:cxn>
              </a:cxnLst>
              <a:rect l="l" t="t" r="r" b="b"/>
              <a:pathLst>
                <a:path w="1489996" h="1295320">
                  <a:moveTo>
                    <a:pt x="1489996" y="1295320"/>
                  </a:moveTo>
                  <a:cubicBezTo>
                    <a:pt x="1279760" y="1026520"/>
                    <a:pt x="1069524" y="757720"/>
                    <a:pt x="821191" y="541833"/>
                  </a:cubicBezTo>
                  <a:cubicBezTo>
                    <a:pt x="572858" y="325946"/>
                    <a:pt x="0" y="0"/>
                    <a:pt x="0" y="0"/>
                  </a:cubicBezTo>
                </a:path>
              </a:pathLst>
            </a:custGeom>
            <a:noFill/>
            <a:ln w="12700"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4000"/>
            </a:p>
          </p:txBody>
        </p:sp>
        <p:sp>
          <p:nvSpPr>
            <p:cNvPr id="39" name="Forme libre 38"/>
            <p:cNvSpPr/>
            <p:nvPr/>
          </p:nvSpPr>
          <p:spPr>
            <a:xfrm rot="18038337" flipH="1">
              <a:off x="919544" y="6086388"/>
              <a:ext cx="1095860" cy="590946"/>
            </a:xfrm>
            <a:custGeom>
              <a:avLst/>
              <a:gdLst>
                <a:gd name="connsiteX0" fmla="*/ 1489996 w 1489996"/>
                <a:gd name="connsiteY0" fmla="*/ 1295320 h 1295320"/>
                <a:gd name="connsiteX1" fmla="*/ 821191 w 1489996"/>
                <a:gd name="connsiteY1" fmla="*/ 541833 h 1295320"/>
                <a:gd name="connsiteX2" fmla="*/ 0 w 1489996"/>
                <a:gd name="connsiteY2" fmla="*/ 0 h 1295320"/>
              </a:gdLst>
              <a:ahLst/>
              <a:cxnLst>
                <a:cxn ang="0">
                  <a:pos x="connsiteX0" y="connsiteY0"/>
                </a:cxn>
                <a:cxn ang="0">
                  <a:pos x="connsiteX1" y="connsiteY1"/>
                </a:cxn>
                <a:cxn ang="0">
                  <a:pos x="connsiteX2" y="connsiteY2"/>
                </a:cxn>
              </a:cxnLst>
              <a:rect l="l" t="t" r="r" b="b"/>
              <a:pathLst>
                <a:path w="1489996" h="1295320">
                  <a:moveTo>
                    <a:pt x="1489996" y="1295320"/>
                  </a:moveTo>
                  <a:cubicBezTo>
                    <a:pt x="1279760" y="1026520"/>
                    <a:pt x="1069524" y="757720"/>
                    <a:pt x="821191" y="541833"/>
                  </a:cubicBezTo>
                  <a:cubicBezTo>
                    <a:pt x="572858" y="325946"/>
                    <a:pt x="0" y="0"/>
                    <a:pt x="0" y="0"/>
                  </a:cubicBezTo>
                </a:path>
              </a:pathLst>
            </a:custGeom>
            <a:noFill/>
            <a:ln w="12700" cmpd="sng">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4000"/>
            </a:p>
          </p:txBody>
        </p:sp>
        <p:sp>
          <p:nvSpPr>
            <p:cNvPr id="40" name="Forme libre 39"/>
            <p:cNvSpPr/>
            <p:nvPr/>
          </p:nvSpPr>
          <p:spPr>
            <a:xfrm rot="2909134">
              <a:off x="3207788" y="5952059"/>
              <a:ext cx="887297" cy="830292"/>
            </a:xfrm>
            <a:custGeom>
              <a:avLst/>
              <a:gdLst>
                <a:gd name="connsiteX0" fmla="*/ 1489996 w 1489996"/>
                <a:gd name="connsiteY0" fmla="*/ 1295320 h 1295320"/>
                <a:gd name="connsiteX1" fmla="*/ 821191 w 1489996"/>
                <a:gd name="connsiteY1" fmla="*/ 541833 h 1295320"/>
                <a:gd name="connsiteX2" fmla="*/ 0 w 1489996"/>
                <a:gd name="connsiteY2" fmla="*/ 0 h 1295320"/>
              </a:gdLst>
              <a:ahLst/>
              <a:cxnLst>
                <a:cxn ang="0">
                  <a:pos x="connsiteX0" y="connsiteY0"/>
                </a:cxn>
                <a:cxn ang="0">
                  <a:pos x="connsiteX1" y="connsiteY1"/>
                </a:cxn>
                <a:cxn ang="0">
                  <a:pos x="connsiteX2" y="connsiteY2"/>
                </a:cxn>
              </a:cxnLst>
              <a:rect l="l" t="t" r="r" b="b"/>
              <a:pathLst>
                <a:path w="1489996" h="1295320">
                  <a:moveTo>
                    <a:pt x="1489996" y="1295320"/>
                  </a:moveTo>
                  <a:cubicBezTo>
                    <a:pt x="1279760" y="1026520"/>
                    <a:pt x="1069524" y="757720"/>
                    <a:pt x="821191" y="541833"/>
                  </a:cubicBezTo>
                  <a:cubicBezTo>
                    <a:pt x="572858" y="325946"/>
                    <a:pt x="0" y="0"/>
                    <a:pt x="0" y="0"/>
                  </a:cubicBezTo>
                </a:path>
              </a:pathLst>
            </a:custGeom>
            <a:noFill/>
            <a:ln w="12700"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4000"/>
            </a:p>
          </p:txBody>
        </p:sp>
        <p:sp>
          <p:nvSpPr>
            <p:cNvPr id="41" name="Forme libre 40"/>
            <p:cNvSpPr/>
            <p:nvPr/>
          </p:nvSpPr>
          <p:spPr>
            <a:xfrm rot="18779526" flipH="1">
              <a:off x="3094811" y="5957140"/>
              <a:ext cx="955078" cy="771367"/>
            </a:xfrm>
            <a:custGeom>
              <a:avLst/>
              <a:gdLst>
                <a:gd name="connsiteX0" fmla="*/ 1489996 w 1489996"/>
                <a:gd name="connsiteY0" fmla="*/ 1295320 h 1295320"/>
                <a:gd name="connsiteX1" fmla="*/ 821191 w 1489996"/>
                <a:gd name="connsiteY1" fmla="*/ 541833 h 1295320"/>
                <a:gd name="connsiteX2" fmla="*/ 0 w 1489996"/>
                <a:gd name="connsiteY2" fmla="*/ 0 h 1295320"/>
              </a:gdLst>
              <a:ahLst/>
              <a:cxnLst>
                <a:cxn ang="0">
                  <a:pos x="connsiteX0" y="connsiteY0"/>
                </a:cxn>
                <a:cxn ang="0">
                  <a:pos x="connsiteX1" y="connsiteY1"/>
                </a:cxn>
                <a:cxn ang="0">
                  <a:pos x="connsiteX2" y="connsiteY2"/>
                </a:cxn>
              </a:cxnLst>
              <a:rect l="l" t="t" r="r" b="b"/>
              <a:pathLst>
                <a:path w="1489996" h="1295320">
                  <a:moveTo>
                    <a:pt x="1489996" y="1295320"/>
                  </a:moveTo>
                  <a:cubicBezTo>
                    <a:pt x="1279760" y="1026520"/>
                    <a:pt x="1069524" y="757720"/>
                    <a:pt x="821191" y="541833"/>
                  </a:cubicBezTo>
                  <a:cubicBezTo>
                    <a:pt x="572858" y="325946"/>
                    <a:pt x="0" y="0"/>
                    <a:pt x="0" y="0"/>
                  </a:cubicBezTo>
                </a:path>
              </a:pathLst>
            </a:custGeom>
            <a:noFill/>
            <a:ln w="12700" cmpd="sng">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4000"/>
            </a:p>
          </p:txBody>
        </p:sp>
        <p:sp>
          <p:nvSpPr>
            <p:cNvPr id="42" name="Forme libre 41"/>
            <p:cNvSpPr/>
            <p:nvPr/>
          </p:nvSpPr>
          <p:spPr>
            <a:xfrm rot="18924541">
              <a:off x="2147376" y="5155852"/>
              <a:ext cx="841875" cy="750535"/>
            </a:xfrm>
            <a:custGeom>
              <a:avLst/>
              <a:gdLst>
                <a:gd name="connsiteX0" fmla="*/ 1489996 w 1489996"/>
                <a:gd name="connsiteY0" fmla="*/ 1295320 h 1295320"/>
                <a:gd name="connsiteX1" fmla="*/ 821191 w 1489996"/>
                <a:gd name="connsiteY1" fmla="*/ 541833 h 1295320"/>
                <a:gd name="connsiteX2" fmla="*/ 0 w 1489996"/>
                <a:gd name="connsiteY2" fmla="*/ 0 h 1295320"/>
              </a:gdLst>
              <a:ahLst/>
              <a:cxnLst>
                <a:cxn ang="0">
                  <a:pos x="connsiteX0" y="connsiteY0"/>
                </a:cxn>
                <a:cxn ang="0">
                  <a:pos x="connsiteX1" y="connsiteY1"/>
                </a:cxn>
                <a:cxn ang="0">
                  <a:pos x="connsiteX2" y="connsiteY2"/>
                </a:cxn>
              </a:cxnLst>
              <a:rect l="l" t="t" r="r" b="b"/>
              <a:pathLst>
                <a:path w="1489996" h="1295320">
                  <a:moveTo>
                    <a:pt x="1489996" y="1295320"/>
                  </a:moveTo>
                  <a:cubicBezTo>
                    <a:pt x="1279760" y="1026520"/>
                    <a:pt x="1069524" y="757720"/>
                    <a:pt x="821191" y="541833"/>
                  </a:cubicBezTo>
                  <a:cubicBezTo>
                    <a:pt x="572858" y="325946"/>
                    <a:pt x="0" y="0"/>
                    <a:pt x="0" y="0"/>
                  </a:cubicBezTo>
                </a:path>
              </a:pathLst>
            </a:custGeom>
            <a:noFill/>
            <a:ln w="6350" cmpd="sng">
              <a:solidFill>
                <a:srgbClr val="7F7F7F"/>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4000"/>
            </a:p>
          </p:txBody>
        </p:sp>
        <p:sp>
          <p:nvSpPr>
            <p:cNvPr id="43" name="Forme libre 42"/>
            <p:cNvSpPr/>
            <p:nvPr/>
          </p:nvSpPr>
          <p:spPr>
            <a:xfrm rot="13194933" flipH="1">
              <a:off x="2116217" y="5239975"/>
              <a:ext cx="863334" cy="731880"/>
            </a:xfrm>
            <a:custGeom>
              <a:avLst/>
              <a:gdLst>
                <a:gd name="connsiteX0" fmla="*/ 1489996 w 1489996"/>
                <a:gd name="connsiteY0" fmla="*/ 1295320 h 1295320"/>
                <a:gd name="connsiteX1" fmla="*/ 821191 w 1489996"/>
                <a:gd name="connsiteY1" fmla="*/ 541833 h 1295320"/>
                <a:gd name="connsiteX2" fmla="*/ 0 w 1489996"/>
                <a:gd name="connsiteY2" fmla="*/ 0 h 1295320"/>
              </a:gdLst>
              <a:ahLst/>
              <a:cxnLst>
                <a:cxn ang="0">
                  <a:pos x="connsiteX0" y="connsiteY0"/>
                </a:cxn>
                <a:cxn ang="0">
                  <a:pos x="connsiteX1" y="connsiteY1"/>
                </a:cxn>
                <a:cxn ang="0">
                  <a:pos x="connsiteX2" y="connsiteY2"/>
                </a:cxn>
              </a:cxnLst>
              <a:rect l="l" t="t" r="r" b="b"/>
              <a:pathLst>
                <a:path w="1489996" h="1295320">
                  <a:moveTo>
                    <a:pt x="1489996" y="1295320"/>
                  </a:moveTo>
                  <a:cubicBezTo>
                    <a:pt x="1279760" y="1026520"/>
                    <a:pt x="1069524" y="757720"/>
                    <a:pt x="821191" y="541833"/>
                  </a:cubicBezTo>
                  <a:cubicBezTo>
                    <a:pt x="572858" y="325946"/>
                    <a:pt x="0" y="0"/>
                    <a:pt x="0" y="0"/>
                  </a:cubicBezTo>
                </a:path>
              </a:pathLst>
            </a:custGeom>
            <a:noFill/>
            <a:ln w="12700" cmpd="sng">
              <a:solidFill>
                <a:srgbClr val="7F7F7F"/>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4000"/>
            </a:p>
          </p:txBody>
        </p:sp>
        <p:sp>
          <p:nvSpPr>
            <p:cNvPr id="44" name="Forme libre 43"/>
            <p:cNvSpPr/>
            <p:nvPr/>
          </p:nvSpPr>
          <p:spPr>
            <a:xfrm rot="15870392" flipH="1">
              <a:off x="1758581" y="5786822"/>
              <a:ext cx="1394279" cy="1223765"/>
            </a:xfrm>
            <a:custGeom>
              <a:avLst/>
              <a:gdLst>
                <a:gd name="connsiteX0" fmla="*/ 1489996 w 1489996"/>
                <a:gd name="connsiteY0" fmla="*/ 1295320 h 1295320"/>
                <a:gd name="connsiteX1" fmla="*/ 821191 w 1489996"/>
                <a:gd name="connsiteY1" fmla="*/ 541833 h 1295320"/>
                <a:gd name="connsiteX2" fmla="*/ 0 w 1489996"/>
                <a:gd name="connsiteY2" fmla="*/ 0 h 1295320"/>
              </a:gdLst>
              <a:ahLst/>
              <a:cxnLst>
                <a:cxn ang="0">
                  <a:pos x="connsiteX0" y="connsiteY0"/>
                </a:cxn>
                <a:cxn ang="0">
                  <a:pos x="connsiteX1" y="connsiteY1"/>
                </a:cxn>
                <a:cxn ang="0">
                  <a:pos x="connsiteX2" y="connsiteY2"/>
                </a:cxn>
              </a:cxnLst>
              <a:rect l="l" t="t" r="r" b="b"/>
              <a:pathLst>
                <a:path w="1489996" h="1295320">
                  <a:moveTo>
                    <a:pt x="1489996" y="1295320"/>
                  </a:moveTo>
                  <a:cubicBezTo>
                    <a:pt x="1279760" y="1026520"/>
                    <a:pt x="1069524" y="757720"/>
                    <a:pt x="821191" y="541833"/>
                  </a:cubicBezTo>
                  <a:cubicBezTo>
                    <a:pt x="572858" y="325946"/>
                    <a:pt x="0" y="0"/>
                    <a:pt x="0" y="0"/>
                  </a:cubicBezTo>
                </a:path>
              </a:pathLst>
            </a:custGeom>
            <a:noFill/>
            <a:ln w="12700" cmpd="sng">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4000"/>
            </a:p>
          </p:txBody>
        </p:sp>
        <p:sp>
          <p:nvSpPr>
            <p:cNvPr id="45" name="Forme libre 44"/>
            <p:cNvSpPr/>
            <p:nvPr/>
          </p:nvSpPr>
          <p:spPr>
            <a:xfrm rot="20567224" flipH="1">
              <a:off x="1539617" y="5969244"/>
              <a:ext cx="1777960" cy="756657"/>
            </a:xfrm>
            <a:custGeom>
              <a:avLst/>
              <a:gdLst>
                <a:gd name="connsiteX0" fmla="*/ 1489996 w 1489996"/>
                <a:gd name="connsiteY0" fmla="*/ 1295320 h 1295320"/>
                <a:gd name="connsiteX1" fmla="*/ 821191 w 1489996"/>
                <a:gd name="connsiteY1" fmla="*/ 541833 h 1295320"/>
                <a:gd name="connsiteX2" fmla="*/ 0 w 1489996"/>
                <a:gd name="connsiteY2" fmla="*/ 0 h 1295320"/>
              </a:gdLst>
              <a:ahLst/>
              <a:cxnLst>
                <a:cxn ang="0">
                  <a:pos x="connsiteX0" y="connsiteY0"/>
                </a:cxn>
                <a:cxn ang="0">
                  <a:pos x="connsiteX1" y="connsiteY1"/>
                </a:cxn>
                <a:cxn ang="0">
                  <a:pos x="connsiteX2" y="connsiteY2"/>
                </a:cxn>
              </a:cxnLst>
              <a:rect l="l" t="t" r="r" b="b"/>
              <a:pathLst>
                <a:path w="1489996" h="1295320">
                  <a:moveTo>
                    <a:pt x="1489996" y="1295320"/>
                  </a:moveTo>
                  <a:cubicBezTo>
                    <a:pt x="1279760" y="1026520"/>
                    <a:pt x="1069524" y="757720"/>
                    <a:pt x="821191" y="541833"/>
                  </a:cubicBezTo>
                  <a:cubicBezTo>
                    <a:pt x="572858" y="325946"/>
                    <a:pt x="0" y="0"/>
                    <a:pt x="0" y="0"/>
                  </a:cubicBezTo>
                </a:path>
              </a:pathLst>
            </a:custGeom>
            <a:noFill/>
            <a:ln w="12700" cmpd="sng">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4000"/>
            </a:p>
          </p:txBody>
        </p:sp>
        <p:sp>
          <p:nvSpPr>
            <p:cNvPr id="46" name="Forme libre 45"/>
            <p:cNvSpPr/>
            <p:nvPr/>
          </p:nvSpPr>
          <p:spPr>
            <a:xfrm rot="20252456" flipH="1" flipV="1">
              <a:off x="2018099" y="7025181"/>
              <a:ext cx="1047813" cy="351820"/>
            </a:xfrm>
            <a:custGeom>
              <a:avLst/>
              <a:gdLst>
                <a:gd name="connsiteX0" fmla="*/ 1489996 w 1489996"/>
                <a:gd name="connsiteY0" fmla="*/ 1295320 h 1295320"/>
                <a:gd name="connsiteX1" fmla="*/ 821191 w 1489996"/>
                <a:gd name="connsiteY1" fmla="*/ 541833 h 1295320"/>
                <a:gd name="connsiteX2" fmla="*/ 0 w 1489996"/>
                <a:gd name="connsiteY2" fmla="*/ 0 h 1295320"/>
              </a:gdLst>
              <a:ahLst/>
              <a:cxnLst>
                <a:cxn ang="0">
                  <a:pos x="connsiteX0" y="connsiteY0"/>
                </a:cxn>
                <a:cxn ang="0">
                  <a:pos x="connsiteX1" y="connsiteY1"/>
                </a:cxn>
                <a:cxn ang="0">
                  <a:pos x="connsiteX2" y="connsiteY2"/>
                </a:cxn>
              </a:cxnLst>
              <a:rect l="l" t="t" r="r" b="b"/>
              <a:pathLst>
                <a:path w="1489996" h="1295320">
                  <a:moveTo>
                    <a:pt x="1489996" y="1295320"/>
                  </a:moveTo>
                  <a:cubicBezTo>
                    <a:pt x="1279760" y="1026520"/>
                    <a:pt x="1069524" y="757720"/>
                    <a:pt x="821191" y="541833"/>
                  </a:cubicBezTo>
                  <a:cubicBezTo>
                    <a:pt x="572858" y="325946"/>
                    <a:pt x="0" y="0"/>
                    <a:pt x="0" y="0"/>
                  </a:cubicBezTo>
                </a:path>
              </a:pathLst>
            </a:custGeom>
            <a:noFill/>
            <a:ln w="3175" cmpd="sng">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4000"/>
            </a:p>
          </p:txBody>
        </p:sp>
        <p:sp>
          <p:nvSpPr>
            <p:cNvPr id="47" name="Forme libre 46"/>
            <p:cNvSpPr/>
            <p:nvPr/>
          </p:nvSpPr>
          <p:spPr>
            <a:xfrm rot="13212016" flipH="1">
              <a:off x="1948810" y="4243746"/>
              <a:ext cx="1013905" cy="781832"/>
            </a:xfrm>
            <a:custGeom>
              <a:avLst/>
              <a:gdLst>
                <a:gd name="connsiteX0" fmla="*/ 0 w 541817"/>
                <a:gd name="connsiteY0" fmla="*/ 728156 h 728156"/>
                <a:gd name="connsiteX1" fmla="*/ 253977 w 541817"/>
                <a:gd name="connsiteY1" fmla="*/ 67 h 728156"/>
                <a:gd name="connsiteX2" fmla="*/ 541817 w 541817"/>
                <a:gd name="connsiteY2" fmla="*/ 694291 h 728156"/>
                <a:gd name="connsiteX0" fmla="*/ 0 w 570728"/>
                <a:gd name="connsiteY0" fmla="*/ 452701 h 694291"/>
                <a:gd name="connsiteX1" fmla="*/ 282888 w 570728"/>
                <a:gd name="connsiteY1" fmla="*/ 67 h 694291"/>
                <a:gd name="connsiteX2" fmla="*/ 570728 w 570728"/>
                <a:gd name="connsiteY2" fmla="*/ 694291 h 694291"/>
                <a:gd name="connsiteX0" fmla="*/ 0 w 570728"/>
                <a:gd name="connsiteY0" fmla="*/ 606259 h 847849"/>
                <a:gd name="connsiteX1" fmla="*/ 225472 w 570728"/>
                <a:gd name="connsiteY1" fmla="*/ 47 h 847849"/>
                <a:gd name="connsiteX2" fmla="*/ 570728 w 570728"/>
                <a:gd name="connsiteY2" fmla="*/ 847849 h 847849"/>
              </a:gdLst>
              <a:ahLst/>
              <a:cxnLst>
                <a:cxn ang="0">
                  <a:pos x="connsiteX0" y="connsiteY0"/>
                </a:cxn>
                <a:cxn ang="0">
                  <a:pos x="connsiteX1" y="connsiteY1"/>
                </a:cxn>
                <a:cxn ang="0">
                  <a:pos x="connsiteX2" y="connsiteY2"/>
                </a:cxn>
              </a:cxnLst>
              <a:rect l="l" t="t" r="r" b="b"/>
              <a:pathLst>
                <a:path w="570728" h="847849">
                  <a:moveTo>
                    <a:pt x="0" y="606259"/>
                  </a:moveTo>
                  <a:cubicBezTo>
                    <a:pt x="81837" y="245036"/>
                    <a:pt x="135169" y="5691"/>
                    <a:pt x="225472" y="47"/>
                  </a:cubicBezTo>
                  <a:cubicBezTo>
                    <a:pt x="315775" y="-5597"/>
                    <a:pt x="471959" y="497915"/>
                    <a:pt x="570728" y="847849"/>
                  </a:cubicBezTo>
                </a:path>
              </a:pathLst>
            </a:custGeom>
            <a:noFill/>
            <a:ln w="28575" cmpd="sng">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4000"/>
            </a:p>
          </p:txBody>
        </p:sp>
        <p:sp>
          <p:nvSpPr>
            <p:cNvPr id="48" name="Rectangle 47"/>
            <p:cNvSpPr/>
            <p:nvPr/>
          </p:nvSpPr>
          <p:spPr>
            <a:xfrm>
              <a:off x="551809" y="5223616"/>
              <a:ext cx="3994016" cy="2251995"/>
            </a:xfrm>
            <a:prstGeom prst="rect">
              <a:avLst/>
            </a:prstGeom>
            <a:noFill/>
            <a:ln w="127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a:p>
          </p:txBody>
        </p:sp>
        <p:cxnSp>
          <p:nvCxnSpPr>
            <p:cNvPr id="49" name="Connecteur droit avec flèche 48"/>
            <p:cNvCxnSpPr>
              <a:stCxn id="47" idx="1"/>
            </p:cNvCxnSpPr>
            <p:nvPr/>
          </p:nvCxnSpPr>
          <p:spPr>
            <a:xfrm flipH="1">
              <a:off x="1934864" y="4864532"/>
              <a:ext cx="187339" cy="288270"/>
            </a:xfrm>
            <a:prstGeom prst="straightConnector1">
              <a:avLst/>
            </a:prstGeom>
            <a:ln w="12700" cmpd="sng">
              <a:solidFill>
                <a:srgbClr val="FF0000"/>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50" name="Forme libre 49"/>
            <p:cNvSpPr/>
            <p:nvPr/>
          </p:nvSpPr>
          <p:spPr>
            <a:xfrm rot="15225372">
              <a:off x="748092" y="6938541"/>
              <a:ext cx="265606" cy="437066"/>
            </a:xfrm>
            <a:custGeom>
              <a:avLst/>
              <a:gdLst>
                <a:gd name="connsiteX0" fmla="*/ 0 w 863600"/>
                <a:gd name="connsiteY0" fmla="*/ 186346 h 186346"/>
                <a:gd name="connsiteX1" fmla="*/ 448734 w 863600"/>
                <a:gd name="connsiteY1" fmla="*/ 80 h 186346"/>
                <a:gd name="connsiteX2" fmla="*/ 863600 w 863600"/>
                <a:gd name="connsiteY2" fmla="*/ 160946 h 186346"/>
                <a:gd name="connsiteX3" fmla="*/ 863600 w 863600"/>
                <a:gd name="connsiteY3" fmla="*/ 160946 h 186346"/>
                <a:gd name="connsiteX0" fmla="*/ 0 w 863600"/>
                <a:gd name="connsiteY0" fmla="*/ 315898 h 315898"/>
                <a:gd name="connsiteX1" fmla="*/ 373169 w 863600"/>
                <a:gd name="connsiteY1" fmla="*/ 53 h 315898"/>
                <a:gd name="connsiteX2" fmla="*/ 863600 w 863600"/>
                <a:gd name="connsiteY2" fmla="*/ 290498 h 315898"/>
                <a:gd name="connsiteX3" fmla="*/ 863600 w 863600"/>
                <a:gd name="connsiteY3" fmla="*/ 290498 h 315898"/>
                <a:gd name="connsiteX0" fmla="*/ 0 w 869974"/>
                <a:gd name="connsiteY0" fmla="*/ 487027 h 487027"/>
                <a:gd name="connsiteX1" fmla="*/ 373169 w 869974"/>
                <a:gd name="connsiteY1" fmla="*/ 171182 h 487027"/>
                <a:gd name="connsiteX2" fmla="*/ 863600 w 869974"/>
                <a:gd name="connsiteY2" fmla="*/ 461627 h 487027"/>
                <a:gd name="connsiteX3" fmla="*/ 636901 w 869974"/>
                <a:gd name="connsiteY3" fmla="*/ 0 h 487027"/>
                <a:gd name="connsiteX0" fmla="*/ 0 w 636900"/>
                <a:gd name="connsiteY0" fmla="*/ 487027 h 487027"/>
                <a:gd name="connsiteX1" fmla="*/ 373169 w 636900"/>
                <a:gd name="connsiteY1" fmla="*/ 171182 h 487027"/>
                <a:gd name="connsiteX2" fmla="*/ 636901 w 636900"/>
                <a:gd name="connsiteY2" fmla="*/ 0 h 487027"/>
                <a:gd name="connsiteX0" fmla="*/ 0 w 924055"/>
                <a:gd name="connsiteY0" fmla="*/ 341250 h 341250"/>
                <a:gd name="connsiteX1" fmla="*/ 373169 w 924055"/>
                <a:gd name="connsiteY1" fmla="*/ 25405 h 341250"/>
                <a:gd name="connsiteX2" fmla="*/ 924055 w 924055"/>
                <a:gd name="connsiteY2" fmla="*/ 0 h 341250"/>
                <a:gd name="connsiteX0" fmla="*/ 0 w 924055"/>
                <a:gd name="connsiteY0" fmla="*/ 341250 h 341250"/>
                <a:gd name="connsiteX1" fmla="*/ 403396 w 924055"/>
                <a:gd name="connsiteY1" fmla="*/ 106392 h 341250"/>
                <a:gd name="connsiteX2" fmla="*/ 924055 w 924055"/>
                <a:gd name="connsiteY2" fmla="*/ 0 h 341250"/>
                <a:gd name="connsiteX0" fmla="*/ 0 w 924055"/>
                <a:gd name="connsiteY0" fmla="*/ 460833 h 460833"/>
                <a:gd name="connsiteX1" fmla="*/ 569655 w 924055"/>
                <a:gd name="connsiteY1" fmla="*/ 10165 h 460833"/>
                <a:gd name="connsiteX2" fmla="*/ 924055 w 924055"/>
                <a:gd name="connsiteY2" fmla="*/ 119583 h 460833"/>
                <a:gd name="connsiteX0" fmla="*/ 0 w 611206"/>
                <a:gd name="connsiteY0" fmla="*/ 453783 h 653304"/>
                <a:gd name="connsiteX1" fmla="*/ 569655 w 611206"/>
                <a:gd name="connsiteY1" fmla="*/ 3115 h 653304"/>
                <a:gd name="connsiteX2" fmla="*/ 450860 w 611206"/>
                <a:gd name="connsiteY2" fmla="*/ 652056 h 653304"/>
                <a:gd name="connsiteX0" fmla="*/ 0 w 611206"/>
                <a:gd name="connsiteY0" fmla="*/ 615721 h 815240"/>
                <a:gd name="connsiteX1" fmla="*/ 438073 w 611206"/>
                <a:gd name="connsiteY1" fmla="*/ 24466 h 815240"/>
                <a:gd name="connsiteX2" fmla="*/ 569655 w 611206"/>
                <a:gd name="connsiteY2" fmla="*/ 165053 h 815240"/>
                <a:gd name="connsiteX3" fmla="*/ 450860 w 611206"/>
                <a:gd name="connsiteY3" fmla="*/ 813994 h 815240"/>
                <a:gd name="connsiteX0" fmla="*/ 0 w 474445"/>
                <a:gd name="connsiteY0" fmla="*/ 592675 h 790949"/>
                <a:gd name="connsiteX1" fmla="*/ 438073 w 474445"/>
                <a:gd name="connsiteY1" fmla="*/ 1420 h 790949"/>
                <a:gd name="connsiteX2" fmla="*/ 450860 w 474445"/>
                <a:gd name="connsiteY2" fmla="*/ 790948 h 790949"/>
                <a:gd name="connsiteX0" fmla="*/ 0 w 292291"/>
                <a:gd name="connsiteY0" fmla="*/ 720602 h 790689"/>
                <a:gd name="connsiteX1" fmla="*/ 255919 w 292291"/>
                <a:gd name="connsiteY1" fmla="*/ 1161 h 790689"/>
                <a:gd name="connsiteX2" fmla="*/ 268706 w 292291"/>
                <a:gd name="connsiteY2" fmla="*/ 790689 h 790689"/>
                <a:gd name="connsiteX0" fmla="*/ 0 w 292291"/>
                <a:gd name="connsiteY0" fmla="*/ 725713 h 795800"/>
                <a:gd name="connsiteX1" fmla="*/ 255919 w 292291"/>
                <a:gd name="connsiteY1" fmla="*/ 6272 h 795800"/>
                <a:gd name="connsiteX2" fmla="*/ 268706 w 292291"/>
                <a:gd name="connsiteY2" fmla="*/ 795800 h 795800"/>
                <a:gd name="connsiteX0" fmla="*/ 0 w 401240"/>
                <a:gd name="connsiteY0" fmla="*/ 725713 h 795800"/>
                <a:gd name="connsiteX1" fmla="*/ 255919 w 401240"/>
                <a:gd name="connsiteY1" fmla="*/ 6272 h 795800"/>
                <a:gd name="connsiteX2" fmla="*/ 268706 w 401240"/>
                <a:gd name="connsiteY2" fmla="*/ 795800 h 795800"/>
              </a:gdLst>
              <a:ahLst/>
              <a:cxnLst>
                <a:cxn ang="0">
                  <a:pos x="connsiteX0" y="connsiteY0"/>
                </a:cxn>
                <a:cxn ang="0">
                  <a:pos x="connsiteX1" y="connsiteY1"/>
                </a:cxn>
                <a:cxn ang="0">
                  <a:pos x="connsiteX2" y="connsiteY2"/>
                </a:cxn>
              </a:cxnLst>
              <a:rect l="l" t="t" r="r" b="b"/>
              <a:pathLst>
                <a:path w="401240" h="795800">
                  <a:moveTo>
                    <a:pt x="0" y="725713"/>
                  </a:moveTo>
                  <a:cubicBezTo>
                    <a:pt x="79406" y="655431"/>
                    <a:pt x="-47398" y="-74792"/>
                    <a:pt x="255919" y="6272"/>
                  </a:cubicBezTo>
                  <a:cubicBezTo>
                    <a:pt x="576640" y="125557"/>
                    <a:pt x="266042" y="631315"/>
                    <a:pt x="268706" y="795800"/>
                  </a:cubicBezTo>
                </a:path>
              </a:pathLst>
            </a:custGeom>
            <a:noFill/>
            <a:ln w="12700"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latin typeface="Avenir Book"/>
                <a:cs typeface="Avenir Book"/>
              </a:endParaRPr>
            </a:p>
          </p:txBody>
        </p:sp>
        <p:sp>
          <p:nvSpPr>
            <p:cNvPr id="51" name="ZoneTexte 50"/>
            <p:cNvSpPr txBox="1"/>
            <p:nvPr/>
          </p:nvSpPr>
          <p:spPr>
            <a:xfrm>
              <a:off x="664333" y="7062769"/>
              <a:ext cx="508000" cy="194875"/>
            </a:xfrm>
            <a:prstGeom prst="rect">
              <a:avLst/>
            </a:prstGeom>
            <a:noFill/>
            <a:ln w="12700" cmpd="sng">
              <a:noFill/>
            </a:ln>
            <a:effectLst/>
          </p:spPr>
          <p:txBody>
            <a:bodyPr wrap="square" rtlCol="0">
              <a:spAutoFit/>
            </a:bodyPr>
            <a:lstStyle/>
            <a:p>
              <a:r>
                <a:rPr lang="fr-FR" sz="1400" dirty="0">
                  <a:solidFill>
                    <a:srgbClr val="FF0000"/>
                  </a:solidFill>
                  <a:latin typeface="Avenir Book"/>
                  <a:cs typeface="Avenir Book"/>
                </a:rPr>
                <a:t>1</a:t>
              </a:r>
            </a:p>
          </p:txBody>
        </p:sp>
      </p:grpSp>
      <p:sp>
        <p:nvSpPr>
          <p:cNvPr id="53" name="ZoneTexte 52"/>
          <p:cNvSpPr txBox="1"/>
          <p:nvPr/>
        </p:nvSpPr>
        <p:spPr>
          <a:xfrm>
            <a:off x="1341008" y="6282193"/>
            <a:ext cx="6515561" cy="523220"/>
          </a:xfrm>
          <a:prstGeom prst="rect">
            <a:avLst/>
          </a:prstGeom>
          <a:noFill/>
        </p:spPr>
        <p:txBody>
          <a:bodyPr wrap="square" rtlCol="0">
            <a:spAutoFit/>
          </a:bodyPr>
          <a:lstStyle/>
          <a:p>
            <a:pPr algn="ctr"/>
            <a:r>
              <a:rPr lang="fr-FR" sz="2800" dirty="0" smtClean="0">
                <a:latin typeface="Avenir 35 Light"/>
                <a:cs typeface="Avenir 35 Light"/>
              </a:rPr>
              <a:t>The </a:t>
            </a:r>
            <a:r>
              <a:rPr lang="fr-FR" sz="2800" dirty="0" err="1" smtClean="0">
                <a:latin typeface="Avenir 35 Light"/>
                <a:cs typeface="Avenir 35 Light"/>
              </a:rPr>
              <a:t>weight</a:t>
            </a:r>
            <a:r>
              <a:rPr lang="fr-FR" sz="2800" dirty="0" smtClean="0">
                <a:latin typeface="Avenir 35 Light"/>
                <a:cs typeface="Avenir 35 Light"/>
              </a:rPr>
              <a:t> of </a:t>
            </a:r>
            <a:r>
              <a:rPr lang="fr-FR" sz="2800" dirty="0" err="1" smtClean="0">
                <a:latin typeface="Avenir 35 Light"/>
                <a:cs typeface="Avenir 35 Light"/>
              </a:rPr>
              <a:t>edges</a:t>
            </a:r>
            <a:endParaRPr lang="fr-FR" sz="2800" dirty="0">
              <a:latin typeface="Avenir 35 Light"/>
              <a:cs typeface="Avenir 35 Light"/>
            </a:endParaRPr>
          </a:p>
        </p:txBody>
      </p:sp>
    </p:spTree>
    <p:extLst>
      <p:ext uri="{BB962C8B-B14F-4D97-AF65-F5344CB8AC3E}">
        <p14:creationId xmlns:p14="http://schemas.microsoft.com/office/powerpoint/2010/main" val="120730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204863" y="-100598"/>
            <a:ext cx="7883518" cy="6958598"/>
          </a:xfrm>
          <a:prstGeom prst="rect">
            <a:avLst/>
          </a:prstGeom>
          <a:noFill/>
          <a:ln>
            <a:noFill/>
          </a:ln>
        </p:spPr>
      </p:pic>
      <p:sp>
        <p:nvSpPr>
          <p:cNvPr id="4" name="ZoneTexte 2"/>
          <p:cNvSpPr txBox="1"/>
          <p:nvPr/>
        </p:nvSpPr>
        <p:spPr>
          <a:xfrm>
            <a:off x="4935481" y="5909151"/>
            <a:ext cx="4083433" cy="584776"/>
          </a:xfrm>
          <a:prstGeom prst="rect">
            <a:avLst/>
          </a:prstGeom>
          <a:solidFill>
            <a:srgbClr val="FFFFFF"/>
          </a:solidFill>
        </p:spPr>
        <p:txBody>
          <a:bodyPr wrap="square" rtlCol="0">
            <a:spAutoFit/>
          </a:bodyPr>
          <a:lstStyle/>
          <a:p>
            <a:pPr algn="r"/>
            <a:r>
              <a:rPr lang="fr-FR" sz="3200" dirty="0" smtClean="0">
                <a:solidFill>
                  <a:srgbClr val="FF0000"/>
                </a:solidFill>
                <a:latin typeface="Avenir 35 Light"/>
                <a:cs typeface="Avenir 35 Light"/>
              </a:rPr>
              <a:t>The </a:t>
            </a:r>
            <a:r>
              <a:rPr lang="fr-FR" sz="3200" dirty="0" err="1" smtClean="0">
                <a:solidFill>
                  <a:srgbClr val="FF0000"/>
                </a:solidFill>
                <a:latin typeface="Avenir 35 Light"/>
                <a:cs typeface="Avenir 35 Light"/>
              </a:rPr>
              <a:t>diagnosis</a:t>
            </a:r>
            <a:r>
              <a:rPr lang="fr-FR" sz="3200" dirty="0" smtClean="0">
                <a:solidFill>
                  <a:srgbClr val="FF0000"/>
                </a:solidFill>
                <a:latin typeface="Avenir 35 Light"/>
                <a:cs typeface="Avenir 35 Light"/>
              </a:rPr>
              <a:t> cube</a:t>
            </a:r>
            <a:endParaRPr lang="fr-FR" sz="3200" dirty="0">
              <a:solidFill>
                <a:srgbClr val="FF0000"/>
              </a:solidFill>
              <a:latin typeface="Avenir 35 Light"/>
              <a:cs typeface="Avenir 35 Light"/>
            </a:endParaRPr>
          </a:p>
        </p:txBody>
      </p:sp>
    </p:spTree>
    <p:extLst>
      <p:ext uri="{BB962C8B-B14F-4D97-AF65-F5344CB8AC3E}">
        <p14:creationId xmlns:p14="http://schemas.microsoft.com/office/powerpoint/2010/main" val="3265384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619327" y="120468"/>
            <a:ext cx="6313193" cy="7075467"/>
          </a:xfrm>
          <a:prstGeom prst="rect">
            <a:avLst/>
          </a:prstGeom>
        </p:spPr>
      </p:pic>
      <p:sp>
        <p:nvSpPr>
          <p:cNvPr id="4" name="ZoneTexte 3"/>
          <p:cNvSpPr txBox="1"/>
          <p:nvPr/>
        </p:nvSpPr>
        <p:spPr>
          <a:xfrm rot="16200000">
            <a:off x="-2381690" y="3143410"/>
            <a:ext cx="6515561" cy="523220"/>
          </a:xfrm>
          <a:prstGeom prst="rect">
            <a:avLst/>
          </a:prstGeom>
          <a:solidFill>
            <a:srgbClr val="FFFFFF"/>
          </a:solidFill>
        </p:spPr>
        <p:txBody>
          <a:bodyPr wrap="square" rtlCol="0">
            <a:spAutoFit/>
          </a:bodyPr>
          <a:lstStyle/>
          <a:p>
            <a:pPr algn="ctr"/>
            <a:r>
              <a:rPr lang="fr-FR" sz="2800" dirty="0" smtClean="0">
                <a:latin typeface="Adobe Caslon Pro"/>
                <a:cs typeface="Adobe Caslon Pro"/>
              </a:rPr>
              <a:t>Library of </a:t>
            </a:r>
            <a:r>
              <a:rPr lang="fr-FR" sz="2800" dirty="0">
                <a:latin typeface="Adobe Caslon Pro"/>
                <a:cs typeface="Adobe Caslon Pro"/>
              </a:rPr>
              <a:t> </a:t>
            </a:r>
            <a:r>
              <a:rPr lang="fr-FR" sz="2800" dirty="0" smtClean="0">
                <a:latin typeface="Adobe Caslon Pro"/>
                <a:cs typeface="Adobe Caslon Pro"/>
              </a:rPr>
              <a:t>States</a:t>
            </a:r>
            <a:endParaRPr lang="fr-FR" sz="2800" dirty="0">
              <a:latin typeface="Adobe Caslon Pro"/>
              <a:cs typeface="Adobe Caslon Pro"/>
            </a:endParaRPr>
          </a:p>
        </p:txBody>
      </p:sp>
    </p:spTree>
    <p:extLst>
      <p:ext uri="{BB962C8B-B14F-4D97-AF65-F5344CB8AC3E}">
        <p14:creationId xmlns:p14="http://schemas.microsoft.com/office/powerpoint/2010/main" val="3549429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fr-CH" dirty="0" smtClean="0">
                <a:latin typeface="Avenir 35 Light"/>
                <a:cs typeface="Avenir 35 Light"/>
              </a:rPr>
              <a:t>Example of exam question </a:t>
            </a:r>
            <a:endParaRPr lang="fr-CH" dirty="0">
              <a:latin typeface="Avenir 35 Light"/>
              <a:cs typeface="Avenir 35 Light"/>
            </a:endParaRPr>
          </a:p>
        </p:txBody>
      </p:sp>
      <p:sp>
        <p:nvSpPr>
          <p:cNvPr id="4" name="Title 1"/>
          <p:cNvSpPr txBox="1">
            <a:spLocks/>
          </p:cNvSpPr>
          <p:nvPr/>
        </p:nvSpPr>
        <p:spPr>
          <a:xfrm>
            <a:off x="457200" y="3143664"/>
            <a:ext cx="8229600" cy="9814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20000"/>
              </a:lnSpc>
            </a:pPr>
            <a:endParaRPr lang="fr-CH" sz="2400" dirty="0">
              <a:latin typeface="Avenir 35 Light"/>
              <a:cs typeface="Avenir 35 Light"/>
            </a:endParaRPr>
          </a:p>
        </p:txBody>
      </p:sp>
      <p:sp>
        <p:nvSpPr>
          <p:cNvPr id="5" name="Rectangle 4"/>
          <p:cNvSpPr/>
          <p:nvPr/>
        </p:nvSpPr>
        <p:spPr>
          <a:xfrm>
            <a:off x="90002" y="80006"/>
            <a:ext cx="8940245" cy="66204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3" name="TextBox 2"/>
          <p:cNvSpPr txBox="1"/>
          <p:nvPr/>
        </p:nvSpPr>
        <p:spPr>
          <a:xfrm>
            <a:off x="597026" y="2008279"/>
            <a:ext cx="7902457" cy="2554545"/>
          </a:xfrm>
          <a:prstGeom prst="rect">
            <a:avLst/>
          </a:prstGeom>
          <a:noFill/>
        </p:spPr>
        <p:txBody>
          <a:bodyPr wrap="square" rtlCol="0">
            <a:spAutoFit/>
          </a:bodyPr>
          <a:lstStyle/>
          <a:p>
            <a:endParaRPr lang="fr-CH" sz="2000" i="1" dirty="0" smtClean="0">
              <a:latin typeface="Avenir 35 Light"/>
              <a:cs typeface="Avenir 35 Light"/>
            </a:endParaRPr>
          </a:p>
          <a:p>
            <a:r>
              <a:rPr lang="fr-CH" sz="2000" i="1" dirty="0" smtClean="0">
                <a:latin typeface="Avenir 35 Light"/>
                <a:cs typeface="Avenir 35 Light"/>
              </a:rPr>
              <a:t>A pedagogical scenario starts with a test on english vocabulrary. Then, the high score students have a lecture on the construction of negative sentences, while the low score do indivdiual exercies to acquire more vocabulary. </a:t>
            </a:r>
            <a:r>
              <a:rPr lang="fr-CH" sz="2000" i="1" dirty="0">
                <a:latin typeface="Avenir 35 Light"/>
                <a:cs typeface="Avenir 35 Light"/>
              </a:rPr>
              <a:t> </a:t>
            </a:r>
            <a:r>
              <a:rPr lang="fr-CH" sz="2000" i="1" dirty="0" smtClean="0">
                <a:latin typeface="Avenir 35 Light"/>
                <a:cs typeface="Avenir 35 Light"/>
              </a:rPr>
              <a:t>Then, students work in pair, one low score and one high score on negative sentence construction exercices</a:t>
            </a:r>
          </a:p>
          <a:p>
            <a:endParaRPr lang="fr-CH" sz="2000" i="1" dirty="0">
              <a:latin typeface="Avenir 35 Light"/>
              <a:cs typeface="Avenir 35 Light"/>
            </a:endParaRPr>
          </a:p>
          <a:p>
            <a:r>
              <a:rPr lang="fr-CH" sz="2000" i="1" dirty="0" smtClean="0">
                <a:latin typeface="Avenir 35 Light"/>
                <a:cs typeface="Avenir 35 Light"/>
              </a:rPr>
              <a:t>Describe the graphs and specify the label and oeprators on edges.</a:t>
            </a:r>
          </a:p>
        </p:txBody>
      </p:sp>
    </p:spTree>
    <p:extLst>
      <p:ext uri="{BB962C8B-B14F-4D97-AF65-F5344CB8AC3E}">
        <p14:creationId xmlns:p14="http://schemas.microsoft.com/office/powerpoint/2010/main" val="1157465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fr-CH" dirty="0" smtClean="0">
                <a:latin typeface="Avenir 35 Light"/>
                <a:cs typeface="Avenir 35 Light"/>
              </a:rPr>
              <a:t>Example of exam question </a:t>
            </a:r>
            <a:endParaRPr lang="fr-CH" dirty="0">
              <a:latin typeface="Avenir 35 Light"/>
              <a:cs typeface="Avenir 35 Light"/>
            </a:endParaRPr>
          </a:p>
        </p:txBody>
      </p:sp>
      <p:sp>
        <p:nvSpPr>
          <p:cNvPr id="4" name="Title 1"/>
          <p:cNvSpPr txBox="1">
            <a:spLocks/>
          </p:cNvSpPr>
          <p:nvPr/>
        </p:nvSpPr>
        <p:spPr>
          <a:xfrm>
            <a:off x="457200" y="3143664"/>
            <a:ext cx="8229600" cy="9814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20000"/>
              </a:lnSpc>
            </a:pPr>
            <a:endParaRPr lang="fr-CH" sz="2400" dirty="0">
              <a:latin typeface="Avenir 35 Light"/>
              <a:cs typeface="Avenir 35 Light"/>
            </a:endParaRPr>
          </a:p>
        </p:txBody>
      </p:sp>
      <p:sp>
        <p:nvSpPr>
          <p:cNvPr id="5" name="Rectangle 4"/>
          <p:cNvSpPr/>
          <p:nvPr/>
        </p:nvSpPr>
        <p:spPr>
          <a:xfrm>
            <a:off x="90002" y="80006"/>
            <a:ext cx="8940245" cy="66204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3" name="TextBox 2"/>
          <p:cNvSpPr txBox="1"/>
          <p:nvPr/>
        </p:nvSpPr>
        <p:spPr>
          <a:xfrm>
            <a:off x="597026" y="2008279"/>
            <a:ext cx="7902457" cy="1015663"/>
          </a:xfrm>
          <a:prstGeom prst="rect">
            <a:avLst/>
          </a:prstGeom>
          <a:noFill/>
        </p:spPr>
        <p:txBody>
          <a:bodyPr wrap="square" rtlCol="0">
            <a:spAutoFit/>
          </a:bodyPr>
          <a:lstStyle/>
          <a:p>
            <a:endParaRPr lang="fr-CH" sz="2000" dirty="0" smtClean="0">
              <a:latin typeface="Avenir 35 Light"/>
              <a:cs typeface="Avenir 35 Light"/>
            </a:endParaRPr>
          </a:p>
          <a:p>
            <a:r>
              <a:rPr lang="fr-CH" sz="2000" i="1" dirty="0" smtClean="0">
                <a:latin typeface="Avenir 35 Light"/>
                <a:cs typeface="Avenir 35 Light"/>
              </a:rPr>
              <a:t>Invent a graph with an edge ‘alternate’ and 2 operators, aggergation and distribution.</a:t>
            </a:r>
          </a:p>
        </p:txBody>
      </p:sp>
    </p:spTree>
    <p:extLst>
      <p:ext uri="{BB962C8B-B14F-4D97-AF65-F5344CB8AC3E}">
        <p14:creationId xmlns:p14="http://schemas.microsoft.com/office/powerpoint/2010/main" val="1935206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 70"/>
          <p:cNvPicPr>
            <a:picLocks noChangeAspect="1"/>
          </p:cNvPicPr>
          <p:nvPr/>
        </p:nvPicPr>
        <p:blipFill>
          <a:blip r:embed="rId2"/>
          <a:stretch>
            <a:fillRect/>
          </a:stretch>
        </p:blipFill>
        <p:spPr>
          <a:xfrm>
            <a:off x="157798" y="251460"/>
            <a:ext cx="4940479" cy="6503123"/>
          </a:xfrm>
          <a:prstGeom prst="rect">
            <a:avLst/>
          </a:prstGeom>
        </p:spPr>
      </p:pic>
      <p:sp>
        <p:nvSpPr>
          <p:cNvPr id="72" name="ZoneTexte 71"/>
          <p:cNvSpPr txBox="1"/>
          <p:nvPr/>
        </p:nvSpPr>
        <p:spPr>
          <a:xfrm>
            <a:off x="5733261" y="119629"/>
            <a:ext cx="2926448" cy="6524863"/>
          </a:xfrm>
          <a:prstGeom prst="rect">
            <a:avLst/>
          </a:prstGeom>
          <a:noFill/>
        </p:spPr>
        <p:txBody>
          <a:bodyPr wrap="square" rtlCol="0">
            <a:spAutoFit/>
          </a:bodyPr>
          <a:lstStyle/>
          <a:p>
            <a:r>
              <a:rPr lang="en-US" sz="2000" b="1" dirty="0" smtClean="0">
                <a:latin typeface="Avenir 35 Light"/>
                <a:cs typeface="Avenir 35 Light"/>
              </a:rPr>
              <a:t>Modular Instruction</a:t>
            </a:r>
          </a:p>
          <a:p>
            <a:endParaRPr lang="en-US" sz="2000" dirty="0" smtClean="0">
              <a:latin typeface="Avenir 35 Light"/>
              <a:cs typeface="Avenir 35 Light"/>
            </a:endParaRPr>
          </a:p>
          <a:p>
            <a:r>
              <a:rPr lang="en-US" sz="2000" dirty="0" smtClean="0">
                <a:solidFill>
                  <a:srgbClr val="FF0000"/>
                </a:solidFill>
                <a:latin typeface="Avenir 35 Light"/>
                <a:cs typeface="Avenir 35 Light"/>
              </a:rPr>
              <a:t>Pre-requisite test: </a:t>
            </a:r>
            <a:r>
              <a:rPr lang="en-US" sz="2000" dirty="0" smtClean="0">
                <a:latin typeface="Avenir 35 Light"/>
                <a:cs typeface="Avenir 35 Light"/>
              </a:rPr>
              <a:t>Does the learner has the pre-requisite to start the course ?</a:t>
            </a:r>
          </a:p>
          <a:p>
            <a:endParaRPr lang="en-US" sz="2000" dirty="0" smtClean="0">
              <a:latin typeface="Avenir 35 Light"/>
              <a:cs typeface="Avenir 35 Light"/>
            </a:endParaRPr>
          </a:p>
          <a:p>
            <a:r>
              <a:rPr lang="en-US" sz="2000" dirty="0" smtClean="0">
                <a:solidFill>
                  <a:srgbClr val="FF0000"/>
                </a:solidFill>
                <a:latin typeface="Avenir 35 Light"/>
                <a:cs typeface="Avenir 35 Light"/>
              </a:rPr>
              <a:t>Pre-test</a:t>
            </a:r>
            <a:r>
              <a:rPr lang="en-US" sz="2000" dirty="0" smtClean="0">
                <a:latin typeface="Avenir 35 Light"/>
                <a:cs typeface="Avenir 35 Light"/>
              </a:rPr>
              <a:t>: Should the learner skip some modules ?</a:t>
            </a:r>
          </a:p>
          <a:p>
            <a:endParaRPr lang="en-US" sz="2000" dirty="0" smtClean="0">
              <a:latin typeface="Avenir 35 Light"/>
              <a:cs typeface="Avenir 35 Light"/>
            </a:endParaRPr>
          </a:p>
          <a:p>
            <a:r>
              <a:rPr lang="en-US" sz="2000" dirty="0" smtClean="0">
                <a:solidFill>
                  <a:srgbClr val="FF0000"/>
                </a:solidFill>
                <a:latin typeface="Avenir 35 Light"/>
                <a:cs typeface="Avenir 35 Light"/>
              </a:rPr>
              <a:t>Intermediate-test</a:t>
            </a:r>
            <a:r>
              <a:rPr lang="en-US" sz="2000" dirty="0" smtClean="0">
                <a:latin typeface="Avenir 35 Light"/>
                <a:cs typeface="Avenir 35 Light"/>
              </a:rPr>
              <a:t>: </a:t>
            </a:r>
            <a:r>
              <a:rPr lang="en-US" sz="2000" dirty="0" err="1" smtClean="0">
                <a:latin typeface="Avenir 35 Light"/>
                <a:cs typeface="Avenir 35 Light"/>
              </a:rPr>
              <a:t>Didthe</a:t>
            </a:r>
            <a:r>
              <a:rPr lang="en-US" sz="2000" dirty="0" smtClean="0">
                <a:latin typeface="Avenir 35 Light"/>
                <a:cs typeface="Avenir 35 Light"/>
              </a:rPr>
              <a:t> learner reach the objectives of this module ?</a:t>
            </a:r>
          </a:p>
          <a:p>
            <a:endParaRPr lang="en-US" sz="2000" dirty="0" smtClean="0">
              <a:latin typeface="Avenir 35 Light"/>
              <a:cs typeface="Avenir 35 Light"/>
            </a:endParaRPr>
          </a:p>
          <a:p>
            <a:r>
              <a:rPr lang="en-US" sz="2000" dirty="0" smtClean="0">
                <a:solidFill>
                  <a:srgbClr val="FF0000"/>
                </a:solidFill>
                <a:latin typeface="Avenir 35 Light"/>
                <a:cs typeface="Avenir 35 Light"/>
              </a:rPr>
              <a:t>Post-test</a:t>
            </a:r>
            <a:r>
              <a:rPr lang="en-US" sz="2000" dirty="0" smtClean="0">
                <a:latin typeface="Avenir 35 Light"/>
                <a:cs typeface="Avenir 35 Light"/>
              </a:rPr>
              <a:t>: Did the learner reach the objectives of this course?</a:t>
            </a:r>
          </a:p>
          <a:p>
            <a:endParaRPr lang="en-US" sz="2000" dirty="0">
              <a:latin typeface="Avenir 35 Light"/>
              <a:cs typeface="Avenir 35 Light"/>
            </a:endParaRPr>
          </a:p>
        </p:txBody>
      </p:sp>
      <p:sp>
        <p:nvSpPr>
          <p:cNvPr id="73" name="ZoneTexte 72"/>
          <p:cNvSpPr txBox="1"/>
          <p:nvPr/>
        </p:nvSpPr>
        <p:spPr>
          <a:xfrm>
            <a:off x="644187" y="6421746"/>
            <a:ext cx="2926448" cy="461665"/>
          </a:xfrm>
          <a:prstGeom prst="rect">
            <a:avLst/>
          </a:prstGeom>
          <a:noFill/>
        </p:spPr>
        <p:txBody>
          <a:bodyPr wrap="square" rtlCol="0">
            <a:spAutoFit/>
          </a:bodyPr>
          <a:lstStyle/>
          <a:p>
            <a:r>
              <a:rPr lang="fr-FR" sz="2400" dirty="0" smtClean="0">
                <a:solidFill>
                  <a:srgbClr val="FF0000"/>
                </a:solidFill>
                <a:latin typeface="Adobe Caslon Pro"/>
                <a:cs typeface="Adobe Caslon Pro"/>
              </a:rPr>
              <a:t>Adaptive </a:t>
            </a:r>
            <a:r>
              <a:rPr lang="fr-FR" sz="2400" dirty="0" err="1" smtClean="0">
                <a:solidFill>
                  <a:srgbClr val="FF0000"/>
                </a:solidFill>
                <a:latin typeface="Adobe Caslon Pro"/>
                <a:cs typeface="Adobe Caslon Pro"/>
              </a:rPr>
              <a:t>Testing</a:t>
            </a:r>
            <a:endParaRPr lang="fr-FR" sz="2400" dirty="0">
              <a:solidFill>
                <a:srgbClr val="FF0000"/>
              </a:solidFill>
              <a:latin typeface="Adobe Caslon Pro"/>
              <a:cs typeface="Adobe Caslon Pro"/>
            </a:endParaRPr>
          </a:p>
        </p:txBody>
      </p:sp>
    </p:spTree>
    <p:extLst>
      <p:ext uri="{BB962C8B-B14F-4D97-AF65-F5344CB8AC3E}">
        <p14:creationId xmlns:p14="http://schemas.microsoft.com/office/powerpoint/2010/main" val="13415312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3375" y="227013"/>
            <a:ext cx="8229600" cy="1143000"/>
          </a:xfrm>
        </p:spPr>
        <p:txBody>
          <a:bodyPr/>
          <a:lstStyle/>
          <a:p>
            <a:r>
              <a:rPr lang="fr-FR" dirty="0" err="1" smtClean="0">
                <a:latin typeface="Avenir Light" charset="0"/>
                <a:ea typeface="Avenir Light" charset="0"/>
                <a:cs typeface="Avenir Light" charset="0"/>
              </a:rPr>
              <a:t>Projects</a:t>
            </a:r>
            <a:r>
              <a:rPr lang="fr-FR" dirty="0" smtClean="0">
                <a:latin typeface="Avenir Light" charset="0"/>
                <a:ea typeface="Avenir Light" charset="0"/>
                <a:cs typeface="Avenir Light" charset="0"/>
              </a:rPr>
              <a:t> in CHILI</a:t>
            </a:r>
            <a:endParaRPr lang="fr-FR" dirty="0">
              <a:latin typeface="Avenir Light" charset="0"/>
              <a:ea typeface="Avenir Light" charset="0"/>
              <a:cs typeface="Avenir Light" charset="0"/>
            </a:endParaRPr>
          </a:p>
        </p:txBody>
      </p:sp>
      <p:sp>
        <p:nvSpPr>
          <p:cNvPr id="4" name="Titre 1"/>
          <p:cNvSpPr txBox="1">
            <a:spLocks/>
          </p:cNvSpPr>
          <p:nvPr/>
        </p:nvSpPr>
        <p:spPr>
          <a:xfrm>
            <a:off x="466725" y="1436688"/>
            <a:ext cx="5486400" cy="4125912"/>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lnSpc>
                <a:spcPct val="170000"/>
              </a:lnSpc>
              <a:buFont typeface="Arial" charset="0"/>
              <a:buChar char="•"/>
            </a:pPr>
            <a:r>
              <a:rPr lang="fr-FR" dirty="0" err="1" smtClean="0">
                <a:latin typeface="Avenir Light" charset="0"/>
                <a:ea typeface="Avenir Light" charset="0"/>
                <a:cs typeface="Avenir Light" charset="0"/>
              </a:rPr>
              <a:t>MOOCs</a:t>
            </a:r>
            <a:r>
              <a:rPr lang="fr-FR" dirty="0" smtClean="0">
                <a:latin typeface="Avenir Light" charset="0"/>
                <a:ea typeface="Avenir Light" charset="0"/>
                <a:cs typeface="Avenir Light" charset="0"/>
              </a:rPr>
              <a:t> </a:t>
            </a:r>
            <a:r>
              <a:rPr lang="fr-FR" dirty="0" err="1">
                <a:latin typeface="Avenir Light" charset="0"/>
                <a:ea typeface="Avenir Light" charset="0"/>
                <a:cs typeface="Avenir Light" charset="0"/>
              </a:rPr>
              <a:t>A</a:t>
            </a:r>
            <a:r>
              <a:rPr lang="fr-FR" dirty="0" err="1" smtClean="0">
                <a:latin typeface="Avenir Light" charset="0"/>
                <a:ea typeface="Avenir Light" charset="0"/>
                <a:cs typeface="Avenir Light" charset="0"/>
              </a:rPr>
              <a:t>nalytics</a:t>
            </a:r>
            <a:endParaRPr lang="fr-FR" dirty="0" smtClean="0">
              <a:latin typeface="Avenir Light" charset="0"/>
              <a:ea typeface="Avenir Light" charset="0"/>
              <a:cs typeface="Avenir Light" charset="0"/>
            </a:endParaRPr>
          </a:p>
          <a:p>
            <a:pPr marL="571500" indent="-571500" algn="l">
              <a:lnSpc>
                <a:spcPct val="170000"/>
              </a:lnSpc>
              <a:buFont typeface="Arial" charset="0"/>
              <a:buChar char="•"/>
            </a:pPr>
            <a:r>
              <a:rPr lang="fr-FR" dirty="0" smtClean="0">
                <a:latin typeface="Avenir Light" charset="0"/>
                <a:ea typeface="Avenir Light" charset="0"/>
                <a:cs typeface="Avenir Light" charset="0"/>
              </a:rPr>
              <a:t>Orchestration Graph Editor</a:t>
            </a:r>
          </a:p>
          <a:p>
            <a:pPr marL="571500" indent="-571500" algn="l">
              <a:lnSpc>
                <a:spcPct val="170000"/>
              </a:lnSpc>
              <a:buFont typeface="Arial" charset="0"/>
              <a:buChar char="•"/>
            </a:pPr>
            <a:r>
              <a:rPr lang="fr-FR" dirty="0" smtClean="0">
                <a:latin typeface="Avenir Light" charset="0"/>
                <a:ea typeface="Avenir Light" charset="0"/>
                <a:cs typeface="Avenir Light" charset="0"/>
              </a:rPr>
              <a:t>Orchestration Engine</a:t>
            </a:r>
          </a:p>
          <a:p>
            <a:pPr marL="571500" indent="-571500" algn="l">
              <a:lnSpc>
                <a:spcPct val="170000"/>
              </a:lnSpc>
              <a:buFont typeface="Arial" charset="0"/>
              <a:buChar char="•"/>
            </a:pPr>
            <a:r>
              <a:rPr lang="fr-FR" dirty="0" smtClean="0">
                <a:latin typeface="Avenir Light" charset="0"/>
                <a:ea typeface="Avenir Light" charset="0"/>
                <a:cs typeface="Avenir Light" charset="0"/>
              </a:rPr>
              <a:t>Eye </a:t>
            </a:r>
            <a:r>
              <a:rPr lang="fr-FR" dirty="0" err="1" smtClean="0">
                <a:latin typeface="Avenir Light" charset="0"/>
                <a:ea typeface="Avenir Light" charset="0"/>
                <a:cs typeface="Avenir Light" charset="0"/>
              </a:rPr>
              <a:t>tracking</a:t>
            </a:r>
            <a:endParaRPr lang="fr-FR" dirty="0" smtClean="0">
              <a:latin typeface="Avenir Light" charset="0"/>
              <a:ea typeface="Avenir Light" charset="0"/>
              <a:cs typeface="Avenir Light" charset="0"/>
            </a:endParaRPr>
          </a:p>
          <a:p>
            <a:pPr marL="571500" indent="-571500" algn="l">
              <a:lnSpc>
                <a:spcPct val="170000"/>
              </a:lnSpc>
              <a:buFont typeface="Arial" charset="0"/>
              <a:buChar char="•"/>
            </a:pPr>
            <a:r>
              <a:rPr lang="fr-FR" dirty="0" err="1" smtClean="0">
                <a:latin typeface="Avenir Light" charset="0"/>
                <a:ea typeface="Avenir Light" charset="0"/>
                <a:cs typeface="Avenir Light" charset="0"/>
              </a:rPr>
              <a:t>CoWriter</a:t>
            </a:r>
            <a:endParaRPr lang="fr-FR" dirty="0" smtClean="0">
              <a:latin typeface="Avenir Light" charset="0"/>
              <a:ea typeface="Avenir Light" charset="0"/>
              <a:cs typeface="Avenir Light" charset="0"/>
            </a:endParaRPr>
          </a:p>
          <a:p>
            <a:pPr marL="571500" indent="-571500" algn="l">
              <a:lnSpc>
                <a:spcPct val="170000"/>
              </a:lnSpc>
              <a:buFont typeface="Arial" charset="0"/>
              <a:buChar char="•"/>
            </a:pPr>
            <a:r>
              <a:rPr lang="fr-FR" dirty="0" err="1" smtClean="0">
                <a:latin typeface="Avenir Light" charset="0"/>
                <a:ea typeface="Avenir Light" charset="0"/>
                <a:cs typeface="Avenir Light" charset="0"/>
              </a:rPr>
              <a:t>Cellulo</a:t>
            </a:r>
            <a:endParaRPr lang="fr-FR" dirty="0" smtClean="0">
              <a:latin typeface="Avenir Light" charset="0"/>
              <a:ea typeface="Avenir Light" charset="0"/>
              <a:cs typeface="Avenir Light" charset="0"/>
            </a:endParaRPr>
          </a:p>
          <a:p>
            <a:pPr marL="1028700" lvl="1" indent="-571500">
              <a:lnSpc>
                <a:spcPct val="170000"/>
              </a:lnSpc>
              <a:buFont typeface="Arial" charset="0"/>
              <a:buChar char="•"/>
            </a:pPr>
            <a:r>
              <a:rPr lang="fr-FR" dirty="0" err="1" smtClean="0">
                <a:latin typeface="Avenir Light" charset="0"/>
                <a:ea typeface="Avenir Light" charset="0"/>
                <a:cs typeface="Avenir Light" charset="0"/>
              </a:rPr>
              <a:t>Swarm</a:t>
            </a:r>
            <a:r>
              <a:rPr lang="fr-FR" dirty="0" smtClean="0">
                <a:latin typeface="Avenir Light" charset="0"/>
                <a:ea typeface="Avenir Light" charset="0"/>
                <a:cs typeface="Avenir Light" charset="0"/>
              </a:rPr>
              <a:t> interactions</a:t>
            </a:r>
          </a:p>
          <a:p>
            <a:pPr marL="1028700" lvl="1" indent="-571500">
              <a:lnSpc>
                <a:spcPct val="170000"/>
              </a:lnSpc>
              <a:buFont typeface="Arial" charset="0"/>
              <a:buChar char="•"/>
            </a:pPr>
            <a:r>
              <a:rPr lang="fr-FR" dirty="0" err="1" smtClean="0">
                <a:latin typeface="Avenir Light" charset="0"/>
                <a:ea typeface="Avenir Light" charset="0"/>
                <a:cs typeface="Avenir Light" charset="0"/>
              </a:rPr>
              <a:t>Stroker</a:t>
            </a:r>
            <a:r>
              <a:rPr lang="fr-FR" dirty="0" smtClean="0">
                <a:latin typeface="Avenir Light" charset="0"/>
                <a:ea typeface="Avenir Light" charset="0"/>
                <a:cs typeface="Avenir Light" charset="0"/>
              </a:rPr>
              <a:t> </a:t>
            </a:r>
            <a:r>
              <a:rPr lang="fr-FR" dirty="0" err="1" smtClean="0">
                <a:latin typeface="Avenir Light" charset="0"/>
                <a:ea typeface="Avenir Light" charset="0"/>
                <a:cs typeface="Avenir Light" charset="0"/>
              </a:rPr>
              <a:t>rehabilitation</a:t>
            </a:r>
            <a:endParaRPr lang="fr-FR" dirty="0" smtClean="0">
              <a:latin typeface="Avenir Light" charset="0"/>
              <a:ea typeface="Avenir Light" charset="0"/>
              <a:cs typeface="Avenir Light" charset="0"/>
            </a:endParaRPr>
          </a:p>
          <a:p>
            <a:pPr marL="1028700" lvl="1" indent="-571500">
              <a:lnSpc>
                <a:spcPct val="170000"/>
              </a:lnSpc>
              <a:buFont typeface="Arial" charset="0"/>
              <a:buChar char="•"/>
            </a:pPr>
            <a:r>
              <a:rPr lang="fr-FR" dirty="0" err="1" smtClean="0">
                <a:latin typeface="Avenir Light" charset="0"/>
                <a:ea typeface="Avenir Light" charset="0"/>
                <a:cs typeface="Avenir Light" charset="0"/>
              </a:rPr>
              <a:t>Visually</a:t>
            </a:r>
            <a:r>
              <a:rPr lang="fr-FR" dirty="0" smtClean="0">
                <a:latin typeface="Avenir Light" charset="0"/>
                <a:ea typeface="Avenir Light" charset="0"/>
                <a:cs typeface="Avenir Light" charset="0"/>
              </a:rPr>
              <a:t> </a:t>
            </a:r>
            <a:r>
              <a:rPr lang="fr-FR" dirty="0" err="1" smtClean="0">
                <a:latin typeface="Avenir Light" charset="0"/>
                <a:ea typeface="Avenir Light" charset="0"/>
                <a:cs typeface="Avenir Light" charset="0"/>
              </a:rPr>
              <a:t>impaired</a:t>
            </a:r>
            <a:r>
              <a:rPr lang="fr-FR" dirty="0" smtClean="0">
                <a:latin typeface="Avenir Light" charset="0"/>
                <a:ea typeface="Avenir Light" charset="0"/>
                <a:cs typeface="Avenir Light" charset="0"/>
              </a:rPr>
              <a:t> </a:t>
            </a:r>
            <a:r>
              <a:rPr lang="fr-FR" dirty="0" err="1" smtClean="0">
                <a:latin typeface="Avenir Light" charset="0"/>
                <a:ea typeface="Avenir Light" charset="0"/>
                <a:cs typeface="Avenir Light" charset="0"/>
              </a:rPr>
              <a:t>users</a:t>
            </a:r>
            <a:endParaRPr lang="fr-FR" dirty="0" smtClean="0">
              <a:latin typeface="Avenir Light" charset="0"/>
              <a:ea typeface="Avenir Light" charset="0"/>
              <a:cs typeface="Avenir Light" charset="0"/>
            </a:endParaRPr>
          </a:p>
        </p:txBody>
      </p:sp>
      <p:pic>
        <p:nvPicPr>
          <p:cNvPr id="5" name="Image 4"/>
          <p:cNvPicPr>
            <a:picLocks noChangeAspect="1"/>
          </p:cNvPicPr>
          <p:nvPr/>
        </p:nvPicPr>
        <p:blipFill>
          <a:blip r:embed="rId2"/>
          <a:stretch>
            <a:fillRect/>
          </a:stretch>
        </p:blipFill>
        <p:spPr>
          <a:xfrm>
            <a:off x="5457825" y="2133600"/>
            <a:ext cx="2948881" cy="1886247"/>
          </a:xfrm>
          <a:prstGeom prst="rect">
            <a:avLst/>
          </a:prstGeom>
        </p:spPr>
      </p:pic>
      <p:pic>
        <p:nvPicPr>
          <p:cNvPr id="6" name="Image 5"/>
          <p:cNvPicPr>
            <a:picLocks noChangeAspect="1"/>
          </p:cNvPicPr>
          <p:nvPr/>
        </p:nvPicPr>
        <p:blipFill>
          <a:blip r:embed="rId3"/>
          <a:stretch>
            <a:fillRect/>
          </a:stretch>
        </p:blipFill>
        <p:spPr>
          <a:xfrm>
            <a:off x="4887186" y="4283702"/>
            <a:ext cx="3519520" cy="1975810"/>
          </a:xfrm>
          <a:prstGeom prst="rect">
            <a:avLst/>
          </a:prstGeom>
        </p:spPr>
      </p:pic>
    </p:spTree>
    <p:extLst>
      <p:ext uri="{BB962C8B-B14F-4D97-AF65-F5344CB8AC3E}">
        <p14:creationId xmlns:p14="http://schemas.microsoft.com/office/powerpoint/2010/main" val="1185874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7600" y="2857500"/>
            <a:ext cx="1828800" cy="1143000"/>
          </a:xfrm>
          <a:prstGeom prst="rect">
            <a:avLst/>
          </a:prstGeom>
        </p:spPr>
      </p:pic>
      <p:sp>
        <p:nvSpPr>
          <p:cNvPr id="2" name="TextBox 1"/>
          <p:cNvSpPr txBox="1"/>
          <p:nvPr/>
        </p:nvSpPr>
        <p:spPr>
          <a:xfrm>
            <a:off x="1556426" y="5203680"/>
            <a:ext cx="7167749" cy="369332"/>
          </a:xfrm>
          <a:prstGeom prst="rect">
            <a:avLst/>
          </a:prstGeom>
          <a:noFill/>
        </p:spPr>
        <p:txBody>
          <a:bodyPr wrap="square" rtlCol="0">
            <a:spAutoFit/>
          </a:bodyPr>
          <a:lstStyle/>
          <a:p>
            <a:r>
              <a:rPr lang="fr-CH" dirty="0" smtClean="0"/>
              <a:t>HORAIRE</a:t>
            </a:r>
            <a:endParaRPr lang="fr-CH" dirty="0"/>
          </a:p>
        </p:txBody>
      </p:sp>
    </p:spTree>
    <p:extLst>
      <p:ext uri="{BB962C8B-B14F-4D97-AF65-F5344CB8AC3E}">
        <p14:creationId xmlns:p14="http://schemas.microsoft.com/office/powerpoint/2010/main" val="4220215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707473" y="5323371"/>
            <a:ext cx="1859500" cy="391087"/>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nvGrpSpPr>
          <p:cNvPr id="39" name="Group 38"/>
          <p:cNvGrpSpPr/>
          <p:nvPr/>
        </p:nvGrpSpPr>
        <p:grpSpPr>
          <a:xfrm>
            <a:off x="774898" y="5395260"/>
            <a:ext cx="272517" cy="254841"/>
            <a:chOff x="1108526" y="2704673"/>
            <a:chExt cx="272517" cy="254841"/>
          </a:xfrm>
          <a:solidFill>
            <a:schemeClr val="bg1"/>
          </a:solidFill>
        </p:grpSpPr>
        <p:sp>
          <p:nvSpPr>
            <p:cNvPr id="56" name="TextBox 55"/>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57" name="TextBox 56"/>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58" name="TextBox 57"/>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40" name="Group 39"/>
          <p:cNvGrpSpPr/>
          <p:nvPr/>
        </p:nvGrpSpPr>
        <p:grpSpPr>
          <a:xfrm>
            <a:off x="1124478" y="5395260"/>
            <a:ext cx="272517" cy="254841"/>
            <a:chOff x="1108526" y="2704673"/>
            <a:chExt cx="272517" cy="254841"/>
          </a:xfrm>
          <a:solidFill>
            <a:schemeClr val="bg1"/>
          </a:solidFill>
        </p:grpSpPr>
        <p:sp>
          <p:nvSpPr>
            <p:cNvPr id="53" name="TextBox 52"/>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54" name="TextBox 53"/>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55" name="TextBox 54"/>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41" name="Group 40"/>
          <p:cNvGrpSpPr/>
          <p:nvPr/>
        </p:nvGrpSpPr>
        <p:grpSpPr>
          <a:xfrm>
            <a:off x="1474058" y="5395260"/>
            <a:ext cx="272517" cy="254841"/>
            <a:chOff x="1108526" y="2704673"/>
            <a:chExt cx="272517" cy="254841"/>
          </a:xfrm>
          <a:solidFill>
            <a:schemeClr val="bg1"/>
          </a:solidFill>
        </p:grpSpPr>
        <p:sp>
          <p:nvSpPr>
            <p:cNvPr id="50" name="TextBox 49"/>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51" name="TextBox 50"/>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52" name="TextBox 51"/>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42" name="Group 41"/>
          <p:cNvGrpSpPr/>
          <p:nvPr/>
        </p:nvGrpSpPr>
        <p:grpSpPr>
          <a:xfrm>
            <a:off x="1823638" y="5395260"/>
            <a:ext cx="272517" cy="254841"/>
            <a:chOff x="1108526" y="2704673"/>
            <a:chExt cx="272517" cy="254841"/>
          </a:xfrm>
          <a:solidFill>
            <a:schemeClr val="bg1"/>
          </a:solidFill>
        </p:grpSpPr>
        <p:sp>
          <p:nvSpPr>
            <p:cNvPr id="47" name="TextBox 46"/>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48" name="TextBox 47"/>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49" name="TextBox 48"/>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43" name="Group 42"/>
          <p:cNvGrpSpPr/>
          <p:nvPr/>
        </p:nvGrpSpPr>
        <p:grpSpPr>
          <a:xfrm>
            <a:off x="2173218" y="5395260"/>
            <a:ext cx="272517" cy="254841"/>
            <a:chOff x="1108526" y="2704673"/>
            <a:chExt cx="272517" cy="254841"/>
          </a:xfrm>
          <a:solidFill>
            <a:schemeClr val="bg1"/>
          </a:solidFill>
        </p:grpSpPr>
        <p:sp>
          <p:nvSpPr>
            <p:cNvPr id="44" name="TextBox 43"/>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45" name="TextBox 44"/>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46" name="TextBox 45"/>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81" name="Group 80"/>
          <p:cNvGrpSpPr/>
          <p:nvPr/>
        </p:nvGrpSpPr>
        <p:grpSpPr>
          <a:xfrm>
            <a:off x="3119969" y="4849728"/>
            <a:ext cx="1859500" cy="391087"/>
            <a:chOff x="1041101" y="2632784"/>
            <a:chExt cx="1859500" cy="391087"/>
          </a:xfrm>
        </p:grpSpPr>
        <p:sp>
          <p:nvSpPr>
            <p:cNvPr id="82" name="Rectangle 81"/>
            <p:cNvSpPr/>
            <p:nvPr/>
          </p:nvSpPr>
          <p:spPr>
            <a:xfrm>
              <a:off x="1041101" y="2632784"/>
              <a:ext cx="1859500" cy="391087"/>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nvGrpSpPr>
            <p:cNvPr id="83" name="Group 82"/>
            <p:cNvGrpSpPr/>
            <p:nvPr/>
          </p:nvGrpSpPr>
          <p:grpSpPr>
            <a:xfrm>
              <a:off x="1108526" y="2704673"/>
              <a:ext cx="272517" cy="254841"/>
              <a:chOff x="1108526" y="2704673"/>
              <a:chExt cx="272517" cy="254841"/>
            </a:xfrm>
            <a:solidFill>
              <a:schemeClr val="bg1"/>
            </a:solidFill>
          </p:grpSpPr>
          <p:sp>
            <p:nvSpPr>
              <p:cNvPr id="100" name="TextBox 99"/>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01" name="TextBox 100"/>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02" name="TextBox 101"/>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84" name="Group 83"/>
            <p:cNvGrpSpPr/>
            <p:nvPr/>
          </p:nvGrpSpPr>
          <p:grpSpPr>
            <a:xfrm>
              <a:off x="1458106" y="2704673"/>
              <a:ext cx="272517" cy="254841"/>
              <a:chOff x="1108526" y="2704673"/>
              <a:chExt cx="272517" cy="254841"/>
            </a:xfrm>
            <a:solidFill>
              <a:schemeClr val="bg1"/>
            </a:solidFill>
          </p:grpSpPr>
          <p:sp>
            <p:nvSpPr>
              <p:cNvPr id="97" name="TextBox 96"/>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98" name="TextBox 97"/>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99" name="TextBox 98"/>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85" name="Group 84"/>
            <p:cNvGrpSpPr/>
            <p:nvPr/>
          </p:nvGrpSpPr>
          <p:grpSpPr>
            <a:xfrm>
              <a:off x="1807686" y="2704673"/>
              <a:ext cx="272517" cy="254841"/>
              <a:chOff x="1108526" y="2704673"/>
              <a:chExt cx="272517" cy="254841"/>
            </a:xfrm>
            <a:solidFill>
              <a:schemeClr val="bg1"/>
            </a:solidFill>
          </p:grpSpPr>
          <p:sp>
            <p:nvSpPr>
              <p:cNvPr id="94" name="TextBox 93"/>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95" name="TextBox 94"/>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96" name="TextBox 95"/>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86" name="Group 85"/>
            <p:cNvGrpSpPr/>
            <p:nvPr/>
          </p:nvGrpSpPr>
          <p:grpSpPr>
            <a:xfrm>
              <a:off x="2157266" y="2704673"/>
              <a:ext cx="272517" cy="254841"/>
              <a:chOff x="1108526" y="2704673"/>
              <a:chExt cx="272517" cy="254841"/>
            </a:xfrm>
            <a:solidFill>
              <a:schemeClr val="bg1"/>
            </a:solidFill>
          </p:grpSpPr>
          <p:sp>
            <p:nvSpPr>
              <p:cNvPr id="91" name="TextBox 90"/>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92" name="TextBox 91"/>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93" name="TextBox 92"/>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87" name="Group 86"/>
            <p:cNvGrpSpPr/>
            <p:nvPr/>
          </p:nvGrpSpPr>
          <p:grpSpPr>
            <a:xfrm>
              <a:off x="2506846" y="2704673"/>
              <a:ext cx="272517" cy="254841"/>
              <a:chOff x="1108526" y="2704673"/>
              <a:chExt cx="272517" cy="254841"/>
            </a:xfrm>
            <a:solidFill>
              <a:schemeClr val="bg1"/>
            </a:solidFill>
          </p:grpSpPr>
          <p:sp>
            <p:nvSpPr>
              <p:cNvPr id="88" name="TextBox 87"/>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89" name="TextBox 88"/>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90" name="TextBox 89"/>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grpSp>
        <p:nvGrpSpPr>
          <p:cNvPr id="125" name="Group 124"/>
          <p:cNvGrpSpPr/>
          <p:nvPr/>
        </p:nvGrpSpPr>
        <p:grpSpPr>
          <a:xfrm>
            <a:off x="3119963" y="5786036"/>
            <a:ext cx="1859500" cy="391087"/>
            <a:chOff x="1041101" y="2632784"/>
            <a:chExt cx="1859500" cy="391087"/>
          </a:xfrm>
        </p:grpSpPr>
        <p:sp>
          <p:nvSpPr>
            <p:cNvPr id="126" name="Rectangle 125"/>
            <p:cNvSpPr/>
            <p:nvPr/>
          </p:nvSpPr>
          <p:spPr>
            <a:xfrm>
              <a:off x="1041101" y="2632784"/>
              <a:ext cx="1859500" cy="391087"/>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nvGrpSpPr>
            <p:cNvPr id="127" name="Group 126"/>
            <p:cNvGrpSpPr/>
            <p:nvPr/>
          </p:nvGrpSpPr>
          <p:grpSpPr>
            <a:xfrm>
              <a:off x="1108526" y="2704673"/>
              <a:ext cx="272517" cy="254841"/>
              <a:chOff x="1108526" y="2704673"/>
              <a:chExt cx="272517" cy="254841"/>
            </a:xfrm>
            <a:solidFill>
              <a:schemeClr val="bg1"/>
            </a:solidFill>
          </p:grpSpPr>
          <p:sp>
            <p:nvSpPr>
              <p:cNvPr id="144" name="TextBox 143"/>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45" name="TextBox 144"/>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46" name="TextBox 145"/>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28" name="Group 127"/>
            <p:cNvGrpSpPr/>
            <p:nvPr/>
          </p:nvGrpSpPr>
          <p:grpSpPr>
            <a:xfrm>
              <a:off x="1458106" y="2704673"/>
              <a:ext cx="272517" cy="254841"/>
              <a:chOff x="1108526" y="2704673"/>
              <a:chExt cx="272517" cy="254841"/>
            </a:xfrm>
            <a:solidFill>
              <a:schemeClr val="bg1"/>
            </a:solidFill>
          </p:grpSpPr>
          <p:sp>
            <p:nvSpPr>
              <p:cNvPr id="141" name="TextBox 140"/>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42" name="TextBox 141"/>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43" name="TextBox 142"/>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29" name="Group 128"/>
            <p:cNvGrpSpPr/>
            <p:nvPr/>
          </p:nvGrpSpPr>
          <p:grpSpPr>
            <a:xfrm>
              <a:off x="1807686" y="2704673"/>
              <a:ext cx="272517" cy="254841"/>
              <a:chOff x="1108526" y="2704673"/>
              <a:chExt cx="272517" cy="254841"/>
            </a:xfrm>
            <a:solidFill>
              <a:schemeClr val="bg1"/>
            </a:solidFill>
          </p:grpSpPr>
          <p:sp>
            <p:nvSpPr>
              <p:cNvPr id="138" name="TextBox 137"/>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39" name="TextBox 138"/>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40" name="TextBox 139"/>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30" name="Group 129"/>
            <p:cNvGrpSpPr/>
            <p:nvPr/>
          </p:nvGrpSpPr>
          <p:grpSpPr>
            <a:xfrm>
              <a:off x="2157266" y="2704673"/>
              <a:ext cx="272517" cy="254841"/>
              <a:chOff x="1108526" y="2704673"/>
              <a:chExt cx="272517" cy="254841"/>
            </a:xfrm>
            <a:solidFill>
              <a:schemeClr val="bg1"/>
            </a:solidFill>
          </p:grpSpPr>
          <p:sp>
            <p:nvSpPr>
              <p:cNvPr id="135" name="TextBox 134"/>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36" name="TextBox 135"/>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37" name="TextBox 136"/>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31" name="Group 130"/>
            <p:cNvGrpSpPr/>
            <p:nvPr/>
          </p:nvGrpSpPr>
          <p:grpSpPr>
            <a:xfrm>
              <a:off x="2506846" y="2704673"/>
              <a:ext cx="272517" cy="254841"/>
              <a:chOff x="1108526" y="2704673"/>
              <a:chExt cx="272517" cy="254841"/>
            </a:xfrm>
            <a:solidFill>
              <a:schemeClr val="bg1"/>
            </a:solidFill>
          </p:grpSpPr>
          <p:sp>
            <p:nvSpPr>
              <p:cNvPr id="132" name="TextBox 131"/>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33" name="TextBox 132"/>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34" name="TextBox 133"/>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grpSp>
        <p:nvGrpSpPr>
          <p:cNvPr id="147" name="Group 146"/>
          <p:cNvGrpSpPr/>
          <p:nvPr/>
        </p:nvGrpSpPr>
        <p:grpSpPr>
          <a:xfrm>
            <a:off x="5736940" y="4577023"/>
            <a:ext cx="1859500" cy="391087"/>
            <a:chOff x="1041101" y="2632784"/>
            <a:chExt cx="1859500" cy="391087"/>
          </a:xfrm>
        </p:grpSpPr>
        <p:sp>
          <p:nvSpPr>
            <p:cNvPr id="148" name="Rectangle 147"/>
            <p:cNvSpPr/>
            <p:nvPr/>
          </p:nvSpPr>
          <p:spPr>
            <a:xfrm>
              <a:off x="1041101" y="2632784"/>
              <a:ext cx="1859500" cy="391087"/>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nvGrpSpPr>
            <p:cNvPr id="149" name="Group 148"/>
            <p:cNvGrpSpPr/>
            <p:nvPr/>
          </p:nvGrpSpPr>
          <p:grpSpPr>
            <a:xfrm>
              <a:off x="1108526" y="2704673"/>
              <a:ext cx="272517" cy="254841"/>
              <a:chOff x="1108526" y="2704673"/>
              <a:chExt cx="272517" cy="254841"/>
            </a:xfrm>
            <a:solidFill>
              <a:schemeClr val="bg1"/>
            </a:solidFill>
          </p:grpSpPr>
          <p:sp>
            <p:nvSpPr>
              <p:cNvPr id="166" name="TextBox 165"/>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67" name="TextBox 166"/>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68" name="TextBox 167"/>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50" name="Group 149"/>
            <p:cNvGrpSpPr/>
            <p:nvPr/>
          </p:nvGrpSpPr>
          <p:grpSpPr>
            <a:xfrm>
              <a:off x="1458106" y="2704673"/>
              <a:ext cx="272517" cy="254841"/>
              <a:chOff x="1108526" y="2704673"/>
              <a:chExt cx="272517" cy="254841"/>
            </a:xfrm>
            <a:solidFill>
              <a:schemeClr val="bg1"/>
            </a:solidFill>
          </p:grpSpPr>
          <p:sp>
            <p:nvSpPr>
              <p:cNvPr id="163" name="TextBox 162"/>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64" name="TextBox 163"/>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65" name="TextBox 164"/>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51" name="Group 150"/>
            <p:cNvGrpSpPr/>
            <p:nvPr/>
          </p:nvGrpSpPr>
          <p:grpSpPr>
            <a:xfrm>
              <a:off x="1807686" y="2704673"/>
              <a:ext cx="272517" cy="254841"/>
              <a:chOff x="1108526" y="2704673"/>
              <a:chExt cx="272517" cy="254841"/>
            </a:xfrm>
            <a:solidFill>
              <a:schemeClr val="bg1"/>
            </a:solidFill>
          </p:grpSpPr>
          <p:sp>
            <p:nvSpPr>
              <p:cNvPr id="160" name="TextBox 159"/>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61" name="TextBox 160"/>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62" name="TextBox 161"/>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52" name="Group 151"/>
            <p:cNvGrpSpPr/>
            <p:nvPr/>
          </p:nvGrpSpPr>
          <p:grpSpPr>
            <a:xfrm>
              <a:off x="2157266" y="2704673"/>
              <a:ext cx="272517" cy="254841"/>
              <a:chOff x="1108526" y="2704673"/>
              <a:chExt cx="272517" cy="254841"/>
            </a:xfrm>
            <a:solidFill>
              <a:schemeClr val="bg1"/>
            </a:solidFill>
          </p:grpSpPr>
          <p:sp>
            <p:nvSpPr>
              <p:cNvPr id="157" name="TextBox 156"/>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58" name="TextBox 157"/>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59" name="TextBox 158"/>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53" name="Group 152"/>
            <p:cNvGrpSpPr/>
            <p:nvPr/>
          </p:nvGrpSpPr>
          <p:grpSpPr>
            <a:xfrm>
              <a:off x="2506846" y="2704673"/>
              <a:ext cx="272517" cy="254841"/>
              <a:chOff x="1108526" y="2704673"/>
              <a:chExt cx="272517" cy="254841"/>
            </a:xfrm>
            <a:solidFill>
              <a:schemeClr val="bg1"/>
            </a:solidFill>
          </p:grpSpPr>
          <p:sp>
            <p:nvSpPr>
              <p:cNvPr id="154" name="TextBox 153"/>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55" name="TextBox 154"/>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56" name="TextBox 155"/>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grpSp>
        <p:nvGrpSpPr>
          <p:cNvPr id="169" name="Group 168"/>
          <p:cNvGrpSpPr/>
          <p:nvPr/>
        </p:nvGrpSpPr>
        <p:grpSpPr>
          <a:xfrm>
            <a:off x="5736937" y="5457788"/>
            <a:ext cx="1859500" cy="391087"/>
            <a:chOff x="1041101" y="2632784"/>
            <a:chExt cx="1859500" cy="391087"/>
          </a:xfrm>
        </p:grpSpPr>
        <p:sp>
          <p:nvSpPr>
            <p:cNvPr id="170" name="Rectangle 169"/>
            <p:cNvSpPr/>
            <p:nvPr/>
          </p:nvSpPr>
          <p:spPr>
            <a:xfrm>
              <a:off x="1041101" y="2632784"/>
              <a:ext cx="1859500" cy="391087"/>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nvGrpSpPr>
            <p:cNvPr id="171" name="Group 170"/>
            <p:cNvGrpSpPr/>
            <p:nvPr/>
          </p:nvGrpSpPr>
          <p:grpSpPr>
            <a:xfrm>
              <a:off x="1108526" y="2704673"/>
              <a:ext cx="272517" cy="254841"/>
              <a:chOff x="1108526" y="2704673"/>
              <a:chExt cx="272517" cy="254841"/>
            </a:xfrm>
            <a:solidFill>
              <a:schemeClr val="bg1"/>
            </a:solidFill>
          </p:grpSpPr>
          <p:sp>
            <p:nvSpPr>
              <p:cNvPr id="188" name="TextBox 187"/>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89" name="TextBox 188"/>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90" name="TextBox 189"/>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72" name="Group 171"/>
            <p:cNvGrpSpPr/>
            <p:nvPr/>
          </p:nvGrpSpPr>
          <p:grpSpPr>
            <a:xfrm>
              <a:off x="1458106" y="2704673"/>
              <a:ext cx="272517" cy="254841"/>
              <a:chOff x="1108526" y="2704673"/>
              <a:chExt cx="272517" cy="254841"/>
            </a:xfrm>
            <a:solidFill>
              <a:schemeClr val="bg1"/>
            </a:solidFill>
          </p:grpSpPr>
          <p:sp>
            <p:nvSpPr>
              <p:cNvPr id="185" name="TextBox 184"/>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86" name="TextBox 185"/>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87" name="TextBox 186"/>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73" name="Group 172"/>
            <p:cNvGrpSpPr/>
            <p:nvPr/>
          </p:nvGrpSpPr>
          <p:grpSpPr>
            <a:xfrm>
              <a:off x="1807686" y="2704673"/>
              <a:ext cx="272517" cy="254841"/>
              <a:chOff x="1108526" y="2704673"/>
              <a:chExt cx="272517" cy="254841"/>
            </a:xfrm>
            <a:solidFill>
              <a:schemeClr val="bg1"/>
            </a:solidFill>
          </p:grpSpPr>
          <p:sp>
            <p:nvSpPr>
              <p:cNvPr id="182" name="TextBox 181"/>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83" name="TextBox 182"/>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84" name="TextBox 183"/>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74" name="Group 173"/>
            <p:cNvGrpSpPr/>
            <p:nvPr/>
          </p:nvGrpSpPr>
          <p:grpSpPr>
            <a:xfrm>
              <a:off x="2157266" y="2704673"/>
              <a:ext cx="272517" cy="254841"/>
              <a:chOff x="1108526" y="2704673"/>
              <a:chExt cx="272517" cy="254841"/>
            </a:xfrm>
            <a:solidFill>
              <a:schemeClr val="bg1"/>
            </a:solidFill>
          </p:grpSpPr>
          <p:sp>
            <p:nvSpPr>
              <p:cNvPr id="179" name="TextBox 178"/>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80" name="TextBox 179"/>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81" name="TextBox 180"/>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75" name="Group 174"/>
            <p:cNvGrpSpPr/>
            <p:nvPr/>
          </p:nvGrpSpPr>
          <p:grpSpPr>
            <a:xfrm>
              <a:off x="2506846" y="2704673"/>
              <a:ext cx="272517" cy="254841"/>
              <a:chOff x="1108526" y="2704673"/>
              <a:chExt cx="272517" cy="254841"/>
            </a:xfrm>
            <a:solidFill>
              <a:schemeClr val="bg1"/>
            </a:solidFill>
          </p:grpSpPr>
          <p:sp>
            <p:nvSpPr>
              <p:cNvPr id="176" name="TextBox 175"/>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77" name="TextBox 176"/>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78" name="TextBox 177"/>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grpSp>
        <p:nvGrpSpPr>
          <p:cNvPr id="191" name="Group 190"/>
          <p:cNvGrpSpPr/>
          <p:nvPr/>
        </p:nvGrpSpPr>
        <p:grpSpPr>
          <a:xfrm>
            <a:off x="5736934" y="5925942"/>
            <a:ext cx="1859500" cy="391087"/>
            <a:chOff x="1041101" y="2632784"/>
            <a:chExt cx="1859500" cy="391087"/>
          </a:xfrm>
        </p:grpSpPr>
        <p:sp>
          <p:nvSpPr>
            <p:cNvPr id="192" name="Rectangle 191"/>
            <p:cNvSpPr/>
            <p:nvPr/>
          </p:nvSpPr>
          <p:spPr>
            <a:xfrm>
              <a:off x="1041101" y="2632784"/>
              <a:ext cx="1859500" cy="391087"/>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nvGrpSpPr>
            <p:cNvPr id="193" name="Group 192"/>
            <p:cNvGrpSpPr/>
            <p:nvPr/>
          </p:nvGrpSpPr>
          <p:grpSpPr>
            <a:xfrm>
              <a:off x="1108526" y="2704673"/>
              <a:ext cx="272517" cy="254841"/>
              <a:chOff x="1108526" y="2704673"/>
              <a:chExt cx="272517" cy="254841"/>
            </a:xfrm>
            <a:solidFill>
              <a:schemeClr val="bg1"/>
            </a:solidFill>
          </p:grpSpPr>
          <p:sp>
            <p:nvSpPr>
              <p:cNvPr id="210" name="TextBox 209"/>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211" name="TextBox 210"/>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212" name="TextBox 211"/>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94" name="Group 193"/>
            <p:cNvGrpSpPr/>
            <p:nvPr/>
          </p:nvGrpSpPr>
          <p:grpSpPr>
            <a:xfrm>
              <a:off x="1458106" y="2704673"/>
              <a:ext cx="272517" cy="254841"/>
              <a:chOff x="1108526" y="2704673"/>
              <a:chExt cx="272517" cy="254841"/>
            </a:xfrm>
            <a:solidFill>
              <a:schemeClr val="bg1"/>
            </a:solidFill>
          </p:grpSpPr>
          <p:sp>
            <p:nvSpPr>
              <p:cNvPr id="207" name="TextBox 206"/>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208" name="TextBox 207"/>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209" name="TextBox 208"/>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95" name="Group 194"/>
            <p:cNvGrpSpPr/>
            <p:nvPr/>
          </p:nvGrpSpPr>
          <p:grpSpPr>
            <a:xfrm>
              <a:off x="1807686" y="2704673"/>
              <a:ext cx="272517" cy="254841"/>
              <a:chOff x="1108526" y="2704673"/>
              <a:chExt cx="272517" cy="254841"/>
            </a:xfrm>
            <a:solidFill>
              <a:schemeClr val="bg1"/>
            </a:solidFill>
          </p:grpSpPr>
          <p:sp>
            <p:nvSpPr>
              <p:cNvPr id="204" name="TextBox 203"/>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205" name="TextBox 204"/>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206" name="TextBox 205"/>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96" name="Group 195"/>
            <p:cNvGrpSpPr/>
            <p:nvPr/>
          </p:nvGrpSpPr>
          <p:grpSpPr>
            <a:xfrm>
              <a:off x="2157266" y="2704673"/>
              <a:ext cx="272517" cy="254841"/>
              <a:chOff x="1108526" y="2704673"/>
              <a:chExt cx="272517" cy="254841"/>
            </a:xfrm>
            <a:solidFill>
              <a:schemeClr val="bg1"/>
            </a:solidFill>
          </p:grpSpPr>
          <p:sp>
            <p:nvSpPr>
              <p:cNvPr id="201" name="TextBox 200"/>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202" name="TextBox 201"/>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203" name="TextBox 202"/>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nvGrpSpPr>
            <p:cNvPr id="197" name="Group 196"/>
            <p:cNvGrpSpPr/>
            <p:nvPr/>
          </p:nvGrpSpPr>
          <p:grpSpPr>
            <a:xfrm>
              <a:off x="2506846" y="2704673"/>
              <a:ext cx="272517" cy="254841"/>
              <a:chOff x="1108526" y="2704673"/>
              <a:chExt cx="272517" cy="254841"/>
            </a:xfrm>
            <a:solidFill>
              <a:schemeClr val="bg1"/>
            </a:solidFill>
          </p:grpSpPr>
          <p:sp>
            <p:nvSpPr>
              <p:cNvPr id="198" name="TextBox 197"/>
              <p:cNvSpPr txBox="1"/>
              <p:nvPr/>
            </p:nvSpPr>
            <p:spPr>
              <a:xfrm>
                <a:off x="110852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199" name="TextBox 198"/>
              <p:cNvSpPr txBox="1"/>
              <p:nvPr/>
            </p:nvSpPr>
            <p:spPr>
              <a:xfrm>
                <a:off x="120711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sp>
            <p:nvSpPr>
              <p:cNvPr id="200" name="TextBox 199"/>
              <p:cNvSpPr txBox="1"/>
              <p:nvPr/>
            </p:nvSpPr>
            <p:spPr>
              <a:xfrm>
                <a:off x="1305706" y="2704673"/>
                <a:ext cx="75337" cy="254841"/>
              </a:xfrm>
              <a:prstGeom prst="rect">
                <a:avLst/>
              </a:prstGeom>
              <a:grpFill/>
              <a:ln>
                <a:solidFill>
                  <a:schemeClr val="tx1"/>
                </a:solidFill>
              </a:ln>
            </p:spPr>
            <p:txBody>
              <a:bodyPr wrap="square" rtlCol="0">
                <a:spAutoFit/>
              </a:bodyPr>
              <a:lstStyle/>
              <a:p>
                <a:endParaRPr lang="fr-CH" dirty="0">
                  <a:solidFill>
                    <a:schemeClr val="tx1">
                      <a:lumMod val="65000"/>
                      <a:lumOff val="35000"/>
                    </a:schemeClr>
                  </a:solidFill>
                  <a:latin typeface="Avenir 35 Light"/>
                  <a:cs typeface="Avenir 35 Light"/>
                </a:endParaRPr>
              </a:p>
            </p:txBody>
          </p:sp>
        </p:grpSp>
      </p:grpSp>
      <p:cxnSp>
        <p:nvCxnSpPr>
          <p:cNvPr id="213" name="Straight Arrow Connector 212"/>
          <p:cNvCxnSpPr>
            <a:stCxn id="38" idx="3"/>
            <a:endCxn id="82" idx="1"/>
          </p:cNvCxnSpPr>
          <p:nvPr/>
        </p:nvCxnSpPr>
        <p:spPr>
          <a:xfrm flipV="1">
            <a:off x="2566973" y="5045272"/>
            <a:ext cx="552996" cy="473643"/>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a:stCxn id="38" idx="3"/>
            <a:endCxn id="126" idx="1"/>
          </p:cNvCxnSpPr>
          <p:nvPr/>
        </p:nvCxnSpPr>
        <p:spPr>
          <a:xfrm>
            <a:off x="2566973" y="5518915"/>
            <a:ext cx="552990" cy="462665"/>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a:stCxn id="82" idx="3"/>
            <a:endCxn id="148" idx="1"/>
          </p:cNvCxnSpPr>
          <p:nvPr/>
        </p:nvCxnSpPr>
        <p:spPr>
          <a:xfrm flipV="1">
            <a:off x="4979469" y="4772567"/>
            <a:ext cx="757471" cy="272705"/>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a:stCxn id="126" idx="3"/>
            <a:endCxn id="170" idx="1"/>
          </p:cNvCxnSpPr>
          <p:nvPr/>
        </p:nvCxnSpPr>
        <p:spPr>
          <a:xfrm flipV="1">
            <a:off x="4979463" y="5653332"/>
            <a:ext cx="757474" cy="328248"/>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4" name="Straight Arrow Connector 223"/>
          <p:cNvCxnSpPr>
            <a:stCxn id="126" idx="3"/>
            <a:endCxn id="192" idx="1"/>
          </p:cNvCxnSpPr>
          <p:nvPr/>
        </p:nvCxnSpPr>
        <p:spPr>
          <a:xfrm>
            <a:off x="4979463" y="5981580"/>
            <a:ext cx="757471" cy="139906"/>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a:stCxn id="82" idx="3"/>
            <a:endCxn id="170" idx="1"/>
          </p:cNvCxnSpPr>
          <p:nvPr/>
        </p:nvCxnSpPr>
        <p:spPr>
          <a:xfrm>
            <a:off x="4979469" y="5045272"/>
            <a:ext cx="757468" cy="60806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
          <a:stretch>
            <a:fillRect/>
          </a:stretch>
        </p:blipFill>
        <p:spPr>
          <a:xfrm>
            <a:off x="4287045" y="302807"/>
            <a:ext cx="3733800" cy="2171700"/>
          </a:xfrm>
          <a:prstGeom prst="rect">
            <a:avLst/>
          </a:prstGeom>
        </p:spPr>
      </p:pic>
      <p:pic>
        <p:nvPicPr>
          <p:cNvPr id="3" name="Picture 2"/>
          <p:cNvPicPr>
            <a:picLocks noChangeAspect="1"/>
          </p:cNvPicPr>
          <p:nvPr/>
        </p:nvPicPr>
        <p:blipFill>
          <a:blip r:embed="rId3"/>
          <a:stretch>
            <a:fillRect/>
          </a:stretch>
        </p:blipFill>
        <p:spPr>
          <a:xfrm>
            <a:off x="1223068" y="76912"/>
            <a:ext cx="2876270" cy="2876270"/>
          </a:xfrm>
          <a:prstGeom prst="rect">
            <a:avLst/>
          </a:prstGeom>
        </p:spPr>
      </p:pic>
      <p:sp>
        <p:nvSpPr>
          <p:cNvPr id="4" name="Rectangle 3"/>
          <p:cNvSpPr/>
          <p:nvPr/>
        </p:nvSpPr>
        <p:spPr>
          <a:xfrm rot="16200000">
            <a:off x="-1918092" y="2255190"/>
            <a:ext cx="4572000" cy="215444"/>
          </a:xfrm>
          <a:prstGeom prst="rect">
            <a:avLst/>
          </a:prstGeom>
        </p:spPr>
        <p:txBody>
          <a:bodyPr>
            <a:spAutoFit/>
          </a:bodyPr>
          <a:lstStyle/>
          <a:p>
            <a:r>
              <a:rPr lang="fr-CH" sz="800" dirty="0">
                <a:solidFill>
                  <a:schemeClr val="bg1">
                    <a:lumMod val="50000"/>
                  </a:schemeClr>
                </a:solidFill>
              </a:rPr>
              <a:t>http://arrowthroughthesun.blogspot.ch/2012/07/if-philosophy-network-is-based-on.html</a:t>
            </a:r>
          </a:p>
        </p:txBody>
      </p:sp>
      <p:sp>
        <p:nvSpPr>
          <p:cNvPr id="5" name="Left Brace 4"/>
          <p:cNvSpPr/>
          <p:nvPr/>
        </p:nvSpPr>
        <p:spPr>
          <a:xfrm rot="16200000">
            <a:off x="4194417" y="-597169"/>
            <a:ext cx="523507" cy="6968185"/>
          </a:xfrm>
          <a:prstGeom prst="leftBrac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6" name="Notched Right Arrow 5"/>
          <p:cNvSpPr/>
          <p:nvPr/>
        </p:nvSpPr>
        <p:spPr>
          <a:xfrm rot="5400000">
            <a:off x="3770947" y="3466244"/>
            <a:ext cx="1375709" cy="349586"/>
          </a:xfrm>
          <a:prstGeom prst="notched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7" name="TextBox 6"/>
          <p:cNvSpPr txBox="1"/>
          <p:nvPr/>
        </p:nvSpPr>
        <p:spPr>
          <a:xfrm>
            <a:off x="4661045" y="3445565"/>
            <a:ext cx="4374357" cy="584776"/>
          </a:xfrm>
          <a:prstGeom prst="rect">
            <a:avLst/>
          </a:prstGeom>
          <a:noFill/>
        </p:spPr>
        <p:txBody>
          <a:bodyPr wrap="square" rtlCol="0">
            <a:spAutoFit/>
          </a:bodyPr>
          <a:lstStyle/>
          <a:p>
            <a:r>
              <a:rPr lang="fr-CH" sz="3200" dirty="0" smtClean="0">
                <a:solidFill>
                  <a:srgbClr val="FF0000"/>
                </a:solidFill>
                <a:latin typeface="Avenir 35 Light"/>
                <a:cs typeface="Avenir 35 Light"/>
              </a:rPr>
              <a:t>Instructional Design</a:t>
            </a:r>
            <a:endParaRPr lang="fr-CH" sz="3200" dirty="0">
              <a:solidFill>
                <a:srgbClr val="FF0000"/>
              </a:solidFill>
              <a:latin typeface="Avenir 35 Light"/>
              <a:cs typeface="Avenir 35 Light"/>
            </a:endParaRPr>
          </a:p>
        </p:txBody>
      </p:sp>
      <p:sp>
        <p:nvSpPr>
          <p:cNvPr id="214" name="TextBox 213"/>
          <p:cNvSpPr txBox="1"/>
          <p:nvPr/>
        </p:nvSpPr>
        <p:spPr>
          <a:xfrm>
            <a:off x="3765799" y="129920"/>
            <a:ext cx="4374357" cy="523220"/>
          </a:xfrm>
          <a:prstGeom prst="rect">
            <a:avLst/>
          </a:prstGeom>
          <a:noFill/>
        </p:spPr>
        <p:txBody>
          <a:bodyPr wrap="square" rtlCol="0">
            <a:spAutoFit/>
          </a:bodyPr>
          <a:lstStyle/>
          <a:p>
            <a:r>
              <a:rPr lang="fr-CH" sz="2800" dirty="0" smtClean="0">
                <a:solidFill>
                  <a:schemeClr val="tx1">
                    <a:lumMod val="50000"/>
                    <a:lumOff val="50000"/>
                  </a:schemeClr>
                </a:solidFill>
                <a:latin typeface="Avenir 35 Light"/>
                <a:cs typeface="Avenir 35 Light"/>
              </a:rPr>
              <a:t>Knowledge space</a:t>
            </a:r>
            <a:endParaRPr lang="fr-CH" sz="2800" dirty="0">
              <a:solidFill>
                <a:schemeClr val="tx1">
                  <a:lumMod val="50000"/>
                  <a:lumOff val="50000"/>
                </a:schemeClr>
              </a:solidFill>
              <a:latin typeface="Avenir 35 Light"/>
              <a:cs typeface="Avenir 35 Light"/>
            </a:endParaRPr>
          </a:p>
        </p:txBody>
      </p:sp>
      <p:sp>
        <p:nvSpPr>
          <p:cNvPr id="216" name="TextBox 215"/>
          <p:cNvSpPr txBox="1"/>
          <p:nvPr/>
        </p:nvSpPr>
        <p:spPr>
          <a:xfrm>
            <a:off x="401228" y="6142045"/>
            <a:ext cx="4374357" cy="523220"/>
          </a:xfrm>
          <a:prstGeom prst="rect">
            <a:avLst/>
          </a:prstGeom>
          <a:noFill/>
        </p:spPr>
        <p:txBody>
          <a:bodyPr wrap="square" rtlCol="0">
            <a:spAutoFit/>
          </a:bodyPr>
          <a:lstStyle/>
          <a:p>
            <a:r>
              <a:rPr lang="fr-CH" sz="2800" dirty="0" smtClean="0">
                <a:solidFill>
                  <a:schemeClr val="tx1">
                    <a:lumMod val="50000"/>
                    <a:lumOff val="50000"/>
                  </a:schemeClr>
                </a:solidFill>
                <a:latin typeface="Avenir 35 Light"/>
                <a:cs typeface="Avenir 35 Light"/>
              </a:rPr>
              <a:t>Digital courses</a:t>
            </a:r>
            <a:endParaRPr lang="fr-CH" sz="2800" dirty="0">
              <a:solidFill>
                <a:schemeClr val="tx1">
                  <a:lumMod val="50000"/>
                  <a:lumOff val="50000"/>
                </a:schemeClr>
              </a:solidFill>
              <a:latin typeface="Avenir 35 Light"/>
              <a:cs typeface="Avenir 35 Light"/>
            </a:endParaRPr>
          </a:p>
        </p:txBody>
      </p:sp>
    </p:spTree>
    <p:extLst>
      <p:ext uri="{BB962C8B-B14F-4D97-AF65-F5344CB8AC3E}">
        <p14:creationId xmlns:p14="http://schemas.microsoft.com/office/powerpoint/2010/main" val="10993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fr-CH" dirty="0" smtClean="0">
                <a:latin typeface="Avenir 35 Light"/>
                <a:cs typeface="Avenir 35 Light"/>
              </a:rPr>
              <a:t>Example of exam question </a:t>
            </a:r>
            <a:endParaRPr lang="fr-CH" dirty="0">
              <a:latin typeface="Avenir 35 Light"/>
              <a:cs typeface="Avenir 35 Light"/>
            </a:endParaRPr>
          </a:p>
        </p:txBody>
      </p:sp>
      <p:sp>
        <p:nvSpPr>
          <p:cNvPr id="4" name="Title 1"/>
          <p:cNvSpPr txBox="1">
            <a:spLocks/>
          </p:cNvSpPr>
          <p:nvPr/>
        </p:nvSpPr>
        <p:spPr>
          <a:xfrm>
            <a:off x="609600" y="2210086"/>
            <a:ext cx="8229600" cy="32929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fr-CH" sz="2400" dirty="0" smtClean="0">
                <a:latin typeface="Avenir 35 Light"/>
                <a:cs typeface="Avenir 35 Light"/>
              </a:rPr>
              <a:t>Which learning mechanism(s) benefit from immediate feedback ?  Why ?</a:t>
            </a:r>
          </a:p>
          <a:p>
            <a:pPr marL="742950" indent="-742950" algn="just">
              <a:lnSpc>
                <a:spcPct val="150000"/>
              </a:lnSpc>
              <a:buFont typeface="+mj-ea"/>
              <a:buAutoNum type="circleNumDbPlain"/>
            </a:pPr>
            <a:r>
              <a:rPr lang="fr-CH" sz="2400" dirty="0" smtClean="0">
                <a:latin typeface="Avenir 35 Light"/>
                <a:cs typeface="Avenir 35 Light"/>
              </a:rPr>
              <a:t>Elicitation</a:t>
            </a:r>
          </a:p>
          <a:p>
            <a:pPr marL="742950" indent="-742950" algn="just">
              <a:lnSpc>
                <a:spcPct val="150000"/>
              </a:lnSpc>
              <a:buFont typeface="+mj-ea"/>
              <a:buAutoNum type="circleNumDbPlain"/>
            </a:pPr>
            <a:r>
              <a:rPr lang="fr-CH" sz="2400" dirty="0" smtClean="0">
                <a:latin typeface="Avenir 35 Light"/>
                <a:cs typeface="Avenir 35 Light"/>
              </a:rPr>
              <a:t>Proceduralisation</a:t>
            </a:r>
          </a:p>
          <a:p>
            <a:pPr marL="742950" indent="-742950" algn="just">
              <a:lnSpc>
                <a:spcPct val="150000"/>
              </a:lnSpc>
              <a:buFont typeface="+mj-ea"/>
              <a:buAutoNum type="circleNumDbPlain"/>
            </a:pPr>
            <a:r>
              <a:rPr lang="fr-CH" sz="2400" dirty="0" smtClean="0">
                <a:latin typeface="Avenir 35 Light"/>
                <a:cs typeface="Avenir 35 Light"/>
              </a:rPr>
              <a:t>Association</a:t>
            </a:r>
          </a:p>
          <a:p>
            <a:pPr marL="742950" indent="-742950" algn="just">
              <a:lnSpc>
                <a:spcPct val="150000"/>
              </a:lnSpc>
              <a:buFont typeface="+mj-ea"/>
              <a:buAutoNum type="circleNumDbPlain"/>
            </a:pPr>
            <a:r>
              <a:rPr lang="fr-CH" sz="2400" dirty="0" smtClean="0">
                <a:latin typeface="Avenir 35 Light"/>
                <a:cs typeface="Avenir 35 Light"/>
              </a:rPr>
              <a:t>Metacognition</a:t>
            </a:r>
          </a:p>
          <a:p>
            <a:pPr marL="742950" indent="-742950" algn="just">
              <a:lnSpc>
                <a:spcPct val="150000"/>
              </a:lnSpc>
              <a:buFont typeface="+mj-ea"/>
              <a:buAutoNum type="circleNumDbPlain"/>
            </a:pPr>
            <a:endParaRPr lang="fr-CH" sz="2400" dirty="0">
              <a:latin typeface="Avenir 35 Light"/>
              <a:cs typeface="Avenir 35 Light"/>
            </a:endParaRPr>
          </a:p>
        </p:txBody>
      </p:sp>
      <p:sp>
        <p:nvSpPr>
          <p:cNvPr id="5" name="Rectangle 4"/>
          <p:cNvSpPr/>
          <p:nvPr/>
        </p:nvSpPr>
        <p:spPr>
          <a:xfrm>
            <a:off x="90002" y="80006"/>
            <a:ext cx="8940245" cy="66204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68630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fr-CH" dirty="0" smtClean="0">
                <a:latin typeface="Avenir 35 Light"/>
                <a:cs typeface="Avenir 35 Light"/>
              </a:rPr>
              <a:t>Example of exam question </a:t>
            </a:r>
            <a:endParaRPr lang="fr-CH" dirty="0">
              <a:latin typeface="Avenir 35 Light"/>
              <a:cs typeface="Avenir 35 Light"/>
            </a:endParaRPr>
          </a:p>
        </p:txBody>
      </p:sp>
      <p:sp>
        <p:nvSpPr>
          <p:cNvPr id="4" name="Title 1"/>
          <p:cNvSpPr txBox="1">
            <a:spLocks/>
          </p:cNvSpPr>
          <p:nvPr/>
        </p:nvSpPr>
        <p:spPr>
          <a:xfrm>
            <a:off x="609600" y="2210085"/>
            <a:ext cx="8229600" cy="40803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fr-CH" sz="2400" dirty="0" smtClean="0">
                <a:latin typeface="Avenir 35 Light"/>
                <a:cs typeface="Avenir 35 Light"/>
              </a:rPr>
              <a:t>For which learning objectives would you use a behaviorist approach ? How could it work ?</a:t>
            </a:r>
          </a:p>
          <a:p>
            <a:pPr marL="742950" indent="-742950" algn="just">
              <a:lnSpc>
                <a:spcPct val="150000"/>
              </a:lnSpc>
              <a:buFont typeface="+mj-ea"/>
              <a:buAutoNum type="circleNumDbPlain"/>
            </a:pPr>
            <a:r>
              <a:rPr lang="fr-CH" sz="2400" dirty="0" smtClean="0">
                <a:latin typeface="Avenir 35 Light"/>
                <a:cs typeface="Avenir 35 Light"/>
              </a:rPr>
              <a:t>Identifying categories of clouds (cumulus, stratus,..)</a:t>
            </a:r>
          </a:p>
          <a:p>
            <a:pPr marL="742950" indent="-742950" algn="just">
              <a:lnSpc>
                <a:spcPct val="150000"/>
              </a:lnSpc>
              <a:buFont typeface="+mj-ea"/>
              <a:buAutoNum type="circleNumDbPlain"/>
            </a:pPr>
            <a:r>
              <a:rPr lang="fr-CH" sz="2400" dirty="0" smtClean="0">
                <a:latin typeface="Avenir 35 Light"/>
                <a:cs typeface="Avenir 35 Light"/>
              </a:rPr>
              <a:t>Identifying the bug in a piece of code</a:t>
            </a:r>
          </a:p>
          <a:p>
            <a:pPr marL="742950" indent="-742950" algn="just">
              <a:lnSpc>
                <a:spcPct val="150000"/>
              </a:lnSpc>
              <a:buFont typeface="+mj-ea"/>
              <a:buAutoNum type="circleNumDbPlain"/>
            </a:pPr>
            <a:r>
              <a:rPr lang="fr-CH" sz="2400" dirty="0" smtClean="0">
                <a:latin typeface="Avenir 35 Light"/>
                <a:cs typeface="Avenir 35 Light"/>
              </a:rPr>
              <a:t>Identifying the best business plan among 3 proposals</a:t>
            </a:r>
          </a:p>
          <a:p>
            <a:pPr marL="742950" indent="-742950" algn="just">
              <a:lnSpc>
                <a:spcPct val="150000"/>
              </a:lnSpc>
              <a:buFont typeface="+mj-ea"/>
              <a:buAutoNum type="circleNumDbPlain"/>
            </a:pPr>
            <a:r>
              <a:rPr lang="fr-CH" sz="2400" dirty="0" smtClean="0">
                <a:latin typeface="Avenir 35 Light"/>
                <a:cs typeface="Avenir 35 Light"/>
              </a:rPr>
              <a:t>Identifying a fossile on a stone</a:t>
            </a:r>
          </a:p>
          <a:p>
            <a:pPr marL="742950" indent="-742950" algn="just">
              <a:lnSpc>
                <a:spcPct val="150000"/>
              </a:lnSpc>
              <a:buFont typeface="+mj-ea"/>
              <a:buAutoNum type="circleNumDbPlain"/>
            </a:pPr>
            <a:endParaRPr lang="fr-CH" sz="2400" dirty="0" smtClean="0">
              <a:latin typeface="Avenir 35 Light"/>
              <a:cs typeface="Avenir 35 Light"/>
            </a:endParaRPr>
          </a:p>
          <a:p>
            <a:pPr marL="742950" indent="-742950" algn="just">
              <a:lnSpc>
                <a:spcPct val="150000"/>
              </a:lnSpc>
              <a:buFont typeface="+mj-ea"/>
              <a:buAutoNum type="circleNumDbPlain"/>
            </a:pPr>
            <a:endParaRPr lang="fr-CH" sz="2400" dirty="0">
              <a:latin typeface="Avenir 35 Light"/>
              <a:cs typeface="Avenir 35 Light"/>
            </a:endParaRPr>
          </a:p>
        </p:txBody>
      </p:sp>
      <p:sp>
        <p:nvSpPr>
          <p:cNvPr id="5" name="Rectangle 4"/>
          <p:cNvSpPr/>
          <p:nvPr/>
        </p:nvSpPr>
        <p:spPr>
          <a:xfrm>
            <a:off x="90002" y="80006"/>
            <a:ext cx="8940245" cy="662048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pic>
        <p:nvPicPr>
          <p:cNvPr id="3" name="Picture 2"/>
          <p:cNvPicPr>
            <a:picLocks noChangeAspect="1"/>
          </p:cNvPicPr>
          <p:nvPr/>
        </p:nvPicPr>
        <p:blipFill>
          <a:blip r:embed="rId2"/>
          <a:stretch>
            <a:fillRect/>
          </a:stretch>
        </p:blipFill>
        <p:spPr>
          <a:xfrm rot="277707">
            <a:off x="6011684" y="5061489"/>
            <a:ext cx="2827516" cy="1639000"/>
          </a:xfrm>
          <a:prstGeom prst="rect">
            <a:avLst/>
          </a:prstGeom>
          <a:ln>
            <a:solidFill>
              <a:srgbClr val="FF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1865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grayscl/>
            <a:extLst>
              <a:ext uri="{BEBA8EAE-BF5A-486C-A8C5-ECC9F3942E4B}">
                <a14:imgProps xmlns:a14="http://schemas.microsoft.com/office/drawing/2010/main">
                  <a14:imgLayer r:embed="rId3">
                    <a14:imgEffect>
                      <a14:saturation sat="52000"/>
                    </a14:imgEffect>
                  </a14:imgLayer>
                </a14:imgProps>
              </a:ext>
            </a:extLst>
          </a:blip>
          <a:stretch>
            <a:fillRect/>
          </a:stretch>
        </p:blipFill>
        <p:spPr>
          <a:xfrm>
            <a:off x="3432362" y="3505828"/>
            <a:ext cx="2063004" cy="1285745"/>
          </a:xfrm>
          <a:prstGeom prst="rect">
            <a:avLst/>
          </a:prstGeom>
          <a:solidFill>
            <a:schemeClr val="tx1"/>
          </a:solidFill>
          <a:ln w="57150" cmpd="sng">
            <a:solidFill>
              <a:schemeClr val="tx1">
                <a:lumMod val="50000"/>
                <a:lumOff val="50000"/>
              </a:schemeClr>
            </a:solidFill>
          </a:ln>
        </p:spPr>
      </p:pic>
      <p:sp>
        <p:nvSpPr>
          <p:cNvPr id="6" name="TextBox 5"/>
          <p:cNvSpPr txBox="1"/>
          <p:nvPr/>
        </p:nvSpPr>
        <p:spPr>
          <a:xfrm>
            <a:off x="1824798" y="3630397"/>
            <a:ext cx="1388349" cy="369332"/>
          </a:xfrm>
          <a:prstGeom prst="rect">
            <a:avLst/>
          </a:prstGeom>
          <a:noFill/>
          <a:ln>
            <a:solidFill>
              <a:schemeClr val="tx1"/>
            </a:solidFill>
          </a:ln>
        </p:spPr>
        <p:txBody>
          <a:bodyPr wrap="square" rtlCol="0">
            <a:spAutoFit/>
          </a:bodyPr>
          <a:lstStyle/>
          <a:p>
            <a:r>
              <a:rPr lang="fr-CH" dirty="0" smtClean="0">
                <a:solidFill>
                  <a:schemeClr val="tx1">
                    <a:lumMod val="65000"/>
                    <a:lumOff val="35000"/>
                  </a:schemeClr>
                </a:solidFill>
                <a:latin typeface="Avenir 35 Light"/>
                <a:cs typeface="Avenir 35 Light"/>
              </a:rPr>
              <a:t>experience</a:t>
            </a:r>
            <a:endParaRPr lang="fr-CH" dirty="0">
              <a:solidFill>
                <a:schemeClr val="tx1">
                  <a:lumMod val="65000"/>
                  <a:lumOff val="35000"/>
                </a:schemeClr>
              </a:solidFill>
              <a:latin typeface="Avenir 35 Light"/>
              <a:cs typeface="Avenir 35 Light"/>
            </a:endParaRPr>
          </a:p>
        </p:txBody>
      </p:sp>
      <p:sp>
        <p:nvSpPr>
          <p:cNvPr id="10" name="TextBox 9"/>
          <p:cNvSpPr txBox="1"/>
          <p:nvPr/>
        </p:nvSpPr>
        <p:spPr>
          <a:xfrm>
            <a:off x="5883943" y="3630397"/>
            <a:ext cx="1388349" cy="365904"/>
          </a:xfrm>
          <a:prstGeom prst="rect">
            <a:avLst/>
          </a:prstGeom>
          <a:noFill/>
          <a:ln>
            <a:solidFill>
              <a:schemeClr val="tx1"/>
            </a:solidFill>
          </a:ln>
        </p:spPr>
        <p:txBody>
          <a:bodyPr wrap="square" rtlCol="0">
            <a:spAutoFit/>
          </a:bodyPr>
          <a:lstStyle/>
          <a:p>
            <a:r>
              <a:rPr lang="fr-CH" dirty="0">
                <a:solidFill>
                  <a:schemeClr val="tx1">
                    <a:lumMod val="65000"/>
                    <a:lumOff val="35000"/>
                  </a:schemeClr>
                </a:solidFill>
                <a:latin typeface="Avenir 35 Light"/>
                <a:cs typeface="Avenir 35 Light"/>
              </a:rPr>
              <a:t>b</a:t>
            </a:r>
            <a:r>
              <a:rPr lang="fr-CH" dirty="0" smtClean="0">
                <a:solidFill>
                  <a:schemeClr val="tx1">
                    <a:lumMod val="65000"/>
                    <a:lumOff val="35000"/>
                  </a:schemeClr>
                </a:solidFill>
                <a:latin typeface="Avenir 35 Light"/>
                <a:cs typeface="Avenir 35 Light"/>
              </a:rPr>
              <a:t>ehaviour</a:t>
            </a:r>
            <a:endParaRPr lang="fr-CH" dirty="0">
              <a:solidFill>
                <a:schemeClr val="tx1">
                  <a:lumMod val="65000"/>
                  <a:lumOff val="35000"/>
                </a:schemeClr>
              </a:solidFill>
              <a:latin typeface="Avenir 35 Light"/>
              <a:cs typeface="Avenir 35 Light"/>
            </a:endParaRPr>
          </a:p>
        </p:txBody>
      </p:sp>
      <p:cxnSp>
        <p:nvCxnSpPr>
          <p:cNvPr id="13" name="Straight Arrow Connector 12"/>
          <p:cNvCxnSpPr>
            <a:stCxn id="6" idx="3"/>
          </p:cNvCxnSpPr>
          <p:nvPr/>
        </p:nvCxnSpPr>
        <p:spPr>
          <a:xfrm flipV="1">
            <a:off x="3213147" y="3813349"/>
            <a:ext cx="806044" cy="1714"/>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604499" y="346859"/>
            <a:ext cx="4649355" cy="400110"/>
          </a:xfrm>
          <a:prstGeom prst="rect">
            <a:avLst/>
          </a:prstGeom>
          <a:noFill/>
        </p:spPr>
        <p:txBody>
          <a:bodyPr wrap="square" rtlCol="0">
            <a:spAutoFit/>
          </a:bodyPr>
          <a:lstStyle/>
          <a:p>
            <a:pPr algn="ctr"/>
            <a:r>
              <a:rPr lang="fr-CH" sz="2000" dirty="0" smtClean="0">
                <a:latin typeface="Avenir Black"/>
                <a:cs typeface="Avenir Black"/>
              </a:rPr>
              <a:t>Constructivism</a:t>
            </a:r>
            <a:endParaRPr lang="fr-CH" dirty="0">
              <a:latin typeface="Avenir Black"/>
              <a:cs typeface="Avenir Black"/>
            </a:endParaRPr>
          </a:p>
        </p:txBody>
      </p:sp>
      <p:sp>
        <p:nvSpPr>
          <p:cNvPr id="22" name="TextBox 21"/>
          <p:cNvSpPr txBox="1"/>
          <p:nvPr/>
        </p:nvSpPr>
        <p:spPr>
          <a:xfrm>
            <a:off x="1119288" y="1200495"/>
            <a:ext cx="7490627" cy="830997"/>
          </a:xfrm>
          <a:prstGeom prst="rect">
            <a:avLst/>
          </a:prstGeom>
          <a:noFill/>
        </p:spPr>
        <p:txBody>
          <a:bodyPr wrap="square" rtlCol="0">
            <a:spAutoFit/>
          </a:bodyPr>
          <a:lstStyle/>
          <a:p>
            <a:pPr algn="ctr"/>
            <a:r>
              <a:rPr lang="fr-CH" sz="2400" dirty="0" smtClean="0"/>
              <a:t>How do people learn ? </a:t>
            </a:r>
            <a:r>
              <a:rPr lang="fr-CH" sz="2400" dirty="0" smtClean="0">
                <a:solidFill>
                  <a:srgbClr val="FF0000"/>
                </a:solidFill>
              </a:rPr>
              <a:t>By constructing cognitive structures from experience (trial &amp; error)</a:t>
            </a:r>
            <a:endParaRPr lang="fr-CH" sz="2400" dirty="0">
              <a:solidFill>
                <a:srgbClr val="FF0000"/>
              </a:solidFill>
            </a:endParaRPr>
          </a:p>
        </p:txBody>
      </p:sp>
      <p:pic>
        <p:nvPicPr>
          <p:cNvPr id="3" name="Picture 2"/>
          <p:cNvPicPr>
            <a:picLocks noChangeAspect="1"/>
          </p:cNvPicPr>
          <p:nvPr/>
        </p:nvPicPr>
        <p:blipFill>
          <a:blip r:embed="rId4">
            <a:alphaModFix amt="90000"/>
          </a:blip>
          <a:stretch>
            <a:fillRect/>
          </a:stretch>
        </p:blipFill>
        <p:spPr>
          <a:xfrm>
            <a:off x="3936620" y="3630397"/>
            <a:ext cx="1193736" cy="811916"/>
          </a:xfrm>
          <a:prstGeom prst="rect">
            <a:avLst/>
          </a:prstGeom>
        </p:spPr>
      </p:pic>
      <p:cxnSp>
        <p:nvCxnSpPr>
          <p:cNvPr id="17" name="Straight Arrow Connector 16"/>
          <p:cNvCxnSpPr/>
          <p:nvPr/>
        </p:nvCxnSpPr>
        <p:spPr>
          <a:xfrm flipV="1">
            <a:off x="5092344" y="3829271"/>
            <a:ext cx="806044" cy="1714"/>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stCxn id="22" idx="2"/>
          </p:cNvCxnSpPr>
          <p:nvPr/>
        </p:nvCxnSpPr>
        <p:spPr>
          <a:xfrm flipH="1">
            <a:off x="4530968" y="2031492"/>
            <a:ext cx="333634" cy="1781857"/>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Oval Callout 11"/>
          <p:cNvSpPr/>
          <p:nvPr/>
        </p:nvSpPr>
        <p:spPr>
          <a:xfrm>
            <a:off x="2389251" y="5953190"/>
            <a:ext cx="2475351" cy="742713"/>
          </a:xfrm>
          <a:prstGeom prst="wedgeEllipseCallout">
            <a:avLst>
              <a:gd name="adj1" fmla="val 47229"/>
              <a:gd name="adj2" fmla="val -12271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595959"/>
                </a:solidFill>
                <a:latin typeface="Avenir 35 Light"/>
                <a:cs typeface="Avenir 35 Light"/>
              </a:rPr>
              <a:t>Reflection</a:t>
            </a:r>
            <a:endParaRPr lang="fr-CH" dirty="0">
              <a:solidFill>
                <a:srgbClr val="595959"/>
              </a:solidFill>
              <a:latin typeface="Avenir 35 Light"/>
              <a:cs typeface="Avenir 35 Light"/>
            </a:endParaRPr>
          </a:p>
        </p:txBody>
      </p:sp>
      <p:sp>
        <p:nvSpPr>
          <p:cNvPr id="14" name="Oval Callout 13"/>
          <p:cNvSpPr/>
          <p:nvPr/>
        </p:nvSpPr>
        <p:spPr>
          <a:xfrm>
            <a:off x="6134564" y="5581833"/>
            <a:ext cx="2475351" cy="742713"/>
          </a:xfrm>
          <a:prstGeom prst="wedgeEllipseCallout">
            <a:avLst>
              <a:gd name="adj1" fmla="val -86683"/>
              <a:gd name="adj2" fmla="val -290794"/>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solidFill>
                  <a:srgbClr val="595959"/>
                </a:solidFill>
                <a:latin typeface="Avenir 35 Light"/>
                <a:cs typeface="Avenir 35 Light"/>
              </a:rPr>
              <a:t>Trial &amp; Error</a:t>
            </a:r>
            <a:endParaRPr lang="fr-CH" dirty="0">
              <a:solidFill>
                <a:srgbClr val="595959"/>
              </a:solidFill>
              <a:latin typeface="Avenir 35 Light"/>
              <a:cs typeface="Avenir 35 Light"/>
            </a:endParaRPr>
          </a:p>
        </p:txBody>
      </p:sp>
      <p:cxnSp>
        <p:nvCxnSpPr>
          <p:cNvPr id="15" name="Elbow Connector 14"/>
          <p:cNvCxnSpPr/>
          <p:nvPr/>
        </p:nvCxnSpPr>
        <p:spPr>
          <a:xfrm rot="5400000">
            <a:off x="4529253" y="2031062"/>
            <a:ext cx="3428" cy="3940763"/>
          </a:xfrm>
          <a:prstGeom prst="bentConnector3">
            <a:avLst>
              <a:gd name="adj1" fmla="val 4287179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84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2121</TotalTime>
  <Words>1538</Words>
  <Application>Microsoft Macintosh PowerPoint</Application>
  <PresentationFormat>Présentation à l'écran (4:3)</PresentationFormat>
  <Paragraphs>320</Paragraphs>
  <Slides>51</Slides>
  <Notes>3</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4</vt:i4>
      </vt:variant>
      <vt:variant>
        <vt:lpstr>Titres des diapositives</vt:lpstr>
      </vt:variant>
      <vt:variant>
        <vt:i4>51</vt:i4>
      </vt:variant>
    </vt:vector>
  </HeadingPairs>
  <TitlesOfParts>
    <vt:vector size="68" baseType="lpstr">
      <vt:lpstr>Adobe Caslon Pro</vt:lpstr>
      <vt:lpstr>Avenir 35 Light</vt:lpstr>
      <vt:lpstr>Avenir Black</vt:lpstr>
      <vt:lpstr>Avenir Book</vt:lpstr>
      <vt:lpstr>Avenir Heavy</vt:lpstr>
      <vt:lpstr>Avenir Light</vt:lpstr>
      <vt:lpstr>Calibri</vt:lpstr>
      <vt:lpstr>ＭＳ Ｐゴシック</vt:lpstr>
      <vt:lpstr>Symbol</vt:lpstr>
      <vt:lpstr>Verdana Ref</vt:lpstr>
      <vt:lpstr>Wingdings</vt:lpstr>
      <vt:lpstr>Arial</vt:lpstr>
      <vt:lpstr>Office Theme</vt:lpstr>
      <vt:lpstr>MSDraw.1.01</vt:lpstr>
      <vt:lpstr>Graphique</vt:lpstr>
      <vt:lpstr>Chart</vt:lpstr>
      <vt:lpstr>Worksheet</vt:lpstr>
      <vt:lpstr>CS-411 : Digital Education &amp; Learning Analytics</vt:lpstr>
      <vt:lpstr>Présentation PowerPoint</vt:lpstr>
      <vt:lpstr>Présentation PowerPoint</vt:lpstr>
      <vt:lpstr>Key ideas in behaviorism</vt:lpstr>
      <vt:lpstr>Présentation PowerPoint</vt:lpstr>
      <vt:lpstr>Présentation PowerPoint</vt:lpstr>
      <vt:lpstr>Example of exam question </vt:lpstr>
      <vt:lpstr>Example of exam question </vt:lpstr>
      <vt:lpstr>Présentation PowerPoint</vt:lpstr>
      <vt:lpstr>Présentation PowerPoint</vt:lpstr>
      <vt:lpstr>Présentation PowerPoint</vt:lpstr>
      <vt:lpstr>Présentation PowerPoint</vt:lpstr>
      <vt:lpstr>Présentation PowerPoint</vt:lpstr>
      <vt:lpstr>Learning for simulations is difficult Hypothetico Deductive Reasoning</vt:lpstr>
      <vt:lpstr>Présentation PowerPoint</vt:lpstr>
      <vt:lpstr>Présentation PowerPoint</vt:lpstr>
      <vt:lpstr>Example of exam question </vt:lpstr>
      <vt:lpstr>Example of exam question </vt:lpstr>
      <vt:lpstr>Présentation PowerPoint</vt:lpstr>
      <vt:lpstr>Collaborative learning</vt:lpstr>
      <vt:lpstr>Présentation PowerPoint</vt:lpstr>
      <vt:lpstr>Example of exam question </vt:lpstr>
      <vt:lpstr>Example of exam question </vt:lpstr>
      <vt:lpstr>Présentation PowerPoint</vt:lpstr>
      <vt:lpstr>Présentation PowerPoint</vt:lpstr>
      <vt:lpstr> MOOC &gt; VIDEOS  A good MOOC  includes rich activities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Example of exam question </vt:lpstr>
      <vt:lpstr>Présentation PowerPoint</vt:lpstr>
      <vt:lpstr>Summary</vt:lpstr>
      <vt:lpstr>Example of exam question </vt:lpstr>
      <vt:lpstr>Pairs of students with conflicting viewpoints, probably get higher learning gains (than …), because conflict increases argumentation intensity and opportunities for decentration.</vt:lpstr>
      <vt:lpstr>Présentation PowerPoint</vt:lpstr>
      <vt:lpstr>Présentation PowerPoint</vt:lpstr>
      <vt:lpstr>Présentation PowerPoint</vt:lpstr>
      <vt:lpstr>Présentation PowerPoint</vt:lpstr>
      <vt:lpstr>Learner Modelling</vt:lpstr>
      <vt:lpstr>Présentation PowerPoint</vt:lpstr>
      <vt:lpstr>Présentation PowerPoint</vt:lpstr>
      <vt:lpstr>Présentation PowerPoint</vt:lpstr>
      <vt:lpstr>Example of exam question </vt:lpstr>
      <vt:lpstr>Example of exam question </vt:lpstr>
      <vt:lpstr>Projects in CHILI</vt:lpstr>
      <vt:lpstr>Présentation PowerPoint</vt:lpstr>
    </vt:vector>
  </TitlesOfParts>
  <Company>CRAFT - EPFL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CS-411 : Digital Education &amp; Learning Analytics</dc:title>
  <dc:creator>Pierre Dillenbourg</dc:creator>
  <cp:lastModifiedBy>Utilisateur de Microsoft Office</cp:lastModifiedBy>
  <cp:revision>33</cp:revision>
  <dcterms:created xsi:type="dcterms:W3CDTF">2015-12-10T08:26:28Z</dcterms:created>
  <dcterms:modified xsi:type="dcterms:W3CDTF">2016-12-13T06:56:31Z</dcterms:modified>
</cp:coreProperties>
</file>