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31"/>
  </p:notesMasterIdLst>
  <p:sldIdLst>
    <p:sldId id="256" r:id="rId2"/>
    <p:sldId id="257" r:id="rId3"/>
    <p:sldId id="258" r:id="rId4"/>
    <p:sldId id="268" r:id="rId5"/>
    <p:sldId id="269" r:id="rId6"/>
    <p:sldId id="270" r:id="rId7"/>
    <p:sldId id="271" r:id="rId8"/>
    <p:sldId id="272" r:id="rId9"/>
    <p:sldId id="259" r:id="rId10"/>
    <p:sldId id="260" r:id="rId11"/>
    <p:sldId id="261" r:id="rId12"/>
    <p:sldId id="262" r:id="rId13"/>
    <p:sldId id="263" r:id="rId14"/>
    <p:sldId id="264" r:id="rId15"/>
    <p:sldId id="265" r:id="rId16"/>
    <p:sldId id="266" r:id="rId17"/>
    <p:sldId id="267" r:id="rId18"/>
    <p:sldId id="274" r:id="rId19"/>
    <p:sldId id="275" r:id="rId20"/>
    <p:sldId id="276" r:id="rId21"/>
    <p:sldId id="277" r:id="rId22"/>
    <p:sldId id="278" r:id="rId23"/>
    <p:sldId id="280" r:id="rId24"/>
    <p:sldId id="284" r:id="rId25"/>
    <p:sldId id="286" r:id="rId26"/>
    <p:sldId id="287" r:id="rId27"/>
    <p:sldId id="288" r:id="rId28"/>
    <p:sldId id="290" r:id="rId29"/>
    <p:sldId id="291" r:id="rId30"/>
  </p:sldIdLst>
  <p:sldSz cx="9144000" cy="5143500" type="screen16x9"/>
  <p:notesSz cx="6858000" cy="9144000"/>
  <p:embeddedFontLst>
    <p:embeddedFont>
      <p:font typeface="Old Standard TT" pitchFamily="2" charset="77"/>
      <p:regular r:id="rId32"/>
      <p:bold r:id="rId33"/>
      <p: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1"/>
    <p:restoredTop sz="84549"/>
  </p:normalViewPr>
  <p:slideViewPr>
    <p:cSldViewPr snapToGrid="0" snapToObjects="1">
      <p:cViewPr varScale="1">
        <p:scale>
          <a:sx n="111" d="100"/>
          <a:sy n="111" d="100"/>
        </p:scale>
        <p:origin x="200" y="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a032c41c4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a032c41c4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a032c41c4_0_1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a032c41c4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a032c41c4_0_1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2a032c41c4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a032c41c4_0_1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a032c41c4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predict the performance both within the same activity/system and outside of the current activity/system</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a032c41c4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a032c41c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we want to know is what the student’s knowledge is. However, we cannot measure this, it is a latent variable.</a:t>
            </a:r>
            <a:endParaRPr/>
          </a:p>
          <a:p>
            <a:pPr marL="0" lvl="0" indent="0" algn="l" rtl="0">
              <a:spcBef>
                <a:spcPts val="0"/>
              </a:spcBef>
              <a:spcAft>
                <a:spcPts val="0"/>
              </a:spcAft>
              <a:buNone/>
            </a:pPr>
            <a:r>
              <a:rPr lang="en"/>
              <a:t>All that we can measure is the observable actions, whether a student has gotten something correct or incorrect.</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a032c41c4_0_1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a032c41c4_0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 each time point there is the student’s knowledge and we want to track that knowledge over time. The student’s observable answer is based upon this knowledge, which is something that we can track. (However, it is not perfect, which we will get into later).</a:t>
            </a:r>
            <a:endParaRPr/>
          </a:p>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a032c41c4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2a032c41c4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Prompt: what are some of the learning theories where it would be useful?</a:t>
            </a: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2a032c41c4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2a032c41c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2a032c41c4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2a032c41c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2a032c41c4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2a032c41c4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a032c41c4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a032c41c4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2a032c41c4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2a032c41c4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2a0b00a49b_1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2a0b00a49b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2a0b00a49b_1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 name="Google Shape;320;g2a0b00a49b_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2a0b00a49b_1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 name="Google Shape;333;g2a0b00a49b_1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we want to know is what the student’s knowledge is. However, we cannot measure this, it is a latent variable.</a:t>
            </a:r>
            <a:endParaRPr dirty="0"/>
          </a:p>
          <a:p>
            <a:pPr marL="0" lvl="0" indent="0" algn="l" rtl="0">
              <a:spcBef>
                <a:spcPts val="0"/>
              </a:spcBef>
              <a:spcAft>
                <a:spcPts val="0"/>
              </a:spcAft>
              <a:buNone/>
            </a:pPr>
            <a:r>
              <a:rPr lang="en" dirty="0"/>
              <a:t>All that we can measure is the observable actions, whether a student has gotten something correct or incorrect.</a:t>
            </a:r>
          </a:p>
          <a:p>
            <a:pPr marL="0" lvl="0" indent="0" algn="l" rtl="0">
              <a:spcBef>
                <a:spcPts val="0"/>
              </a:spcBef>
              <a:spcAft>
                <a:spcPts val="0"/>
              </a:spcAft>
              <a:buNone/>
            </a:pPr>
            <a:endParaRPr lang="en" dirty="0"/>
          </a:p>
          <a:p>
            <a:pPr marL="0" lvl="0" indent="0" algn="l" rtl="0">
              <a:spcBef>
                <a:spcPts val="0"/>
              </a:spcBef>
              <a:spcAft>
                <a:spcPts val="0"/>
              </a:spcAft>
              <a:buNone/>
            </a:pPr>
            <a:r>
              <a:rPr lang="en" dirty="0"/>
              <a:t>Once you know the parameters, then you can use this in class to estimate the student’s knowledge</a:t>
            </a: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g2a032c41c4_0_2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3" name="Google Shape;443;g2a032c41c4_0_2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Given a set of student actions, you can estimate the parameters for that problem set</a:t>
            </a: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g2a032c41c4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5" name="Google Shape;455;g2a032c41c4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g2a032c41c4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1" name="Google Shape;461;g2a032c41c4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g2a032c41c4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8" name="Google Shape;468;g2a032c41c4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g2a032c41c4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0" name="Google Shape;480;g2a032c41c4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2a032c41c4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2a032c41c4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extra</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a032c41c4_0_2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a032c41c4_0_2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How can we assess learning besides at test time?</a:t>
            </a:r>
          </a:p>
          <a:p>
            <a:pPr marL="0" lvl="0" indent="0" algn="l" rtl="0">
              <a:spcBef>
                <a:spcPts val="0"/>
              </a:spcBef>
              <a:spcAft>
                <a:spcPts val="0"/>
              </a:spcAft>
              <a:buNone/>
            </a:pPr>
            <a:r>
              <a:rPr lang="en-US" dirty="0"/>
              <a:t>What does your data need to look like to assess that learning?</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To assess learning you need to understand what it is that the students are trying to learn – this ties to the knowledge decomposition that you did at the beginning</a:t>
            </a:r>
          </a:p>
          <a:p>
            <a:pPr marL="0" lvl="0" indent="0" algn="l" rtl="0">
              <a:spcBef>
                <a:spcPts val="0"/>
              </a:spcBef>
              <a:spcAft>
                <a:spcPts val="0"/>
              </a:spcAft>
              <a:buNone/>
            </a:pPr>
            <a:r>
              <a:rPr lang="en-US" dirty="0"/>
              <a:t>It can be done through the process that you went through of task analysis or through a bottom up method and looking at the patterns in the data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2a032c41c4_0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2a032c41c4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What are we measuring?</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2a032c41c4_0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2a032c41c4_0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2a032c41c4_0_2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2a032c41c4_0_2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2a032c41c4_0_2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2a032c41c4_0_2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It is important to understand at what level you need to do the skill decomposition for the students that you are teaching. </a:t>
            </a:r>
            <a:endParaRPr dirty="0"/>
          </a:p>
          <a:p>
            <a:pPr marL="0" lvl="0" indent="0" algn="l" rtl="0">
              <a:spcBef>
                <a:spcPts val="0"/>
              </a:spcBef>
              <a:spcAft>
                <a:spcPts val="0"/>
              </a:spcAft>
              <a:buNone/>
            </a:pPr>
            <a:r>
              <a:rPr lang="en" dirty="0"/>
              <a:t>It is important to have the correct skill level so that you can accurately measure the student’s learning</a:t>
            </a:r>
            <a:endParaRPr dirty="0"/>
          </a:p>
          <a:p>
            <a:pPr marL="0" lvl="0" indent="0" algn="l" rtl="0">
              <a:spcBef>
                <a:spcPts val="0"/>
              </a:spcBef>
              <a:spcAft>
                <a:spcPts val="0"/>
              </a:spcAft>
              <a:buNone/>
            </a:pPr>
            <a:r>
              <a:rPr lang="en" dirty="0"/>
              <a:t>How do you know that you have the correct skill level? – you can look at </a:t>
            </a:r>
            <a:r>
              <a:rPr lang="en-US" dirty="0" err="1"/>
              <a:t>th</a:t>
            </a:r>
            <a:r>
              <a:rPr lang="en" dirty="0"/>
              <a:t>e data</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2a032c41c4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2a032c41c4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That gives us a basis, we now know what we are trying to measure for the students, now how do we use this data?</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a032c41c4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a032c41c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3.gif"/></Relationships>
</file>

<file path=ppt/slides/_rels/slide2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www.cs.cmu.edu/~listen/BNT-SM/"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hyperlink" Target="http://users.wpi.edu/~rsbaker/edmtools.html"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66502" y="744575"/>
            <a:ext cx="9010996"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Student Modeling and Bayesian Knowledge Tracing</a:t>
            </a:r>
            <a:endParaRPr dirty="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Jennifer Olsen and Louis </a:t>
            </a:r>
            <a:r>
              <a:rPr lang="en" dirty="0" err="1"/>
              <a:t>Faucon</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Predicting Future Performance</a:t>
            </a:r>
            <a:endParaRPr/>
          </a:p>
        </p:txBody>
      </p:sp>
      <p:sp>
        <p:nvSpPr>
          <p:cNvPr id="79" name="Google Shape;79;p17"/>
          <p:cNvSpPr/>
          <p:nvPr/>
        </p:nvSpPr>
        <p:spPr>
          <a:xfrm>
            <a:off x="311700" y="1560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80" name="Google Shape;80;p17"/>
          <p:cNvSpPr/>
          <p:nvPr/>
        </p:nvSpPr>
        <p:spPr>
          <a:xfrm>
            <a:off x="1305238" y="1560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Predicting Future Performance</a:t>
            </a:r>
            <a:endParaRPr/>
          </a:p>
        </p:txBody>
      </p:sp>
      <p:sp>
        <p:nvSpPr>
          <p:cNvPr id="86" name="Google Shape;86;p18"/>
          <p:cNvSpPr/>
          <p:nvPr/>
        </p:nvSpPr>
        <p:spPr>
          <a:xfrm>
            <a:off x="311700" y="1560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87" name="Google Shape;87;p18"/>
          <p:cNvSpPr/>
          <p:nvPr/>
        </p:nvSpPr>
        <p:spPr>
          <a:xfrm>
            <a:off x="1305238" y="1560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88" name="Google Shape;88;p18"/>
          <p:cNvSpPr/>
          <p:nvPr/>
        </p:nvSpPr>
        <p:spPr>
          <a:xfrm>
            <a:off x="2298775" y="156017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89" name="Google Shape;89;p18"/>
          <p:cNvSpPr/>
          <p:nvPr/>
        </p:nvSpPr>
        <p:spPr>
          <a:xfrm>
            <a:off x="3292300" y="1560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90" name="Google Shape;90;p18"/>
          <p:cNvSpPr/>
          <p:nvPr/>
        </p:nvSpPr>
        <p:spPr>
          <a:xfrm>
            <a:off x="4285825" y="1560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91" name="Google Shape;91;p18"/>
          <p:cNvSpPr/>
          <p:nvPr/>
        </p:nvSpPr>
        <p:spPr>
          <a:xfrm>
            <a:off x="5279350" y="156017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92" name="Google Shape;92;p18"/>
          <p:cNvSpPr/>
          <p:nvPr/>
        </p:nvSpPr>
        <p:spPr>
          <a:xfrm>
            <a:off x="6536025" y="156017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93" name="Google Shape;93;p18"/>
          <p:cNvSpPr txBox="1"/>
          <p:nvPr/>
        </p:nvSpPr>
        <p:spPr>
          <a:xfrm>
            <a:off x="5708200" y="1499575"/>
            <a:ext cx="1031100" cy="447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a:t>...</a:t>
            </a: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Predicting Future Performance</a:t>
            </a:r>
            <a:endParaRPr/>
          </a:p>
        </p:txBody>
      </p:sp>
      <p:sp>
        <p:nvSpPr>
          <p:cNvPr id="99" name="Google Shape;99;p19"/>
          <p:cNvSpPr/>
          <p:nvPr/>
        </p:nvSpPr>
        <p:spPr>
          <a:xfrm>
            <a:off x="311700" y="1560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100" name="Google Shape;100;p19"/>
          <p:cNvSpPr/>
          <p:nvPr/>
        </p:nvSpPr>
        <p:spPr>
          <a:xfrm>
            <a:off x="1305238" y="1560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101" name="Google Shape;101;p19"/>
          <p:cNvSpPr/>
          <p:nvPr/>
        </p:nvSpPr>
        <p:spPr>
          <a:xfrm>
            <a:off x="2298775" y="156017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102" name="Google Shape;102;p19"/>
          <p:cNvSpPr/>
          <p:nvPr/>
        </p:nvSpPr>
        <p:spPr>
          <a:xfrm>
            <a:off x="3292300" y="1560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103" name="Google Shape;103;p19"/>
          <p:cNvSpPr/>
          <p:nvPr/>
        </p:nvSpPr>
        <p:spPr>
          <a:xfrm>
            <a:off x="4285825" y="1560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104" name="Google Shape;104;p19"/>
          <p:cNvSpPr/>
          <p:nvPr/>
        </p:nvSpPr>
        <p:spPr>
          <a:xfrm>
            <a:off x="5279350" y="156017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105" name="Google Shape;105;p19"/>
          <p:cNvSpPr/>
          <p:nvPr/>
        </p:nvSpPr>
        <p:spPr>
          <a:xfrm>
            <a:off x="6536025" y="156017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106" name="Google Shape;106;p19"/>
          <p:cNvSpPr txBox="1"/>
          <p:nvPr/>
        </p:nvSpPr>
        <p:spPr>
          <a:xfrm>
            <a:off x="5708200" y="1499575"/>
            <a:ext cx="1031100" cy="447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a:t>...</a:t>
            </a:r>
            <a:endParaRPr sz="2200"/>
          </a:p>
        </p:txBody>
      </p:sp>
      <p:sp>
        <p:nvSpPr>
          <p:cNvPr id="107" name="Google Shape;107;p19"/>
          <p:cNvSpPr/>
          <p:nvPr/>
        </p:nvSpPr>
        <p:spPr>
          <a:xfrm>
            <a:off x="7836225" y="1560175"/>
            <a:ext cx="651300" cy="637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t>?</a:t>
            </a:r>
            <a:endParaRPr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Predicting Future Performance</a:t>
            </a:r>
            <a:endParaRPr/>
          </a:p>
        </p:txBody>
      </p:sp>
      <p:sp>
        <p:nvSpPr>
          <p:cNvPr id="113" name="Google Shape;113;p20"/>
          <p:cNvSpPr/>
          <p:nvPr/>
        </p:nvSpPr>
        <p:spPr>
          <a:xfrm>
            <a:off x="311700" y="1560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114" name="Google Shape;114;p20"/>
          <p:cNvSpPr/>
          <p:nvPr/>
        </p:nvSpPr>
        <p:spPr>
          <a:xfrm>
            <a:off x="1305238" y="1560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115" name="Google Shape;115;p20"/>
          <p:cNvSpPr/>
          <p:nvPr/>
        </p:nvSpPr>
        <p:spPr>
          <a:xfrm>
            <a:off x="2298775" y="156017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116" name="Google Shape;116;p20"/>
          <p:cNvSpPr/>
          <p:nvPr/>
        </p:nvSpPr>
        <p:spPr>
          <a:xfrm>
            <a:off x="3292300" y="1560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117" name="Google Shape;117;p20"/>
          <p:cNvSpPr/>
          <p:nvPr/>
        </p:nvSpPr>
        <p:spPr>
          <a:xfrm>
            <a:off x="4285825" y="1560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118" name="Google Shape;118;p20"/>
          <p:cNvSpPr/>
          <p:nvPr/>
        </p:nvSpPr>
        <p:spPr>
          <a:xfrm>
            <a:off x="5279350" y="156017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119" name="Google Shape;119;p20"/>
          <p:cNvSpPr/>
          <p:nvPr/>
        </p:nvSpPr>
        <p:spPr>
          <a:xfrm>
            <a:off x="6536025" y="156017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120" name="Google Shape;120;p20"/>
          <p:cNvSpPr txBox="1"/>
          <p:nvPr/>
        </p:nvSpPr>
        <p:spPr>
          <a:xfrm>
            <a:off x="5708200" y="1499575"/>
            <a:ext cx="1031100" cy="447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a:t>...</a:t>
            </a:r>
            <a:endParaRPr sz="2200"/>
          </a:p>
        </p:txBody>
      </p:sp>
      <p:sp>
        <p:nvSpPr>
          <p:cNvPr id="121" name="Google Shape;121;p20"/>
          <p:cNvSpPr/>
          <p:nvPr/>
        </p:nvSpPr>
        <p:spPr>
          <a:xfrm>
            <a:off x="7836225" y="1560175"/>
            <a:ext cx="651300" cy="637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t>?</a:t>
            </a:r>
            <a:endParaRPr b="1"/>
          </a:p>
        </p:txBody>
      </p:sp>
      <p:sp>
        <p:nvSpPr>
          <p:cNvPr id="122" name="Google Shape;122;p20"/>
          <p:cNvSpPr txBox="1"/>
          <p:nvPr/>
        </p:nvSpPr>
        <p:spPr>
          <a:xfrm>
            <a:off x="4761925" y="2411725"/>
            <a:ext cx="39153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a:t>Next problem in the sequence</a:t>
            </a:r>
            <a:endParaRPr sz="2200"/>
          </a:p>
          <a:p>
            <a:pPr marL="0" lvl="0" indent="0" algn="l" rtl="0">
              <a:spcBef>
                <a:spcPts val="0"/>
              </a:spcBef>
              <a:spcAft>
                <a:spcPts val="0"/>
              </a:spcAft>
              <a:buNone/>
            </a:pPr>
            <a:r>
              <a:rPr lang="en" sz="2200"/>
              <a:t>Posttest performance</a:t>
            </a:r>
            <a:endParaRPr sz="2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Knowledge Versus Performance</a:t>
            </a:r>
            <a:endParaRPr/>
          </a:p>
        </p:txBody>
      </p:sp>
      <p:sp>
        <p:nvSpPr>
          <p:cNvPr id="128" name="Google Shape;128;p21"/>
          <p:cNvSpPr/>
          <p:nvPr/>
        </p:nvSpPr>
        <p:spPr>
          <a:xfrm>
            <a:off x="311700" y="2322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129" name="Google Shape;129;p21"/>
          <p:cNvSpPr/>
          <p:nvPr/>
        </p:nvSpPr>
        <p:spPr>
          <a:xfrm>
            <a:off x="1305238" y="2322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130" name="Google Shape;130;p21"/>
          <p:cNvSpPr/>
          <p:nvPr/>
        </p:nvSpPr>
        <p:spPr>
          <a:xfrm>
            <a:off x="2298775" y="232217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131" name="Google Shape;131;p21"/>
          <p:cNvSpPr/>
          <p:nvPr/>
        </p:nvSpPr>
        <p:spPr>
          <a:xfrm>
            <a:off x="3292300" y="2322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132" name="Google Shape;132;p21"/>
          <p:cNvSpPr/>
          <p:nvPr/>
        </p:nvSpPr>
        <p:spPr>
          <a:xfrm>
            <a:off x="4285825" y="2322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133" name="Google Shape;133;p21"/>
          <p:cNvSpPr/>
          <p:nvPr/>
        </p:nvSpPr>
        <p:spPr>
          <a:xfrm>
            <a:off x="5279350" y="232217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134" name="Google Shape;134;p21"/>
          <p:cNvSpPr/>
          <p:nvPr/>
        </p:nvSpPr>
        <p:spPr>
          <a:xfrm>
            <a:off x="6536025" y="232217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135" name="Google Shape;135;p21"/>
          <p:cNvSpPr txBox="1"/>
          <p:nvPr/>
        </p:nvSpPr>
        <p:spPr>
          <a:xfrm>
            <a:off x="5708200" y="2261575"/>
            <a:ext cx="1031100" cy="447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a:t>...</a:t>
            </a:r>
            <a:endParaRPr sz="2200"/>
          </a:p>
        </p:txBody>
      </p:sp>
      <p:sp>
        <p:nvSpPr>
          <p:cNvPr id="136" name="Google Shape;136;p21"/>
          <p:cNvSpPr/>
          <p:nvPr/>
        </p:nvSpPr>
        <p:spPr>
          <a:xfrm>
            <a:off x="7836225" y="2322175"/>
            <a:ext cx="651300" cy="637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t>?</a:t>
            </a:r>
            <a:endParaRPr b="1"/>
          </a:p>
        </p:txBody>
      </p:sp>
      <p:sp>
        <p:nvSpPr>
          <p:cNvPr id="137" name="Google Shape;137;p21"/>
          <p:cNvSpPr/>
          <p:nvPr/>
        </p:nvSpPr>
        <p:spPr>
          <a:xfrm>
            <a:off x="311700" y="138150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a:t>
            </a:r>
            <a:endParaRPr/>
          </a:p>
        </p:txBody>
      </p:sp>
      <p:sp>
        <p:nvSpPr>
          <p:cNvPr id="138" name="Google Shape;138;p21"/>
          <p:cNvSpPr/>
          <p:nvPr/>
        </p:nvSpPr>
        <p:spPr>
          <a:xfrm>
            <a:off x="1305238" y="138150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a:t>
            </a:r>
            <a:endParaRPr/>
          </a:p>
        </p:txBody>
      </p:sp>
      <p:sp>
        <p:nvSpPr>
          <p:cNvPr id="139" name="Google Shape;139;p21"/>
          <p:cNvSpPr/>
          <p:nvPr/>
        </p:nvSpPr>
        <p:spPr>
          <a:xfrm>
            <a:off x="2298775" y="138150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a:t>
            </a:r>
            <a:endParaRPr/>
          </a:p>
        </p:txBody>
      </p:sp>
      <p:sp>
        <p:nvSpPr>
          <p:cNvPr id="140" name="Google Shape;140;p21"/>
          <p:cNvSpPr/>
          <p:nvPr/>
        </p:nvSpPr>
        <p:spPr>
          <a:xfrm>
            <a:off x="3292300" y="138150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a:t>
            </a:r>
            <a:endParaRPr/>
          </a:p>
        </p:txBody>
      </p:sp>
      <p:sp>
        <p:nvSpPr>
          <p:cNvPr id="141" name="Google Shape;141;p21"/>
          <p:cNvSpPr/>
          <p:nvPr/>
        </p:nvSpPr>
        <p:spPr>
          <a:xfrm>
            <a:off x="4285825" y="138150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a:t>
            </a:r>
            <a:endParaRPr/>
          </a:p>
        </p:txBody>
      </p:sp>
      <p:sp>
        <p:nvSpPr>
          <p:cNvPr id="142" name="Google Shape;142;p21"/>
          <p:cNvSpPr/>
          <p:nvPr/>
        </p:nvSpPr>
        <p:spPr>
          <a:xfrm>
            <a:off x="5279350" y="138150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a:t>
            </a:r>
            <a:endParaRPr/>
          </a:p>
        </p:txBody>
      </p:sp>
      <p:sp>
        <p:nvSpPr>
          <p:cNvPr id="143" name="Google Shape;143;p21"/>
          <p:cNvSpPr/>
          <p:nvPr/>
        </p:nvSpPr>
        <p:spPr>
          <a:xfrm>
            <a:off x="6536025" y="138150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a:t>
            </a:r>
            <a:endParaRPr/>
          </a:p>
        </p:txBody>
      </p:sp>
      <p:sp>
        <p:nvSpPr>
          <p:cNvPr id="144" name="Google Shape;144;p21"/>
          <p:cNvSpPr txBox="1"/>
          <p:nvPr/>
        </p:nvSpPr>
        <p:spPr>
          <a:xfrm>
            <a:off x="5708200" y="1320900"/>
            <a:ext cx="1031100" cy="447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a:t>...</a:t>
            </a:r>
            <a:endParaRPr sz="2200"/>
          </a:p>
        </p:txBody>
      </p:sp>
      <p:sp>
        <p:nvSpPr>
          <p:cNvPr id="145" name="Google Shape;145;p21"/>
          <p:cNvSpPr/>
          <p:nvPr/>
        </p:nvSpPr>
        <p:spPr>
          <a:xfrm>
            <a:off x="7836225" y="138150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t>?</a:t>
            </a:r>
            <a:endParaRPr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Knowledge Versus Performance</a:t>
            </a:r>
            <a:endParaRPr/>
          </a:p>
        </p:txBody>
      </p:sp>
      <p:sp>
        <p:nvSpPr>
          <p:cNvPr id="151" name="Google Shape;151;p22"/>
          <p:cNvSpPr/>
          <p:nvPr/>
        </p:nvSpPr>
        <p:spPr>
          <a:xfrm>
            <a:off x="311700" y="2322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A</a:t>
            </a:r>
            <a:endParaRPr/>
          </a:p>
        </p:txBody>
      </p:sp>
      <p:sp>
        <p:nvSpPr>
          <p:cNvPr id="152" name="Google Shape;152;p22"/>
          <p:cNvSpPr/>
          <p:nvPr/>
        </p:nvSpPr>
        <p:spPr>
          <a:xfrm>
            <a:off x="1305238" y="2322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A</a:t>
            </a:r>
            <a:endParaRPr/>
          </a:p>
        </p:txBody>
      </p:sp>
      <p:sp>
        <p:nvSpPr>
          <p:cNvPr id="153" name="Google Shape;153;p22"/>
          <p:cNvSpPr/>
          <p:nvPr/>
        </p:nvSpPr>
        <p:spPr>
          <a:xfrm>
            <a:off x="2298775" y="232217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A</a:t>
            </a:r>
            <a:endParaRPr/>
          </a:p>
        </p:txBody>
      </p:sp>
      <p:sp>
        <p:nvSpPr>
          <p:cNvPr id="154" name="Google Shape;154;p22"/>
          <p:cNvSpPr/>
          <p:nvPr/>
        </p:nvSpPr>
        <p:spPr>
          <a:xfrm>
            <a:off x="3292300" y="2322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A</a:t>
            </a:r>
            <a:endParaRPr/>
          </a:p>
        </p:txBody>
      </p:sp>
      <p:sp>
        <p:nvSpPr>
          <p:cNvPr id="155" name="Google Shape;155;p22"/>
          <p:cNvSpPr/>
          <p:nvPr/>
        </p:nvSpPr>
        <p:spPr>
          <a:xfrm>
            <a:off x="4285825" y="232217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A</a:t>
            </a:r>
            <a:endParaRPr/>
          </a:p>
        </p:txBody>
      </p:sp>
      <p:sp>
        <p:nvSpPr>
          <p:cNvPr id="156" name="Google Shape;156;p22"/>
          <p:cNvSpPr/>
          <p:nvPr/>
        </p:nvSpPr>
        <p:spPr>
          <a:xfrm>
            <a:off x="5279350" y="232217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A</a:t>
            </a:r>
            <a:endParaRPr/>
          </a:p>
        </p:txBody>
      </p:sp>
      <p:sp>
        <p:nvSpPr>
          <p:cNvPr id="157" name="Google Shape;157;p22"/>
          <p:cNvSpPr/>
          <p:nvPr/>
        </p:nvSpPr>
        <p:spPr>
          <a:xfrm>
            <a:off x="6536025" y="232217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A</a:t>
            </a:r>
            <a:endParaRPr/>
          </a:p>
        </p:txBody>
      </p:sp>
      <p:sp>
        <p:nvSpPr>
          <p:cNvPr id="158" name="Google Shape;158;p22"/>
          <p:cNvSpPr txBox="1"/>
          <p:nvPr/>
        </p:nvSpPr>
        <p:spPr>
          <a:xfrm>
            <a:off x="5708200" y="2261575"/>
            <a:ext cx="1031100" cy="447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a:t>...</a:t>
            </a:r>
            <a:endParaRPr sz="2200"/>
          </a:p>
        </p:txBody>
      </p:sp>
      <p:sp>
        <p:nvSpPr>
          <p:cNvPr id="159" name="Google Shape;159;p22"/>
          <p:cNvSpPr/>
          <p:nvPr/>
        </p:nvSpPr>
        <p:spPr>
          <a:xfrm>
            <a:off x="7836225" y="2322175"/>
            <a:ext cx="651300" cy="637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t>A</a:t>
            </a:r>
            <a:endParaRPr b="1"/>
          </a:p>
        </p:txBody>
      </p:sp>
      <p:sp>
        <p:nvSpPr>
          <p:cNvPr id="160" name="Google Shape;160;p22"/>
          <p:cNvSpPr/>
          <p:nvPr/>
        </p:nvSpPr>
        <p:spPr>
          <a:xfrm>
            <a:off x="311700" y="138150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K</a:t>
            </a:r>
            <a:r>
              <a:rPr lang="en" baseline="-25000"/>
              <a:t>0</a:t>
            </a:r>
            <a:endParaRPr baseline="-25000"/>
          </a:p>
        </p:txBody>
      </p:sp>
      <p:sp>
        <p:nvSpPr>
          <p:cNvPr id="161" name="Google Shape;161;p22"/>
          <p:cNvSpPr/>
          <p:nvPr/>
        </p:nvSpPr>
        <p:spPr>
          <a:xfrm>
            <a:off x="1305238" y="138150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K</a:t>
            </a:r>
            <a:r>
              <a:rPr lang="en" baseline="-25000"/>
              <a:t>1</a:t>
            </a:r>
            <a:endParaRPr baseline="-25000"/>
          </a:p>
        </p:txBody>
      </p:sp>
      <p:sp>
        <p:nvSpPr>
          <p:cNvPr id="162" name="Google Shape;162;p22"/>
          <p:cNvSpPr/>
          <p:nvPr/>
        </p:nvSpPr>
        <p:spPr>
          <a:xfrm>
            <a:off x="2298775" y="138150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K</a:t>
            </a:r>
            <a:r>
              <a:rPr lang="en" baseline="-25000"/>
              <a:t>2</a:t>
            </a:r>
            <a:endParaRPr baseline="-25000"/>
          </a:p>
        </p:txBody>
      </p:sp>
      <p:sp>
        <p:nvSpPr>
          <p:cNvPr id="163" name="Google Shape;163;p22"/>
          <p:cNvSpPr/>
          <p:nvPr/>
        </p:nvSpPr>
        <p:spPr>
          <a:xfrm>
            <a:off x="3292300" y="138150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K</a:t>
            </a:r>
            <a:r>
              <a:rPr lang="en" baseline="-25000"/>
              <a:t>3</a:t>
            </a:r>
            <a:endParaRPr baseline="-25000"/>
          </a:p>
        </p:txBody>
      </p:sp>
      <p:sp>
        <p:nvSpPr>
          <p:cNvPr id="164" name="Google Shape;164;p22"/>
          <p:cNvSpPr/>
          <p:nvPr/>
        </p:nvSpPr>
        <p:spPr>
          <a:xfrm>
            <a:off x="4285825" y="138150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K</a:t>
            </a:r>
            <a:r>
              <a:rPr lang="en" baseline="-25000"/>
              <a:t>4</a:t>
            </a:r>
            <a:endParaRPr baseline="-25000"/>
          </a:p>
        </p:txBody>
      </p:sp>
      <p:sp>
        <p:nvSpPr>
          <p:cNvPr id="165" name="Google Shape;165;p22"/>
          <p:cNvSpPr/>
          <p:nvPr/>
        </p:nvSpPr>
        <p:spPr>
          <a:xfrm>
            <a:off x="5279350" y="138150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K</a:t>
            </a:r>
            <a:r>
              <a:rPr lang="en" baseline="-25000"/>
              <a:t>5</a:t>
            </a:r>
            <a:endParaRPr baseline="-25000"/>
          </a:p>
        </p:txBody>
      </p:sp>
      <p:sp>
        <p:nvSpPr>
          <p:cNvPr id="166" name="Google Shape;166;p22"/>
          <p:cNvSpPr/>
          <p:nvPr/>
        </p:nvSpPr>
        <p:spPr>
          <a:xfrm>
            <a:off x="6536025" y="138150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K</a:t>
            </a:r>
            <a:r>
              <a:rPr lang="en" baseline="-25000"/>
              <a:t>t</a:t>
            </a:r>
            <a:endParaRPr baseline="-25000"/>
          </a:p>
        </p:txBody>
      </p:sp>
      <p:sp>
        <p:nvSpPr>
          <p:cNvPr id="167" name="Google Shape;167;p22"/>
          <p:cNvSpPr txBox="1"/>
          <p:nvPr/>
        </p:nvSpPr>
        <p:spPr>
          <a:xfrm>
            <a:off x="5708200" y="1320900"/>
            <a:ext cx="1031100" cy="447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200"/>
              <a:t>...</a:t>
            </a:r>
            <a:endParaRPr sz="2200"/>
          </a:p>
        </p:txBody>
      </p:sp>
      <p:sp>
        <p:nvSpPr>
          <p:cNvPr id="168" name="Google Shape;168;p22"/>
          <p:cNvSpPr/>
          <p:nvPr/>
        </p:nvSpPr>
        <p:spPr>
          <a:xfrm>
            <a:off x="7836225" y="138150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t>K</a:t>
            </a:r>
            <a:r>
              <a:rPr lang="en" b="1" baseline="-25000"/>
              <a:t>t+1</a:t>
            </a:r>
            <a:endParaRPr b="1" baseline="-25000"/>
          </a:p>
        </p:txBody>
      </p:sp>
      <p:cxnSp>
        <p:nvCxnSpPr>
          <p:cNvPr id="169" name="Google Shape;169;p22"/>
          <p:cNvCxnSpPr>
            <a:stCxn id="160" idx="3"/>
            <a:endCxn id="161" idx="1"/>
          </p:cNvCxnSpPr>
          <p:nvPr/>
        </p:nvCxnSpPr>
        <p:spPr>
          <a:xfrm>
            <a:off x="963000" y="1700250"/>
            <a:ext cx="342300" cy="0"/>
          </a:xfrm>
          <a:prstGeom prst="straightConnector1">
            <a:avLst/>
          </a:prstGeom>
          <a:noFill/>
          <a:ln w="9525" cap="flat" cmpd="sng">
            <a:solidFill>
              <a:schemeClr val="dk2"/>
            </a:solidFill>
            <a:prstDash val="solid"/>
            <a:round/>
            <a:headEnd type="none" w="med" len="med"/>
            <a:tailEnd type="triangle" w="med" len="med"/>
          </a:ln>
        </p:spPr>
      </p:cxnSp>
      <p:cxnSp>
        <p:nvCxnSpPr>
          <p:cNvPr id="170" name="Google Shape;170;p22"/>
          <p:cNvCxnSpPr>
            <a:stCxn id="161" idx="3"/>
            <a:endCxn id="162" idx="1"/>
          </p:cNvCxnSpPr>
          <p:nvPr/>
        </p:nvCxnSpPr>
        <p:spPr>
          <a:xfrm>
            <a:off x="1956538" y="1700250"/>
            <a:ext cx="342300" cy="0"/>
          </a:xfrm>
          <a:prstGeom prst="straightConnector1">
            <a:avLst/>
          </a:prstGeom>
          <a:noFill/>
          <a:ln w="9525" cap="flat" cmpd="sng">
            <a:solidFill>
              <a:schemeClr val="dk2"/>
            </a:solidFill>
            <a:prstDash val="solid"/>
            <a:round/>
            <a:headEnd type="none" w="med" len="med"/>
            <a:tailEnd type="triangle" w="med" len="med"/>
          </a:ln>
        </p:spPr>
      </p:cxnSp>
      <p:cxnSp>
        <p:nvCxnSpPr>
          <p:cNvPr id="171" name="Google Shape;171;p22"/>
          <p:cNvCxnSpPr>
            <a:stCxn id="162" idx="3"/>
            <a:endCxn id="163" idx="1"/>
          </p:cNvCxnSpPr>
          <p:nvPr/>
        </p:nvCxnSpPr>
        <p:spPr>
          <a:xfrm>
            <a:off x="2950075" y="1700250"/>
            <a:ext cx="342300" cy="0"/>
          </a:xfrm>
          <a:prstGeom prst="straightConnector1">
            <a:avLst/>
          </a:prstGeom>
          <a:noFill/>
          <a:ln w="9525" cap="flat" cmpd="sng">
            <a:solidFill>
              <a:schemeClr val="dk2"/>
            </a:solidFill>
            <a:prstDash val="solid"/>
            <a:round/>
            <a:headEnd type="none" w="med" len="med"/>
            <a:tailEnd type="triangle" w="med" len="med"/>
          </a:ln>
        </p:spPr>
      </p:cxnSp>
      <p:cxnSp>
        <p:nvCxnSpPr>
          <p:cNvPr id="172" name="Google Shape;172;p22"/>
          <p:cNvCxnSpPr>
            <a:stCxn id="163" idx="3"/>
            <a:endCxn id="164" idx="1"/>
          </p:cNvCxnSpPr>
          <p:nvPr/>
        </p:nvCxnSpPr>
        <p:spPr>
          <a:xfrm>
            <a:off x="3943600" y="1700250"/>
            <a:ext cx="342300" cy="0"/>
          </a:xfrm>
          <a:prstGeom prst="straightConnector1">
            <a:avLst/>
          </a:prstGeom>
          <a:noFill/>
          <a:ln w="9525" cap="flat" cmpd="sng">
            <a:solidFill>
              <a:schemeClr val="dk2"/>
            </a:solidFill>
            <a:prstDash val="solid"/>
            <a:round/>
            <a:headEnd type="none" w="med" len="med"/>
            <a:tailEnd type="triangle" w="med" len="med"/>
          </a:ln>
        </p:spPr>
      </p:cxnSp>
      <p:cxnSp>
        <p:nvCxnSpPr>
          <p:cNvPr id="173" name="Google Shape;173;p22"/>
          <p:cNvCxnSpPr>
            <a:stCxn id="164" idx="3"/>
            <a:endCxn id="165" idx="1"/>
          </p:cNvCxnSpPr>
          <p:nvPr/>
        </p:nvCxnSpPr>
        <p:spPr>
          <a:xfrm>
            <a:off x="4937125" y="1700250"/>
            <a:ext cx="342300" cy="0"/>
          </a:xfrm>
          <a:prstGeom prst="straightConnector1">
            <a:avLst/>
          </a:prstGeom>
          <a:noFill/>
          <a:ln w="9525" cap="flat" cmpd="sng">
            <a:solidFill>
              <a:schemeClr val="dk2"/>
            </a:solidFill>
            <a:prstDash val="solid"/>
            <a:round/>
            <a:headEnd type="none" w="med" len="med"/>
            <a:tailEnd type="triangle" w="med" len="med"/>
          </a:ln>
        </p:spPr>
      </p:cxnSp>
      <p:cxnSp>
        <p:nvCxnSpPr>
          <p:cNvPr id="174" name="Google Shape;174;p22"/>
          <p:cNvCxnSpPr>
            <a:stCxn id="166" idx="3"/>
            <a:endCxn id="168" idx="1"/>
          </p:cNvCxnSpPr>
          <p:nvPr/>
        </p:nvCxnSpPr>
        <p:spPr>
          <a:xfrm>
            <a:off x="7187325" y="1700250"/>
            <a:ext cx="648900" cy="0"/>
          </a:xfrm>
          <a:prstGeom prst="straightConnector1">
            <a:avLst/>
          </a:prstGeom>
          <a:noFill/>
          <a:ln w="9525" cap="flat" cmpd="sng">
            <a:solidFill>
              <a:schemeClr val="dk2"/>
            </a:solidFill>
            <a:prstDash val="solid"/>
            <a:round/>
            <a:headEnd type="none" w="med" len="med"/>
            <a:tailEnd type="triangle" w="med" len="med"/>
          </a:ln>
        </p:spPr>
      </p:cxnSp>
      <p:cxnSp>
        <p:nvCxnSpPr>
          <p:cNvPr id="175" name="Google Shape;175;p22"/>
          <p:cNvCxnSpPr>
            <a:stCxn id="160" idx="2"/>
            <a:endCxn id="151" idx="0"/>
          </p:cNvCxnSpPr>
          <p:nvPr/>
        </p:nvCxnSpPr>
        <p:spPr>
          <a:xfrm>
            <a:off x="637350" y="2019000"/>
            <a:ext cx="0" cy="303300"/>
          </a:xfrm>
          <a:prstGeom prst="straightConnector1">
            <a:avLst/>
          </a:prstGeom>
          <a:noFill/>
          <a:ln w="9525" cap="flat" cmpd="sng">
            <a:solidFill>
              <a:schemeClr val="dk2"/>
            </a:solidFill>
            <a:prstDash val="solid"/>
            <a:round/>
            <a:headEnd type="none" w="med" len="med"/>
            <a:tailEnd type="triangle" w="med" len="med"/>
          </a:ln>
        </p:spPr>
      </p:cxnSp>
      <p:cxnSp>
        <p:nvCxnSpPr>
          <p:cNvPr id="176" name="Google Shape;176;p22"/>
          <p:cNvCxnSpPr>
            <a:stCxn id="161" idx="2"/>
            <a:endCxn id="152" idx="0"/>
          </p:cNvCxnSpPr>
          <p:nvPr/>
        </p:nvCxnSpPr>
        <p:spPr>
          <a:xfrm>
            <a:off x="1630888" y="2019000"/>
            <a:ext cx="0" cy="303300"/>
          </a:xfrm>
          <a:prstGeom prst="straightConnector1">
            <a:avLst/>
          </a:prstGeom>
          <a:noFill/>
          <a:ln w="9525" cap="flat" cmpd="sng">
            <a:solidFill>
              <a:schemeClr val="dk2"/>
            </a:solidFill>
            <a:prstDash val="solid"/>
            <a:round/>
            <a:headEnd type="none" w="med" len="med"/>
            <a:tailEnd type="triangle" w="med" len="med"/>
          </a:ln>
        </p:spPr>
      </p:cxnSp>
      <p:cxnSp>
        <p:nvCxnSpPr>
          <p:cNvPr id="177" name="Google Shape;177;p22"/>
          <p:cNvCxnSpPr>
            <a:stCxn id="162" idx="2"/>
            <a:endCxn id="153" idx="0"/>
          </p:cNvCxnSpPr>
          <p:nvPr/>
        </p:nvCxnSpPr>
        <p:spPr>
          <a:xfrm>
            <a:off x="2624425" y="2019000"/>
            <a:ext cx="0" cy="303300"/>
          </a:xfrm>
          <a:prstGeom prst="straightConnector1">
            <a:avLst/>
          </a:prstGeom>
          <a:noFill/>
          <a:ln w="9525" cap="flat" cmpd="sng">
            <a:solidFill>
              <a:schemeClr val="dk2"/>
            </a:solidFill>
            <a:prstDash val="solid"/>
            <a:round/>
            <a:headEnd type="none" w="med" len="med"/>
            <a:tailEnd type="triangle" w="med" len="med"/>
          </a:ln>
        </p:spPr>
      </p:cxnSp>
      <p:cxnSp>
        <p:nvCxnSpPr>
          <p:cNvPr id="178" name="Google Shape;178;p22"/>
          <p:cNvCxnSpPr>
            <a:stCxn id="163" idx="2"/>
            <a:endCxn id="154" idx="0"/>
          </p:cNvCxnSpPr>
          <p:nvPr/>
        </p:nvCxnSpPr>
        <p:spPr>
          <a:xfrm>
            <a:off x="3617950" y="2019000"/>
            <a:ext cx="0" cy="303300"/>
          </a:xfrm>
          <a:prstGeom prst="straightConnector1">
            <a:avLst/>
          </a:prstGeom>
          <a:noFill/>
          <a:ln w="9525" cap="flat" cmpd="sng">
            <a:solidFill>
              <a:schemeClr val="dk2"/>
            </a:solidFill>
            <a:prstDash val="solid"/>
            <a:round/>
            <a:headEnd type="none" w="med" len="med"/>
            <a:tailEnd type="triangle" w="med" len="med"/>
          </a:ln>
        </p:spPr>
      </p:cxnSp>
      <p:cxnSp>
        <p:nvCxnSpPr>
          <p:cNvPr id="179" name="Google Shape;179;p22"/>
          <p:cNvCxnSpPr>
            <a:stCxn id="164" idx="2"/>
            <a:endCxn id="155" idx="0"/>
          </p:cNvCxnSpPr>
          <p:nvPr/>
        </p:nvCxnSpPr>
        <p:spPr>
          <a:xfrm>
            <a:off x="4611475" y="2019000"/>
            <a:ext cx="0" cy="303300"/>
          </a:xfrm>
          <a:prstGeom prst="straightConnector1">
            <a:avLst/>
          </a:prstGeom>
          <a:noFill/>
          <a:ln w="9525" cap="flat" cmpd="sng">
            <a:solidFill>
              <a:schemeClr val="dk2"/>
            </a:solidFill>
            <a:prstDash val="solid"/>
            <a:round/>
            <a:headEnd type="none" w="med" len="med"/>
            <a:tailEnd type="triangle" w="med" len="med"/>
          </a:ln>
        </p:spPr>
      </p:cxnSp>
      <p:cxnSp>
        <p:nvCxnSpPr>
          <p:cNvPr id="180" name="Google Shape;180;p22"/>
          <p:cNvCxnSpPr>
            <a:stCxn id="165" idx="2"/>
            <a:endCxn id="156" idx="0"/>
          </p:cNvCxnSpPr>
          <p:nvPr/>
        </p:nvCxnSpPr>
        <p:spPr>
          <a:xfrm>
            <a:off x="5605000" y="2019000"/>
            <a:ext cx="0" cy="303300"/>
          </a:xfrm>
          <a:prstGeom prst="straightConnector1">
            <a:avLst/>
          </a:prstGeom>
          <a:noFill/>
          <a:ln w="9525" cap="flat" cmpd="sng">
            <a:solidFill>
              <a:schemeClr val="dk2"/>
            </a:solidFill>
            <a:prstDash val="solid"/>
            <a:round/>
            <a:headEnd type="none" w="med" len="med"/>
            <a:tailEnd type="triangle" w="med" len="med"/>
          </a:ln>
        </p:spPr>
      </p:cxnSp>
      <p:cxnSp>
        <p:nvCxnSpPr>
          <p:cNvPr id="181" name="Google Shape;181;p22"/>
          <p:cNvCxnSpPr>
            <a:stCxn id="166" idx="2"/>
            <a:endCxn id="157" idx="0"/>
          </p:cNvCxnSpPr>
          <p:nvPr/>
        </p:nvCxnSpPr>
        <p:spPr>
          <a:xfrm>
            <a:off x="6861675" y="2019000"/>
            <a:ext cx="0" cy="303300"/>
          </a:xfrm>
          <a:prstGeom prst="straightConnector1">
            <a:avLst/>
          </a:prstGeom>
          <a:noFill/>
          <a:ln w="9525" cap="flat" cmpd="sng">
            <a:solidFill>
              <a:schemeClr val="dk2"/>
            </a:solidFill>
            <a:prstDash val="solid"/>
            <a:round/>
            <a:headEnd type="none" w="med" len="med"/>
            <a:tailEnd type="triangle" w="med" len="med"/>
          </a:ln>
        </p:spPr>
      </p:cxnSp>
      <p:cxnSp>
        <p:nvCxnSpPr>
          <p:cNvPr id="182" name="Google Shape;182;p22"/>
          <p:cNvCxnSpPr>
            <a:stCxn id="168" idx="2"/>
            <a:endCxn id="159" idx="0"/>
          </p:cNvCxnSpPr>
          <p:nvPr/>
        </p:nvCxnSpPr>
        <p:spPr>
          <a:xfrm>
            <a:off x="8161875" y="2019000"/>
            <a:ext cx="0" cy="3033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would you want to use knowledge tracing?</a:t>
            </a:r>
            <a:endParaRPr/>
          </a:p>
        </p:txBody>
      </p:sp>
      <p:sp>
        <p:nvSpPr>
          <p:cNvPr id="188" name="Google Shape;188;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Assumptions of BKT</a:t>
            </a:r>
            <a:endParaRPr/>
          </a:p>
        </p:txBody>
      </p:sp>
      <p:sp>
        <p:nvSpPr>
          <p:cNvPr id="194" name="Google Shape;194;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AutoNum type="arabicPeriod"/>
            </a:pPr>
            <a:r>
              <a:rPr lang="en" sz="2200"/>
              <a:t>The observable action can be marked as correct or incorrect (Binary)</a:t>
            </a:r>
            <a:endParaRPr sz="2200"/>
          </a:p>
          <a:p>
            <a:pPr marL="457200" lvl="0" indent="-368300" algn="l" rtl="0">
              <a:spcBef>
                <a:spcPts val="0"/>
              </a:spcBef>
              <a:spcAft>
                <a:spcPts val="0"/>
              </a:spcAft>
              <a:buSzPts val="2200"/>
              <a:buAutoNum type="arabicPeriod"/>
            </a:pPr>
            <a:r>
              <a:rPr lang="en" sz="2200"/>
              <a:t>Each unit (e.g., step, problem) is associated with one skill</a:t>
            </a:r>
            <a:endParaRPr sz="2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BKT Concept</a:t>
            </a:r>
            <a:endParaRPr/>
          </a:p>
        </p:txBody>
      </p:sp>
      <p:sp>
        <p:nvSpPr>
          <p:cNvPr id="280" name="Google Shape;280;p3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a:t>Infer the student’s knowledge based upon performance</a:t>
            </a:r>
            <a:endParaRPr sz="2200"/>
          </a:p>
          <a:p>
            <a:pPr marL="457200" lvl="0" indent="-368300" algn="l" rtl="0">
              <a:spcBef>
                <a:spcPts val="0"/>
              </a:spcBef>
              <a:spcAft>
                <a:spcPts val="0"/>
              </a:spcAft>
              <a:buSzPts val="2200"/>
              <a:buChar char="●"/>
            </a:pPr>
            <a:r>
              <a:rPr lang="en" sz="2200"/>
              <a:t>Assumptions</a:t>
            </a:r>
            <a:endParaRPr sz="2200"/>
          </a:p>
          <a:p>
            <a:pPr marL="914400" lvl="1" indent="-368300" algn="l" rtl="0">
              <a:spcBef>
                <a:spcPts val="0"/>
              </a:spcBef>
              <a:spcAft>
                <a:spcPts val="0"/>
              </a:spcAft>
              <a:buSzPts val="2200"/>
              <a:buChar char="○"/>
            </a:pPr>
            <a:r>
              <a:rPr lang="en" sz="2200"/>
              <a:t>The skill is either learned or unlearned</a:t>
            </a:r>
            <a:endParaRPr sz="2200"/>
          </a:p>
          <a:p>
            <a:pPr marL="914400" lvl="1" indent="-368300" algn="l" rtl="0">
              <a:spcBef>
                <a:spcPts val="0"/>
              </a:spcBef>
              <a:spcAft>
                <a:spcPts val="0"/>
              </a:spcAft>
              <a:buSzPts val="2200"/>
              <a:buChar char="○"/>
            </a:pPr>
            <a:r>
              <a:rPr lang="en" sz="2200"/>
              <a:t>A student cannot forget a skill</a:t>
            </a:r>
            <a:endParaRPr sz="2200"/>
          </a:p>
          <a:p>
            <a:pPr marL="914400" lvl="1" indent="-368300" algn="l" rtl="0">
              <a:spcBef>
                <a:spcPts val="0"/>
              </a:spcBef>
              <a:spcAft>
                <a:spcPts val="0"/>
              </a:spcAft>
              <a:buSzPts val="2200"/>
              <a:buChar char="○"/>
            </a:pPr>
            <a:r>
              <a:rPr lang="en" sz="2200"/>
              <a:t>Each step is an opportunity for the student to learn the skill</a:t>
            </a:r>
            <a:endParaRPr sz="2200"/>
          </a:p>
          <a:p>
            <a:pPr marL="914400" lvl="1" indent="-368300" algn="l" rtl="0">
              <a:spcBef>
                <a:spcPts val="0"/>
              </a:spcBef>
              <a:spcAft>
                <a:spcPts val="0"/>
              </a:spcAft>
              <a:buSzPts val="2200"/>
              <a:buChar char="○"/>
            </a:pPr>
            <a:r>
              <a:rPr lang="en" sz="2200"/>
              <a:t>Each action/exercise is labelled with just one skill</a:t>
            </a:r>
            <a:endParaRPr sz="2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BKT Model Parameters</a:t>
            </a:r>
            <a:endParaRPr/>
          </a:p>
        </p:txBody>
      </p:sp>
      <p:sp>
        <p:nvSpPr>
          <p:cNvPr id="286" name="Google Shape;286;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Initial knowledge (L</a:t>
            </a:r>
            <a:r>
              <a:rPr lang="en" baseline="-25000"/>
              <a:t>0</a:t>
            </a:r>
            <a:r>
              <a:rPr lang="en"/>
              <a:t>)</a:t>
            </a:r>
            <a:endParaRPr/>
          </a:p>
          <a:p>
            <a:pPr marL="457200" lvl="0" indent="-342900" algn="l" rtl="0">
              <a:spcBef>
                <a:spcPts val="0"/>
              </a:spcBef>
              <a:spcAft>
                <a:spcPts val="0"/>
              </a:spcAft>
              <a:buSzPts val="1800"/>
              <a:buChar char="●"/>
            </a:pPr>
            <a:r>
              <a:rPr lang="en"/>
              <a:t>Transfer (T)</a:t>
            </a:r>
            <a:endParaRPr/>
          </a:p>
          <a:p>
            <a:pPr marL="457200" lvl="0" indent="-342900" algn="l" rtl="0">
              <a:spcBef>
                <a:spcPts val="0"/>
              </a:spcBef>
              <a:spcAft>
                <a:spcPts val="0"/>
              </a:spcAft>
              <a:buSzPts val="1800"/>
              <a:buChar char="●"/>
            </a:pPr>
            <a:r>
              <a:rPr lang="en"/>
              <a:t>Slip (S)</a:t>
            </a:r>
            <a:endParaRPr/>
          </a:p>
          <a:p>
            <a:pPr marL="457200" lvl="0" indent="-342900" algn="l" rtl="0">
              <a:spcBef>
                <a:spcPts val="0"/>
              </a:spcBef>
              <a:spcAft>
                <a:spcPts val="0"/>
              </a:spcAft>
              <a:buSzPts val="1800"/>
              <a:buChar char="●"/>
            </a:pPr>
            <a:r>
              <a:rPr lang="en"/>
              <a:t>Guess (G)</a:t>
            </a:r>
            <a:endParaRPr/>
          </a:p>
        </p:txBody>
      </p:sp>
      <p:sp>
        <p:nvSpPr>
          <p:cNvPr id="287" name="Google Shape;287;p32"/>
          <p:cNvSpPr/>
          <p:nvPr/>
        </p:nvSpPr>
        <p:spPr>
          <a:xfrm>
            <a:off x="5214194" y="2090951"/>
            <a:ext cx="825000" cy="626100"/>
          </a:xfrm>
          <a:prstGeom prst="ellipse">
            <a:avLst/>
          </a:prstGeom>
          <a:solidFill>
            <a:srgbClr val="666666"/>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FF"/>
                </a:solidFill>
              </a:rPr>
              <a:t>0</a:t>
            </a:r>
            <a:endParaRPr sz="1800">
              <a:solidFill>
                <a:srgbClr val="FFFFFF"/>
              </a:solidFill>
            </a:endParaRPr>
          </a:p>
        </p:txBody>
      </p:sp>
      <p:sp>
        <p:nvSpPr>
          <p:cNvPr id="288" name="Google Shape;288;p32"/>
          <p:cNvSpPr/>
          <p:nvPr/>
        </p:nvSpPr>
        <p:spPr>
          <a:xfrm>
            <a:off x="7276867" y="2090951"/>
            <a:ext cx="825000" cy="626100"/>
          </a:xfrm>
          <a:prstGeom prst="ellipse">
            <a:avLst/>
          </a:prstGeom>
          <a:solidFill>
            <a:srgbClr val="6666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FF"/>
                </a:solidFill>
              </a:rPr>
              <a:t>1</a:t>
            </a:r>
            <a:endParaRPr sz="1800">
              <a:solidFill>
                <a:srgbClr val="FFFFFF"/>
              </a:solidFill>
            </a:endParaRPr>
          </a:p>
        </p:txBody>
      </p:sp>
      <p:cxnSp>
        <p:nvCxnSpPr>
          <p:cNvPr id="289" name="Google Shape;289;p32"/>
          <p:cNvCxnSpPr>
            <a:stCxn id="287" idx="7"/>
            <a:endCxn id="288" idx="1"/>
          </p:cNvCxnSpPr>
          <p:nvPr/>
        </p:nvCxnSpPr>
        <p:spPr>
          <a:xfrm rot="-5400000" flipH="1">
            <a:off x="6657726" y="1443291"/>
            <a:ext cx="600" cy="1479300"/>
          </a:xfrm>
          <a:prstGeom prst="curvedConnector3">
            <a:avLst>
              <a:gd name="adj1" fmla="val -54969204"/>
            </a:avLst>
          </a:prstGeom>
          <a:noFill/>
          <a:ln w="28575" cap="flat" cmpd="sng">
            <a:solidFill>
              <a:srgbClr val="000000"/>
            </a:solidFill>
            <a:prstDash val="solid"/>
            <a:round/>
            <a:headEnd type="none" w="med" len="med"/>
            <a:tailEnd type="triangle" w="med" len="med"/>
          </a:ln>
        </p:spPr>
      </p:cxnSp>
      <p:sp>
        <p:nvSpPr>
          <p:cNvPr id="290" name="Google Shape;290;p32"/>
          <p:cNvSpPr/>
          <p:nvPr/>
        </p:nvSpPr>
        <p:spPr>
          <a:xfrm>
            <a:off x="4610850" y="518225"/>
            <a:ext cx="1240200" cy="626100"/>
          </a:xfrm>
          <a:prstGeom prst="ellipse">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a:solidFill>
                <a:srgbClr val="FFFBF0"/>
              </a:solidFill>
            </a:endParaRPr>
          </a:p>
        </p:txBody>
      </p:sp>
      <p:cxnSp>
        <p:nvCxnSpPr>
          <p:cNvPr id="291" name="Google Shape;291;p32"/>
          <p:cNvCxnSpPr>
            <a:stCxn id="290" idx="6"/>
            <a:endCxn id="287" idx="0"/>
          </p:cNvCxnSpPr>
          <p:nvPr/>
        </p:nvCxnSpPr>
        <p:spPr>
          <a:xfrm flipH="1">
            <a:off x="5626650" y="831275"/>
            <a:ext cx="224400" cy="1259700"/>
          </a:xfrm>
          <a:prstGeom prst="curvedConnector4">
            <a:avLst>
              <a:gd name="adj1" fmla="val -106116"/>
              <a:gd name="adj2" fmla="val 62425"/>
            </a:avLst>
          </a:prstGeom>
          <a:noFill/>
          <a:ln w="28575" cap="flat" cmpd="sng">
            <a:solidFill>
              <a:srgbClr val="000000"/>
            </a:solidFill>
            <a:prstDash val="solid"/>
            <a:round/>
            <a:headEnd type="none" w="med" len="med"/>
            <a:tailEnd type="triangle" w="med" len="med"/>
          </a:ln>
        </p:spPr>
      </p:cxnSp>
      <p:sp>
        <p:nvSpPr>
          <p:cNvPr id="292" name="Google Shape;292;p32"/>
          <p:cNvSpPr/>
          <p:nvPr/>
        </p:nvSpPr>
        <p:spPr>
          <a:xfrm>
            <a:off x="5214194" y="3789273"/>
            <a:ext cx="825000" cy="626100"/>
          </a:xfrm>
          <a:prstGeom prst="rect">
            <a:avLst/>
          </a:prstGeom>
          <a:solidFill>
            <a:srgbClr val="EA99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t>Wrong</a:t>
            </a:r>
            <a:endParaRPr/>
          </a:p>
        </p:txBody>
      </p:sp>
      <p:sp>
        <p:nvSpPr>
          <p:cNvPr id="293" name="Google Shape;293;p32"/>
          <p:cNvSpPr/>
          <p:nvPr/>
        </p:nvSpPr>
        <p:spPr>
          <a:xfrm>
            <a:off x="7276867" y="3789273"/>
            <a:ext cx="825000" cy="626100"/>
          </a:xfrm>
          <a:prstGeom prst="rect">
            <a:avLst/>
          </a:prstGeom>
          <a:solidFill>
            <a:srgbClr val="93C47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t>Correct</a:t>
            </a:r>
            <a:endParaRPr/>
          </a:p>
        </p:txBody>
      </p:sp>
      <p:cxnSp>
        <p:nvCxnSpPr>
          <p:cNvPr id="294" name="Google Shape;294;p32"/>
          <p:cNvCxnSpPr>
            <a:stCxn id="287" idx="4"/>
            <a:endCxn id="292" idx="0"/>
          </p:cNvCxnSpPr>
          <p:nvPr/>
        </p:nvCxnSpPr>
        <p:spPr>
          <a:xfrm>
            <a:off x="5626694" y="2717051"/>
            <a:ext cx="0" cy="1072200"/>
          </a:xfrm>
          <a:prstGeom prst="straightConnector1">
            <a:avLst/>
          </a:prstGeom>
          <a:noFill/>
          <a:ln w="38100" cap="flat" cmpd="sng">
            <a:solidFill>
              <a:srgbClr val="000000"/>
            </a:solidFill>
            <a:prstDash val="solid"/>
            <a:round/>
            <a:headEnd type="none" w="med" len="med"/>
            <a:tailEnd type="triangle" w="med" len="med"/>
          </a:ln>
        </p:spPr>
      </p:cxnSp>
      <p:cxnSp>
        <p:nvCxnSpPr>
          <p:cNvPr id="295" name="Google Shape;295;p32"/>
          <p:cNvCxnSpPr>
            <a:stCxn id="288" idx="4"/>
            <a:endCxn id="293" idx="0"/>
          </p:cNvCxnSpPr>
          <p:nvPr/>
        </p:nvCxnSpPr>
        <p:spPr>
          <a:xfrm>
            <a:off x="7689367" y="2717051"/>
            <a:ext cx="0" cy="1072200"/>
          </a:xfrm>
          <a:prstGeom prst="straightConnector1">
            <a:avLst/>
          </a:prstGeom>
          <a:noFill/>
          <a:ln w="38100" cap="flat" cmpd="sng">
            <a:solidFill>
              <a:srgbClr val="000000"/>
            </a:solidFill>
            <a:prstDash val="solid"/>
            <a:round/>
            <a:headEnd type="none" w="med" len="med"/>
            <a:tailEnd type="triangle" w="med" len="med"/>
          </a:ln>
        </p:spPr>
      </p:cxnSp>
      <p:cxnSp>
        <p:nvCxnSpPr>
          <p:cNvPr id="296" name="Google Shape;296;p32"/>
          <p:cNvCxnSpPr>
            <a:stCxn id="287" idx="5"/>
            <a:endCxn id="293" idx="0"/>
          </p:cNvCxnSpPr>
          <p:nvPr/>
        </p:nvCxnSpPr>
        <p:spPr>
          <a:xfrm>
            <a:off x="5918376" y="2625361"/>
            <a:ext cx="1770900" cy="1164000"/>
          </a:xfrm>
          <a:prstGeom prst="straightConnector1">
            <a:avLst/>
          </a:prstGeom>
          <a:noFill/>
          <a:ln w="19050" cap="flat" cmpd="sng">
            <a:solidFill>
              <a:srgbClr val="000000"/>
            </a:solidFill>
            <a:prstDash val="dash"/>
            <a:round/>
            <a:headEnd type="none" w="med" len="med"/>
            <a:tailEnd type="triangle" w="med" len="med"/>
          </a:ln>
        </p:spPr>
      </p:cxnSp>
      <p:cxnSp>
        <p:nvCxnSpPr>
          <p:cNvPr id="297" name="Google Shape;297;p32"/>
          <p:cNvCxnSpPr>
            <a:stCxn id="288" idx="3"/>
            <a:endCxn id="292" idx="0"/>
          </p:cNvCxnSpPr>
          <p:nvPr/>
        </p:nvCxnSpPr>
        <p:spPr>
          <a:xfrm flipH="1">
            <a:off x="5626785" y="2625361"/>
            <a:ext cx="1770900" cy="1164000"/>
          </a:xfrm>
          <a:prstGeom prst="straightConnector1">
            <a:avLst/>
          </a:prstGeom>
          <a:noFill/>
          <a:ln w="19050" cap="flat" cmpd="sng">
            <a:solidFill>
              <a:srgbClr val="000000"/>
            </a:solidFill>
            <a:prstDash val="dash"/>
            <a:round/>
            <a:headEnd type="none" w="med" len="med"/>
            <a:tailEnd type="triangle" w="med" len="med"/>
          </a:ln>
        </p:spPr>
      </p:cxnSp>
      <p:sp>
        <p:nvSpPr>
          <p:cNvPr id="298" name="Google Shape;298;p32"/>
          <p:cNvSpPr txBox="1"/>
          <p:nvPr/>
        </p:nvSpPr>
        <p:spPr>
          <a:xfrm>
            <a:off x="5111158" y="594425"/>
            <a:ext cx="1240200" cy="8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Old Standard TT"/>
                <a:ea typeface="Old Standard TT"/>
                <a:cs typeface="Old Standard TT"/>
                <a:sym typeface="Old Standard TT"/>
              </a:rPr>
              <a:t>P(L</a:t>
            </a:r>
            <a:r>
              <a:rPr lang="en" sz="1800" baseline="-25000">
                <a:latin typeface="Old Standard TT"/>
                <a:ea typeface="Old Standard TT"/>
                <a:cs typeface="Old Standard TT"/>
                <a:sym typeface="Old Standard TT"/>
              </a:rPr>
              <a:t>0</a:t>
            </a:r>
            <a:r>
              <a:rPr lang="en" sz="1800">
                <a:latin typeface="Old Standard TT"/>
                <a:ea typeface="Old Standard TT"/>
                <a:cs typeface="Old Standard TT"/>
                <a:sym typeface="Old Standard TT"/>
              </a:rPr>
              <a:t>)</a:t>
            </a:r>
            <a:endParaRPr sz="1800">
              <a:latin typeface="Old Standard TT"/>
              <a:ea typeface="Old Standard TT"/>
              <a:cs typeface="Old Standard TT"/>
              <a:sym typeface="Old Standard TT"/>
            </a:endParaRPr>
          </a:p>
        </p:txBody>
      </p:sp>
      <p:sp>
        <p:nvSpPr>
          <p:cNvPr id="299" name="Google Shape;299;p32"/>
          <p:cNvSpPr txBox="1"/>
          <p:nvPr/>
        </p:nvSpPr>
        <p:spPr>
          <a:xfrm>
            <a:off x="6431897" y="1451150"/>
            <a:ext cx="758400" cy="495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Old Standard TT"/>
                <a:ea typeface="Old Standard TT"/>
                <a:cs typeface="Old Standard TT"/>
                <a:sym typeface="Old Standard TT"/>
              </a:rPr>
              <a:t>P(T)</a:t>
            </a:r>
            <a:endParaRPr sz="1800">
              <a:latin typeface="Old Standard TT"/>
              <a:ea typeface="Old Standard TT"/>
              <a:cs typeface="Old Standard TT"/>
              <a:sym typeface="Old Standard TT"/>
            </a:endParaRPr>
          </a:p>
        </p:txBody>
      </p:sp>
      <p:sp>
        <p:nvSpPr>
          <p:cNvPr id="300" name="Google Shape;300;p32"/>
          <p:cNvSpPr txBox="1"/>
          <p:nvPr/>
        </p:nvSpPr>
        <p:spPr>
          <a:xfrm>
            <a:off x="5907880" y="3464928"/>
            <a:ext cx="621600" cy="428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latin typeface="Old Standard TT"/>
                <a:ea typeface="Old Standard TT"/>
                <a:cs typeface="Old Standard TT"/>
                <a:sym typeface="Old Standard TT"/>
              </a:rPr>
              <a:t>P(S)</a:t>
            </a:r>
            <a:endParaRPr sz="1600">
              <a:latin typeface="Old Standard TT"/>
              <a:ea typeface="Old Standard TT"/>
              <a:cs typeface="Old Standard TT"/>
              <a:sym typeface="Old Standard TT"/>
            </a:endParaRPr>
          </a:p>
        </p:txBody>
      </p:sp>
      <p:sp>
        <p:nvSpPr>
          <p:cNvPr id="301" name="Google Shape;301;p32"/>
          <p:cNvSpPr txBox="1"/>
          <p:nvPr/>
        </p:nvSpPr>
        <p:spPr>
          <a:xfrm>
            <a:off x="6735453" y="3388719"/>
            <a:ext cx="662100" cy="428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latin typeface="Old Standard TT"/>
                <a:ea typeface="Old Standard TT"/>
                <a:cs typeface="Old Standard TT"/>
                <a:sym typeface="Old Standard TT"/>
              </a:rPr>
              <a:t>P(G)</a:t>
            </a:r>
            <a:endParaRPr sz="1600">
              <a:latin typeface="Old Standard TT"/>
              <a:ea typeface="Old Standard TT"/>
              <a:cs typeface="Old Standard TT"/>
              <a:sym typeface="Old Standard TT"/>
            </a:endParaRPr>
          </a:p>
        </p:txBody>
      </p:sp>
      <p:cxnSp>
        <p:nvCxnSpPr>
          <p:cNvPr id="302" name="Google Shape;302;p32"/>
          <p:cNvCxnSpPr>
            <a:stCxn id="290" idx="6"/>
            <a:endCxn id="288" idx="0"/>
          </p:cNvCxnSpPr>
          <p:nvPr/>
        </p:nvCxnSpPr>
        <p:spPr>
          <a:xfrm>
            <a:off x="5851050" y="831275"/>
            <a:ext cx="1838400" cy="1259700"/>
          </a:xfrm>
          <a:prstGeom prst="curvedConnector2">
            <a:avLst/>
          </a:prstGeom>
          <a:noFill/>
          <a:ln w="28575" cap="flat" cmpd="sng">
            <a:solidFill>
              <a:srgbClr val="000000"/>
            </a:solidFill>
            <a:prstDash val="solid"/>
            <a:round/>
            <a:headEnd type="none" w="med" len="med"/>
            <a:tailEnd type="triangl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Learning Goals</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lvl="0" indent="-368300">
              <a:buSzPts val="2200"/>
            </a:pPr>
            <a:r>
              <a:rPr lang="en-US" sz="2200" dirty="0"/>
              <a:t>Identify the data collection needed for student modeling</a:t>
            </a:r>
          </a:p>
          <a:p>
            <a:pPr lvl="0" indent="-368300">
              <a:buSzPts val="2200"/>
            </a:pPr>
            <a:r>
              <a:rPr lang="en-US" sz="2200" dirty="0"/>
              <a:t>Understand how knowledge tracing can be used to support/assess learning</a:t>
            </a:r>
          </a:p>
          <a:p>
            <a:pPr lvl="0" indent="-368300">
              <a:buSzPts val="2200"/>
            </a:pPr>
            <a:r>
              <a:rPr lang="en-US" sz="2200" dirty="0"/>
              <a:t>Recognize the parameters and formula of BKT</a:t>
            </a:r>
          </a:p>
          <a:p>
            <a:pPr lvl="0" indent="-368300">
              <a:buSzPts val="2200"/>
            </a:pPr>
            <a:r>
              <a:rPr lang="en-US" sz="2200" dirty="0"/>
              <a:t>Recognize enhancements and variations of knowledge tracing</a:t>
            </a:r>
          </a:p>
          <a:p>
            <a:pPr marL="457200" lvl="0" indent="-368300" algn="l" rtl="0">
              <a:spcBef>
                <a:spcPts val="0"/>
              </a:spcBef>
              <a:spcAft>
                <a:spcPts val="0"/>
              </a:spcAft>
              <a:buSzPts val="2200"/>
              <a:buChar char="●"/>
            </a:pPr>
            <a:endParaRPr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Computing the likelihood of a sequence of observations</a:t>
            </a:r>
            <a:endParaRPr/>
          </a:p>
        </p:txBody>
      </p:sp>
      <p:sp>
        <p:nvSpPr>
          <p:cNvPr id="308" name="Google Shape;308;p33"/>
          <p:cNvSpPr txBox="1">
            <a:spLocks noGrp="1"/>
          </p:cNvSpPr>
          <p:nvPr>
            <p:ph type="body" idx="1"/>
          </p:nvPr>
        </p:nvSpPr>
        <p:spPr>
          <a:xfrm>
            <a:off x="311700" y="1678475"/>
            <a:ext cx="8520600" cy="2890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Evaluating the probability of observing correct answers</a:t>
            </a:r>
            <a:endParaRPr/>
          </a:p>
        </p:txBody>
      </p:sp>
      <p:pic>
        <p:nvPicPr>
          <p:cNvPr id="309" name="Google Shape;309;p33"/>
          <p:cNvPicPr preferRelativeResize="0"/>
          <p:nvPr/>
        </p:nvPicPr>
        <p:blipFill>
          <a:blip r:embed="rId3">
            <a:alphaModFix/>
          </a:blip>
          <a:stretch>
            <a:fillRect/>
          </a:stretch>
        </p:blipFill>
        <p:spPr>
          <a:xfrm>
            <a:off x="631524" y="2679263"/>
            <a:ext cx="7880974" cy="36282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Computing the likelihood of a sequence of observations</a:t>
            </a:r>
            <a:endParaRPr/>
          </a:p>
        </p:txBody>
      </p:sp>
      <p:sp>
        <p:nvSpPr>
          <p:cNvPr id="315" name="Google Shape;315;p34"/>
          <p:cNvSpPr txBox="1">
            <a:spLocks noGrp="1"/>
          </p:cNvSpPr>
          <p:nvPr>
            <p:ph type="body" idx="1"/>
          </p:nvPr>
        </p:nvSpPr>
        <p:spPr>
          <a:xfrm>
            <a:off x="311700" y="1570425"/>
            <a:ext cx="8520600" cy="2998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Using bayesian updates given the observation at each step</a:t>
            </a:r>
            <a:endParaRPr/>
          </a:p>
        </p:txBody>
      </p:sp>
      <p:pic>
        <p:nvPicPr>
          <p:cNvPr id="316" name="Google Shape;316;p34"/>
          <p:cNvPicPr preferRelativeResize="0"/>
          <p:nvPr/>
        </p:nvPicPr>
        <p:blipFill>
          <a:blip r:embed="rId3">
            <a:alphaModFix/>
          </a:blip>
          <a:stretch>
            <a:fillRect/>
          </a:stretch>
        </p:blipFill>
        <p:spPr>
          <a:xfrm>
            <a:off x="2354550" y="3553000"/>
            <a:ext cx="4434886" cy="717275"/>
          </a:xfrm>
          <a:prstGeom prst="rect">
            <a:avLst/>
          </a:prstGeom>
          <a:noFill/>
          <a:ln>
            <a:noFill/>
          </a:ln>
        </p:spPr>
      </p:pic>
      <p:pic>
        <p:nvPicPr>
          <p:cNvPr id="317" name="Google Shape;317;p34"/>
          <p:cNvPicPr preferRelativeResize="0"/>
          <p:nvPr/>
        </p:nvPicPr>
        <p:blipFill>
          <a:blip r:embed="rId4">
            <a:alphaModFix/>
          </a:blip>
          <a:stretch>
            <a:fillRect/>
          </a:stretch>
        </p:blipFill>
        <p:spPr>
          <a:xfrm>
            <a:off x="2291307" y="2504213"/>
            <a:ext cx="4561376" cy="7173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Computing the likelihood of a sequence of observations</a:t>
            </a:r>
            <a:endParaRPr/>
          </a:p>
        </p:txBody>
      </p:sp>
      <p:sp>
        <p:nvSpPr>
          <p:cNvPr id="323" name="Google Shape;323;p35"/>
          <p:cNvSpPr txBox="1">
            <a:spLocks noGrp="1"/>
          </p:cNvSpPr>
          <p:nvPr>
            <p:ph type="body" idx="1"/>
          </p:nvPr>
        </p:nvSpPr>
        <p:spPr>
          <a:xfrm>
            <a:off x="311700" y="1606450"/>
            <a:ext cx="8520600" cy="2962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Using probability of transition</a:t>
            </a:r>
            <a:endParaRPr/>
          </a:p>
        </p:txBody>
      </p:sp>
      <p:pic>
        <p:nvPicPr>
          <p:cNvPr id="324" name="Google Shape;324;p35"/>
          <p:cNvPicPr preferRelativeResize="0"/>
          <p:nvPr/>
        </p:nvPicPr>
        <p:blipFill>
          <a:blip r:embed="rId3">
            <a:alphaModFix/>
          </a:blip>
          <a:stretch>
            <a:fillRect/>
          </a:stretch>
        </p:blipFill>
        <p:spPr>
          <a:xfrm>
            <a:off x="798714" y="2492500"/>
            <a:ext cx="7546575" cy="4835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Knowledge Versus Performance</a:t>
            </a:r>
            <a:endParaRPr/>
          </a:p>
        </p:txBody>
      </p:sp>
      <p:sp>
        <p:nvSpPr>
          <p:cNvPr id="336" name="Google Shape;336;p37"/>
          <p:cNvSpPr/>
          <p:nvPr/>
        </p:nvSpPr>
        <p:spPr>
          <a:xfrm>
            <a:off x="7723688" y="361162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337" name="Google Shape;337;p37"/>
          <p:cNvSpPr/>
          <p:nvPr/>
        </p:nvSpPr>
        <p:spPr>
          <a:xfrm>
            <a:off x="769000" y="361162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338" name="Google Shape;338;p37"/>
          <p:cNvSpPr/>
          <p:nvPr/>
        </p:nvSpPr>
        <p:spPr>
          <a:xfrm>
            <a:off x="1762538" y="361162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339" name="Google Shape;339;p37"/>
          <p:cNvSpPr/>
          <p:nvPr/>
        </p:nvSpPr>
        <p:spPr>
          <a:xfrm>
            <a:off x="2756063" y="361162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340" name="Google Shape;340;p37"/>
          <p:cNvSpPr/>
          <p:nvPr/>
        </p:nvSpPr>
        <p:spPr>
          <a:xfrm>
            <a:off x="4743113" y="361162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341" name="Google Shape;341;p37"/>
          <p:cNvSpPr/>
          <p:nvPr/>
        </p:nvSpPr>
        <p:spPr>
          <a:xfrm>
            <a:off x="3749588" y="361162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342" name="Google Shape;342;p37"/>
          <p:cNvSpPr/>
          <p:nvPr/>
        </p:nvSpPr>
        <p:spPr>
          <a:xfrm>
            <a:off x="7723688" y="267095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0.26</a:t>
            </a:r>
            <a:endParaRPr/>
          </a:p>
        </p:txBody>
      </p:sp>
      <p:sp>
        <p:nvSpPr>
          <p:cNvPr id="343" name="Google Shape;343;p37"/>
          <p:cNvSpPr/>
          <p:nvPr/>
        </p:nvSpPr>
        <p:spPr>
          <a:xfrm>
            <a:off x="769000" y="267095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344" name="Google Shape;344;p37"/>
          <p:cNvSpPr/>
          <p:nvPr/>
        </p:nvSpPr>
        <p:spPr>
          <a:xfrm>
            <a:off x="1762538" y="267095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0.12</a:t>
            </a:r>
            <a:endParaRPr/>
          </a:p>
        </p:txBody>
      </p:sp>
      <p:sp>
        <p:nvSpPr>
          <p:cNvPr id="345" name="Google Shape;345;p37"/>
          <p:cNvSpPr/>
          <p:nvPr/>
        </p:nvSpPr>
        <p:spPr>
          <a:xfrm>
            <a:off x="2756063" y="267095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0.29</a:t>
            </a:r>
            <a:endParaRPr/>
          </a:p>
        </p:txBody>
      </p:sp>
      <p:sp>
        <p:nvSpPr>
          <p:cNvPr id="346" name="Google Shape;346;p37"/>
          <p:cNvSpPr/>
          <p:nvPr/>
        </p:nvSpPr>
        <p:spPr>
          <a:xfrm>
            <a:off x="4743113" y="267095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0.31</a:t>
            </a:r>
            <a:endParaRPr/>
          </a:p>
        </p:txBody>
      </p:sp>
      <p:sp>
        <p:nvSpPr>
          <p:cNvPr id="347" name="Google Shape;347;p37"/>
          <p:cNvSpPr/>
          <p:nvPr/>
        </p:nvSpPr>
        <p:spPr>
          <a:xfrm>
            <a:off x="3749588" y="267095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0.13</a:t>
            </a:r>
            <a:endParaRPr/>
          </a:p>
        </p:txBody>
      </p:sp>
      <p:sp>
        <p:nvSpPr>
          <p:cNvPr id="348" name="Google Shape;348;p37"/>
          <p:cNvSpPr/>
          <p:nvPr/>
        </p:nvSpPr>
        <p:spPr>
          <a:xfrm>
            <a:off x="5736638" y="3611625"/>
            <a:ext cx="651300" cy="637500"/>
          </a:xfrm>
          <a:prstGeom prst="rect">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1</a:t>
            </a:r>
            <a:endParaRPr/>
          </a:p>
        </p:txBody>
      </p:sp>
      <p:sp>
        <p:nvSpPr>
          <p:cNvPr id="349" name="Google Shape;349;p37"/>
          <p:cNvSpPr/>
          <p:nvPr/>
        </p:nvSpPr>
        <p:spPr>
          <a:xfrm>
            <a:off x="6730163" y="3611625"/>
            <a:ext cx="651300" cy="637500"/>
          </a:xfrm>
          <a:prstGeom prst="rect">
            <a:avLst/>
          </a:prstGeom>
          <a:solidFill>
            <a:srgbClr val="EA9999"/>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a:t>
            </a:r>
            <a:endParaRPr/>
          </a:p>
        </p:txBody>
      </p:sp>
      <p:sp>
        <p:nvSpPr>
          <p:cNvPr id="350" name="Google Shape;350;p37"/>
          <p:cNvSpPr/>
          <p:nvPr/>
        </p:nvSpPr>
        <p:spPr>
          <a:xfrm>
            <a:off x="5736638" y="267095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0.51</a:t>
            </a:r>
            <a:endParaRPr/>
          </a:p>
        </p:txBody>
      </p:sp>
      <p:sp>
        <p:nvSpPr>
          <p:cNvPr id="351" name="Google Shape;351;p37"/>
          <p:cNvSpPr/>
          <p:nvPr/>
        </p:nvSpPr>
        <p:spPr>
          <a:xfrm>
            <a:off x="6730163" y="2670950"/>
            <a:ext cx="651300" cy="637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0.70</a:t>
            </a:r>
            <a:endParaRPr/>
          </a:p>
        </p:txBody>
      </p:sp>
      <p:cxnSp>
        <p:nvCxnSpPr>
          <p:cNvPr id="352" name="Google Shape;352;p37"/>
          <p:cNvCxnSpPr>
            <a:stCxn id="343" idx="2"/>
            <a:endCxn id="337" idx="0"/>
          </p:cNvCxnSpPr>
          <p:nvPr/>
        </p:nvCxnSpPr>
        <p:spPr>
          <a:xfrm>
            <a:off x="1094650" y="3308450"/>
            <a:ext cx="0" cy="303300"/>
          </a:xfrm>
          <a:prstGeom prst="straightConnector1">
            <a:avLst/>
          </a:prstGeom>
          <a:noFill/>
          <a:ln w="9525" cap="flat" cmpd="sng">
            <a:solidFill>
              <a:schemeClr val="dk2"/>
            </a:solidFill>
            <a:prstDash val="solid"/>
            <a:round/>
            <a:headEnd type="none" w="med" len="med"/>
            <a:tailEnd type="triangle" w="med" len="med"/>
          </a:ln>
        </p:spPr>
      </p:cxnSp>
      <p:cxnSp>
        <p:nvCxnSpPr>
          <p:cNvPr id="353" name="Google Shape;353;p37"/>
          <p:cNvCxnSpPr/>
          <p:nvPr/>
        </p:nvCxnSpPr>
        <p:spPr>
          <a:xfrm rot="10800000" flipH="1">
            <a:off x="1422613" y="3299200"/>
            <a:ext cx="345900" cy="331500"/>
          </a:xfrm>
          <a:prstGeom prst="straightConnector1">
            <a:avLst/>
          </a:prstGeom>
          <a:noFill/>
          <a:ln w="9525" cap="flat" cmpd="sng">
            <a:solidFill>
              <a:schemeClr val="dk2"/>
            </a:solidFill>
            <a:prstDash val="solid"/>
            <a:round/>
            <a:headEnd type="none" w="med" len="med"/>
            <a:tailEnd type="triangle" w="med" len="med"/>
          </a:ln>
        </p:spPr>
      </p:cxnSp>
      <p:cxnSp>
        <p:nvCxnSpPr>
          <p:cNvPr id="354" name="Google Shape;354;p37"/>
          <p:cNvCxnSpPr>
            <a:stCxn id="344" idx="2"/>
            <a:endCxn id="338" idx="0"/>
          </p:cNvCxnSpPr>
          <p:nvPr/>
        </p:nvCxnSpPr>
        <p:spPr>
          <a:xfrm>
            <a:off x="2088188" y="3308450"/>
            <a:ext cx="0" cy="303300"/>
          </a:xfrm>
          <a:prstGeom prst="straightConnector1">
            <a:avLst/>
          </a:prstGeom>
          <a:noFill/>
          <a:ln w="9525" cap="flat" cmpd="sng">
            <a:solidFill>
              <a:schemeClr val="dk2"/>
            </a:solidFill>
            <a:prstDash val="solid"/>
            <a:round/>
            <a:headEnd type="none" w="med" len="med"/>
            <a:tailEnd type="triangle" w="med" len="med"/>
          </a:ln>
        </p:spPr>
      </p:cxnSp>
      <p:cxnSp>
        <p:nvCxnSpPr>
          <p:cNvPr id="355" name="Google Shape;355;p37"/>
          <p:cNvCxnSpPr/>
          <p:nvPr/>
        </p:nvCxnSpPr>
        <p:spPr>
          <a:xfrm rot="10800000" flipH="1">
            <a:off x="2412000" y="3294350"/>
            <a:ext cx="345900" cy="331500"/>
          </a:xfrm>
          <a:prstGeom prst="straightConnector1">
            <a:avLst/>
          </a:prstGeom>
          <a:noFill/>
          <a:ln w="9525" cap="flat" cmpd="sng">
            <a:solidFill>
              <a:schemeClr val="dk2"/>
            </a:solidFill>
            <a:prstDash val="solid"/>
            <a:round/>
            <a:headEnd type="none" w="med" len="med"/>
            <a:tailEnd type="triangle" w="med" len="med"/>
          </a:ln>
        </p:spPr>
      </p:cxnSp>
      <p:cxnSp>
        <p:nvCxnSpPr>
          <p:cNvPr id="356" name="Google Shape;356;p37"/>
          <p:cNvCxnSpPr/>
          <p:nvPr/>
        </p:nvCxnSpPr>
        <p:spPr>
          <a:xfrm rot="10800000" flipH="1">
            <a:off x="3405525" y="3299200"/>
            <a:ext cx="345900" cy="331500"/>
          </a:xfrm>
          <a:prstGeom prst="straightConnector1">
            <a:avLst/>
          </a:prstGeom>
          <a:noFill/>
          <a:ln w="9525" cap="flat" cmpd="sng">
            <a:solidFill>
              <a:schemeClr val="dk2"/>
            </a:solidFill>
            <a:prstDash val="solid"/>
            <a:round/>
            <a:headEnd type="none" w="med" len="med"/>
            <a:tailEnd type="triangle" w="med" len="med"/>
          </a:ln>
        </p:spPr>
      </p:cxnSp>
      <p:cxnSp>
        <p:nvCxnSpPr>
          <p:cNvPr id="357" name="Google Shape;357;p37"/>
          <p:cNvCxnSpPr/>
          <p:nvPr/>
        </p:nvCxnSpPr>
        <p:spPr>
          <a:xfrm rot="10800000" flipH="1">
            <a:off x="4399050" y="3294350"/>
            <a:ext cx="345900" cy="331500"/>
          </a:xfrm>
          <a:prstGeom prst="straightConnector1">
            <a:avLst/>
          </a:prstGeom>
          <a:noFill/>
          <a:ln w="9525" cap="flat" cmpd="sng">
            <a:solidFill>
              <a:schemeClr val="dk2"/>
            </a:solidFill>
            <a:prstDash val="solid"/>
            <a:round/>
            <a:headEnd type="none" w="med" len="med"/>
            <a:tailEnd type="triangle" w="med" len="med"/>
          </a:ln>
        </p:spPr>
      </p:cxnSp>
      <p:cxnSp>
        <p:nvCxnSpPr>
          <p:cNvPr id="358" name="Google Shape;358;p37"/>
          <p:cNvCxnSpPr/>
          <p:nvPr/>
        </p:nvCxnSpPr>
        <p:spPr>
          <a:xfrm rot="10800000" flipH="1">
            <a:off x="5392575" y="3294350"/>
            <a:ext cx="345900" cy="331500"/>
          </a:xfrm>
          <a:prstGeom prst="straightConnector1">
            <a:avLst/>
          </a:prstGeom>
          <a:noFill/>
          <a:ln w="9525" cap="flat" cmpd="sng">
            <a:solidFill>
              <a:schemeClr val="dk2"/>
            </a:solidFill>
            <a:prstDash val="solid"/>
            <a:round/>
            <a:headEnd type="none" w="med" len="med"/>
            <a:tailEnd type="triangle" w="med" len="med"/>
          </a:ln>
        </p:spPr>
      </p:cxnSp>
      <p:cxnSp>
        <p:nvCxnSpPr>
          <p:cNvPr id="359" name="Google Shape;359;p37"/>
          <p:cNvCxnSpPr/>
          <p:nvPr/>
        </p:nvCxnSpPr>
        <p:spPr>
          <a:xfrm rot="10800000" flipH="1">
            <a:off x="6386100" y="3299200"/>
            <a:ext cx="345900" cy="331500"/>
          </a:xfrm>
          <a:prstGeom prst="straightConnector1">
            <a:avLst/>
          </a:prstGeom>
          <a:noFill/>
          <a:ln w="9525" cap="flat" cmpd="sng">
            <a:solidFill>
              <a:schemeClr val="dk2"/>
            </a:solidFill>
            <a:prstDash val="solid"/>
            <a:round/>
            <a:headEnd type="none" w="med" len="med"/>
            <a:tailEnd type="triangle" w="med" len="med"/>
          </a:ln>
        </p:spPr>
      </p:cxnSp>
      <p:cxnSp>
        <p:nvCxnSpPr>
          <p:cNvPr id="360" name="Google Shape;360;p37"/>
          <p:cNvCxnSpPr/>
          <p:nvPr/>
        </p:nvCxnSpPr>
        <p:spPr>
          <a:xfrm rot="10800000" flipH="1">
            <a:off x="7381463" y="3299200"/>
            <a:ext cx="345900" cy="331500"/>
          </a:xfrm>
          <a:prstGeom prst="straightConnector1">
            <a:avLst/>
          </a:prstGeom>
          <a:noFill/>
          <a:ln w="9525" cap="flat" cmpd="sng">
            <a:solidFill>
              <a:schemeClr val="dk2"/>
            </a:solidFill>
            <a:prstDash val="solid"/>
            <a:round/>
            <a:headEnd type="none" w="med" len="med"/>
            <a:tailEnd type="triangle" w="med" len="med"/>
          </a:ln>
        </p:spPr>
      </p:cxnSp>
      <p:cxnSp>
        <p:nvCxnSpPr>
          <p:cNvPr id="361" name="Google Shape;361;p37"/>
          <p:cNvCxnSpPr/>
          <p:nvPr/>
        </p:nvCxnSpPr>
        <p:spPr>
          <a:xfrm>
            <a:off x="3081713" y="3294225"/>
            <a:ext cx="0" cy="303300"/>
          </a:xfrm>
          <a:prstGeom prst="straightConnector1">
            <a:avLst/>
          </a:prstGeom>
          <a:noFill/>
          <a:ln w="9525" cap="flat" cmpd="sng">
            <a:solidFill>
              <a:schemeClr val="dk2"/>
            </a:solidFill>
            <a:prstDash val="solid"/>
            <a:round/>
            <a:headEnd type="none" w="med" len="med"/>
            <a:tailEnd type="triangle" w="med" len="med"/>
          </a:ln>
        </p:spPr>
      </p:cxnSp>
      <p:cxnSp>
        <p:nvCxnSpPr>
          <p:cNvPr id="362" name="Google Shape;362;p37"/>
          <p:cNvCxnSpPr/>
          <p:nvPr/>
        </p:nvCxnSpPr>
        <p:spPr>
          <a:xfrm>
            <a:off x="4114688" y="3308450"/>
            <a:ext cx="0" cy="303300"/>
          </a:xfrm>
          <a:prstGeom prst="straightConnector1">
            <a:avLst/>
          </a:prstGeom>
          <a:noFill/>
          <a:ln w="9525" cap="flat" cmpd="sng">
            <a:solidFill>
              <a:schemeClr val="dk2"/>
            </a:solidFill>
            <a:prstDash val="solid"/>
            <a:round/>
            <a:headEnd type="none" w="med" len="med"/>
            <a:tailEnd type="triangle" w="med" len="med"/>
          </a:ln>
        </p:spPr>
      </p:cxnSp>
      <p:cxnSp>
        <p:nvCxnSpPr>
          <p:cNvPr id="363" name="Google Shape;363;p37"/>
          <p:cNvCxnSpPr/>
          <p:nvPr/>
        </p:nvCxnSpPr>
        <p:spPr>
          <a:xfrm>
            <a:off x="5068763" y="3294225"/>
            <a:ext cx="0" cy="303300"/>
          </a:xfrm>
          <a:prstGeom prst="straightConnector1">
            <a:avLst/>
          </a:prstGeom>
          <a:noFill/>
          <a:ln w="9525" cap="flat" cmpd="sng">
            <a:solidFill>
              <a:schemeClr val="dk2"/>
            </a:solidFill>
            <a:prstDash val="solid"/>
            <a:round/>
            <a:headEnd type="none" w="med" len="med"/>
            <a:tailEnd type="triangle" w="med" len="med"/>
          </a:ln>
        </p:spPr>
      </p:cxnSp>
      <p:cxnSp>
        <p:nvCxnSpPr>
          <p:cNvPr id="364" name="Google Shape;364;p37"/>
          <p:cNvCxnSpPr/>
          <p:nvPr/>
        </p:nvCxnSpPr>
        <p:spPr>
          <a:xfrm>
            <a:off x="6062288" y="3294225"/>
            <a:ext cx="0" cy="303300"/>
          </a:xfrm>
          <a:prstGeom prst="straightConnector1">
            <a:avLst/>
          </a:prstGeom>
          <a:noFill/>
          <a:ln w="9525" cap="flat" cmpd="sng">
            <a:solidFill>
              <a:schemeClr val="dk2"/>
            </a:solidFill>
            <a:prstDash val="solid"/>
            <a:round/>
            <a:headEnd type="none" w="med" len="med"/>
            <a:tailEnd type="triangle" w="med" len="med"/>
          </a:ln>
        </p:spPr>
      </p:cxnSp>
      <p:cxnSp>
        <p:nvCxnSpPr>
          <p:cNvPr id="365" name="Google Shape;365;p37"/>
          <p:cNvCxnSpPr/>
          <p:nvPr/>
        </p:nvCxnSpPr>
        <p:spPr>
          <a:xfrm>
            <a:off x="7055813" y="3294225"/>
            <a:ext cx="0" cy="303300"/>
          </a:xfrm>
          <a:prstGeom prst="straightConnector1">
            <a:avLst/>
          </a:prstGeom>
          <a:noFill/>
          <a:ln w="9525" cap="flat" cmpd="sng">
            <a:solidFill>
              <a:schemeClr val="dk2"/>
            </a:solidFill>
            <a:prstDash val="solid"/>
            <a:round/>
            <a:headEnd type="none" w="med" len="med"/>
            <a:tailEnd type="triangle" w="med" len="med"/>
          </a:ln>
        </p:spPr>
      </p:cxnSp>
      <p:cxnSp>
        <p:nvCxnSpPr>
          <p:cNvPr id="366" name="Google Shape;366;p37"/>
          <p:cNvCxnSpPr/>
          <p:nvPr/>
        </p:nvCxnSpPr>
        <p:spPr>
          <a:xfrm>
            <a:off x="8049338" y="3294225"/>
            <a:ext cx="0" cy="303300"/>
          </a:xfrm>
          <a:prstGeom prst="straightConnector1">
            <a:avLst/>
          </a:prstGeom>
          <a:noFill/>
          <a:ln w="9525" cap="flat" cmpd="sng">
            <a:solidFill>
              <a:schemeClr val="dk2"/>
            </a:solidFill>
            <a:prstDash val="solid"/>
            <a:round/>
            <a:headEnd type="none" w="med" len="med"/>
            <a:tailEnd type="triangle" w="med" len="med"/>
          </a:ln>
        </p:spPr>
      </p:cxnSp>
      <p:sp>
        <p:nvSpPr>
          <p:cNvPr id="367" name="Google Shape;367;p37"/>
          <p:cNvSpPr txBox="1"/>
          <p:nvPr/>
        </p:nvSpPr>
        <p:spPr>
          <a:xfrm>
            <a:off x="662750" y="1080575"/>
            <a:ext cx="5251500" cy="131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800">
                <a:solidFill>
                  <a:srgbClr val="434343"/>
                </a:solidFill>
                <a:latin typeface="Consolas"/>
                <a:ea typeface="Consolas"/>
                <a:cs typeface="Consolas"/>
                <a:sym typeface="Consolas"/>
              </a:rPr>
              <a:t>pL0 = 0.2</a:t>
            </a:r>
            <a:endParaRPr sz="1800">
              <a:solidFill>
                <a:srgbClr val="434343"/>
              </a:solidFill>
              <a:latin typeface="Consolas"/>
              <a:ea typeface="Consolas"/>
              <a:cs typeface="Consolas"/>
              <a:sym typeface="Consolas"/>
            </a:endParaRPr>
          </a:p>
          <a:p>
            <a:pPr marL="0" lvl="0" indent="0" algn="l" rtl="0">
              <a:spcBef>
                <a:spcPts val="0"/>
              </a:spcBef>
              <a:spcAft>
                <a:spcPts val="0"/>
              </a:spcAft>
              <a:buNone/>
            </a:pPr>
            <a:r>
              <a:rPr lang="en" sz="1800">
                <a:solidFill>
                  <a:srgbClr val="434343"/>
                </a:solidFill>
                <a:latin typeface="Consolas"/>
                <a:ea typeface="Consolas"/>
                <a:cs typeface="Consolas"/>
                <a:sym typeface="Consolas"/>
              </a:rPr>
              <a:t>pT = 0.1</a:t>
            </a:r>
            <a:endParaRPr sz="1800">
              <a:solidFill>
                <a:srgbClr val="434343"/>
              </a:solidFill>
              <a:latin typeface="Consolas"/>
              <a:ea typeface="Consolas"/>
              <a:cs typeface="Consolas"/>
              <a:sym typeface="Consolas"/>
            </a:endParaRPr>
          </a:p>
          <a:p>
            <a:pPr marL="0" lvl="0" indent="0" algn="l" rtl="0">
              <a:spcBef>
                <a:spcPts val="0"/>
              </a:spcBef>
              <a:spcAft>
                <a:spcPts val="0"/>
              </a:spcAft>
              <a:buNone/>
            </a:pPr>
            <a:r>
              <a:rPr lang="en" sz="1800">
                <a:solidFill>
                  <a:srgbClr val="434343"/>
                </a:solidFill>
                <a:latin typeface="Consolas"/>
                <a:ea typeface="Consolas"/>
                <a:cs typeface="Consolas"/>
                <a:sym typeface="Consolas"/>
              </a:rPr>
              <a:t>pG = 0.5</a:t>
            </a:r>
            <a:endParaRPr sz="1800">
              <a:solidFill>
                <a:srgbClr val="434343"/>
              </a:solidFill>
              <a:latin typeface="Consolas"/>
              <a:ea typeface="Consolas"/>
              <a:cs typeface="Consolas"/>
              <a:sym typeface="Consolas"/>
            </a:endParaRPr>
          </a:p>
          <a:p>
            <a:pPr marL="0" lvl="0" indent="0" algn="l" rtl="0">
              <a:spcBef>
                <a:spcPts val="0"/>
              </a:spcBef>
              <a:spcAft>
                <a:spcPts val="0"/>
              </a:spcAft>
              <a:buNone/>
            </a:pPr>
            <a:r>
              <a:rPr lang="en" sz="1800">
                <a:solidFill>
                  <a:srgbClr val="434343"/>
                </a:solidFill>
                <a:latin typeface="Consolas"/>
                <a:ea typeface="Consolas"/>
                <a:cs typeface="Consolas"/>
                <a:sym typeface="Consolas"/>
              </a:rPr>
              <a:t>pS = 0.05</a:t>
            </a:r>
            <a:endParaRPr sz="1800">
              <a:solidFill>
                <a:srgbClr val="434343"/>
              </a:solidFill>
              <a:latin typeface="Consolas"/>
              <a:ea typeface="Consolas"/>
              <a:cs typeface="Consolas"/>
              <a:sym typeface="Consola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Methods of Fitting Parameters</a:t>
            </a:r>
            <a:endParaRPr/>
          </a:p>
        </p:txBody>
      </p:sp>
      <p:sp>
        <p:nvSpPr>
          <p:cNvPr id="446" name="Google Shape;446;p41"/>
          <p:cNvSpPr txBox="1">
            <a:spLocks noGrp="1"/>
          </p:cNvSpPr>
          <p:nvPr>
            <p:ph type="body" idx="1"/>
          </p:nvPr>
        </p:nvSpPr>
        <p:spPr>
          <a:xfrm>
            <a:off x="311700" y="1152475"/>
            <a:ext cx="4688563"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Grid Search</a:t>
            </a:r>
            <a:endParaRPr dirty="0"/>
          </a:p>
          <a:p>
            <a:pPr marL="914400" lvl="1" indent="-330200" algn="l" rtl="0">
              <a:spcBef>
                <a:spcPts val="1000"/>
              </a:spcBef>
              <a:spcAft>
                <a:spcPts val="0"/>
              </a:spcAft>
              <a:buSzPts val="1600"/>
              <a:buChar char="○"/>
            </a:pPr>
            <a:r>
              <a:rPr lang="en" sz="1600" dirty="0"/>
              <a:t>Brute force: testing all possible set of parameters and computing the likelihood</a:t>
            </a:r>
            <a:endParaRPr sz="1600" dirty="0"/>
          </a:p>
          <a:p>
            <a:pPr marL="914400" lvl="1" indent="-330200" algn="l" rtl="0">
              <a:spcBef>
                <a:spcPts val="1000"/>
              </a:spcBef>
              <a:spcAft>
                <a:spcPts val="0"/>
              </a:spcAft>
              <a:buSzPts val="1600"/>
              <a:buChar char="○"/>
            </a:pPr>
            <a:r>
              <a:rPr lang="en" sz="1600" dirty="0"/>
              <a:t>Gives the optimal parameters</a:t>
            </a:r>
            <a:endParaRPr sz="1600" dirty="0"/>
          </a:p>
          <a:p>
            <a:pPr marL="457200" lvl="0" indent="-342900" algn="l" rtl="0">
              <a:spcBef>
                <a:spcPts val="1000"/>
              </a:spcBef>
              <a:spcAft>
                <a:spcPts val="0"/>
              </a:spcAft>
              <a:buSzPts val="1800"/>
              <a:buChar char="●"/>
            </a:pPr>
            <a:r>
              <a:rPr lang="en" dirty="0"/>
              <a:t>Expectation Maximization</a:t>
            </a:r>
            <a:endParaRPr dirty="0"/>
          </a:p>
          <a:p>
            <a:pPr marL="914400" lvl="1" indent="-330200" algn="l" rtl="0">
              <a:spcBef>
                <a:spcPts val="1000"/>
              </a:spcBef>
              <a:spcAft>
                <a:spcPts val="0"/>
              </a:spcAft>
              <a:buSzPts val="1600"/>
              <a:buChar char="○"/>
            </a:pPr>
            <a:r>
              <a:rPr lang="en" sz="1600" dirty="0"/>
              <a:t>Iterative: Alternates between computing the most likely hidden state sequence and estimating the parameters</a:t>
            </a:r>
            <a:endParaRPr sz="1600" dirty="0"/>
          </a:p>
          <a:p>
            <a:pPr marL="914400" lvl="1" indent="-330200" algn="l" rtl="0">
              <a:spcBef>
                <a:spcPts val="1000"/>
              </a:spcBef>
              <a:spcAft>
                <a:spcPts val="1000"/>
              </a:spcAft>
              <a:buSzPts val="1600"/>
              <a:buChar char="○"/>
            </a:pPr>
            <a:r>
              <a:rPr lang="en" sz="1600" dirty="0"/>
              <a:t>Can give suboptimal sets of parameters</a:t>
            </a:r>
            <a:endParaRPr sz="1600" dirty="0"/>
          </a:p>
        </p:txBody>
      </p:sp>
      <p:sp>
        <p:nvSpPr>
          <p:cNvPr id="4" name="Google Shape;425;p40">
            <a:extLst>
              <a:ext uri="{FF2B5EF4-FFF2-40B4-BE49-F238E27FC236}">
                <a16:creationId xmlns:a16="http://schemas.microsoft.com/office/drawing/2014/main" id="{BBDB1A67-7CBE-C44A-A01E-3741049B5684}"/>
              </a:ext>
            </a:extLst>
          </p:cNvPr>
          <p:cNvSpPr/>
          <p:nvPr/>
        </p:nvSpPr>
        <p:spPr>
          <a:xfrm>
            <a:off x="5944627" y="2244453"/>
            <a:ext cx="825000" cy="626100"/>
          </a:xfrm>
          <a:prstGeom prst="ellipse">
            <a:avLst/>
          </a:prstGeom>
          <a:solidFill>
            <a:srgbClr val="666666"/>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FF"/>
                </a:solidFill>
              </a:rPr>
              <a:t>0</a:t>
            </a:r>
            <a:endParaRPr sz="1800">
              <a:solidFill>
                <a:srgbClr val="FFFFFF"/>
              </a:solidFill>
            </a:endParaRPr>
          </a:p>
        </p:txBody>
      </p:sp>
      <p:sp>
        <p:nvSpPr>
          <p:cNvPr id="5" name="Google Shape;426;p40">
            <a:extLst>
              <a:ext uri="{FF2B5EF4-FFF2-40B4-BE49-F238E27FC236}">
                <a16:creationId xmlns:a16="http://schemas.microsoft.com/office/drawing/2014/main" id="{8F3CFAD3-3D73-F04F-9FF8-A6EC2EC93D11}"/>
              </a:ext>
            </a:extLst>
          </p:cNvPr>
          <p:cNvSpPr/>
          <p:nvPr/>
        </p:nvSpPr>
        <p:spPr>
          <a:xfrm>
            <a:off x="8007300" y="2244453"/>
            <a:ext cx="825000" cy="626100"/>
          </a:xfrm>
          <a:prstGeom prst="ellipse">
            <a:avLst/>
          </a:prstGeom>
          <a:solidFill>
            <a:srgbClr val="66666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FF"/>
                </a:solidFill>
              </a:rPr>
              <a:t>1</a:t>
            </a:r>
            <a:endParaRPr sz="1800">
              <a:solidFill>
                <a:srgbClr val="FFFFFF"/>
              </a:solidFill>
            </a:endParaRPr>
          </a:p>
        </p:txBody>
      </p:sp>
      <p:cxnSp>
        <p:nvCxnSpPr>
          <p:cNvPr id="6" name="Google Shape;427;p40">
            <a:extLst>
              <a:ext uri="{FF2B5EF4-FFF2-40B4-BE49-F238E27FC236}">
                <a16:creationId xmlns:a16="http://schemas.microsoft.com/office/drawing/2014/main" id="{A07A73D9-C81A-454C-BACE-D06B6E23F078}"/>
              </a:ext>
            </a:extLst>
          </p:cNvPr>
          <p:cNvCxnSpPr>
            <a:stCxn id="4" idx="7"/>
            <a:endCxn id="5" idx="1"/>
          </p:cNvCxnSpPr>
          <p:nvPr/>
        </p:nvCxnSpPr>
        <p:spPr>
          <a:xfrm rot="-5400000" flipH="1">
            <a:off x="7388159" y="1596793"/>
            <a:ext cx="600" cy="1479300"/>
          </a:xfrm>
          <a:prstGeom prst="curvedConnector3">
            <a:avLst>
              <a:gd name="adj1" fmla="val -54969204"/>
            </a:avLst>
          </a:prstGeom>
          <a:noFill/>
          <a:ln w="28575" cap="flat" cmpd="sng">
            <a:solidFill>
              <a:srgbClr val="000000"/>
            </a:solidFill>
            <a:prstDash val="solid"/>
            <a:round/>
            <a:headEnd type="none" w="med" len="med"/>
            <a:tailEnd type="triangle" w="med" len="med"/>
          </a:ln>
        </p:spPr>
      </p:cxnSp>
      <p:sp>
        <p:nvSpPr>
          <p:cNvPr id="7" name="Google Shape;428;p40">
            <a:extLst>
              <a:ext uri="{FF2B5EF4-FFF2-40B4-BE49-F238E27FC236}">
                <a16:creationId xmlns:a16="http://schemas.microsoft.com/office/drawing/2014/main" id="{F67713FC-1E06-4F4D-B0E8-BBA1072CB694}"/>
              </a:ext>
            </a:extLst>
          </p:cNvPr>
          <p:cNvSpPr/>
          <p:nvPr/>
        </p:nvSpPr>
        <p:spPr>
          <a:xfrm>
            <a:off x="5341283" y="671727"/>
            <a:ext cx="1240200" cy="626100"/>
          </a:xfrm>
          <a:prstGeom prst="ellipse">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800">
              <a:solidFill>
                <a:srgbClr val="FFFBF0"/>
              </a:solidFill>
            </a:endParaRPr>
          </a:p>
        </p:txBody>
      </p:sp>
      <p:cxnSp>
        <p:nvCxnSpPr>
          <p:cNvPr id="8" name="Google Shape;429;p40">
            <a:extLst>
              <a:ext uri="{FF2B5EF4-FFF2-40B4-BE49-F238E27FC236}">
                <a16:creationId xmlns:a16="http://schemas.microsoft.com/office/drawing/2014/main" id="{C2BA49A7-E79F-9142-9FDB-006FD28C703C}"/>
              </a:ext>
            </a:extLst>
          </p:cNvPr>
          <p:cNvCxnSpPr>
            <a:stCxn id="7" idx="6"/>
            <a:endCxn id="4" idx="0"/>
          </p:cNvCxnSpPr>
          <p:nvPr/>
        </p:nvCxnSpPr>
        <p:spPr>
          <a:xfrm flipH="1">
            <a:off x="6357083" y="984777"/>
            <a:ext cx="224400" cy="1259700"/>
          </a:xfrm>
          <a:prstGeom prst="curvedConnector4">
            <a:avLst>
              <a:gd name="adj1" fmla="val -106116"/>
              <a:gd name="adj2" fmla="val 62425"/>
            </a:avLst>
          </a:prstGeom>
          <a:noFill/>
          <a:ln w="28575" cap="flat" cmpd="sng">
            <a:solidFill>
              <a:srgbClr val="000000"/>
            </a:solidFill>
            <a:prstDash val="solid"/>
            <a:round/>
            <a:headEnd type="none" w="med" len="med"/>
            <a:tailEnd type="triangle" w="med" len="med"/>
          </a:ln>
        </p:spPr>
      </p:cxnSp>
      <p:sp>
        <p:nvSpPr>
          <p:cNvPr id="9" name="Google Shape;430;p40">
            <a:extLst>
              <a:ext uri="{FF2B5EF4-FFF2-40B4-BE49-F238E27FC236}">
                <a16:creationId xmlns:a16="http://schemas.microsoft.com/office/drawing/2014/main" id="{222E1183-8CCB-C246-B0D9-51EF975F2630}"/>
              </a:ext>
            </a:extLst>
          </p:cNvPr>
          <p:cNvSpPr/>
          <p:nvPr/>
        </p:nvSpPr>
        <p:spPr>
          <a:xfrm>
            <a:off x="5944627" y="3942775"/>
            <a:ext cx="825000" cy="626100"/>
          </a:xfrm>
          <a:prstGeom prst="rect">
            <a:avLst/>
          </a:prstGeom>
          <a:solidFill>
            <a:srgbClr val="EA99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t>Wrong</a:t>
            </a:r>
            <a:endParaRPr/>
          </a:p>
        </p:txBody>
      </p:sp>
      <p:sp>
        <p:nvSpPr>
          <p:cNvPr id="10" name="Google Shape;431;p40">
            <a:extLst>
              <a:ext uri="{FF2B5EF4-FFF2-40B4-BE49-F238E27FC236}">
                <a16:creationId xmlns:a16="http://schemas.microsoft.com/office/drawing/2014/main" id="{9A640B4D-1B55-2842-AD14-B05FB44AAF67}"/>
              </a:ext>
            </a:extLst>
          </p:cNvPr>
          <p:cNvSpPr/>
          <p:nvPr/>
        </p:nvSpPr>
        <p:spPr>
          <a:xfrm>
            <a:off x="8007300" y="3942775"/>
            <a:ext cx="825000" cy="626100"/>
          </a:xfrm>
          <a:prstGeom prst="rect">
            <a:avLst/>
          </a:prstGeom>
          <a:solidFill>
            <a:srgbClr val="93C47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a:t>Correct</a:t>
            </a:r>
            <a:endParaRPr/>
          </a:p>
        </p:txBody>
      </p:sp>
      <p:cxnSp>
        <p:nvCxnSpPr>
          <p:cNvPr id="11" name="Google Shape;432;p40">
            <a:extLst>
              <a:ext uri="{FF2B5EF4-FFF2-40B4-BE49-F238E27FC236}">
                <a16:creationId xmlns:a16="http://schemas.microsoft.com/office/drawing/2014/main" id="{7E955E93-387D-4947-A11C-3B8B2F3140EA}"/>
              </a:ext>
            </a:extLst>
          </p:cNvPr>
          <p:cNvCxnSpPr>
            <a:stCxn id="4" idx="4"/>
            <a:endCxn id="9" idx="0"/>
          </p:cNvCxnSpPr>
          <p:nvPr/>
        </p:nvCxnSpPr>
        <p:spPr>
          <a:xfrm>
            <a:off x="6357127" y="2870553"/>
            <a:ext cx="0" cy="1072200"/>
          </a:xfrm>
          <a:prstGeom prst="straightConnector1">
            <a:avLst/>
          </a:prstGeom>
          <a:noFill/>
          <a:ln w="38100" cap="flat" cmpd="sng">
            <a:solidFill>
              <a:srgbClr val="000000"/>
            </a:solidFill>
            <a:prstDash val="solid"/>
            <a:round/>
            <a:headEnd type="none" w="med" len="med"/>
            <a:tailEnd type="triangle" w="med" len="med"/>
          </a:ln>
        </p:spPr>
      </p:cxnSp>
      <p:cxnSp>
        <p:nvCxnSpPr>
          <p:cNvPr id="12" name="Google Shape;433;p40">
            <a:extLst>
              <a:ext uri="{FF2B5EF4-FFF2-40B4-BE49-F238E27FC236}">
                <a16:creationId xmlns:a16="http://schemas.microsoft.com/office/drawing/2014/main" id="{4F0BD9D9-3918-D24E-BBC4-2A269B937847}"/>
              </a:ext>
            </a:extLst>
          </p:cNvPr>
          <p:cNvCxnSpPr>
            <a:stCxn id="5" idx="4"/>
            <a:endCxn id="10" idx="0"/>
          </p:cNvCxnSpPr>
          <p:nvPr/>
        </p:nvCxnSpPr>
        <p:spPr>
          <a:xfrm>
            <a:off x="8419800" y="2870553"/>
            <a:ext cx="0" cy="1072200"/>
          </a:xfrm>
          <a:prstGeom prst="straightConnector1">
            <a:avLst/>
          </a:prstGeom>
          <a:noFill/>
          <a:ln w="38100" cap="flat" cmpd="sng">
            <a:solidFill>
              <a:srgbClr val="000000"/>
            </a:solidFill>
            <a:prstDash val="solid"/>
            <a:round/>
            <a:headEnd type="none" w="med" len="med"/>
            <a:tailEnd type="triangle" w="med" len="med"/>
          </a:ln>
        </p:spPr>
      </p:cxnSp>
      <p:cxnSp>
        <p:nvCxnSpPr>
          <p:cNvPr id="13" name="Google Shape;434;p40">
            <a:extLst>
              <a:ext uri="{FF2B5EF4-FFF2-40B4-BE49-F238E27FC236}">
                <a16:creationId xmlns:a16="http://schemas.microsoft.com/office/drawing/2014/main" id="{3EB3AAB1-E25F-354F-814D-D8DF34FBAE35}"/>
              </a:ext>
            </a:extLst>
          </p:cNvPr>
          <p:cNvCxnSpPr>
            <a:stCxn id="4" idx="5"/>
            <a:endCxn id="10" idx="0"/>
          </p:cNvCxnSpPr>
          <p:nvPr/>
        </p:nvCxnSpPr>
        <p:spPr>
          <a:xfrm>
            <a:off x="6648809" y="2778863"/>
            <a:ext cx="1770900" cy="1164000"/>
          </a:xfrm>
          <a:prstGeom prst="straightConnector1">
            <a:avLst/>
          </a:prstGeom>
          <a:noFill/>
          <a:ln w="19050" cap="flat" cmpd="sng">
            <a:solidFill>
              <a:srgbClr val="000000"/>
            </a:solidFill>
            <a:prstDash val="dash"/>
            <a:round/>
            <a:headEnd type="none" w="med" len="med"/>
            <a:tailEnd type="triangle" w="med" len="med"/>
          </a:ln>
        </p:spPr>
      </p:cxnSp>
      <p:cxnSp>
        <p:nvCxnSpPr>
          <p:cNvPr id="14" name="Google Shape;435;p40">
            <a:extLst>
              <a:ext uri="{FF2B5EF4-FFF2-40B4-BE49-F238E27FC236}">
                <a16:creationId xmlns:a16="http://schemas.microsoft.com/office/drawing/2014/main" id="{04909173-4699-584C-96E6-9093F6299847}"/>
              </a:ext>
            </a:extLst>
          </p:cNvPr>
          <p:cNvCxnSpPr>
            <a:stCxn id="5" idx="3"/>
            <a:endCxn id="9" idx="0"/>
          </p:cNvCxnSpPr>
          <p:nvPr/>
        </p:nvCxnSpPr>
        <p:spPr>
          <a:xfrm flipH="1">
            <a:off x="6357218" y="2778863"/>
            <a:ext cx="1770900" cy="1164000"/>
          </a:xfrm>
          <a:prstGeom prst="straightConnector1">
            <a:avLst/>
          </a:prstGeom>
          <a:noFill/>
          <a:ln w="19050" cap="flat" cmpd="sng">
            <a:solidFill>
              <a:srgbClr val="000000"/>
            </a:solidFill>
            <a:prstDash val="dash"/>
            <a:round/>
            <a:headEnd type="none" w="med" len="med"/>
            <a:tailEnd type="triangle" w="med" len="med"/>
          </a:ln>
        </p:spPr>
      </p:cxnSp>
      <p:sp>
        <p:nvSpPr>
          <p:cNvPr id="15" name="Google Shape;436;p40">
            <a:extLst>
              <a:ext uri="{FF2B5EF4-FFF2-40B4-BE49-F238E27FC236}">
                <a16:creationId xmlns:a16="http://schemas.microsoft.com/office/drawing/2014/main" id="{56DC0BBF-6775-504D-A052-07F463600130}"/>
              </a:ext>
            </a:extLst>
          </p:cNvPr>
          <p:cNvSpPr txBox="1"/>
          <p:nvPr/>
        </p:nvSpPr>
        <p:spPr>
          <a:xfrm>
            <a:off x="5841591" y="747927"/>
            <a:ext cx="1240200" cy="80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Old Standard TT"/>
                <a:ea typeface="Old Standard TT"/>
                <a:cs typeface="Old Standard TT"/>
                <a:sym typeface="Old Standard TT"/>
              </a:rPr>
              <a:t>P(L</a:t>
            </a:r>
            <a:r>
              <a:rPr lang="en" sz="1800" baseline="-25000">
                <a:latin typeface="Old Standard TT"/>
                <a:ea typeface="Old Standard TT"/>
                <a:cs typeface="Old Standard TT"/>
                <a:sym typeface="Old Standard TT"/>
              </a:rPr>
              <a:t>0</a:t>
            </a:r>
            <a:r>
              <a:rPr lang="en" sz="1800">
                <a:latin typeface="Old Standard TT"/>
                <a:ea typeface="Old Standard TT"/>
                <a:cs typeface="Old Standard TT"/>
                <a:sym typeface="Old Standard TT"/>
              </a:rPr>
              <a:t>)</a:t>
            </a:r>
            <a:endParaRPr sz="1800">
              <a:latin typeface="Old Standard TT"/>
              <a:ea typeface="Old Standard TT"/>
              <a:cs typeface="Old Standard TT"/>
              <a:sym typeface="Old Standard TT"/>
            </a:endParaRPr>
          </a:p>
        </p:txBody>
      </p:sp>
      <p:sp>
        <p:nvSpPr>
          <p:cNvPr id="16" name="Google Shape;437;p40">
            <a:extLst>
              <a:ext uri="{FF2B5EF4-FFF2-40B4-BE49-F238E27FC236}">
                <a16:creationId xmlns:a16="http://schemas.microsoft.com/office/drawing/2014/main" id="{A0D6EE31-FEB8-6C44-83F4-1735594FF611}"/>
              </a:ext>
            </a:extLst>
          </p:cNvPr>
          <p:cNvSpPr txBox="1"/>
          <p:nvPr/>
        </p:nvSpPr>
        <p:spPr>
          <a:xfrm>
            <a:off x="7162330" y="1604652"/>
            <a:ext cx="758400" cy="495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Old Standard TT"/>
                <a:ea typeface="Old Standard TT"/>
                <a:cs typeface="Old Standard TT"/>
                <a:sym typeface="Old Standard TT"/>
              </a:rPr>
              <a:t>P(T)</a:t>
            </a:r>
            <a:endParaRPr sz="1800">
              <a:latin typeface="Old Standard TT"/>
              <a:ea typeface="Old Standard TT"/>
              <a:cs typeface="Old Standard TT"/>
              <a:sym typeface="Old Standard TT"/>
            </a:endParaRPr>
          </a:p>
        </p:txBody>
      </p:sp>
      <p:sp>
        <p:nvSpPr>
          <p:cNvPr id="17" name="Google Shape;438;p40">
            <a:extLst>
              <a:ext uri="{FF2B5EF4-FFF2-40B4-BE49-F238E27FC236}">
                <a16:creationId xmlns:a16="http://schemas.microsoft.com/office/drawing/2014/main" id="{8832F1CD-C145-FB4F-8EFC-101DB50B0422}"/>
              </a:ext>
            </a:extLst>
          </p:cNvPr>
          <p:cNvSpPr txBox="1"/>
          <p:nvPr/>
        </p:nvSpPr>
        <p:spPr>
          <a:xfrm>
            <a:off x="6638313" y="3618430"/>
            <a:ext cx="621600" cy="428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latin typeface="Old Standard TT"/>
                <a:ea typeface="Old Standard TT"/>
                <a:cs typeface="Old Standard TT"/>
                <a:sym typeface="Old Standard TT"/>
              </a:rPr>
              <a:t>P(S)</a:t>
            </a:r>
            <a:endParaRPr sz="1600">
              <a:latin typeface="Old Standard TT"/>
              <a:ea typeface="Old Standard TT"/>
              <a:cs typeface="Old Standard TT"/>
              <a:sym typeface="Old Standard TT"/>
            </a:endParaRPr>
          </a:p>
        </p:txBody>
      </p:sp>
      <p:sp>
        <p:nvSpPr>
          <p:cNvPr id="18" name="Google Shape;439;p40">
            <a:extLst>
              <a:ext uri="{FF2B5EF4-FFF2-40B4-BE49-F238E27FC236}">
                <a16:creationId xmlns:a16="http://schemas.microsoft.com/office/drawing/2014/main" id="{8EB14989-40A1-414E-8939-650F30E50B2A}"/>
              </a:ext>
            </a:extLst>
          </p:cNvPr>
          <p:cNvSpPr txBox="1"/>
          <p:nvPr/>
        </p:nvSpPr>
        <p:spPr>
          <a:xfrm>
            <a:off x="7465886" y="3542221"/>
            <a:ext cx="662100" cy="428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a:latin typeface="Old Standard TT"/>
                <a:ea typeface="Old Standard TT"/>
                <a:cs typeface="Old Standard TT"/>
                <a:sym typeface="Old Standard TT"/>
              </a:rPr>
              <a:t>P(G)</a:t>
            </a:r>
            <a:endParaRPr sz="1600">
              <a:latin typeface="Old Standard TT"/>
              <a:ea typeface="Old Standard TT"/>
              <a:cs typeface="Old Standard TT"/>
              <a:sym typeface="Old Standard TT"/>
            </a:endParaRPr>
          </a:p>
        </p:txBody>
      </p:sp>
      <p:cxnSp>
        <p:nvCxnSpPr>
          <p:cNvPr id="19" name="Google Shape;440;p40">
            <a:extLst>
              <a:ext uri="{FF2B5EF4-FFF2-40B4-BE49-F238E27FC236}">
                <a16:creationId xmlns:a16="http://schemas.microsoft.com/office/drawing/2014/main" id="{DA65257F-7AE2-2940-845C-9C38015E5AD7}"/>
              </a:ext>
            </a:extLst>
          </p:cNvPr>
          <p:cNvCxnSpPr>
            <a:stCxn id="7" idx="6"/>
            <a:endCxn id="5" idx="0"/>
          </p:cNvCxnSpPr>
          <p:nvPr/>
        </p:nvCxnSpPr>
        <p:spPr>
          <a:xfrm>
            <a:off x="6581483" y="984777"/>
            <a:ext cx="1838400" cy="1259700"/>
          </a:xfrm>
          <a:prstGeom prst="curvedConnector2">
            <a:avLst/>
          </a:prstGeom>
          <a:noFill/>
          <a:ln w="28575" cap="flat" cmpd="sng">
            <a:solidFill>
              <a:srgbClr val="000000"/>
            </a:solidFill>
            <a:prstDash val="solid"/>
            <a:round/>
            <a:headEnd type="none" w="med" len="med"/>
            <a:tailEnd type="triangle" w="med" len="med"/>
          </a:ln>
        </p:spPr>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Questions?</a:t>
            </a:r>
            <a:endParaRPr/>
          </a:p>
        </p:txBody>
      </p:sp>
      <p:sp>
        <p:nvSpPr>
          <p:cNvPr id="458" name="Google Shape;458;p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Google Shape;463;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Tools</a:t>
            </a:r>
            <a:endParaRPr/>
          </a:p>
        </p:txBody>
      </p:sp>
      <p:sp>
        <p:nvSpPr>
          <p:cNvPr id="464" name="Google Shape;464;p4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8300" algn="l" rtl="0">
              <a:spcBef>
                <a:spcPts val="800"/>
              </a:spcBef>
              <a:spcAft>
                <a:spcPts val="0"/>
              </a:spcAft>
              <a:buClr>
                <a:schemeClr val="dk1"/>
              </a:buClr>
              <a:buSzPts val="2200"/>
              <a:buChar char="●"/>
            </a:pPr>
            <a:r>
              <a:rPr lang="en" sz="2200">
                <a:solidFill>
                  <a:schemeClr val="dk1"/>
                </a:solidFill>
              </a:rPr>
              <a:t>Bayes Net Toolkit – Student Modeling</a:t>
            </a:r>
            <a:endParaRPr sz="2200">
              <a:solidFill>
                <a:schemeClr val="dk1"/>
              </a:solidFill>
            </a:endParaRPr>
          </a:p>
          <a:p>
            <a:pPr marL="914400" lvl="1" indent="-368300" algn="l" rtl="0">
              <a:spcBef>
                <a:spcPts val="0"/>
              </a:spcBef>
              <a:spcAft>
                <a:spcPts val="0"/>
              </a:spcAft>
              <a:buClr>
                <a:schemeClr val="dk1"/>
              </a:buClr>
              <a:buSzPts val="2200"/>
              <a:buChar char="○"/>
            </a:pPr>
            <a:r>
              <a:rPr lang="en" sz="2200">
                <a:solidFill>
                  <a:schemeClr val="dk1"/>
                </a:solidFill>
              </a:rPr>
              <a:t>Expectation Maximization</a:t>
            </a:r>
            <a:endParaRPr sz="2200">
              <a:solidFill>
                <a:schemeClr val="dk1"/>
              </a:solidFill>
            </a:endParaRPr>
          </a:p>
          <a:p>
            <a:pPr marL="914400" lvl="1" indent="-368300" algn="l" rtl="0">
              <a:spcBef>
                <a:spcPts val="0"/>
              </a:spcBef>
              <a:spcAft>
                <a:spcPts val="0"/>
              </a:spcAft>
              <a:buSzPts val="2200"/>
              <a:buChar char="○"/>
            </a:pPr>
            <a:r>
              <a:rPr lang="en" sz="2200" u="sng">
                <a:solidFill>
                  <a:schemeClr val="hlink"/>
                </a:solidFill>
                <a:hlinkClick r:id="rId3"/>
              </a:rPr>
              <a:t>http://www.cs.cmu.edu/~listen/BNT-SM/</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Java Code</a:t>
            </a:r>
            <a:endParaRPr sz="2200">
              <a:solidFill>
                <a:schemeClr val="dk1"/>
              </a:solidFill>
            </a:endParaRPr>
          </a:p>
          <a:p>
            <a:pPr marL="914400" lvl="1" indent="-368300" algn="l" rtl="0">
              <a:spcBef>
                <a:spcPts val="0"/>
              </a:spcBef>
              <a:spcAft>
                <a:spcPts val="0"/>
              </a:spcAft>
              <a:buClr>
                <a:schemeClr val="dk1"/>
              </a:buClr>
              <a:buSzPts val="2200"/>
              <a:buChar char="○"/>
            </a:pPr>
            <a:r>
              <a:rPr lang="en" sz="2200">
                <a:solidFill>
                  <a:schemeClr val="dk1"/>
                </a:solidFill>
              </a:rPr>
              <a:t>Grid Search/Brute Force</a:t>
            </a:r>
            <a:endParaRPr sz="2200">
              <a:solidFill>
                <a:schemeClr val="dk1"/>
              </a:solidFill>
            </a:endParaRPr>
          </a:p>
          <a:p>
            <a:pPr marL="914400" lvl="1" indent="-368300" algn="l" rtl="0">
              <a:spcBef>
                <a:spcPts val="0"/>
              </a:spcBef>
              <a:spcAft>
                <a:spcPts val="0"/>
              </a:spcAft>
              <a:buSzPts val="2200"/>
              <a:buChar char="○"/>
            </a:pPr>
            <a:r>
              <a:rPr lang="en" sz="2200" u="sng">
                <a:solidFill>
                  <a:schemeClr val="hlink"/>
                </a:solidFill>
                <a:hlinkClick r:id="rId4"/>
              </a:rPr>
              <a:t>http://users.wpi.edu/~rsbaker/edmtools.html</a:t>
            </a:r>
            <a:endParaRPr sz="2200" u="sng">
              <a:solidFill>
                <a:schemeClr val="hlink"/>
              </a:solidFill>
              <a:hlinkClick r:id="rId4"/>
            </a:endParaRPr>
          </a:p>
          <a:p>
            <a:pPr marL="0" lvl="0" indent="0" algn="l" rtl="0">
              <a:spcBef>
                <a:spcPts val="0"/>
              </a:spcBef>
              <a:spcAft>
                <a:spcPts val="1600"/>
              </a:spcAft>
              <a:buNone/>
            </a:pPr>
            <a:endParaRPr/>
          </a:p>
        </p:txBody>
      </p:sp>
      <p:sp>
        <p:nvSpPr>
          <p:cNvPr id="465" name="Google Shape;465;p44"/>
          <p:cNvSpPr txBox="1"/>
          <p:nvPr/>
        </p:nvSpPr>
        <p:spPr>
          <a:xfrm>
            <a:off x="0" y="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Google Shape;470;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Extensions/Variations</a:t>
            </a:r>
            <a:endParaRPr/>
          </a:p>
        </p:txBody>
      </p:sp>
      <p:sp>
        <p:nvSpPr>
          <p:cNvPr id="471" name="Google Shape;471;p4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8300" algn="l" rtl="0">
              <a:lnSpc>
                <a:spcPct val="150000"/>
              </a:lnSpc>
              <a:spcBef>
                <a:spcPts val="0"/>
              </a:spcBef>
              <a:spcAft>
                <a:spcPts val="0"/>
              </a:spcAft>
              <a:buSzPts val="2200"/>
              <a:buChar char="●"/>
            </a:pPr>
            <a:r>
              <a:rPr lang="en" sz="2200"/>
              <a:t>Individual differences</a:t>
            </a:r>
            <a:endParaRPr sz="2200"/>
          </a:p>
          <a:p>
            <a:pPr marL="457200" lvl="0" indent="-368300" algn="l" rtl="0">
              <a:lnSpc>
                <a:spcPct val="150000"/>
              </a:lnSpc>
              <a:spcBef>
                <a:spcPts val="0"/>
              </a:spcBef>
              <a:spcAft>
                <a:spcPts val="0"/>
              </a:spcAft>
              <a:buSzPts val="2200"/>
              <a:buChar char="●"/>
            </a:pPr>
            <a:r>
              <a:rPr lang="en" sz="2200"/>
              <a:t>Difficulty</a:t>
            </a:r>
            <a:endParaRPr sz="2200"/>
          </a:p>
          <a:p>
            <a:pPr marL="457200" lvl="0" indent="-368300" algn="l" rtl="0">
              <a:lnSpc>
                <a:spcPct val="150000"/>
              </a:lnSpc>
              <a:spcBef>
                <a:spcPts val="0"/>
              </a:spcBef>
              <a:spcAft>
                <a:spcPts val="0"/>
              </a:spcAft>
              <a:buSzPts val="2200"/>
              <a:buChar char="●"/>
            </a:pPr>
            <a:r>
              <a:rPr lang="en" sz="2200"/>
              <a:t>Partial credit</a:t>
            </a:r>
            <a:endParaRPr sz="2200"/>
          </a:p>
          <a:p>
            <a:pPr marL="457200" lvl="0" indent="-368300" algn="l" rtl="0">
              <a:lnSpc>
                <a:spcPct val="150000"/>
              </a:lnSpc>
              <a:spcBef>
                <a:spcPts val="0"/>
              </a:spcBef>
              <a:spcAft>
                <a:spcPts val="0"/>
              </a:spcAft>
              <a:buSzPts val="2200"/>
              <a:buChar char="●"/>
            </a:pPr>
            <a:r>
              <a:rPr lang="en" sz="2200"/>
              <a:t>Dependencies between skills</a:t>
            </a:r>
            <a:endParaRPr sz="2200"/>
          </a:p>
          <a:p>
            <a:pPr marL="457200" lvl="0" indent="-368300" algn="l" rtl="0">
              <a:lnSpc>
                <a:spcPct val="150000"/>
              </a:lnSpc>
              <a:spcBef>
                <a:spcPts val="0"/>
              </a:spcBef>
              <a:spcAft>
                <a:spcPts val="0"/>
              </a:spcAft>
              <a:buSzPts val="2200"/>
              <a:buChar char="●"/>
            </a:pPr>
            <a:r>
              <a:rPr lang="en" sz="2200"/>
              <a:t>Forgetting</a:t>
            </a:r>
            <a:endParaRPr sz="2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4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Learning Goals - Check Understanding</a:t>
            </a:r>
            <a:endParaRPr/>
          </a:p>
        </p:txBody>
      </p:sp>
      <p:sp>
        <p:nvSpPr>
          <p:cNvPr id="483" name="Google Shape;483;p4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lvl="0" indent="-368300">
              <a:buSzPts val="2200"/>
            </a:pPr>
            <a:r>
              <a:rPr lang="en-US" sz="2200" dirty="0"/>
              <a:t>Identify the data collection needed for student modeling</a:t>
            </a:r>
          </a:p>
          <a:p>
            <a:pPr lvl="0" indent="-368300">
              <a:buSzPts val="2200"/>
            </a:pPr>
            <a:r>
              <a:rPr lang="en-US" sz="2200" dirty="0"/>
              <a:t>Understand how knowledge tracing can be used to support/assess learning</a:t>
            </a:r>
          </a:p>
          <a:p>
            <a:pPr lvl="0" indent="-368300">
              <a:buSzPts val="2200"/>
            </a:pPr>
            <a:r>
              <a:rPr lang="en-US" sz="2200" dirty="0"/>
              <a:t>Recognize the parameters and formula of BKT</a:t>
            </a:r>
          </a:p>
          <a:p>
            <a:pPr lvl="0" indent="-368300">
              <a:buSzPts val="2200"/>
            </a:pPr>
            <a:r>
              <a:rPr lang="en-US" sz="2200" dirty="0"/>
              <a:t>Recognize enhancements and variations of knowledge tracing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48"/>
          <p:cNvSpPr txBox="1">
            <a:spLocks noGrp="1"/>
          </p:cNvSpPr>
          <p:nvPr>
            <p:ph type="title"/>
          </p:nvPr>
        </p:nvSpPr>
        <p:spPr>
          <a:xfrm>
            <a:off x="311700" y="445025"/>
            <a:ext cx="8520600" cy="107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Exercise 3: How would you apply BKT to your project?</a:t>
            </a:r>
            <a:endParaRPr/>
          </a:p>
        </p:txBody>
      </p:sp>
      <p:sp>
        <p:nvSpPr>
          <p:cNvPr id="489" name="Google Shape;489;p48"/>
          <p:cNvSpPr txBox="1">
            <a:spLocks noGrp="1"/>
          </p:cNvSpPr>
          <p:nvPr>
            <p:ph type="body" idx="1"/>
          </p:nvPr>
        </p:nvSpPr>
        <p:spPr>
          <a:xfrm>
            <a:off x="132150" y="1566550"/>
            <a:ext cx="8879700" cy="34113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a:t>With your group:</a:t>
            </a:r>
            <a:endParaRPr sz="2200"/>
          </a:p>
          <a:p>
            <a:pPr marL="914400" lvl="1" indent="-342900" algn="l" rtl="0">
              <a:spcBef>
                <a:spcPts val="0"/>
              </a:spcBef>
              <a:spcAft>
                <a:spcPts val="0"/>
              </a:spcAft>
              <a:buSzPts val="1800"/>
              <a:buChar char="○"/>
            </a:pPr>
            <a:r>
              <a:rPr lang="en" sz="1800"/>
              <a:t>Consider the activities that you are having students engage in, are any appropriate for knowledge tracing?</a:t>
            </a:r>
            <a:endParaRPr sz="1800"/>
          </a:p>
          <a:p>
            <a:pPr marL="914400" lvl="1" indent="-342900" algn="l" rtl="0">
              <a:spcBef>
                <a:spcPts val="0"/>
              </a:spcBef>
              <a:spcAft>
                <a:spcPts val="0"/>
              </a:spcAft>
              <a:buSzPts val="1800"/>
              <a:buChar char="○"/>
            </a:pPr>
            <a:r>
              <a:rPr lang="en" sz="1800"/>
              <a:t>If yes, what would be the step level that you would want to trace? What are the knowledge components that are involved?</a:t>
            </a:r>
            <a:endParaRPr sz="1800"/>
          </a:p>
          <a:p>
            <a:pPr marL="914400" lvl="1" indent="-342900" algn="l" rtl="0">
              <a:spcBef>
                <a:spcPts val="0"/>
              </a:spcBef>
              <a:spcAft>
                <a:spcPts val="0"/>
              </a:spcAft>
              <a:buSzPts val="1800"/>
              <a:buChar char="○"/>
            </a:pPr>
            <a:r>
              <a:rPr lang="en" sz="1800"/>
              <a:t>If no, how could you adapt one of your activities allow for knowledge tracing? What would be the step level that you would want to trace? What are the knowledge components that are involved?</a:t>
            </a:r>
            <a:endParaRPr sz="1800"/>
          </a:p>
          <a:p>
            <a:pPr marL="457200" lvl="0" indent="-368300" algn="l" rtl="0">
              <a:spcBef>
                <a:spcPts val="0"/>
              </a:spcBef>
              <a:spcAft>
                <a:spcPts val="0"/>
              </a:spcAft>
              <a:buSzPts val="2200"/>
              <a:buChar char="●"/>
            </a:pPr>
            <a:r>
              <a:rPr lang="en" sz="2200"/>
              <a:t>You do not need to use this method in your projects. </a:t>
            </a:r>
            <a:endParaRPr sz="2200"/>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can we assess learning besides at tests?</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dirty="0"/>
              <a:t>Pretest/Posttest data</a:t>
            </a:r>
            <a:endParaRPr sz="2200" dirty="0"/>
          </a:p>
          <a:p>
            <a:pPr marL="457200" lvl="0" indent="-368300" algn="l" rtl="0">
              <a:spcBef>
                <a:spcPts val="0"/>
              </a:spcBef>
              <a:spcAft>
                <a:spcPts val="0"/>
              </a:spcAft>
              <a:buSzPts val="2200"/>
              <a:buChar char="●"/>
            </a:pPr>
            <a:r>
              <a:rPr lang="en" sz="2200" dirty="0"/>
              <a:t>Process Data</a:t>
            </a:r>
            <a:endParaRPr sz="2200" dirty="0"/>
          </a:p>
          <a:p>
            <a:pPr marL="914400" lvl="1" indent="-368300" algn="l" rtl="0">
              <a:spcBef>
                <a:spcPts val="0"/>
              </a:spcBef>
              <a:spcAft>
                <a:spcPts val="0"/>
              </a:spcAft>
              <a:buSzPts val="2200"/>
              <a:buChar char="○"/>
            </a:pPr>
            <a:r>
              <a:rPr lang="en" sz="2200" dirty="0"/>
              <a:t>Eye tracking</a:t>
            </a:r>
            <a:endParaRPr sz="2200" dirty="0"/>
          </a:p>
          <a:p>
            <a:pPr marL="914400" lvl="1" indent="-368300" algn="l" rtl="0">
              <a:spcBef>
                <a:spcPts val="0"/>
              </a:spcBef>
              <a:spcAft>
                <a:spcPts val="0"/>
              </a:spcAft>
              <a:buSzPts val="2200"/>
              <a:buChar char="○"/>
            </a:pPr>
            <a:r>
              <a:rPr lang="en" sz="2200" dirty="0"/>
              <a:t>Collaborative dialogues</a:t>
            </a:r>
            <a:endParaRPr sz="2200" dirty="0"/>
          </a:p>
          <a:p>
            <a:pPr marL="914400" lvl="1" indent="-368300" algn="l" rtl="0">
              <a:spcBef>
                <a:spcPts val="0"/>
              </a:spcBef>
              <a:spcAft>
                <a:spcPts val="0"/>
              </a:spcAft>
              <a:buSzPts val="2200"/>
              <a:buChar char="○"/>
            </a:pPr>
            <a:r>
              <a:rPr lang="en" sz="2200" dirty="0"/>
              <a:t>Student actions while learning</a:t>
            </a:r>
            <a:endParaRPr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 skill?</a:t>
            </a:r>
            <a:endParaRPr/>
          </a:p>
        </p:txBody>
      </p:sp>
      <p:sp>
        <p:nvSpPr>
          <p:cNvPr id="200" name="Google Shape;200;p25"/>
          <p:cNvSpPr txBox="1">
            <a:spLocks noGrp="1"/>
          </p:cNvSpPr>
          <p:nvPr>
            <p:ph type="body" idx="1"/>
          </p:nvPr>
        </p:nvSpPr>
        <p:spPr>
          <a:xfrm>
            <a:off x="311700" y="2604825"/>
            <a:ext cx="8520600" cy="19641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endParaRPr sz="2200"/>
          </a:p>
        </p:txBody>
      </p:sp>
      <p:sp>
        <p:nvSpPr>
          <p:cNvPr id="201" name="Google Shape;201;p25"/>
          <p:cNvSpPr txBox="1"/>
          <p:nvPr/>
        </p:nvSpPr>
        <p:spPr>
          <a:xfrm>
            <a:off x="488400" y="1275883"/>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x</a:t>
            </a:r>
            <a:endParaRPr sz="2200" dirty="0"/>
          </a:p>
        </p:txBody>
      </p:sp>
      <p:sp>
        <p:nvSpPr>
          <p:cNvPr id="202" name="Google Shape;202;p25"/>
          <p:cNvSpPr txBox="1"/>
          <p:nvPr/>
        </p:nvSpPr>
        <p:spPr>
          <a:xfrm>
            <a:off x="1164700" y="1295548"/>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3</a:t>
            </a:r>
            <a:endParaRPr sz="2200" dirty="0"/>
          </a:p>
        </p:txBody>
      </p:sp>
      <p:sp>
        <p:nvSpPr>
          <p:cNvPr id="207" name="Google Shape;207;p25"/>
          <p:cNvSpPr txBox="1"/>
          <p:nvPr/>
        </p:nvSpPr>
        <p:spPr>
          <a:xfrm>
            <a:off x="833800" y="1314450"/>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a:t>+</a:t>
            </a:r>
            <a:endParaRPr sz="2200"/>
          </a:p>
        </p:txBody>
      </p:sp>
      <p:sp>
        <p:nvSpPr>
          <p:cNvPr id="208" name="Google Shape;208;p25"/>
          <p:cNvSpPr txBox="1"/>
          <p:nvPr/>
        </p:nvSpPr>
        <p:spPr>
          <a:xfrm>
            <a:off x="1571800" y="1314450"/>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a:t>=</a:t>
            </a:r>
            <a:endParaRPr sz="2200"/>
          </a:p>
        </p:txBody>
      </p:sp>
      <p:sp>
        <p:nvSpPr>
          <p:cNvPr id="209" name="Google Shape;209;p25"/>
          <p:cNvSpPr txBox="1"/>
          <p:nvPr/>
        </p:nvSpPr>
        <p:spPr>
          <a:xfrm>
            <a:off x="1874900" y="1274977"/>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9</a:t>
            </a:r>
            <a:endParaRPr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 skill?</a:t>
            </a:r>
            <a:endParaRPr/>
          </a:p>
        </p:txBody>
      </p:sp>
      <p:sp>
        <p:nvSpPr>
          <p:cNvPr id="217" name="Google Shape;217;p26"/>
          <p:cNvSpPr txBox="1">
            <a:spLocks noGrp="1"/>
          </p:cNvSpPr>
          <p:nvPr>
            <p:ph type="body" idx="1"/>
          </p:nvPr>
        </p:nvSpPr>
        <p:spPr>
          <a:xfrm>
            <a:off x="311700" y="2604825"/>
            <a:ext cx="8520600" cy="19641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endParaRPr sz="2200" dirty="0"/>
          </a:p>
        </p:txBody>
      </p:sp>
      <p:sp>
        <p:nvSpPr>
          <p:cNvPr id="20" name="Google Shape;201;p25">
            <a:extLst>
              <a:ext uri="{FF2B5EF4-FFF2-40B4-BE49-F238E27FC236}">
                <a16:creationId xmlns:a16="http://schemas.microsoft.com/office/drawing/2014/main" id="{C99C69E1-F064-A44F-9C63-6A5B47EBAAD0}"/>
              </a:ext>
            </a:extLst>
          </p:cNvPr>
          <p:cNvSpPr txBox="1"/>
          <p:nvPr/>
        </p:nvSpPr>
        <p:spPr>
          <a:xfrm>
            <a:off x="393290" y="1275883"/>
            <a:ext cx="50221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2x</a:t>
            </a:r>
            <a:endParaRPr sz="2200" dirty="0"/>
          </a:p>
        </p:txBody>
      </p:sp>
      <p:sp>
        <p:nvSpPr>
          <p:cNvPr id="21" name="Google Shape;202;p25">
            <a:extLst>
              <a:ext uri="{FF2B5EF4-FFF2-40B4-BE49-F238E27FC236}">
                <a16:creationId xmlns:a16="http://schemas.microsoft.com/office/drawing/2014/main" id="{BCE6ACB0-4FA3-2740-AC19-99A68E70F9F8}"/>
              </a:ext>
            </a:extLst>
          </p:cNvPr>
          <p:cNvSpPr txBox="1"/>
          <p:nvPr/>
        </p:nvSpPr>
        <p:spPr>
          <a:xfrm>
            <a:off x="1164700" y="1295548"/>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3</a:t>
            </a:r>
            <a:endParaRPr sz="2200" dirty="0"/>
          </a:p>
        </p:txBody>
      </p:sp>
      <p:sp>
        <p:nvSpPr>
          <p:cNvPr id="22" name="Google Shape;207;p25">
            <a:extLst>
              <a:ext uri="{FF2B5EF4-FFF2-40B4-BE49-F238E27FC236}">
                <a16:creationId xmlns:a16="http://schemas.microsoft.com/office/drawing/2014/main" id="{5CAE90D7-48CD-654C-9056-73CCAF0D379E}"/>
              </a:ext>
            </a:extLst>
          </p:cNvPr>
          <p:cNvSpPr txBox="1"/>
          <p:nvPr/>
        </p:nvSpPr>
        <p:spPr>
          <a:xfrm>
            <a:off x="833800" y="1314450"/>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a:t>+</a:t>
            </a:r>
            <a:endParaRPr sz="2200"/>
          </a:p>
        </p:txBody>
      </p:sp>
      <p:sp>
        <p:nvSpPr>
          <p:cNvPr id="23" name="Google Shape;208;p25">
            <a:extLst>
              <a:ext uri="{FF2B5EF4-FFF2-40B4-BE49-F238E27FC236}">
                <a16:creationId xmlns:a16="http://schemas.microsoft.com/office/drawing/2014/main" id="{4822EB0C-B341-E64B-AD38-10D10296CD72}"/>
              </a:ext>
            </a:extLst>
          </p:cNvPr>
          <p:cNvSpPr txBox="1"/>
          <p:nvPr/>
        </p:nvSpPr>
        <p:spPr>
          <a:xfrm>
            <a:off x="1571800" y="1314450"/>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a:t>=</a:t>
            </a:r>
            <a:endParaRPr sz="2200"/>
          </a:p>
        </p:txBody>
      </p:sp>
      <p:sp>
        <p:nvSpPr>
          <p:cNvPr id="24" name="Google Shape;209;p25">
            <a:extLst>
              <a:ext uri="{FF2B5EF4-FFF2-40B4-BE49-F238E27FC236}">
                <a16:creationId xmlns:a16="http://schemas.microsoft.com/office/drawing/2014/main" id="{FA1D9901-5010-0C44-9B3A-239A7E71615E}"/>
              </a:ext>
            </a:extLst>
          </p:cNvPr>
          <p:cNvSpPr txBox="1"/>
          <p:nvPr/>
        </p:nvSpPr>
        <p:spPr>
          <a:xfrm>
            <a:off x="1874900" y="1274977"/>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9</a:t>
            </a:r>
            <a:endParaRPr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 skill?</a:t>
            </a:r>
            <a:endParaRPr/>
          </a:p>
        </p:txBody>
      </p:sp>
      <p:sp>
        <p:nvSpPr>
          <p:cNvPr id="234" name="Google Shape;234;p27"/>
          <p:cNvSpPr txBox="1">
            <a:spLocks noGrp="1"/>
          </p:cNvSpPr>
          <p:nvPr>
            <p:ph type="body" idx="1"/>
          </p:nvPr>
        </p:nvSpPr>
        <p:spPr>
          <a:xfrm>
            <a:off x="311700" y="2604825"/>
            <a:ext cx="8520600" cy="19641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endParaRPr sz="2200" dirty="0"/>
          </a:p>
        </p:txBody>
      </p:sp>
      <p:sp>
        <p:nvSpPr>
          <p:cNvPr id="15" name="Google Shape;201;p25">
            <a:extLst>
              <a:ext uri="{FF2B5EF4-FFF2-40B4-BE49-F238E27FC236}">
                <a16:creationId xmlns:a16="http://schemas.microsoft.com/office/drawing/2014/main" id="{9E0E341B-0F1F-0040-B616-43729D941FAC}"/>
              </a:ext>
            </a:extLst>
          </p:cNvPr>
          <p:cNvSpPr txBox="1"/>
          <p:nvPr/>
        </p:nvSpPr>
        <p:spPr>
          <a:xfrm>
            <a:off x="422787" y="1275883"/>
            <a:ext cx="472713"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-x</a:t>
            </a:r>
            <a:endParaRPr sz="2200" dirty="0"/>
          </a:p>
        </p:txBody>
      </p:sp>
      <p:sp>
        <p:nvSpPr>
          <p:cNvPr id="16" name="Google Shape;202;p25">
            <a:extLst>
              <a:ext uri="{FF2B5EF4-FFF2-40B4-BE49-F238E27FC236}">
                <a16:creationId xmlns:a16="http://schemas.microsoft.com/office/drawing/2014/main" id="{5FC3AD0F-9DDB-3147-8B69-19579B7711F6}"/>
              </a:ext>
            </a:extLst>
          </p:cNvPr>
          <p:cNvSpPr txBox="1"/>
          <p:nvPr/>
        </p:nvSpPr>
        <p:spPr>
          <a:xfrm>
            <a:off x="1164700" y="1295548"/>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3</a:t>
            </a:r>
            <a:endParaRPr sz="2200" dirty="0"/>
          </a:p>
        </p:txBody>
      </p:sp>
      <p:sp>
        <p:nvSpPr>
          <p:cNvPr id="17" name="Google Shape;207;p25">
            <a:extLst>
              <a:ext uri="{FF2B5EF4-FFF2-40B4-BE49-F238E27FC236}">
                <a16:creationId xmlns:a16="http://schemas.microsoft.com/office/drawing/2014/main" id="{751CC49D-AF8D-CD42-B60F-68D9D215E5DF}"/>
              </a:ext>
            </a:extLst>
          </p:cNvPr>
          <p:cNvSpPr txBox="1"/>
          <p:nvPr/>
        </p:nvSpPr>
        <p:spPr>
          <a:xfrm>
            <a:off x="833800" y="1314450"/>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a:t>+</a:t>
            </a:r>
            <a:endParaRPr sz="2200"/>
          </a:p>
        </p:txBody>
      </p:sp>
      <p:sp>
        <p:nvSpPr>
          <p:cNvPr id="18" name="Google Shape;208;p25">
            <a:extLst>
              <a:ext uri="{FF2B5EF4-FFF2-40B4-BE49-F238E27FC236}">
                <a16:creationId xmlns:a16="http://schemas.microsoft.com/office/drawing/2014/main" id="{2AFC3B1E-697D-7242-BD5E-0545D13086E3}"/>
              </a:ext>
            </a:extLst>
          </p:cNvPr>
          <p:cNvSpPr txBox="1"/>
          <p:nvPr/>
        </p:nvSpPr>
        <p:spPr>
          <a:xfrm>
            <a:off x="1571800" y="1314450"/>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a:t>=</a:t>
            </a:r>
            <a:endParaRPr sz="2200"/>
          </a:p>
        </p:txBody>
      </p:sp>
      <p:sp>
        <p:nvSpPr>
          <p:cNvPr id="19" name="Google Shape;209;p25">
            <a:extLst>
              <a:ext uri="{FF2B5EF4-FFF2-40B4-BE49-F238E27FC236}">
                <a16:creationId xmlns:a16="http://schemas.microsoft.com/office/drawing/2014/main" id="{2544C26E-A59D-F74C-80FA-D0941B3AF48F}"/>
              </a:ext>
            </a:extLst>
          </p:cNvPr>
          <p:cNvSpPr txBox="1"/>
          <p:nvPr/>
        </p:nvSpPr>
        <p:spPr>
          <a:xfrm>
            <a:off x="1874900" y="1274977"/>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9</a:t>
            </a:r>
            <a:endParaRPr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 skill?</a:t>
            </a:r>
            <a:endParaRPr/>
          </a:p>
        </p:txBody>
      </p:sp>
      <p:sp>
        <p:nvSpPr>
          <p:cNvPr id="251" name="Google Shape;251;p28"/>
          <p:cNvSpPr txBox="1">
            <a:spLocks noGrp="1"/>
          </p:cNvSpPr>
          <p:nvPr>
            <p:ph type="body" idx="1"/>
          </p:nvPr>
        </p:nvSpPr>
        <p:spPr>
          <a:xfrm>
            <a:off x="311700" y="2604825"/>
            <a:ext cx="8520600" cy="19641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US" sz="2200" dirty="0"/>
              <a:t>Do these all take the same skills?</a:t>
            </a:r>
          </a:p>
          <a:p>
            <a:pPr marL="457200" lvl="0" indent="-368300" algn="l" rtl="0">
              <a:spcBef>
                <a:spcPts val="0"/>
              </a:spcBef>
              <a:spcAft>
                <a:spcPts val="0"/>
              </a:spcAft>
              <a:buSzPts val="2200"/>
              <a:buChar char="●"/>
            </a:pPr>
            <a:r>
              <a:rPr lang="en-US" sz="2200" dirty="0"/>
              <a:t>How does this change for the age group you are teaching?</a:t>
            </a:r>
            <a:endParaRPr sz="2200" dirty="0"/>
          </a:p>
        </p:txBody>
      </p:sp>
      <p:sp>
        <p:nvSpPr>
          <p:cNvPr id="15" name="Google Shape;201;p25">
            <a:extLst>
              <a:ext uri="{FF2B5EF4-FFF2-40B4-BE49-F238E27FC236}">
                <a16:creationId xmlns:a16="http://schemas.microsoft.com/office/drawing/2014/main" id="{C4460190-BDC8-644A-A4CF-19A7014721DB}"/>
              </a:ext>
            </a:extLst>
          </p:cNvPr>
          <p:cNvSpPr txBox="1"/>
          <p:nvPr/>
        </p:nvSpPr>
        <p:spPr>
          <a:xfrm>
            <a:off x="488400" y="1275883"/>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x</a:t>
            </a:r>
            <a:endParaRPr sz="2200" dirty="0"/>
          </a:p>
        </p:txBody>
      </p:sp>
      <p:sp>
        <p:nvSpPr>
          <p:cNvPr id="16" name="Google Shape;202;p25">
            <a:extLst>
              <a:ext uri="{FF2B5EF4-FFF2-40B4-BE49-F238E27FC236}">
                <a16:creationId xmlns:a16="http://schemas.microsoft.com/office/drawing/2014/main" id="{607A9FF7-86FD-D644-A6D4-5CBDCB4C3CC7}"/>
              </a:ext>
            </a:extLst>
          </p:cNvPr>
          <p:cNvSpPr txBox="1"/>
          <p:nvPr/>
        </p:nvSpPr>
        <p:spPr>
          <a:xfrm>
            <a:off x="1164700" y="1295548"/>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3</a:t>
            </a:r>
            <a:endParaRPr sz="2200" dirty="0"/>
          </a:p>
        </p:txBody>
      </p:sp>
      <p:sp>
        <p:nvSpPr>
          <p:cNvPr id="17" name="Google Shape;207;p25">
            <a:extLst>
              <a:ext uri="{FF2B5EF4-FFF2-40B4-BE49-F238E27FC236}">
                <a16:creationId xmlns:a16="http://schemas.microsoft.com/office/drawing/2014/main" id="{9E7ECB6A-BAEC-E349-850E-B8D586655A04}"/>
              </a:ext>
            </a:extLst>
          </p:cNvPr>
          <p:cNvSpPr txBox="1"/>
          <p:nvPr/>
        </p:nvSpPr>
        <p:spPr>
          <a:xfrm>
            <a:off x="833800" y="1314450"/>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a:t>+</a:t>
            </a:r>
            <a:endParaRPr sz="2200"/>
          </a:p>
        </p:txBody>
      </p:sp>
      <p:sp>
        <p:nvSpPr>
          <p:cNvPr id="18" name="Google Shape;208;p25">
            <a:extLst>
              <a:ext uri="{FF2B5EF4-FFF2-40B4-BE49-F238E27FC236}">
                <a16:creationId xmlns:a16="http://schemas.microsoft.com/office/drawing/2014/main" id="{A9A9FB32-F378-7642-B7D1-B445A4E8F00A}"/>
              </a:ext>
            </a:extLst>
          </p:cNvPr>
          <p:cNvSpPr txBox="1"/>
          <p:nvPr/>
        </p:nvSpPr>
        <p:spPr>
          <a:xfrm>
            <a:off x="1571800" y="1314450"/>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a:t>=</a:t>
            </a:r>
            <a:endParaRPr sz="2200"/>
          </a:p>
        </p:txBody>
      </p:sp>
      <p:sp>
        <p:nvSpPr>
          <p:cNvPr id="19" name="Google Shape;209;p25">
            <a:extLst>
              <a:ext uri="{FF2B5EF4-FFF2-40B4-BE49-F238E27FC236}">
                <a16:creationId xmlns:a16="http://schemas.microsoft.com/office/drawing/2014/main" id="{9B63B114-7A77-C243-B44A-8858F3FF13AA}"/>
              </a:ext>
            </a:extLst>
          </p:cNvPr>
          <p:cNvSpPr txBox="1"/>
          <p:nvPr/>
        </p:nvSpPr>
        <p:spPr>
          <a:xfrm>
            <a:off x="1874900" y="1274977"/>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9</a:t>
            </a:r>
            <a:endParaRPr sz="2200" dirty="0"/>
          </a:p>
        </p:txBody>
      </p:sp>
      <p:sp>
        <p:nvSpPr>
          <p:cNvPr id="20" name="Google Shape;201;p25">
            <a:extLst>
              <a:ext uri="{FF2B5EF4-FFF2-40B4-BE49-F238E27FC236}">
                <a16:creationId xmlns:a16="http://schemas.microsoft.com/office/drawing/2014/main" id="{3569280F-4446-4547-B08F-E38DD888DF4B}"/>
              </a:ext>
            </a:extLst>
          </p:cNvPr>
          <p:cNvSpPr txBox="1"/>
          <p:nvPr/>
        </p:nvSpPr>
        <p:spPr>
          <a:xfrm>
            <a:off x="3261400" y="1256981"/>
            <a:ext cx="50221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2x</a:t>
            </a:r>
            <a:endParaRPr sz="2200" dirty="0"/>
          </a:p>
        </p:txBody>
      </p:sp>
      <p:sp>
        <p:nvSpPr>
          <p:cNvPr id="21" name="Google Shape;202;p25">
            <a:extLst>
              <a:ext uri="{FF2B5EF4-FFF2-40B4-BE49-F238E27FC236}">
                <a16:creationId xmlns:a16="http://schemas.microsoft.com/office/drawing/2014/main" id="{D6B545BC-49DB-9D41-BF16-21B4C4BBB6C2}"/>
              </a:ext>
            </a:extLst>
          </p:cNvPr>
          <p:cNvSpPr txBox="1"/>
          <p:nvPr/>
        </p:nvSpPr>
        <p:spPr>
          <a:xfrm>
            <a:off x="4032810" y="1276646"/>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3</a:t>
            </a:r>
            <a:endParaRPr sz="2200" dirty="0"/>
          </a:p>
        </p:txBody>
      </p:sp>
      <p:sp>
        <p:nvSpPr>
          <p:cNvPr id="22" name="Google Shape;207;p25">
            <a:extLst>
              <a:ext uri="{FF2B5EF4-FFF2-40B4-BE49-F238E27FC236}">
                <a16:creationId xmlns:a16="http://schemas.microsoft.com/office/drawing/2014/main" id="{846D4A38-DCE3-BF4F-9131-9D39FD41336E}"/>
              </a:ext>
            </a:extLst>
          </p:cNvPr>
          <p:cNvSpPr txBox="1"/>
          <p:nvPr/>
        </p:nvSpPr>
        <p:spPr>
          <a:xfrm>
            <a:off x="3701910" y="1295548"/>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a:t>+</a:t>
            </a:r>
            <a:endParaRPr sz="2200"/>
          </a:p>
        </p:txBody>
      </p:sp>
      <p:sp>
        <p:nvSpPr>
          <p:cNvPr id="23" name="Google Shape;208;p25">
            <a:extLst>
              <a:ext uri="{FF2B5EF4-FFF2-40B4-BE49-F238E27FC236}">
                <a16:creationId xmlns:a16="http://schemas.microsoft.com/office/drawing/2014/main" id="{D357ECDC-B7F5-034E-B247-DC7DCFD3CF84}"/>
              </a:ext>
            </a:extLst>
          </p:cNvPr>
          <p:cNvSpPr txBox="1"/>
          <p:nvPr/>
        </p:nvSpPr>
        <p:spPr>
          <a:xfrm>
            <a:off x="4439910" y="1295548"/>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a:t>=</a:t>
            </a:r>
            <a:endParaRPr sz="2200"/>
          </a:p>
        </p:txBody>
      </p:sp>
      <p:sp>
        <p:nvSpPr>
          <p:cNvPr id="24" name="Google Shape;209;p25">
            <a:extLst>
              <a:ext uri="{FF2B5EF4-FFF2-40B4-BE49-F238E27FC236}">
                <a16:creationId xmlns:a16="http://schemas.microsoft.com/office/drawing/2014/main" id="{0994A719-2839-8D41-A359-35A0B3A12EA0}"/>
              </a:ext>
            </a:extLst>
          </p:cNvPr>
          <p:cNvSpPr txBox="1"/>
          <p:nvPr/>
        </p:nvSpPr>
        <p:spPr>
          <a:xfrm>
            <a:off x="4743010" y="1256075"/>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9</a:t>
            </a:r>
            <a:endParaRPr sz="2200" dirty="0"/>
          </a:p>
        </p:txBody>
      </p:sp>
      <p:sp>
        <p:nvSpPr>
          <p:cNvPr id="25" name="Google Shape;201;p25">
            <a:extLst>
              <a:ext uri="{FF2B5EF4-FFF2-40B4-BE49-F238E27FC236}">
                <a16:creationId xmlns:a16="http://schemas.microsoft.com/office/drawing/2014/main" id="{A73ECD2E-E204-9D45-BB02-BA33C11E5432}"/>
              </a:ext>
            </a:extLst>
          </p:cNvPr>
          <p:cNvSpPr txBox="1"/>
          <p:nvPr/>
        </p:nvSpPr>
        <p:spPr>
          <a:xfrm>
            <a:off x="6356555" y="1256981"/>
            <a:ext cx="472713"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-x</a:t>
            </a:r>
            <a:endParaRPr sz="2200" dirty="0"/>
          </a:p>
        </p:txBody>
      </p:sp>
      <p:sp>
        <p:nvSpPr>
          <p:cNvPr id="26" name="Google Shape;202;p25">
            <a:extLst>
              <a:ext uri="{FF2B5EF4-FFF2-40B4-BE49-F238E27FC236}">
                <a16:creationId xmlns:a16="http://schemas.microsoft.com/office/drawing/2014/main" id="{3E6E4570-C4D2-3D42-BA51-5C945F1DE1A9}"/>
              </a:ext>
            </a:extLst>
          </p:cNvPr>
          <p:cNvSpPr txBox="1"/>
          <p:nvPr/>
        </p:nvSpPr>
        <p:spPr>
          <a:xfrm>
            <a:off x="7098468" y="1276646"/>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3</a:t>
            </a:r>
            <a:endParaRPr sz="2200" dirty="0"/>
          </a:p>
        </p:txBody>
      </p:sp>
      <p:sp>
        <p:nvSpPr>
          <p:cNvPr id="27" name="Google Shape;207;p25">
            <a:extLst>
              <a:ext uri="{FF2B5EF4-FFF2-40B4-BE49-F238E27FC236}">
                <a16:creationId xmlns:a16="http://schemas.microsoft.com/office/drawing/2014/main" id="{878B9232-2785-EB45-86B7-9EBD940AFD02}"/>
              </a:ext>
            </a:extLst>
          </p:cNvPr>
          <p:cNvSpPr txBox="1"/>
          <p:nvPr/>
        </p:nvSpPr>
        <p:spPr>
          <a:xfrm>
            <a:off x="6767568" y="1295548"/>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a:t>+</a:t>
            </a:r>
            <a:endParaRPr sz="2200"/>
          </a:p>
        </p:txBody>
      </p:sp>
      <p:sp>
        <p:nvSpPr>
          <p:cNvPr id="28" name="Google Shape;208;p25">
            <a:extLst>
              <a:ext uri="{FF2B5EF4-FFF2-40B4-BE49-F238E27FC236}">
                <a16:creationId xmlns:a16="http://schemas.microsoft.com/office/drawing/2014/main" id="{B5EF73A6-C97C-C344-8C27-313EB8E7E28F}"/>
              </a:ext>
            </a:extLst>
          </p:cNvPr>
          <p:cNvSpPr txBox="1"/>
          <p:nvPr/>
        </p:nvSpPr>
        <p:spPr>
          <a:xfrm>
            <a:off x="7505568" y="1295548"/>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a:t>=</a:t>
            </a:r>
            <a:endParaRPr sz="2200"/>
          </a:p>
        </p:txBody>
      </p:sp>
      <p:sp>
        <p:nvSpPr>
          <p:cNvPr id="29" name="Google Shape;209;p25">
            <a:extLst>
              <a:ext uri="{FF2B5EF4-FFF2-40B4-BE49-F238E27FC236}">
                <a16:creationId xmlns:a16="http://schemas.microsoft.com/office/drawing/2014/main" id="{8A741EE8-4D64-DA40-937D-A7D55E54A1A9}"/>
              </a:ext>
            </a:extLst>
          </p:cNvPr>
          <p:cNvSpPr txBox="1"/>
          <p:nvPr/>
        </p:nvSpPr>
        <p:spPr>
          <a:xfrm>
            <a:off x="7808668" y="1256075"/>
            <a:ext cx="407100" cy="447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dirty="0"/>
              <a:t>9</a:t>
            </a:r>
            <a:endParaRPr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Questions?</a:t>
            </a:r>
            <a:endParaRPr/>
          </a:p>
        </p:txBody>
      </p:sp>
      <p:sp>
        <p:nvSpPr>
          <p:cNvPr id="268" name="Google Shape;268;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knowledge tracing?</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SzPts val="2200"/>
              <a:buChar char="●"/>
            </a:pPr>
            <a:r>
              <a:rPr lang="en" sz="2200"/>
              <a:t>Modeling student learning as the student engages in the learning process</a:t>
            </a:r>
            <a:endParaRPr sz="2200"/>
          </a:p>
          <a:p>
            <a:pPr marL="457200" lvl="0" indent="-368300" algn="l" rtl="0">
              <a:spcBef>
                <a:spcPts val="0"/>
              </a:spcBef>
              <a:spcAft>
                <a:spcPts val="0"/>
              </a:spcAft>
              <a:buSzPts val="2200"/>
              <a:buChar char="●"/>
            </a:pPr>
            <a:r>
              <a:rPr lang="en" sz="2200"/>
              <a:t>Tracks the learning of individual skills that the student is working to acquire</a:t>
            </a:r>
            <a:endParaRPr sz="2200"/>
          </a:p>
          <a:p>
            <a:pPr marL="457200" lvl="0" indent="-368300" algn="l" rtl="0">
              <a:spcBef>
                <a:spcPts val="0"/>
              </a:spcBef>
              <a:spcAft>
                <a:spcPts val="0"/>
              </a:spcAft>
              <a:buSzPts val="2200"/>
              <a:buChar char="●"/>
            </a:pPr>
            <a:r>
              <a:rPr lang="en" sz="2200"/>
              <a:t>Focus on Bayesian Knowledge Tracing (BKT)</a:t>
            </a:r>
            <a:endParaRPr sz="2200"/>
          </a:p>
          <a:p>
            <a:pPr marL="914400" lvl="1" indent="-368300" algn="l" rtl="0">
              <a:spcBef>
                <a:spcPts val="0"/>
              </a:spcBef>
              <a:spcAft>
                <a:spcPts val="0"/>
              </a:spcAft>
              <a:buSzPts val="2200"/>
              <a:buChar char="○"/>
            </a:pPr>
            <a:r>
              <a:rPr lang="en" sz="2200"/>
              <a:t>Introduced in 1995 (Corbett &amp; Anderson)</a:t>
            </a:r>
            <a:endParaRPr sz="2200"/>
          </a:p>
          <a:p>
            <a:pPr marL="914400" lvl="1" indent="-368300" algn="l" rtl="0">
              <a:spcBef>
                <a:spcPts val="0"/>
              </a:spcBef>
              <a:spcAft>
                <a:spcPts val="0"/>
              </a:spcAft>
              <a:buSzPts val="2200"/>
              <a:buChar char="○"/>
            </a:pPr>
            <a:r>
              <a:rPr lang="en" sz="2200"/>
              <a:t>Uses bayesian calculations to update a set of parameters every time new information is received</a:t>
            </a:r>
            <a:endParaRPr sz="22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1255</TotalTime>
  <Words>1153</Words>
  <Application>Microsoft Macintosh PowerPoint</Application>
  <PresentationFormat>On-screen Show (16:9)</PresentationFormat>
  <Paragraphs>241</Paragraphs>
  <Slides>29</Slides>
  <Notes>29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Old Standard TT</vt:lpstr>
      <vt:lpstr>Arial</vt:lpstr>
      <vt:lpstr>Consolas</vt:lpstr>
      <vt:lpstr>Simple Light</vt:lpstr>
      <vt:lpstr>Student Modeling and Bayesian Knowledge Tracing</vt:lpstr>
      <vt:lpstr>Learning Goals</vt:lpstr>
      <vt:lpstr>How can we assess learning besides at tests?</vt:lpstr>
      <vt:lpstr>What is a skill?</vt:lpstr>
      <vt:lpstr>What is a skill?</vt:lpstr>
      <vt:lpstr>What is a skill?</vt:lpstr>
      <vt:lpstr>What is a skill?</vt:lpstr>
      <vt:lpstr>Questions?</vt:lpstr>
      <vt:lpstr>What is knowledge tracing?</vt:lpstr>
      <vt:lpstr>Predicting Future Performance</vt:lpstr>
      <vt:lpstr>Predicting Future Performance</vt:lpstr>
      <vt:lpstr>Predicting Future Performance</vt:lpstr>
      <vt:lpstr>Predicting Future Performance</vt:lpstr>
      <vt:lpstr>Knowledge Versus Performance</vt:lpstr>
      <vt:lpstr>Knowledge Versus Performance</vt:lpstr>
      <vt:lpstr>When would you want to use knowledge tracing?</vt:lpstr>
      <vt:lpstr>Assumptions of BKT</vt:lpstr>
      <vt:lpstr>BKT Concept</vt:lpstr>
      <vt:lpstr>BKT Model Parameters</vt:lpstr>
      <vt:lpstr>Computing the likelihood of a sequence of observations</vt:lpstr>
      <vt:lpstr>Computing the likelihood of a sequence of observations</vt:lpstr>
      <vt:lpstr>Computing the likelihood of a sequence of observations</vt:lpstr>
      <vt:lpstr>Knowledge Versus Performance</vt:lpstr>
      <vt:lpstr>Methods of Fitting Parameters</vt:lpstr>
      <vt:lpstr>Questions?</vt:lpstr>
      <vt:lpstr>Tools</vt:lpstr>
      <vt:lpstr>Extensions/Variations</vt:lpstr>
      <vt:lpstr>Learning Goals - Check Understanding</vt:lpstr>
      <vt:lpstr>Exercise 3: How would you apply BKT to your project?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Modeling and Bayesian Knowledge Tracing</dc:title>
  <cp:lastModifiedBy>Jennifer Olsen</cp:lastModifiedBy>
  <cp:revision>10</cp:revision>
  <dcterms:modified xsi:type="dcterms:W3CDTF">2018-11-13T05:56:54Z</dcterms:modified>
</cp:coreProperties>
</file>