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33" r:id="rId2"/>
    <p:sldId id="535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25" r:id="rId12"/>
    <p:sldId id="526" r:id="rId13"/>
    <p:sldId id="527" r:id="rId14"/>
    <p:sldId id="528" r:id="rId15"/>
    <p:sldId id="556" r:id="rId16"/>
    <p:sldId id="529" r:id="rId17"/>
    <p:sldId id="530" r:id="rId18"/>
    <p:sldId id="555" r:id="rId19"/>
    <p:sldId id="559" r:id="rId20"/>
    <p:sldId id="531" r:id="rId21"/>
    <p:sldId id="518" r:id="rId22"/>
    <p:sldId id="519" r:id="rId23"/>
    <p:sldId id="520" r:id="rId24"/>
    <p:sldId id="558" r:id="rId25"/>
    <p:sldId id="521" r:id="rId26"/>
    <p:sldId id="522" r:id="rId27"/>
    <p:sldId id="523" r:id="rId28"/>
    <p:sldId id="524" r:id="rId29"/>
    <p:sldId id="499" r:id="rId30"/>
    <p:sldId id="500" r:id="rId31"/>
    <p:sldId id="501" r:id="rId32"/>
    <p:sldId id="502" r:id="rId33"/>
    <p:sldId id="503" r:id="rId34"/>
    <p:sldId id="504" r:id="rId35"/>
    <p:sldId id="557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411" r:id="rId48"/>
    <p:sldId id="494" r:id="rId49"/>
    <p:sldId id="487" r:id="rId50"/>
    <p:sldId id="489" r:id="rId51"/>
    <p:sldId id="495" r:id="rId52"/>
    <p:sldId id="549" r:id="rId53"/>
    <p:sldId id="550" r:id="rId54"/>
    <p:sldId id="551" r:id="rId55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E2"/>
    <a:srgbClr val="87D4F7"/>
    <a:srgbClr val="3550FE"/>
    <a:srgbClr val="0076FF"/>
    <a:srgbClr val="C30000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9" autoAdjust="0"/>
    <p:restoredTop sz="77874" autoAdjust="0"/>
  </p:normalViewPr>
  <p:slideViewPr>
    <p:cSldViewPr snapToGrid="0" snapToObjects="1">
      <p:cViewPr varScale="1">
        <p:scale>
          <a:sx n="43" d="100"/>
          <a:sy n="43" d="100"/>
        </p:scale>
        <p:origin x="1118" y="8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9365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7.wmf"/><Relationship Id="rId7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30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9.wmf"/><Relationship Id="rId7" Type="http://schemas.openxmlformats.org/officeDocument/2006/relationships/image" Target="../media/image31.wmf"/><Relationship Id="rId2" Type="http://schemas.openxmlformats.org/officeDocument/2006/relationships/image" Target="../media/image17.wmf"/><Relationship Id="rId1" Type="http://schemas.openxmlformats.org/officeDocument/2006/relationships/image" Target="../media/image30.wmf"/><Relationship Id="rId6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9.wmf"/><Relationship Id="rId7" Type="http://schemas.openxmlformats.org/officeDocument/2006/relationships/image" Target="../media/image31.wmf"/><Relationship Id="rId2" Type="http://schemas.openxmlformats.org/officeDocument/2006/relationships/image" Target="../media/image17.wmf"/><Relationship Id="rId1" Type="http://schemas.openxmlformats.org/officeDocument/2006/relationships/image" Target="../media/image30.wmf"/><Relationship Id="rId6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wmf"/><Relationship Id="rId1" Type="http://schemas.openxmlformats.org/officeDocument/2006/relationships/image" Target="../media/image4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1.png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60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2015 and </a:t>
            </a:r>
            <a:r>
              <a:rPr lang="fr-FR" dirty="0" err="1" smtClean="0">
                <a:ea typeface="ＭＳ Ｐゴシック" pitchFamily="34" charset="-128"/>
              </a:rPr>
              <a:t>earlier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years</a:t>
            </a:r>
            <a:r>
              <a:rPr lang="fr-FR" dirty="0" smtClean="0">
                <a:ea typeface="ＭＳ Ｐゴシック" pitchFamily="34" charset="-128"/>
              </a:rPr>
              <a:t>:</a:t>
            </a:r>
          </a:p>
          <a:p>
            <a:r>
              <a:rPr lang="fr-FR" dirty="0" smtClean="0">
                <a:ea typeface="ＭＳ Ｐゴシック" pitchFamily="34" charset="-128"/>
              </a:rPr>
              <a:t>1st </a:t>
            </a:r>
            <a:r>
              <a:rPr lang="fr-FR" dirty="0" err="1" smtClean="0">
                <a:ea typeface="ＭＳ Ｐゴシック" pitchFamily="34" charset="-128"/>
              </a:rPr>
              <a:t>hour</a:t>
            </a:r>
            <a:r>
              <a:rPr lang="fr-FR" dirty="0" smtClean="0">
                <a:ea typeface="ＭＳ Ｐゴシック" pitchFamily="34" charset="-128"/>
              </a:rPr>
              <a:t>: The first quiz </a:t>
            </a:r>
            <a:r>
              <a:rPr lang="fr-FR" dirty="0" err="1" smtClean="0">
                <a:ea typeface="ＭＳ Ｐゴシック" pitchFamily="34" charset="-128"/>
              </a:rPr>
              <a:t>comes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after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less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than</a:t>
            </a:r>
            <a:r>
              <a:rPr lang="fr-FR" baseline="0" dirty="0" smtClean="0">
                <a:ea typeface="ＭＳ Ｐゴシック" pitchFamily="34" charset="-128"/>
              </a:rPr>
              <a:t> 10 minutes (</a:t>
            </a:r>
            <a:r>
              <a:rPr lang="fr-FR" baseline="0" dirty="0" err="1" smtClean="0">
                <a:ea typeface="ＭＳ Ｐゴシック" pitchFamily="34" charset="-128"/>
              </a:rPr>
              <a:t>Cell</a:t>
            </a:r>
            <a:r>
              <a:rPr lang="fr-FR" baseline="0" dirty="0" smtClean="0">
                <a:ea typeface="ＭＳ Ｐゴシック" pitchFamily="34" charset="-128"/>
              </a:rPr>
              <a:t> membrane, ion </a:t>
            </a:r>
            <a:r>
              <a:rPr lang="fr-FR" baseline="0" dirty="0" err="1" smtClean="0">
                <a:ea typeface="ＭＳ Ｐゴシック" pitchFamily="34" charset="-128"/>
              </a:rPr>
              <a:t>channel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etc</a:t>
            </a:r>
            <a:r>
              <a:rPr lang="fr-FR" baseline="0" dirty="0" smtClean="0">
                <a:ea typeface="ＭＳ Ｐゴシック" pitchFamily="34" charset="-128"/>
              </a:rPr>
              <a:t>)</a:t>
            </a:r>
          </a:p>
          <a:p>
            <a:r>
              <a:rPr lang="fr-FR" b="1" baseline="0" dirty="0" smtClean="0">
                <a:ea typeface="ＭＳ Ｐゴシック" pitchFamily="34" charset="-128"/>
              </a:rPr>
              <a:t>The first </a:t>
            </a:r>
            <a:r>
              <a:rPr lang="fr-FR" b="1" baseline="0" dirty="0" err="1" smtClean="0">
                <a:ea typeface="ＭＳ Ｐゴシック" pitchFamily="34" charset="-128"/>
              </a:rPr>
              <a:t>exercises</a:t>
            </a:r>
            <a:r>
              <a:rPr lang="fr-FR" b="1" baseline="0" dirty="0" smtClean="0">
                <a:ea typeface="ＭＳ Ｐゴシック" pitchFamily="34" charset="-128"/>
              </a:rPr>
              <a:t> </a:t>
            </a:r>
            <a:r>
              <a:rPr lang="fr-FR" b="1" baseline="0" dirty="0" err="1" smtClean="0">
                <a:ea typeface="ＭＳ Ｐゴシック" pitchFamily="34" charset="-128"/>
              </a:rPr>
              <a:t>at</a:t>
            </a:r>
            <a:r>
              <a:rPr lang="fr-FR" b="1" baseline="0" dirty="0" smtClean="0">
                <a:ea typeface="ＭＳ Ｐゴシック" pitchFamily="34" charset="-128"/>
              </a:rPr>
              <a:t> 9:35 </a:t>
            </a:r>
            <a:r>
              <a:rPr lang="fr-FR" b="1" baseline="0" dirty="0" err="1" smtClean="0">
                <a:ea typeface="ＭＳ Ｐゴシック" pitchFamily="34" charset="-128"/>
              </a:rPr>
              <a:t>until</a:t>
            </a:r>
            <a:r>
              <a:rPr lang="fr-FR" b="1" baseline="0" dirty="0" smtClean="0">
                <a:ea typeface="ＭＳ Ｐゴシック" pitchFamily="34" charset="-128"/>
              </a:rPr>
              <a:t> 9:45.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HH model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current</a:t>
            </a:r>
            <a:r>
              <a:rPr lang="fr-FR" baseline="0" dirty="0" smtClean="0">
                <a:ea typeface="ＭＳ Ｐゴシック" pitchFamily="34" charset="-128"/>
              </a:rPr>
              <a:t> conservation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break.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</a:t>
            </a:r>
            <a:r>
              <a:rPr lang="fr-FR" baseline="30000" dirty="0" smtClean="0">
                <a:ea typeface="ＭＳ Ｐゴシック" pitchFamily="34" charset="-128"/>
              </a:rPr>
              <a:t>nd</a:t>
            </a:r>
            <a:r>
              <a:rPr lang="fr-FR" baseline="0" dirty="0" smtClean="0">
                <a:ea typeface="ＭＳ Ｐゴシック" pitchFamily="34" charset="-128"/>
              </a:rPr>
              <a:t> lecture: </a:t>
            </a:r>
            <a:r>
              <a:rPr lang="fr-FR" baseline="0" dirty="0" err="1" smtClean="0">
                <a:ea typeface="ＭＳ Ｐゴシック" pitchFamily="34" charset="-128"/>
              </a:rPr>
              <a:t>gating</a:t>
            </a:r>
            <a:r>
              <a:rPr lang="fr-FR" baseline="0" dirty="0" smtClean="0">
                <a:ea typeface="ＭＳ Ｐゴシック" pitchFamily="34" charset="-128"/>
              </a:rPr>
              <a:t> variables;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starts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</a:t>
            </a:r>
          </a:p>
          <a:p>
            <a:r>
              <a:rPr lang="fr-FR" b="1" baseline="0" dirty="0" smtClean="0">
                <a:ea typeface="ＭＳ Ｐゴシック" pitchFamily="34" charset="-128"/>
              </a:rPr>
              <a:t>3rd lecture: </a:t>
            </a:r>
            <a:r>
              <a:rPr lang="fr-FR" b="1" baseline="0" dirty="0" err="1" smtClean="0">
                <a:ea typeface="ＭＳ Ｐゴシック" pitchFamily="34" charset="-128"/>
              </a:rPr>
              <a:t>exercise</a:t>
            </a:r>
            <a:r>
              <a:rPr lang="fr-FR" b="1" baseline="0" dirty="0" smtClean="0">
                <a:ea typeface="ＭＳ Ｐゴシック" pitchFamily="34" charset="-128"/>
              </a:rPr>
              <a:t> 3 </a:t>
            </a:r>
            <a:r>
              <a:rPr lang="fr-FR" b="1" baseline="0" dirty="0" err="1" smtClean="0">
                <a:ea typeface="ＭＳ Ｐゴシック" pitchFamily="34" charset="-128"/>
              </a:rPr>
              <a:t>from</a:t>
            </a:r>
            <a:r>
              <a:rPr lang="fr-FR" b="1" baseline="0" dirty="0" smtClean="0">
                <a:ea typeface="ＭＳ Ｐゴシック" pitchFamily="34" charset="-128"/>
              </a:rPr>
              <a:t> 11:33-11:48, finish at </a:t>
            </a:r>
            <a:r>
              <a:rPr lang="fr-FR" b="1" baseline="0" dirty="0" smtClean="0">
                <a:ea typeface="ＭＳ Ｐゴシック" pitchFamily="34" charset="-128"/>
              </a:rPr>
              <a:t>12:00: In 2019 I </a:t>
            </a:r>
            <a:r>
              <a:rPr lang="fr-FR" b="1" baseline="0" dirty="0" err="1" smtClean="0">
                <a:ea typeface="ＭＳ Ｐゴシック" pitchFamily="34" charset="-128"/>
              </a:rPr>
              <a:t>lost</a:t>
            </a:r>
            <a:r>
              <a:rPr lang="fr-FR" b="1" baseline="0" dirty="0" smtClean="0">
                <a:ea typeface="ＭＳ Ｐゴシック" pitchFamily="34" charset="-128"/>
              </a:rPr>
              <a:t> time at the </a:t>
            </a:r>
            <a:r>
              <a:rPr lang="fr-FR" b="1" baseline="0" dirty="0" err="1" smtClean="0">
                <a:ea typeface="ＭＳ Ｐゴシック" pitchFamily="34" charset="-128"/>
              </a:rPr>
              <a:t>beginning</a:t>
            </a:r>
            <a:r>
              <a:rPr lang="fr-FR" b="1" baseline="0" dirty="0" smtClean="0">
                <a:ea typeface="ＭＳ Ｐゴシック" pitchFamily="34" charset="-128"/>
              </a:rPr>
              <a:t> of lecture 3 </a:t>
            </a:r>
            <a:r>
              <a:rPr lang="fr-FR" b="1" baseline="0" dirty="0" err="1" smtClean="0">
                <a:ea typeface="ＭＳ Ｐゴシック" pitchFamily="34" charset="-128"/>
              </a:rPr>
              <a:t>with</a:t>
            </a:r>
            <a:r>
              <a:rPr lang="fr-FR" b="1" baseline="0" dirty="0" smtClean="0">
                <a:ea typeface="ＭＳ Ｐゴシック" pitchFamily="34" charset="-128"/>
              </a:rPr>
              <a:t> </a:t>
            </a:r>
            <a:r>
              <a:rPr lang="fr-FR" b="1" baseline="0" dirty="0" err="1" smtClean="0">
                <a:ea typeface="ＭＳ Ｐゴシック" pitchFamily="34" charset="-128"/>
              </a:rPr>
              <a:t>threshold</a:t>
            </a:r>
            <a:r>
              <a:rPr lang="fr-FR" b="1" baseline="0" dirty="0" smtClean="0">
                <a:ea typeface="ＭＳ Ｐゴシック" pitchFamily="34" charset="-128"/>
              </a:rPr>
              <a:t> and </a:t>
            </a:r>
            <a:r>
              <a:rPr lang="fr-FR" b="1" baseline="0" dirty="0" err="1" smtClean="0">
                <a:ea typeface="ＭＳ Ｐゴシック" pitchFamily="34" charset="-128"/>
              </a:rPr>
              <a:t>refractoriness</a:t>
            </a:r>
            <a:r>
              <a:rPr lang="fr-FR" b="1" baseline="0" smtClean="0">
                <a:ea typeface="ＭＳ Ｐゴシック" pitchFamily="34" charset="-128"/>
              </a:rPr>
              <a:t> and </a:t>
            </a:r>
            <a:r>
              <a:rPr lang="fr-FR" b="1" baseline="0" dirty="0" err="1" smtClean="0">
                <a:ea typeface="ＭＳ Ｐゴシック" pitchFamily="34" charset="-128"/>
              </a:rPr>
              <a:t>then</a:t>
            </a:r>
            <a:r>
              <a:rPr lang="fr-FR" b="1" baseline="0" dirty="0" smtClean="0">
                <a:ea typeface="ＭＳ Ｐゴシック" pitchFamily="34" charset="-128"/>
              </a:rPr>
              <a:t> the timing </a:t>
            </a:r>
            <a:r>
              <a:rPr lang="fr-FR" b="1" baseline="0" dirty="0" err="1" smtClean="0">
                <a:ea typeface="ＭＳ Ｐゴシック" pitchFamily="34" charset="-128"/>
              </a:rPr>
              <a:t>did</a:t>
            </a:r>
            <a:r>
              <a:rPr lang="fr-FR" b="1" baseline="0" dirty="0" smtClean="0">
                <a:ea typeface="ＭＳ Ｐゴシック" pitchFamily="34" charset="-128"/>
              </a:rPr>
              <a:t> not </a:t>
            </a:r>
            <a:r>
              <a:rPr lang="fr-FR" b="1" baseline="0" dirty="0" err="1" smtClean="0">
                <a:ea typeface="ＭＳ Ｐゴシック" pitchFamily="34" charset="-128"/>
              </a:rPr>
              <a:t>work</a:t>
            </a:r>
            <a:r>
              <a:rPr lang="fr-FR" b="1" baseline="0" dirty="0" smtClean="0">
                <a:ea typeface="ＭＳ Ｐゴシック" pitchFamily="34" charset="-128"/>
              </a:rPr>
              <a:t> out.</a:t>
            </a:r>
            <a:endParaRPr lang="fr-FR" b="1" baseline="0" dirty="0" smtClean="0">
              <a:ea typeface="ＭＳ Ｐゴシック" pitchFamily="34" charset="-128"/>
            </a:endParaRPr>
          </a:p>
          <a:p>
            <a:r>
              <a:rPr lang="fr-FR" baseline="0" dirty="0" smtClean="0">
                <a:ea typeface="ＭＳ Ｐゴシック" pitchFamily="34" charset="-128"/>
              </a:rPr>
              <a:t>(</a:t>
            </a:r>
            <a:r>
              <a:rPr lang="fr-FR" baseline="0" dirty="0" err="1" smtClean="0">
                <a:ea typeface="ＭＳ Ｐゴシック" pitchFamily="34" charset="-128"/>
              </a:rPr>
              <a:t>Detailed</a:t>
            </a:r>
            <a:r>
              <a:rPr lang="fr-FR" baseline="0" dirty="0" smtClean="0">
                <a:ea typeface="ＭＳ Ｐゴシック" pitchFamily="34" charset="-128"/>
              </a:rPr>
              <a:t> multi-</a:t>
            </a:r>
            <a:r>
              <a:rPr lang="fr-FR" baseline="0" dirty="0" err="1" smtClean="0">
                <a:ea typeface="ＭＳ Ｐゴシック" pitchFamily="34" charset="-128"/>
              </a:rPr>
              <a:t>compartment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biophysical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models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shifted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later</a:t>
            </a:r>
            <a:r>
              <a:rPr lang="fr-FR" baseline="0" dirty="0" smtClean="0">
                <a:ea typeface="ＭＳ Ｐゴシック" pitchFamily="34" charset="-128"/>
              </a:rPr>
              <a:t> session/Toledo-Rodrigues slides </a:t>
            </a:r>
            <a:r>
              <a:rPr lang="fr-FR" baseline="0" dirty="0" err="1" smtClean="0">
                <a:ea typeface="ＭＳ Ｐゴシック" pitchFamily="34" charset="-128"/>
              </a:rPr>
              <a:t>also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shifted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later</a:t>
            </a:r>
            <a:r>
              <a:rPr lang="fr-FR" baseline="0" dirty="0" smtClean="0">
                <a:ea typeface="ＭＳ Ｐゴシック" pitchFamily="34" charset="-128"/>
              </a:rPr>
              <a:t> session)</a:t>
            </a:r>
          </a:p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ea typeface="ＭＳ Ｐゴシック" pitchFamily="34" charset="-128"/>
              </a:rPr>
              <a:t>Exceptionally</a:t>
            </a:r>
            <a:r>
              <a:rPr lang="fr-FR" baseline="0" dirty="0" smtClean="0">
                <a:ea typeface="ＭＳ Ｐゴシック" pitchFamily="34" charset="-128"/>
              </a:rPr>
              <a:t> for </a:t>
            </a:r>
            <a:r>
              <a:rPr lang="fr-FR" dirty="0" smtClean="0">
                <a:ea typeface="ＭＳ Ｐゴシック" pitchFamily="34" charset="-128"/>
              </a:rPr>
              <a:t> 2016: I </a:t>
            </a:r>
            <a:r>
              <a:rPr lang="fr-FR" dirty="0" err="1" smtClean="0">
                <a:ea typeface="ＭＳ Ｐゴシック" pitchFamily="34" charset="-128"/>
              </a:rPr>
              <a:t>moved</a:t>
            </a:r>
            <a:r>
              <a:rPr lang="fr-FR" dirty="0" smtClean="0">
                <a:ea typeface="ＭＳ Ｐゴシック" pitchFamily="34" charset="-128"/>
              </a:rPr>
              <a:t> all </a:t>
            </a:r>
            <a:r>
              <a:rPr lang="fr-FR" dirty="0" err="1" smtClean="0">
                <a:ea typeface="ＭＳ Ｐゴシック" pitchFamily="34" charset="-128"/>
              </a:rPr>
              <a:t>exercises</a:t>
            </a:r>
            <a:r>
              <a:rPr lang="fr-FR" dirty="0" smtClean="0">
                <a:ea typeface="ＭＳ Ｐゴシック" pitchFamily="34" charset="-128"/>
              </a:rPr>
              <a:t> to the second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 10:15-11:00 </a:t>
            </a:r>
            <a:r>
              <a:rPr lang="fr-FR" baseline="0" dirty="0" err="1" smtClean="0">
                <a:ea typeface="ＭＳ Ｐゴシック" pitchFamily="34" charset="-128"/>
              </a:rPr>
              <a:t>because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to attend a lecture. This </a:t>
            </a:r>
            <a:r>
              <a:rPr lang="fr-FR" baseline="0" dirty="0" err="1" smtClean="0">
                <a:ea typeface="ＭＳ Ｐゴシック" pitchFamily="34" charset="-128"/>
              </a:rPr>
              <a:t>worked</a:t>
            </a:r>
            <a:r>
              <a:rPr lang="fr-FR" baseline="0" dirty="0" smtClean="0">
                <a:ea typeface="ＭＳ Ｐゴシック" pitchFamily="34" charset="-128"/>
              </a:rPr>
              <a:t> as </a:t>
            </a:r>
            <a:r>
              <a:rPr lang="fr-FR" baseline="0" dirty="0" err="1" smtClean="0">
                <a:ea typeface="ＭＳ Ｐゴシック" pitchFamily="34" charset="-128"/>
              </a:rPr>
              <a:t>well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6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75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3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41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1A4C5-EC7E-4634-9431-0E1221A1BCAC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412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129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1958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0832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1A4C5-EC7E-4634-9431-0E1221A1BCAC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532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0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67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6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6278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9803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2210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708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1308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67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1507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4200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3CF3C-9E68-4B4F-84D1-E26E75D4E1DC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9646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5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DF890-0F80-487A-B5A4-9A57B70AD6E1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58222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5966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99690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23016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46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E9376-CAD2-456F-AB0E-25A480893F5B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5477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B4BA6-1D0B-4903-840D-7A9E2AE5F15A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85946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AF027-C009-44DA-8E3F-C099E6832F71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9236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3920E-A122-42A6-B7B3-ED64C43B8AE5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3264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1FA06-ABA3-4FAC-A15E-96ACED678FBD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948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85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057ED-2995-466D-9DB9-E4A869F3B022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9022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14444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45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8271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65359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56F8F-D053-47BB-9544-1E8BD1D48A33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20307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deserved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nobel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prize</a:t>
            </a:r>
            <a:r>
              <a:rPr lang="fr-FR" baseline="0" dirty="0" smtClean="0"/>
              <a:t>!</a:t>
            </a:r>
          </a:p>
          <a:p>
            <a:r>
              <a:rPr lang="fr-FR" baseline="0" dirty="0" err="1" smtClean="0"/>
              <a:t>Still</a:t>
            </a:r>
            <a:r>
              <a:rPr lang="fr-FR" baseline="0" dirty="0" smtClean="0"/>
              <a:t> in use </a:t>
            </a:r>
            <a:r>
              <a:rPr lang="fr-FR" baseline="0" dirty="0" err="1" smtClean="0"/>
              <a:t>today</a:t>
            </a:r>
            <a:r>
              <a:rPr lang="fr-FR" baseline="0" dirty="0" smtClean="0"/>
              <a:t>, over 50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,  the basis of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simulation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,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06928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2619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7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9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6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8.wmf"/><Relationship Id="rId5" Type="http://schemas.openxmlformats.org/officeDocument/2006/relationships/image" Target="../media/image11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1.bin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9.wmf"/><Relationship Id="rId5" Type="http://schemas.openxmlformats.org/officeDocument/2006/relationships/image" Target="../media/image30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9.bin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2.wmf"/><Relationship Id="rId5" Type="http://schemas.openxmlformats.org/officeDocument/2006/relationships/image" Target="../media/image30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59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57.bin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22.wmf"/><Relationship Id="rId5" Type="http://schemas.openxmlformats.org/officeDocument/2006/relationships/image" Target="../media/image30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56.bin"/><Relationship Id="rId22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6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2.png"/><Relationship Id="rId4" Type="http://schemas.openxmlformats.org/officeDocument/2006/relationships/oleObject" Target="../embeddings/oleObject6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7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003" y="523332"/>
            <a:ext cx="15148347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53603" y="2804847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823752" y="5197384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98179" y="2310059"/>
            <a:ext cx="9773651" cy="1650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15736"/>
            <a:ext cx="7853368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2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</a:t>
            </a:r>
            <a:r>
              <a:rPr lang="en-US" sz="5400" dirty="0"/>
              <a:t>2</a:t>
            </a:r>
            <a:r>
              <a:rPr lang="en-US" sz="5400" dirty="0" smtClean="0"/>
              <a:t> </a:t>
            </a:r>
            <a:r>
              <a:rPr lang="en-US" sz="4400" dirty="0" smtClean="0"/>
              <a:t>(without 2.3.2 - 2.3.5)</a:t>
            </a:r>
          </a:p>
        </p:txBody>
      </p:sp>
      <p:pic>
        <p:nvPicPr>
          <p:cNvPr id="13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052" y="8205952"/>
            <a:ext cx="2678166" cy="38133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07575" y="1130407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2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In a natural situation, the electrical  potential inside a neuron is </a:t>
            </a:r>
          </a:p>
          <a:p>
            <a:r>
              <a:rPr lang="en-US" sz="4400" dirty="0" smtClean="0"/>
              <a:t>   [ ] the same as outside</a:t>
            </a:r>
          </a:p>
          <a:p>
            <a:r>
              <a:rPr lang="en-US" sz="4400" dirty="0" smtClean="0"/>
              <a:t>   [ ] is different by 50-100 microvolt</a:t>
            </a:r>
          </a:p>
          <a:p>
            <a:r>
              <a:rPr lang="en-US" sz="4400" dirty="0" smtClean="0"/>
              <a:t>   [ ] is different by 50-100 </a:t>
            </a:r>
            <a:r>
              <a:rPr lang="en-US" sz="4400" dirty="0" err="1" smtClean="0"/>
              <a:t>millivolt</a:t>
            </a:r>
            <a:r>
              <a:rPr lang="en-US" sz="4400" dirty="0" smtClean="0"/>
              <a:t> 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828418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a channel is open, ions can</a:t>
            </a:r>
          </a:p>
          <a:p>
            <a:r>
              <a:rPr lang="en-US" sz="4400" dirty="0" smtClean="0"/>
              <a:t>   [ ] flow from the surround into the cell</a:t>
            </a:r>
          </a:p>
          <a:p>
            <a:r>
              <a:rPr lang="en-US" sz="4400" dirty="0" smtClean="0"/>
              <a:t>   [ ] flow from inside the cell into the      </a:t>
            </a:r>
          </a:p>
          <a:p>
            <a:r>
              <a:rPr lang="en-US" sz="4400" dirty="0" smtClean="0"/>
              <a:t>       surrounding liquid </a:t>
            </a: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1532357"/>
            <a:ext cx="21559453" cy="9914439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828419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Neurons and cells</a:t>
            </a:r>
          </a:p>
          <a:p>
            <a:r>
              <a:rPr lang="en-US" sz="4400" dirty="0" smtClean="0"/>
              <a:t>   [ ] Neurons are special cells because they are surrounded by a membrane</a:t>
            </a:r>
          </a:p>
          <a:p>
            <a:r>
              <a:rPr lang="en-US" sz="4400" dirty="0" smtClean="0"/>
              <a:t>   [ ] Neurons are just like other cells surrounded by a membrane</a:t>
            </a:r>
          </a:p>
          <a:p>
            <a:r>
              <a:rPr lang="en-US" sz="4400" dirty="0" smtClean="0"/>
              <a:t>  [ ]  Neurons are not cells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68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Ion channels are </a:t>
            </a:r>
          </a:p>
          <a:p>
            <a:r>
              <a:rPr lang="en-US" sz="4400" dirty="0" smtClean="0"/>
              <a:t>   [ ] located in the cell membrane</a:t>
            </a:r>
          </a:p>
          <a:p>
            <a:r>
              <a:rPr lang="en-US" sz="4400" dirty="0" smtClean="0"/>
              <a:t>   [ ] special proteins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[ ] can switch from open to closed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9679" y="9865897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Reversal potential and Nernst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138847"/>
            <a:ext cx="9773651" cy="13475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2.2.   Resting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538799" y="6979933"/>
            <a:ext cx="180049" cy="135026"/>
          </a:xfrm>
          <a:prstGeom prst="ellipse">
            <a:avLst/>
          </a:prstGeom>
          <a:solidFill>
            <a:srgbClr val="87D4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647597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424863" y="7399421"/>
            <a:ext cx="2430379" cy="425116"/>
          </a:xfrm>
          <a:custGeom>
            <a:avLst/>
            <a:gdLst>
              <a:gd name="connsiteX0" fmla="*/ 2430379 w 2430379"/>
              <a:gd name="connsiteY0" fmla="*/ 60158 h 425116"/>
              <a:gd name="connsiteX1" fmla="*/ 1900990 w 2430379"/>
              <a:gd name="connsiteY1" fmla="*/ 60158 h 425116"/>
              <a:gd name="connsiteX2" fmla="*/ 1227221 w 2430379"/>
              <a:gd name="connsiteY2" fmla="*/ 421105 h 425116"/>
              <a:gd name="connsiteX3" fmla="*/ 0 w 2430379"/>
              <a:gd name="connsiteY3" fmla="*/ 842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425116">
                <a:moveTo>
                  <a:pt x="2430379" y="60158"/>
                </a:moveTo>
                <a:cubicBezTo>
                  <a:pt x="2265947" y="30079"/>
                  <a:pt x="2101516" y="0"/>
                  <a:pt x="1900990" y="60158"/>
                </a:cubicBezTo>
                <a:cubicBezTo>
                  <a:pt x="1700464" y="120316"/>
                  <a:pt x="1544053" y="417095"/>
                  <a:pt x="1227221" y="421105"/>
                </a:cubicBezTo>
                <a:cubicBezTo>
                  <a:pt x="910389" y="425116"/>
                  <a:pt x="455194" y="254668"/>
                  <a:pt x="0" y="84221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10708108" y="1819881"/>
            <a:ext cx="9480884" cy="29205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2. Resting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28679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14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2110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2112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2113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2101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2104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3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884105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17285970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14044851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15485349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Oval 43"/>
          <p:cNvSpPr>
            <a:spLocks noChangeArrowheads="1"/>
          </p:cNvSpPr>
          <p:nvPr/>
        </p:nvSpPr>
        <p:spPr bwMode="auto">
          <a:xfrm>
            <a:off x="16565722" y="276802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Oval 44"/>
          <p:cNvSpPr>
            <a:spLocks noChangeArrowheads="1"/>
          </p:cNvSpPr>
          <p:nvPr/>
        </p:nvSpPr>
        <p:spPr bwMode="auto">
          <a:xfrm>
            <a:off x="13684727" y="317310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Oval 46"/>
          <p:cNvSpPr>
            <a:spLocks noChangeArrowheads="1"/>
          </p:cNvSpPr>
          <p:nvPr/>
        </p:nvSpPr>
        <p:spPr bwMode="auto">
          <a:xfrm>
            <a:off x="15125224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Oval 47"/>
          <p:cNvSpPr>
            <a:spLocks noChangeArrowheads="1"/>
          </p:cNvSpPr>
          <p:nvPr/>
        </p:nvSpPr>
        <p:spPr bwMode="auto">
          <a:xfrm>
            <a:off x="12784416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Oval 49"/>
          <p:cNvSpPr>
            <a:spLocks noChangeArrowheads="1"/>
          </p:cNvSpPr>
          <p:nvPr/>
        </p:nvSpPr>
        <p:spPr bwMode="auto">
          <a:xfrm>
            <a:off x="16205597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Oval 50"/>
          <p:cNvSpPr>
            <a:spLocks noChangeArrowheads="1"/>
          </p:cNvSpPr>
          <p:nvPr/>
        </p:nvSpPr>
        <p:spPr bwMode="auto">
          <a:xfrm>
            <a:off x="13504664" y="371320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Oval 51"/>
          <p:cNvSpPr>
            <a:spLocks noChangeArrowheads="1"/>
          </p:cNvSpPr>
          <p:nvPr/>
        </p:nvSpPr>
        <p:spPr bwMode="auto">
          <a:xfrm>
            <a:off x="16565722" y="384823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Oval 54"/>
          <p:cNvSpPr>
            <a:spLocks noChangeArrowheads="1"/>
          </p:cNvSpPr>
          <p:nvPr/>
        </p:nvSpPr>
        <p:spPr bwMode="auto">
          <a:xfrm>
            <a:off x="14224913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Oval 55"/>
          <p:cNvSpPr>
            <a:spLocks noChangeArrowheads="1"/>
          </p:cNvSpPr>
          <p:nvPr/>
        </p:nvSpPr>
        <p:spPr bwMode="auto">
          <a:xfrm>
            <a:off x="12784416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Oval 56"/>
          <p:cNvSpPr>
            <a:spLocks noChangeArrowheads="1"/>
          </p:cNvSpPr>
          <p:nvPr/>
        </p:nvSpPr>
        <p:spPr bwMode="auto">
          <a:xfrm>
            <a:off x="15485349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Oval 57"/>
          <p:cNvSpPr>
            <a:spLocks noChangeArrowheads="1"/>
          </p:cNvSpPr>
          <p:nvPr/>
        </p:nvSpPr>
        <p:spPr bwMode="auto">
          <a:xfrm>
            <a:off x="14585038" y="317310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Oval 58"/>
          <p:cNvSpPr>
            <a:spLocks noChangeArrowheads="1"/>
          </p:cNvSpPr>
          <p:nvPr/>
        </p:nvSpPr>
        <p:spPr bwMode="auto">
          <a:xfrm>
            <a:off x="16565722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Oval 60"/>
          <p:cNvSpPr>
            <a:spLocks noChangeArrowheads="1"/>
          </p:cNvSpPr>
          <p:nvPr/>
        </p:nvSpPr>
        <p:spPr bwMode="auto">
          <a:xfrm>
            <a:off x="18006219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Oval 61"/>
          <p:cNvSpPr>
            <a:spLocks noChangeArrowheads="1"/>
          </p:cNvSpPr>
          <p:nvPr/>
        </p:nvSpPr>
        <p:spPr bwMode="auto">
          <a:xfrm>
            <a:off x="19266655" y="371320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Oval 62"/>
          <p:cNvSpPr>
            <a:spLocks noChangeArrowheads="1"/>
          </p:cNvSpPr>
          <p:nvPr/>
        </p:nvSpPr>
        <p:spPr bwMode="auto">
          <a:xfrm>
            <a:off x="14404975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Text Box 63"/>
          <p:cNvSpPr txBox="1">
            <a:spLocks noChangeArrowheads="1"/>
          </p:cNvSpPr>
          <p:nvPr/>
        </p:nvSpPr>
        <p:spPr bwMode="auto">
          <a:xfrm>
            <a:off x="18546406" y="101269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2080" name="Text Box 64"/>
          <p:cNvSpPr txBox="1">
            <a:spLocks noChangeArrowheads="1"/>
          </p:cNvSpPr>
          <p:nvPr/>
        </p:nvSpPr>
        <p:spPr bwMode="auto">
          <a:xfrm>
            <a:off x="18726468" y="398325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19409204" y="189036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2082" name="Text Box 66"/>
          <p:cNvSpPr txBox="1">
            <a:spLocks noChangeArrowheads="1"/>
          </p:cNvSpPr>
          <p:nvPr/>
        </p:nvSpPr>
        <p:spPr bwMode="auto">
          <a:xfrm>
            <a:off x="19446717" y="3443156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2083" name="Text Box 67"/>
          <p:cNvSpPr txBox="1">
            <a:spLocks noChangeArrowheads="1"/>
          </p:cNvSpPr>
          <p:nvPr/>
        </p:nvSpPr>
        <p:spPr bwMode="auto">
          <a:xfrm>
            <a:off x="12064167" y="4253310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2084" name="Text Box 68"/>
          <p:cNvSpPr txBox="1">
            <a:spLocks noChangeArrowheads="1"/>
          </p:cNvSpPr>
          <p:nvPr/>
        </p:nvSpPr>
        <p:spPr bwMode="auto">
          <a:xfrm>
            <a:off x="15988022" y="4320823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2085" name="Line 69"/>
          <p:cNvSpPr>
            <a:spLocks noChangeShapeType="1"/>
          </p:cNvSpPr>
          <p:nvPr/>
        </p:nvSpPr>
        <p:spPr bwMode="auto">
          <a:xfrm flipH="1" flipV="1">
            <a:off x="13864789" y="3038078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0"/>
          <p:cNvSpPr>
            <a:spLocks noChangeShapeType="1"/>
          </p:cNvSpPr>
          <p:nvPr/>
        </p:nvSpPr>
        <p:spPr bwMode="auto">
          <a:xfrm flipV="1">
            <a:off x="14585037" y="3038078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71"/>
          <p:cNvSpPr>
            <a:spLocks noChangeShapeType="1"/>
          </p:cNvSpPr>
          <p:nvPr/>
        </p:nvSpPr>
        <p:spPr bwMode="auto">
          <a:xfrm flipH="1" flipV="1">
            <a:off x="16925846" y="317310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2089" name="Oval 108"/>
          <p:cNvSpPr>
            <a:spLocks noChangeArrowheads="1"/>
          </p:cNvSpPr>
          <p:nvPr/>
        </p:nvSpPr>
        <p:spPr bwMode="auto">
          <a:xfrm>
            <a:off x="1350466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Oval 109"/>
          <p:cNvSpPr>
            <a:spLocks noChangeArrowheads="1"/>
          </p:cNvSpPr>
          <p:nvPr/>
        </p:nvSpPr>
        <p:spPr bwMode="auto">
          <a:xfrm>
            <a:off x="13864789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Oval 110"/>
          <p:cNvSpPr>
            <a:spLocks noChangeArrowheads="1"/>
          </p:cNvSpPr>
          <p:nvPr/>
        </p:nvSpPr>
        <p:spPr bwMode="auto">
          <a:xfrm>
            <a:off x="1512522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Oval 111"/>
          <p:cNvSpPr>
            <a:spLocks noChangeArrowheads="1"/>
          </p:cNvSpPr>
          <p:nvPr/>
        </p:nvSpPr>
        <p:spPr bwMode="auto">
          <a:xfrm>
            <a:off x="15305286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859264" name="Picture 12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074" y="5693584"/>
            <a:ext cx="14281657" cy="540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9265" name="Rectangle 129"/>
          <p:cNvSpPr>
            <a:spLocks noChangeArrowheads="1"/>
          </p:cNvSpPr>
          <p:nvPr/>
        </p:nvSpPr>
        <p:spPr bwMode="auto">
          <a:xfrm>
            <a:off x="7305422" y="5949572"/>
            <a:ext cx="11572748" cy="62027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859267" name="Object 131"/>
          <p:cNvGraphicFramePr>
            <a:graphicFrameLocks noChangeAspect="1"/>
          </p:cNvGraphicFramePr>
          <p:nvPr/>
        </p:nvGraphicFramePr>
        <p:xfrm>
          <a:off x="2599226" y="3578181"/>
          <a:ext cx="4561576" cy="156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5" name="Equation" r:id="rId7" imgW="469800" imgH="215640" progId="Equation.3">
                  <p:embed/>
                </p:oleObj>
              </mc:Choice>
              <mc:Fallback>
                <p:oleObj name="Equation" r:id="rId7" imgW="469800" imgH="21564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226" y="3578181"/>
                        <a:ext cx="4561576" cy="1561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268" name="Text Box 132"/>
          <p:cNvSpPr txBox="1">
            <a:spLocks noChangeArrowheads="1"/>
          </p:cNvSpPr>
          <p:nvPr/>
        </p:nvSpPr>
        <p:spPr bwMode="auto">
          <a:xfrm>
            <a:off x="1568043" y="2841166"/>
            <a:ext cx="270753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/>
              <a:t>density</a:t>
            </a:r>
            <a:endParaRPr lang="fr-FR" dirty="0"/>
          </a:p>
        </p:txBody>
      </p:sp>
      <p:sp>
        <p:nvSpPr>
          <p:cNvPr id="859273" name="Text Box 137"/>
          <p:cNvSpPr txBox="1">
            <a:spLocks noChangeArrowheads="1"/>
          </p:cNvSpPr>
          <p:nvPr/>
        </p:nvSpPr>
        <p:spPr bwMode="auto">
          <a:xfrm>
            <a:off x="8352400" y="7619827"/>
            <a:ext cx="8393384" cy="1241234"/>
          </a:xfrm>
          <a:prstGeom prst="rect">
            <a:avLst/>
          </a:prstGeom>
          <a:solidFill>
            <a:srgbClr val="0076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Mathetical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derivation</a:t>
            </a:r>
            <a:endParaRPr lang="fr-FR" sz="6800" i="1" dirty="0"/>
          </a:p>
        </p:txBody>
      </p: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7160802" y="5032879"/>
            <a:ext cx="1352619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Ion </a:t>
            </a:r>
            <a:r>
              <a:rPr lang="fr-CH" b="1" dirty="0" err="1"/>
              <a:t>pump</a:t>
            </a:r>
            <a:r>
              <a:rPr lang="fr-CH" b="1" dirty="0"/>
              <a:t> </a:t>
            </a:r>
            <a:r>
              <a:rPr lang="fr-CH" b="1" dirty="0">
                <a:sym typeface="Wingdings" pitchFamily="2" charset="2"/>
              </a:rPr>
              <a:t> </a:t>
            </a:r>
            <a:r>
              <a:rPr lang="fr-CH" b="1" dirty="0"/>
              <a:t>Concentration </a:t>
            </a:r>
            <a:r>
              <a:rPr lang="fr-CH" b="1" dirty="0" err="1"/>
              <a:t>difference</a:t>
            </a:r>
            <a:endParaRPr lang="fr-FR" b="1" dirty="0"/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43039" y="5464824"/>
            <a:ext cx="1486304" cy="96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9446717" y="1890361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268" grpId="0"/>
      <p:bldP spid="859273" grpId="0" animBg="1"/>
      <p:bldP spid="67" grpId="0" animBg="1"/>
      <p:bldP spid="63" grpId="0" animBg="1"/>
      <p:bldP spid="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48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40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Nernst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9267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21865"/>
              </p:ext>
            </p:extLst>
          </p:nvPr>
        </p:nvGraphicFramePr>
        <p:xfrm>
          <a:off x="7501692" y="1520806"/>
          <a:ext cx="3842227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1" name="Equation" r:id="rId7" imgW="469800" imgH="215640" progId="Equation.3">
                  <p:embed/>
                </p:oleObj>
              </mc:Choice>
              <mc:Fallback>
                <p:oleObj name="Equation" r:id="rId7" imgW="469800" imgH="21564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692" y="1520806"/>
                        <a:ext cx="3842227" cy="156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9446717" y="2227243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4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2" name="Text Box 62"/>
          <p:cNvSpPr txBox="1">
            <a:spLocks noChangeArrowheads="1"/>
          </p:cNvSpPr>
          <p:nvPr/>
        </p:nvSpPr>
        <p:spPr bwMode="auto">
          <a:xfrm>
            <a:off x="10466115" y="8354716"/>
            <a:ext cx="6549931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000" dirty="0"/>
              <a:t>Reversal </a:t>
            </a:r>
            <a:r>
              <a:rPr lang="fr-CH" sz="6000" dirty="0" err="1"/>
              <a:t>potential</a:t>
            </a:r>
            <a:endParaRPr lang="fr-FR" sz="6000" dirty="0"/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22741"/>
              </p:ext>
            </p:extLst>
          </p:nvPr>
        </p:nvGraphicFramePr>
        <p:xfrm>
          <a:off x="10244138" y="5557838"/>
          <a:ext cx="10721060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5" name="Equation" r:id="rId7" imgW="1587240" imgH="419040" progId="Equation.DSMT4">
                  <p:embed/>
                </p:oleObj>
              </mc:Choice>
              <mc:Fallback>
                <p:oleObj name="Equation" r:id="rId7" imgW="1587240" imgH="4190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4138" y="5557838"/>
                        <a:ext cx="10721060" cy="302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Nernst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4188834" y="9492067"/>
            <a:ext cx="16498167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Concentration difference </a:t>
            </a:r>
            <a:r>
              <a:rPr lang="fr-CH" b="1">
                <a:sym typeface="Wingdings" pitchFamily="2" charset="2"/>
              </a:rPr>
              <a:t></a:t>
            </a:r>
            <a:r>
              <a:rPr lang="fr-CH" b="1"/>
              <a:t> voltage difference</a:t>
            </a:r>
            <a:endParaRPr lang="fr-FR" b="1"/>
          </a:p>
        </p:txBody>
      </p:sp>
      <p:sp>
        <p:nvSpPr>
          <p:cNvPr id="67" name="Rectangle 66"/>
          <p:cNvSpPr/>
          <p:nvPr/>
        </p:nvSpPr>
        <p:spPr>
          <a:xfrm>
            <a:off x="19446717" y="2251306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604546"/>
            <a:ext cx="21559453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pic>
        <p:nvPicPr>
          <p:cNvPr id="23557" name="Picture 104" descr="nern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55" y="6882063"/>
            <a:ext cx="10393749" cy="474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5"/>
          <p:cNvSpPr txBox="1">
            <a:spLocks noChangeArrowheads="1"/>
          </p:cNvSpPr>
          <p:nvPr/>
        </p:nvSpPr>
        <p:spPr bwMode="auto">
          <a:xfrm>
            <a:off x="1155400" y="2242043"/>
            <a:ext cx="6452147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/>
              <a:t>Reversal </a:t>
            </a:r>
            <a:r>
              <a:rPr lang="fr-CH" sz="5900" dirty="0" err="1"/>
              <a:t>potential</a:t>
            </a:r>
            <a:endParaRPr lang="fr-FR" sz="5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 of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704009" y="3544888"/>
          <a:ext cx="9113753" cy="275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5" name="Equation" r:id="rId5" imgW="1612800" imgH="419040" progId="Equation.DSMT4">
                  <p:embed/>
                </p:oleObj>
              </mc:Choice>
              <mc:Fallback>
                <p:oleObj name="Equation" r:id="rId5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09" y="3544888"/>
                        <a:ext cx="9113753" cy="2758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76777" y="1541125"/>
            <a:ext cx="10230686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reversal potential</a:t>
            </a:r>
          </a:p>
          <a:p>
            <a:r>
              <a:rPr lang="en-US" dirty="0" smtClean="0"/>
              <a:t>for  Sodium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Postassium</a:t>
            </a:r>
            <a:endParaRPr lang="en-US" dirty="0" smtClean="0"/>
          </a:p>
          <a:p>
            <a:r>
              <a:rPr lang="en-US" dirty="0" smtClean="0"/>
              <a:t>       Calcium</a:t>
            </a:r>
          </a:p>
          <a:p>
            <a:r>
              <a:rPr lang="en-US" dirty="0" smtClean="0"/>
              <a:t>given the concentrations</a:t>
            </a:r>
          </a:p>
          <a:p>
            <a:endParaRPr lang="en-US" dirty="0" smtClean="0"/>
          </a:p>
          <a:p>
            <a:r>
              <a:rPr lang="en-US" dirty="0" smtClean="0"/>
              <a:t>What happens if you change</a:t>
            </a:r>
          </a:p>
          <a:p>
            <a:r>
              <a:rPr lang="en-US" dirty="0" smtClean="0"/>
              <a:t>the temperature T from 37</a:t>
            </a:r>
          </a:p>
          <a:p>
            <a:r>
              <a:rPr lang="en-US" dirty="0" smtClean="0"/>
              <a:t>to 18.5 degree?</a:t>
            </a:r>
            <a:endParaRPr lang="en-US" dirty="0"/>
          </a:p>
        </p:txBody>
      </p:sp>
      <p:sp>
        <p:nvSpPr>
          <p:cNvPr id="10" name="Text Box 105"/>
          <p:cNvSpPr txBox="1">
            <a:spLocks noChangeArrowheads="1"/>
          </p:cNvSpPr>
          <p:nvPr/>
        </p:nvSpPr>
        <p:spPr bwMode="auto">
          <a:xfrm>
            <a:off x="11982659" y="9569127"/>
            <a:ext cx="8394986" cy="222611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600" i="1" dirty="0" smtClean="0">
                <a:solidFill>
                  <a:srgbClr val="FF0000"/>
                </a:solidFill>
              </a:rPr>
              <a:t>Start </a:t>
            </a:r>
            <a:r>
              <a:rPr lang="fr-CH" sz="6600" i="1" dirty="0" err="1" smtClean="0">
                <a:solidFill>
                  <a:srgbClr val="FF0000"/>
                </a:solidFill>
              </a:rPr>
              <a:t>exercise</a:t>
            </a:r>
            <a:r>
              <a:rPr lang="fr-CH" sz="6600" i="1" dirty="0" smtClean="0">
                <a:solidFill>
                  <a:srgbClr val="FF0000"/>
                </a:solidFill>
              </a:rPr>
              <a:t> </a:t>
            </a:r>
            <a:r>
              <a:rPr lang="fr-CH" sz="6600" i="1" dirty="0" err="1" smtClean="0">
                <a:solidFill>
                  <a:srgbClr val="FF0000"/>
                </a:solidFill>
              </a:rPr>
              <a:t>at</a:t>
            </a:r>
            <a:r>
              <a:rPr lang="fr-CH" sz="6600" i="1" dirty="0" smtClean="0">
                <a:solidFill>
                  <a:srgbClr val="FF0000"/>
                </a:solidFill>
              </a:rPr>
              <a:t> 9:35</a:t>
            </a:r>
          </a:p>
          <a:p>
            <a:r>
              <a:rPr lang="fr-CH" sz="6600" i="1" dirty="0" err="1" smtClean="0">
                <a:solidFill>
                  <a:srgbClr val="FF0000"/>
                </a:solidFill>
              </a:rPr>
              <a:t>Next</a:t>
            </a:r>
            <a:r>
              <a:rPr lang="fr-CH" sz="6600" i="1" dirty="0" smtClean="0">
                <a:solidFill>
                  <a:srgbClr val="FF0000"/>
                </a:solidFill>
              </a:rPr>
              <a:t> Lecture </a:t>
            </a:r>
            <a:r>
              <a:rPr lang="fr-CH" sz="6600" i="1" dirty="0" smtClean="0">
                <a:solidFill>
                  <a:srgbClr val="FF0000"/>
                </a:solidFill>
              </a:rPr>
              <a:t>9:45</a:t>
            </a:r>
            <a:endParaRPr lang="fr-FR" sz="6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37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1: 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884105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17285970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14044851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15485349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Oval 43"/>
          <p:cNvSpPr>
            <a:spLocks noChangeArrowheads="1"/>
          </p:cNvSpPr>
          <p:nvPr/>
        </p:nvSpPr>
        <p:spPr bwMode="auto">
          <a:xfrm>
            <a:off x="16565722" y="276802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Oval 44"/>
          <p:cNvSpPr>
            <a:spLocks noChangeArrowheads="1"/>
          </p:cNvSpPr>
          <p:nvPr/>
        </p:nvSpPr>
        <p:spPr bwMode="auto">
          <a:xfrm>
            <a:off x="13684727" y="317310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Oval 46"/>
          <p:cNvSpPr>
            <a:spLocks noChangeArrowheads="1"/>
          </p:cNvSpPr>
          <p:nvPr/>
        </p:nvSpPr>
        <p:spPr bwMode="auto">
          <a:xfrm>
            <a:off x="15125224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Oval 47"/>
          <p:cNvSpPr>
            <a:spLocks noChangeArrowheads="1"/>
          </p:cNvSpPr>
          <p:nvPr/>
        </p:nvSpPr>
        <p:spPr bwMode="auto">
          <a:xfrm>
            <a:off x="12784416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Oval 49"/>
          <p:cNvSpPr>
            <a:spLocks noChangeArrowheads="1"/>
          </p:cNvSpPr>
          <p:nvPr/>
        </p:nvSpPr>
        <p:spPr bwMode="auto">
          <a:xfrm>
            <a:off x="16205597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Oval 50"/>
          <p:cNvSpPr>
            <a:spLocks noChangeArrowheads="1"/>
          </p:cNvSpPr>
          <p:nvPr/>
        </p:nvSpPr>
        <p:spPr bwMode="auto">
          <a:xfrm>
            <a:off x="13504664" y="371320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Oval 51"/>
          <p:cNvSpPr>
            <a:spLocks noChangeArrowheads="1"/>
          </p:cNvSpPr>
          <p:nvPr/>
        </p:nvSpPr>
        <p:spPr bwMode="auto">
          <a:xfrm>
            <a:off x="16565722" y="384823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Oval 54"/>
          <p:cNvSpPr>
            <a:spLocks noChangeArrowheads="1"/>
          </p:cNvSpPr>
          <p:nvPr/>
        </p:nvSpPr>
        <p:spPr bwMode="auto">
          <a:xfrm>
            <a:off x="14224913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Oval 55"/>
          <p:cNvSpPr>
            <a:spLocks noChangeArrowheads="1"/>
          </p:cNvSpPr>
          <p:nvPr/>
        </p:nvSpPr>
        <p:spPr bwMode="auto">
          <a:xfrm>
            <a:off x="12784416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Oval 56"/>
          <p:cNvSpPr>
            <a:spLocks noChangeArrowheads="1"/>
          </p:cNvSpPr>
          <p:nvPr/>
        </p:nvSpPr>
        <p:spPr bwMode="auto">
          <a:xfrm>
            <a:off x="15485349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Oval 57"/>
          <p:cNvSpPr>
            <a:spLocks noChangeArrowheads="1"/>
          </p:cNvSpPr>
          <p:nvPr/>
        </p:nvSpPr>
        <p:spPr bwMode="auto">
          <a:xfrm>
            <a:off x="14585038" y="317310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Oval 58"/>
          <p:cNvSpPr>
            <a:spLocks noChangeArrowheads="1"/>
          </p:cNvSpPr>
          <p:nvPr/>
        </p:nvSpPr>
        <p:spPr bwMode="auto">
          <a:xfrm>
            <a:off x="16565722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Oval 60"/>
          <p:cNvSpPr>
            <a:spLocks noChangeArrowheads="1"/>
          </p:cNvSpPr>
          <p:nvPr/>
        </p:nvSpPr>
        <p:spPr bwMode="auto">
          <a:xfrm>
            <a:off x="18006219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Oval 61"/>
          <p:cNvSpPr>
            <a:spLocks noChangeArrowheads="1"/>
          </p:cNvSpPr>
          <p:nvPr/>
        </p:nvSpPr>
        <p:spPr bwMode="auto">
          <a:xfrm>
            <a:off x="19266655" y="371320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Oval 62"/>
          <p:cNvSpPr>
            <a:spLocks noChangeArrowheads="1"/>
          </p:cNvSpPr>
          <p:nvPr/>
        </p:nvSpPr>
        <p:spPr bwMode="auto">
          <a:xfrm>
            <a:off x="14404975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Text Box 63"/>
          <p:cNvSpPr txBox="1">
            <a:spLocks noChangeArrowheads="1"/>
          </p:cNvSpPr>
          <p:nvPr/>
        </p:nvSpPr>
        <p:spPr bwMode="auto">
          <a:xfrm>
            <a:off x="18546406" y="101269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2080" name="Text Box 64"/>
          <p:cNvSpPr txBox="1">
            <a:spLocks noChangeArrowheads="1"/>
          </p:cNvSpPr>
          <p:nvPr/>
        </p:nvSpPr>
        <p:spPr bwMode="auto">
          <a:xfrm>
            <a:off x="18726468" y="398325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19409204" y="189036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2082" name="Text Box 66"/>
          <p:cNvSpPr txBox="1">
            <a:spLocks noChangeArrowheads="1"/>
          </p:cNvSpPr>
          <p:nvPr/>
        </p:nvSpPr>
        <p:spPr bwMode="auto">
          <a:xfrm>
            <a:off x="19446717" y="3443156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2083" name="Text Box 67"/>
          <p:cNvSpPr txBox="1">
            <a:spLocks noChangeArrowheads="1"/>
          </p:cNvSpPr>
          <p:nvPr/>
        </p:nvSpPr>
        <p:spPr bwMode="auto">
          <a:xfrm>
            <a:off x="12064167" y="4253310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2084" name="Text Box 68"/>
          <p:cNvSpPr txBox="1">
            <a:spLocks noChangeArrowheads="1"/>
          </p:cNvSpPr>
          <p:nvPr/>
        </p:nvSpPr>
        <p:spPr bwMode="auto">
          <a:xfrm>
            <a:off x="15988022" y="4320823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2085" name="Line 69"/>
          <p:cNvSpPr>
            <a:spLocks noChangeShapeType="1"/>
          </p:cNvSpPr>
          <p:nvPr/>
        </p:nvSpPr>
        <p:spPr bwMode="auto">
          <a:xfrm flipH="1" flipV="1">
            <a:off x="13864789" y="3038078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0"/>
          <p:cNvSpPr>
            <a:spLocks noChangeShapeType="1"/>
          </p:cNvSpPr>
          <p:nvPr/>
        </p:nvSpPr>
        <p:spPr bwMode="auto">
          <a:xfrm flipV="1">
            <a:off x="14585037" y="3038078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71"/>
          <p:cNvSpPr>
            <a:spLocks noChangeShapeType="1"/>
          </p:cNvSpPr>
          <p:nvPr/>
        </p:nvSpPr>
        <p:spPr bwMode="auto">
          <a:xfrm flipH="1" flipV="1">
            <a:off x="16925846" y="317310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2089" name="Oval 108"/>
          <p:cNvSpPr>
            <a:spLocks noChangeArrowheads="1"/>
          </p:cNvSpPr>
          <p:nvPr/>
        </p:nvSpPr>
        <p:spPr bwMode="auto">
          <a:xfrm>
            <a:off x="1350466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Oval 109"/>
          <p:cNvSpPr>
            <a:spLocks noChangeArrowheads="1"/>
          </p:cNvSpPr>
          <p:nvPr/>
        </p:nvSpPr>
        <p:spPr bwMode="auto">
          <a:xfrm>
            <a:off x="13864789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Oval 110"/>
          <p:cNvSpPr>
            <a:spLocks noChangeArrowheads="1"/>
          </p:cNvSpPr>
          <p:nvPr/>
        </p:nvSpPr>
        <p:spPr bwMode="auto">
          <a:xfrm>
            <a:off x="1512522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Oval 111"/>
          <p:cNvSpPr>
            <a:spLocks noChangeArrowheads="1"/>
          </p:cNvSpPr>
          <p:nvPr/>
        </p:nvSpPr>
        <p:spPr bwMode="auto">
          <a:xfrm>
            <a:off x="15305286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59271" name="Text Box 135"/>
          <p:cNvSpPr txBox="1">
            <a:spLocks noChangeArrowheads="1"/>
          </p:cNvSpPr>
          <p:nvPr/>
        </p:nvSpPr>
        <p:spPr bwMode="auto">
          <a:xfrm>
            <a:off x="16055378" y="8398042"/>
            <a:ext cx="470327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Reversal </a:t>
            </a:r>
            <a:r>
              <a:rPr lang="fr-CH" sz="4200" dirty="0" err="1"/>
              <a:t>potential</a:t>
            </a:r>
            <a:endParaRPr lang="fr-FR" sz="4200" dirty="0"/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10171364" y="5173380"/>
            <a:ext cx="10627970" cy="871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400" b="1" dirty="0"/>
              <a:t>Ion </a:t>
            </a:r>
            <a:r>
              <a:rPr lang="fr-CH" sz="4400" b="1" dirty="0" err="1"/>
              <a:t>pump</a:t>
            </a:r>
            <a:r>
              <a:rPr lang="fr-CH" sz="4400" b="1" dirty="0"/>
              <a:t> </a:t>
            </a:r>
            <a:r>
              <a:rPr lang="fr-CH" sz="4400" b="1" dirty="0" smtClean="0">
                <a:sym typeface="Wingdings" pitchFamily="2" charset="2"/>
              </a:rPr>
              <a:t> </a:t>
            </a:r>
            <a:r>
              <a:rPr lang="fr-CH" sz="4400" b="1" dirty="0"/>
              <a:t>Concentration </a:t>
            </a:r>
            <a:r>
              <a:rPr lang="fr-CH" sz="4400" b="1" dirty="0" err="1"/>
              <a:t>difference</a:t>
            </a:r>
            <a:endParaRPr lang="fr-FR" sz="4400" b="1" dirty="0"/>
          </a:p>
        </p:txBody>
      </p:sp>
      <p:sp>
        <p:nvSpPr>
          <p:cNvPr id="859272" name="Text Box 136"/>
          <p:cNvSpPr txBox="1">
            <a:spLocks noChangeArrowheads="1"/>
          </p:cNvSpPr>
          <p:nvPr/>
        </p:nvSpPr>
        <p:spPr bwMode="auto">
          <a:xfrm>
            <a:off x="10658411" y="6590491"/>
            <a:ext cx="9736700" cy="8103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000" b="1" dirty="0">
                <a:latin typeface="Arial Narrow" pitchFamily="34" charset="0"/>
              </a:rPr>
              <a:t>Concentration </a:t>
            </a:r>
            <a:r>
              <a:rPr lang="fr-CH" sz="4000" b="1" dirty="0" err="1">
                <a:latin typeface="Arial Narrow" pitchFamily="34" charset="0"/>
              </a:rPr>
              <a:t>difference</a:t>
            </a:r>
            <a:r>
              <a:rPr lang="fr-CH" sz="4000" b="1" dirty="0">
                <a:latin typeface="Arial Narrow" pitchFamily="34" charset="0"/>
              </a:rPr>
              <a:t> </a:t>
            </a:r>
            <a:r>
              <a:rPr lang="fr-CH" sz="4000" b="1" dirty="0">
                <a:latin typeface="Arial Narrow" pitchFamily="34" charset="0"/>
                <a:sym typeface="Wingdings" pitchFamily="2" charset="2"/>
              </a:rPr>
              <a:t></a:t>
            </a:r>
            <a:r>
              <a:rPr lang="fr-CH" sz="4000" b="1" dirty="0">
                <a:latin typeface="Arial Narrow" pitchFamily="34" charset="0"/>
              </a:rPr>
              <a:t> voltage </a:t>
            </a:r>
            <a:r>
              <a:rPr lang="fr-CH" sz="4000" b="1" dirty="0" err="1">
                <a:latin typeface="Arial Narrow" pitchFamily="34" charset="0"/>
              </a:rPr>
              <a:t>difference</a:t>
            </a:r>
            <a:endParaRPr lang="fr-FR" sz="4000" b="1" dirty="0">
              <a:latin typeface="Arial Narrow" pitchFamily="34" charset="0"/>
            </a:endParaRPr>
          </a:p>
        </p:txBody>
      </p:sp>
      <p:sp>
        <p:nvSpPr>
          <p:cNvPr id="65" name="Text Box 135"/>
          <p:cNvSpPr txBox="1">
            <a:spLocks noChangeArrowheads="1"/>
          </p:cNvSpPr>
          <p:nvPr/>
        </p:nvSpPr>
        <p:spPr bwMode="auto">
          <a:xfrm>
            <a:off x="16096063" y="9939170"/>
            <a:ext cx="41935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smtClean="0"/>
              <a:t>Nernst </a:t>
            </a:r>
            <a:r>
              <a:rPr lang="fr-CH" sz="4200" dirty="0" err="1" smtClean="0"/>
              <a:t>equation</a:t>
            </a:r>
            <a:endParaRPr lang="fr-FR" sz="4200" dirty="0"/>
          </a:p>
        </p:txBody>
      </p:sp>
      <p:sp>
        <p:nvSpPr>
          <p:cNvPr id="43" name="Rectangle 42"/>
          <p:cNvSpPr/>
          <p:nvPr/>
        </p:nvSpPr>
        <p:spPr>
          <a:xfrm>
            <a:off x="19446717" y="1890361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44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78683"/>
              </p:ext>
            </p:extLst>
          </p:nvPr>
        </p:nvGraphicFramePr>
        <p:xfrm>
          <a:off x="3258327" y="8400547"/>
          <a:ext cx="10721060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3" name="Equation" r:id="rId4" imgW="1587240" imgH="419040" progId="Equation.DSMT4">
                  <p:embed/>
                </p:oleObj>
              </mc:Choice>
              <mc:Fallback>
                <p:oleObj name="Equation" r:id="rId4" imgW="1587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27" y="8400547"/>
                        <a:ext cx="10721060" cy="302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271" grpId="0"/>
      <p:bldP spid="859272" grpId="0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Hodgkin-Huxley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404646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5606715"/>
            <a:ext cx="9773651" cy="7940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0868526" y="2723000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3. 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6" name="Equation" r:id="rId4" imgW="698400" imgH="393480" progId="Equation.DSMT4">
                    <p:embed/>
                  </p:oleObj>
                </mc:Choice>
                <mc:Fallback>
                  <p:oleObj name="Equation" r:id="rId4" imgW="69840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4105" y="8725293"/>
                          <a:ext cx="4893779" cy="2304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1023530" y="3088550"/>
              <a:ext cx="1701439" cy="1485284"/>
              <a:chOff x="2603432" y="1351085"/>
              <a:chExt cx="1066801" cy="838201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7308596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4169105" y="4132845"/>
          <a:ext cx="969962" cy="72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8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9105" y="4132845"/>
                        <a:ext cx="969962" cy="729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7841819" y="1797050"/>
            <a:ext cx="35621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axon</a:t>
            </a:r>
          </a:p>
          <a:p>
            <a:r>
              <a:rPr lang="en-US" dirty="0" smtClean="0"/>
              <a:t>of squid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204167" y="1712566"/>
            <a:ext cx="7536352" cy="3645694"/>
            <a:chOff x="321" y="720"/>
            <a:chExt cx="2009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52" y="1431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R</a:t>
              </a:r>
              <a:r>
                <a:rPr lang="en-US" b="1" i="1" baseline="-25000" dirty="0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5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06363" name="Text Box 123"/>
          <p:cNvSpPr txBox="1">
            <a:spLocks noChangeArrowheads="1"/>
          </p:cNvSpPr>
          <p:nvPr/>
        </p:nvSpPr>
        <p:spPr bwMode="auto">
          <a:xfrm>
            <a:off x="9546713" y="7096957"/>
            <a:ext cx="5578511" cy="2287675"/>
          </a:xfrm>
          <a:prstGeom prst="rect">
            <a:avLst/>
          </a:prstGeom>
          <a:solidFill>
            <a:srgbClr val="29ABE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Mathematical</a:t>
            </a:r>
            <a:endParaRPr lang="fr-CH" sz="6800" i="1" dirty="0" smtClean="0"/>
          </a:p>
          <a:p>
            <a:r>
              <a:rPr lang="fr-CH" sz="6800" i="1" dirty="0" err="1" smtClean="0"/>
              <a:t>derivation</a:t>
            </a:r>
            <a:endParaRPr lang="fr-FR" sz="6800" i="1" dirty="0"/>
          </a:p>
        </p:txBody>
      </p: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3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13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204167" y="1712566"/>
            <a:ext cx="7536352" cy="3645694"/>
            <a:chOff x="321" y="720"/>
            <a:chExt cx="2009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R</a:t>
              </a:r>
              <a:r>
                <a:rPr lang="en-US" b="1" i="1" baseline="-25000" dirty="0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5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683145"/>
            <a:ext cx="6305928" cy="4320822"/>
            <a:chOff x="720" y="624"/>
            <a:chExt cx="1681" cy="1536"/>
          </a:xfrm>
        </p:grpSpPr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77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4217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4219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4220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4208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4211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0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275442" y="6744516"/>
          <a:ext cx="13849782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8" name="Equation" r:id="rId6" imgW="3187440" imgH="355320" progId="Equation.3">
                  <p:embed/>
                </p:oleObj>
              </mc:Choice>
              <mc:Fallback>
                <p:oleObj name="Equation" r:id="rId6" imgW="3187440" imgH="3553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442" y="6744516"/>
                        <a:ext cx="13849782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16579"/>
              </p:ext>
            </p:extLst>
          </p:nvPr>
        </p:nvGraphicFramePr>
        <p:xfrm>
          <a:off x="1482111" y="9806321"/>
          <a:ext cx="5075237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9" name="Equation" r:id="rId8" imgW="1130040" imgH="431640" progId="Equation.3">
                  <p:embed/>
                </p:oleObj>
              </mc:Choice>
              <mc:Fallback>
                <p:oleObj name="Equation" r:id="rId8" imgW="113004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111" y="9806321"/>
                        <a:ext cx="5075237" cy="1825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732931"/>
              </p:ext>
            </p:extLst>
          </p:nvPr>
        </p:nvGraphicFramePr>
        <p:xfrm>
          <a:off x="1454448" y="9820176"/>
          <a:ext cx="5221708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0" name="Equation" r:id="rId10" imgW="1041120" imgH="431640" progId="Equation.3">
                  <p:embed/>
                </p:oleObj>
              </mc:Choice>
              <mc:Fallback>
                <p:oleObj name="Equation" r:id="rId10" imgW="1041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48" y="9820176"/>
                        <a:ext cx="5221708" cy="1825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12694"/>
              </p:ext>
            </p:extLst>
          </p:nvPr>
        </p:nvGraphicFramePr>
        <p:xfrm>
          <a:off x="1454448" y="8213041"/>
          <a:ext cx="5837016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1" name="Equation" r:id="rId12" imgW="1028520" imgH="431640" progId="Equation.3">
                  <p:embed/>
                </p:oleObj>
              </mc:Choice>
              <mc:Fallback>
                <p:oleObj name="Equation" r:id="rId12" imgW="102852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48" y="8213041"/>
                        <a:ext cx="5837016" cy="1825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145051" y="5548974"/>
            <a:ext cx="1973182" cy="1350257"/>
            <a:chOff x="4848" y="2112"/>
            <a:chExt cx="526" cy="480"/>
          </a:xfrm>
        </p:grpSpPr>
        <p:sp>
          <p:nvSpPr>
            <p:cNvPr id="4205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1163857" y="5855594"/>
            <a:ext cx="2340807" cy="1350257"/>
            <a:chOff x="4032" y="2352"/>
            <a:chExt cx="912" cy="480"/>
          </a:xfrm>
        </p:grpSpPr>
        <p:graphicFrame>
          <p:nvGraphicFramePr>
            <p:cNvPr id="4103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82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7" name="Rectangle 72"/>
          <p:cNvSpPr>
            <a:spLocks noChangeArrowheads="1"/>
          </p:cNvSpPr>
          <p:nvPr/>
        </p:nvSpPr>
        <p:spPr bwMode="auto">
          <a:xfrm>
            <a:off x="1080372" y="1755333"/>
            <a:ext cx="7922737" cy="4725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04167" y="1712566"/>
            <a:ext cx="7453823" cy="3645694"/>
            <a:chOff x="321" y="720"/>
            <a:chExt cx="1987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9723359" y="8421084"/>
            <a:ext cx="10372332" cy="3147786"/>
            <a:chOff x="2592" y="3216"/>
            <a:chExt cx="2765" cy="1119"/>
          </a:xfrm>
        </p:grpSpPr>
        <p:sp>
          <p:nvSpPr>
            <p:cNvPr id="4156" name="Rectangle 11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Rectangle 11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11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11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Text Box 117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1" name="Text Box 118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2" name="Freeform 11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Text Box 120"/>
            <p:cNvSpPr txBox="1">
              <a:spLocks noChangeArrowheads="1"/>
            </p:cNvSpPr>
            <p:nvPr/>
          </p:nvSpPr>
          <p:spPr bwMode="auto">
            <a:xfrm>
              <a:off x="3312" y="3264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n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4164" name="Freeform 12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2" name="Object 12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83" name="Equation" r:id="rId16" imgW="330120" imgH="190440" progId="Equation.3">
                    <p:embed/>
                  </p:oleObj>
                </mc:Choice>
                <mc:Fallback>
                  <p:oleObj name="Equation" r:id="rId16" imgW="330120" imgH="190440" progId="Equation.3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" y="3542"/>
                          <a:ext cx="37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192173" y="5990621"/>
            <a:ext cx="3976555" cy="1350257"/>
            <a:chOff x="960" y="2352"/>
            <a:chExt cx="1440" cy="480"/>
          </a:xfrm>
        </p:grpSpPr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84" name="Equation" r:id="rId18" imgW="228600" imgH="228600" progId="Equation.3">
                    <p:embed/>
                  </p:oleObj>
                </mc:Choice>
                <mc:Fallback>
                  <p:oleObj name="Equation" r:id="rId18" imgW="228600" imgH="2286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3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605815" y="5990621"/>
            <a:ext cx="3294796" cy="1350257"/>
            <a:chOff x="2592" y="2352"/>
            <a:chExt cx="1296" cy="480"/>
          </a:xfrm>
        </p:grpSpPr>
        <p:graphicFrame>
          <p:nvGraphicFramePr>
            <p:cNvPr id="4104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85" name="Equation" r:id="rId20" imgW="190440" imgH="215640" progId="Equation.3">
                    <p:embed/>
                  </p:oleObj>
                </mc:Choice>
                <mc:Fallback>
                  <p:oleObj name="Equation" r:id="rId20" imgW="190440" imgH="21564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3834"/>
              </p:ext>
            </p:extLst>
          </p:nvPr>
        </p:nvGraphicFramePr>
        <p:xfrm>
          <a:off x="11014388" y="9808612"/>
          <a:ext cx="4250218" cy="161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0" name="Equation" r:id="rId4" imgW="863280" imgH="380880" progId="Equation.3">
                  <p:embed/>
                </p:oleObj>
              </mc:Choice>
              <mc:Fallback>
                <p:oleObj name="Equation" r:id="rId4" imgW="863280" imgH="3808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4388" y="9808612"/>
                        <a:ext cx="4250218" cy="161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0565564" y="4416466"/>
            <a:ext cx="10372332" cy="3147786"/>
            <a:chOff x="2592" y="3216"/>
            <a:chExt cx="2765" cy="1119"/>
          </a:xfrm>
        </p:grpSpPr>
        <p:sp>
          <p:nvSpPr>
            <p:cNvPr id="5133" name="Rectangle 6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6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6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8" name="Text Box 6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9" name="Freeform 7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71"/>
            <p:cNvSpPr txBox="1">
              <a:spLocks noChangeArrowheads="1"/>
            </p:cNvSpPr>
            <p:nvPr/>
          </p:nvSpPr>
          <p:spPr bwMode="auto">
            <a:xfrm>
              <a:off x="3312" y="3384"/>
              <a:ext cx="32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r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5141" name="Freeform 72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73"/>
            <p:cNvGraphicFramePr>
              <a:graphicFrameLocks noChangeAspect="1"/>
            </p:cNvGraphicFramePr>
            <p:nvPr/>
          </p:nvGraphicFramePr>
          <p:xfrm>
            <a:off x="4732" y="3542"/>
            <a:ext cx="356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31" name="Equation" r:id="rId6" imgW="317160" imgH="190440" progId="Equation.3">
                    <p:embed/>
                  </p:oleObj>
                </mc:Choice>
                <mc:Fallback>
                  <p:oleObj name="Equation" r:id="rId6" imgW="317160" imgH="19044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" y="3542"/>
                          <a:ext cx="356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Ion channel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2037" name="Object 47"/>
          <p:cNvGraphicFramePr>
            <a:graphicFrameLocks noChangeAspect="1"/>
          </p:cNvGraphicFramePr>
          <p:nvPr/>
        </p:nvGraphicFramePr>
        <p:xfrm>
          <a:off x="10898188" y="1635125"/>
          <a:ext cx="8732837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2" name="Equation" r:id="rId8" imgW="1473120" imgH="419040" progId="Equation.DSMT4">
                  <p:embed/>
                </p:oleObj>
              </mc:Choice>
              <mc:Fallback>
                <p:oleObj name="Equation" r:id="rId8" imgW="14731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8188" y="1635125"/>
                        <a:ext cx="8732837" cy="213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86023"/>
              </p:ext>
            </p:extLst>
          </p:nvPr>
        </p:nvGraphicFramePr>
        <p:xfrm>
          <a:off x="16327555" y="9584862"/>
          <a:ext cx="3913936" cy="180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3" name="Equation" r:id="rId10" imgW="1002960" imgH="431640" progId="Equation.DSMT4">
                  <p:embed/>
                </p:oleObj>
              </mc:Choice>
              <mc:Fallback>
                <p:oleObj name="Equation" r:id="rId10" imgW="10029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7555" y="9584862"/>
                        <a:ext cx="3913936" cy="1801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50588"/>
              </p:ext>
            </p:extLst>
          </p:nvPr>
        </p:nvGraphicFramePr>
        <p:xfrm>
          <a:off x="10418004" y="7797774"/>
          <a:ext cx="911066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4" name="Equation" r:id="rId12" imgW="1536480" imgH="241200" progId="Equation.3">
                  <p:embed/>
                </p:oleObj>
              </mc:Choice>
              <mc:Fallback>
                <p:oleObj name="Equation" r:id="rId12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004" y="7797774"/>
                        <a:ext cx="9110663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0" y="1415145"/>
            <a:ext cx="15244763" cy="10355263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graphicFrame>
        <p:nvGraphicFramePr>
          <p:cNvPr id="512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62136"/>
              </p:ext>
            </p:extLst>
          </p:nvPr>
        </p:nvGraphicFramePr>
        <p:xfrm>
          <a:off x="444273" y="5956210"/>
          <a:ext cx="1219676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0" name="Equation" r:id="rId4" imgW="2057400" imgH="393480" progId="Equation.3">
                  <p:embed/>
                </p:oleObj>
              </mc:Choice>
              <mc:Fallback>
                <p:oleObj name="Equation" r:id="rId4" imgW="2057400" imgH="393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73" y="5956210"/>
                        <a:ext cx="12196763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38339"/>
              </p:ext>
            </p:extLst>
          </p:nvPr>
        </p:nvGraphicFramePr>
        <p:xfrm>
          <a:off x="1377069" y="8188054"/>
          <a:ext cx="4899192" cy="161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1" name="Equation" r:id="rId6" imgW="863280" imgH="380880" progId="Equation.3">
                  <p:embed/>
                </p:oleObj>
              </mc:Choice>
              <mc:Fallback>
                <p:oleObj name="Equation" r:id="rId6" imgW="863280" imgH="3808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069" y="8188054"/>
                        <a:ext cx="4899192" cy="1611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320800" y="2788990"/>
            <a:ext cx="10372332" cy="3378455"/>
            <a:chOff x="2592" y="3134"/>
            <a:chExt cx="2765" cy="1201"/>
          </a:xfrm>
        </p:grpSpPr>
        <p:sp>
          <p:nvSpPr>
            <p:cNvPr id="5133" name="Rectangle 6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65"/>
            <p:cNvSpPr>
              <a:spLocks noChangeArrowheads="1"/>
            </p:cNvSpPr>
            <p:nvPr/>
          </p:nvSpPr>
          <p:spPr bwMode="auto">
            <a:xfrm>
              <a:off x="4157" y="3134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6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8" name="Text Box 6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40" name="Text Box 71"/>
            <p:cNvSpPr txBox="1">
              <a:spLocks noChangeArrowheads="1"/>
            </p:cNvSpPr>
            <p:nvPr/>
          </p:nvSpPr>
          <p:spPr bwMode="auto">
            <a:xfrm>
              <a:off x="3312" y="3384"/>
              <a:ext cx="32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r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512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9482140"/>
                </p:ext>
              </p:extLst>
            </p:nvPr>
          </p:nvGraphicFramePr>
          <p:xfrm>
            <a:off x="4790" y="3430"/>
            <a:ext cx="485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22" name="Equation" r:id="rId8" imgW="317160" imgH="190440" progId="Equation.3">
                    <p:embed/>
                  </p:oleObj>
                </mc:Choice>
                <mc:Fallback>
                  <p:oleObj name="Equation" r:id="rId8" imgW="317160" imgH="19044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0" y="3430"/>
                          <a:ext cx="485" cy="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2" name="Line 75"/>
            <p:cNvSpPr>
              <a:spLocks noChangeShapeType="1"/>
            </p:cNvSpPr>
            <p:nvPr/>
          </p:nvSpPr>
          <p:spPr bwMode="auto">
            <a:xfrm>
              <a:off x="2607" y="3996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76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77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8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79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80"/>
            <p:cNvSpPr>
              <a:spLocks noChangeShapeType="1"/>
            </p:cNvSpPr>
            <p:nvPr/>
          </p:nvSpPr>
          <p:spPr bwMode="auto">
            <a:xfrm>
              <a:off x="4525" y="3430"/>
              <a:ext cx="2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81"/>
            <p:cNvSpPr>
              <a:spLocks noChangeShapeType="1"/>
            </p:cNvSpPr>
            <p:nvPr/>
          </p:nvSpPr>
          <p:spPr bwMode="auto">
            <a:xfrm flipH="1">
              <a:off x="4422" y="3430"/>
              <a:ext cx="103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82"/>
            <p:cNvSpPr>
              <a:spLocks noChangeShapeType="1"/>
            </p:cNvSpPr>
            <p:nvPr/>
          </p:nvSpPr>
          <p:spPr bwMode="auto">
            <a:xfrm>
              <a:off x="4732" y="3430"/>
              <a:ext cx="53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 and 1.2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NOW!!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-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Ion channel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106"/>
          <p:cNvSpPr txBox="1">
            <a:spLocks noChangeArrowheads="1"/>
          </p:cNvSpPr>
          <p:nvPr/>
        </p:nvSpPr>
        <p:spPr bwMode="auto">
          <a:xfrm>
            <a:off x="13346177" y="2120900"/>
            <a:ext cx="4876656" cy="452431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err="1" smtClean="0"/>
              <a:t>Exercises</a:t>
            </a:r>
            <a:endParaRPr lang="fr-FR" sz="4800" b="1" dirty="0" smtClean="0"/>
          </a:p>
          <a:p>
            <a:r>
              <a:rPr lang="fr-FR" sz="4800" b="1" dirty="0" smtClean="0"/>
              <a:t>2 NOW!</a:t>
            </a:r>
          </a:p>
          <a:p>
            <a:r>
              <a:rPr lang="fr-FR" sz="4800" b="1" dirty="0" smtClean="0"/>
              <a:t>If </a:t>
            </a:r>
            <a:r>
              <a:rPr lang="fr-FR" sz="4800" b="1" dirty="0" err="1" smtClean="0"/>
              <a:t>finished</a:t>
            </a:r>
            <a:r>
              <a:rPr lang="fr-FR" sz="4800" b="1" dirty="0" smtClean="0"/>
              <a:t>, </a:t>
            </a:r>
            <a:r>
              <a:rPr lang="fr-FR" sz="4800" b="1" dirty="0" err="1" smtClean="0"/>
              <a:t>start</a:t>
            </a:r>
            <a:endParaRPr lang="fr-FR" sz="4800" b="1" dirty="0" smtClean="0"/>
          </a:p>
          <a:p>
            <a:r>
              <a:rPr lang="fr-FR" sz="4800" b="1" dirty="0" err="1" smtClean="0"/>
              <a:t>Exercise</a:t>
            </a:r>
            <a:r>
              <a:rPr lang="fr-FR" sz="4800" b="1" dirty="0" smtClean="0"/>
              <a:t> 3.</a:t>
            </a:r>
          </a:p>
          <a:p>
            <a:r>
              <a:rPr lang="fr-FR" sz="4800" b="1" dirty="0" err="1" smtClean="0"/>
              <a:t>Next</a:t>
            </a:r>
            <a:r>
              <a:rPr lang="fr-FR" sz="4800" b="1" dirty="0" smtClean="0"/>
              <a:t> lecture</a:t>
            </a:r>
          </a:p>
          <a:p>
            <a:r>
              <a:rPr lang="fr-FR" sz="4800" b="1" dirty="0" smtClean="0"/>
              <a:t>At 10:52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Threshold in the 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561056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6448895"/>
            <a:ext cx="9773651" cy="2141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0868526" y="241817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0876548" y="4206860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2768075" y="3459479"/>
            <a:ext cx="6727730" cy="7377749"/>
            <a:chOff x="1732547" y="2800667"/>
            <a:chExt cx="7763258" cy="8036561"/>
          </a:xfrm>
        </p:grpSpPr>
        <p:pic>
          <p:nvPicPr>
            <p:cNvPr id="32" name="Picture 3" descr="cajal1-n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6287" y="4843896"/>
              <a:ext cx="6679518" cy="599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1808746" y="2849878"/>
              <a:ext cx="1007541" cy="921313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951747" y="2800667"/>
              <a:ext cx="6544058" cy="201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10 000 neurons</a:t>
              </a:r>
            </a:p>
            <a:p>
              <a:r>
                <a:rPr lang="en-US" dirty="0"/>
                <a:t>3 km </a:t>
              </a:r>
              <a:r>
                <a:rPr lang="en-US" dirty="0" smtClean="0"/>
                <a:t>of wire</a:t>
              </a:r>
              <a:endParaRPr lang="en-US" dirty="0"/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732547" y="3459479"/>
              <a:ext cx="1035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/>
                <a:t>1mm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>
            <a:spLocks noGrp="1"/>
          </p:cNvSpPr>
          <p:nvPr>
            <p:ph type="title" idx="4294967295"/>
          </p:nvPr>
        </p:nvSpPr>
        <p:spPr>
          <a:xfrm>
            <a:off x="698500" y="323850"/>
            <a:ext cx="2086133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1: 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244230" y="1264723"/>
            <a:ext cx="8237844" cy="3986072"/>
            <a:chOff x="3168" y="672"/>
            <a:chExt cx="2292" cy="1417"/>
          </a:xfrm>
        </p:grpSpPr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74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Object 4"/>
          <p:cNvGraphicFramePr>
            <a:graphicFrameLocks noChangeAspect="1"/>
          </p:cNvGraphicFramePr>
          <p:nvPr/>
        </p:nvGraphicFramePr>
        <p:xfrm>
          <a:off x="1428829" y="6181714"/>
          <a:ext cx="12649367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62" name="Equation" r:id="rId4" imgW="3187440" imgH="355320" progId="Equation.3">
                  <p:embed/>
                </p:oleObj>
              </mc:Choice>
              <mc:Fallback>
                <p:oleObj name="Equation" r:id="rId4" imgW="31874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29" y="6181714"/>
                        <a:ext cx="12649367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569134" y="5164532"/>
            <a:ext cx="2101441" cy="1350257"/>
            <a:chOff x="4032" y="2352"/>
            <a:chExt cx="912" cy="480"/>
          </a:xfrm>
        </p:grpSpPr>
        <p:graphicFrame>
          <p:nvGraphicFramePr>
            <p:cNvPr id="123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63" name="Equation" r:id="rId6" imgW="266400" imgH="228600" progId="Equation.3">
                    <p:embed/>
                  </p:oleObj>
                </mc:Choice>
                <mc:Fallback>
                  <p:oleObj name="Equation" r:id="rId6" imgW="26640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830633" y="7686689"/>
          <a:ext cx="5060497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64" name="Equation" r:id="rId8" imgW="1130040" imgH="431640" progId="Equation.3">
                  <p:embed/>
                </p:oleObj>
              </mc:Choice>
              <mc:Fallback>
                <p:oleObj name="Equation" r:id="rId8" imgW="1130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633" y="7686689"/>
                        <a:ext cx="5060497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1830634" y="9329500"/>
          <a:ext cx="4471543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65" name="Equation" r:id="rId10" imgW="1028520" imgH="431640" progId="Equation.3">
                  <p:embed/>
                </p:oleObj>
              </mc:Choice>
              <mc:Fallback>
                <p:oleObj name="Equation" r:id="rId10" imgW="1028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634" y="9329500"/>
                        <a:ext cx="4471543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244230" y="1264723"/>
            <a:ext cx="8237844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723359" y="7723257"/>
            <a:ext cx="10372332" cy="3147786"/>
            <a:chOff x="2592" y="3216"/>
            <a:chExt cx="2765" cy="1119"/>
          </a:xfrm>
        </p:grpSpPr>
        <p:sp>
          <p:nvSpPr>
            <p:cNvPr id="6199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6204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6205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6208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6209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9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66" name="Equation" r:id="rId12" imgW="368280" imgH="228600" progId="Equation.3">
                    <p:embed/>
                  </p:oleObj>
                </mc:Choice>
                <mc:Fallback>
                  <p:oleObj name="Equation" r:id="rId12" imgW="368280" imgH="2286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67" name="Equation" r:id="rId14" imgW="380880" imgH="228600" progId="Equation.3">
                    <p:embed/>
                  </p:oleObj>
                </mc:Choice>
                <mc:Fallback>
                  <p:oleObj name="Equation" r:id="rId14" imgW="38088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2" name="Line 84"/>
          <p:cNvSpPr>
            <a:spLocks noChangeShapeType="1"/>
          </p:cNvSpPr>
          <p:nvPr/>
        </p:nvSpPr>
        <p:spPr bwMode="auto">
          <a:xfrm flipV="1">
            <a:off x="10972541" y="9984937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1204167" y="1399747"/>
            <a:ext cx="7453823" cy="3645694"/>
            <a:chOff x="321" y="720"/>
            <a:chExt cx="1987" cy="1296"/>
          </a:xfrm>
        </p:grpSpPr>
        <p:sp>
          <p:nvSpPr>
            <p:cNvPr id="6165" name="Line 88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89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90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91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92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94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95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96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Line 97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Line 98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Line 100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01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6197" name="Line 102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103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9" name="Line 104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Line 105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106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Line 107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108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109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110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111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112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113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114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Text Box 115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6191" name="Text Box 116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l</a:t>
              </a:r>
              <a:endParaRPr lang="en-US" b="1" i="1"/>
            </a:p>
          </p:txBody>
        </p:sp>
        <p:sp>
          <p:nvSpPr>
            <p:cNvPr id="6192" name="Text Box 117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K</a:t>
              </a:r>
              <a:endParaRPr lang="en-US" b="1" i="1"/>
            </a:p>
          </p:txBody>
        </p:sp>
        <p:sp>
          <p:nvSpPr>
            <p:cNvPr id="6193" name="Text Box 118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6194" name="Line 119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Line 120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121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 rot="-1080000">
            <a:off x="1394094" y="7192102"/>
            <a:ext cx="11331688" cy="1102735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Where is the threshold for firing?</a:t>
            </a:r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446943" y="5299558"/>
            <a:ext cx="3169788" cy="1350257"/>
            <a:chOff x="960" y="2352"/>
            <a:chExt cx="1440" cy="480"/>
          </a:xfrm>
        </p:grpSpPr>
        <p:graphicFrame>
          <p:nvGraphicFramePr>
            <p:cNvPr id="115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68" name="Equation" r:id="rId16" imgW="228600" imgH="228600" progId="Equation.3">
                    <p:embed/>
                  </p:oleObj>
                </mc:Choice>
                <mc:Fallback>
                  <p:oleObj name="Equation" r:id="rId16" imgW="228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408348" y="5164532"/>
            <a:ext cx="2520870" cy="1350257"/>
            <a:chOff x="2592" y="2352"/>
            <a:chExt cx="1296" cy="480"/>
          </a:xfrm>
        </p:grpSpPr>
        <p:graphicFrame>
          <p:nvGraphicFramePr>
            <p:cNvPr id="119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69" name="Equation" r:id="rId18" imgW="190440" imgH="215640" progId="Equation.3">
                    <p:embed/>
                  </p:oleObj>
                </mc:Choice>
                <mc:Fallback>
                  <p:oleObj name="Equation" r:id="rId18" imgW="19044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119028" y="12488779"/>
            <a:ext cx="11652266" cy="46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765264" y="1424153"/>
            <a:ext cx="8050341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>
                <a:solidFill>
                  <a:srgbClr val="FF0000"/>
                </a:solidFill>
              </a:rPr>
              <a:t>Constant  </a:t>
            </a:r>
            <a:r>
              <a:rPr lang="fr-CH" sz="5900" dirty="0" err="1">
                <a:solidFill>
                  <a:srgbClr val="FF0000"/>
                </a:solidFill>
              </a:rPr>
              <a:t>current</a:t>
            </a:r>
            <a:r>
              <a:rPr lang="fr-CH" sz="5900" dirty="0">
                <a:solidFill>
                  <a:srgbClr val="FF0000"/>
                </a:solidFill>
              </a:rPr>
              <a:t> input</a:t>
            </a:r>
            <a:endParaRPr lang="fr-FR" sz="5900" dirty="0">
              <a:solidFill>
                <a:srgbClr val="FF0000"/>
              </a:solidFill>
            </a:endParaRPr>
          </a:p>
        </p:txBody>
      </p:sp>
      <p:sp>
        <p:nvSpPr>
          <p:cNvPr id="25607" name="Line 40"/>
          <p:cNvSpPr>
            <a:spLocks noChangeShapeType="1"/>
          </p:cNvSpPr>
          <p:nvPr/>
        </p:nvSpPr>
        <p:spPr bwMode="auto">
          <a:xfrm>
            <a:off x="6549763" y="3010704"/>
            <a:ext cx="2892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08" name="Text Box 41"/>
          <p:cNvSpPr txBox="1">
            <a:spLocks noChangeArrowheads="1"/>
          </p:cNvSpPr>
          <p:nvPr/>
        </p:nvSpPr>
        <p:spPr bwMode="auto">
          <a:xfrm>
            <a:off x="8883068" y="2090842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25609" name="Text Box 42"/>
          <p:cNvSpPr txBox="1">
            <a:spLocks noChangeArrowheads="1"/>
          </p:cNvSpPr>
          <p:nvPr/>
        </p:nvSpPr>
        <p:spPr bwMode="auto">
          <a:xfrm>
            <a:off x="8931836" y="1989573"/>
            <a:ext cx="96025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b="1" i="1" dirty="0">
                <a:solidFill>
                  <a:srgbClr val="FF0000"/>
                </a:solidFill>
              </a:rPr>
              <a:t>I</a:t>
            </a:r>
            <a:r>
              <a:rPr lang="fr-CH" sz="4200" b="1" i="1" dirty="0">
                <a:solidFill>
                  <a:srgbClr val="FF0000"/>
                </a:solidFill>
              </a:rPr>
              <a:t>0</a:t>
            </a:r>
            <a:endParaRPr lang="fr-FR" sz="2500" dirty="0">
              <a:solidFill>
                <a:srgbClr val="FF0000"/>
              </a:solidFill>
            </a:endParaRPr>
          </a:p>
        </p:txBody>
      </p:sp>
      <p:sp>
        <p:nvSpPr>
          <p:cNvPr id="25610" name="Line 45"/>
          <p:cNvSpPr>
            <a:spLocks noChangeShapeType="1"/>
          </p:cNvSpPr>
          <p:nvPr/>
        </p:nvSpPr>
        <p:spPr bwMode="auto">
          <a:xfrm flipV="1">
            <a:off x="6718572" y="2374958"/>
            <a:ext cx="0" cy="1018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11" name="Line 46"/>
          <p:cNvSpPr>
            <a:spLocks noChangeShapeType="1"/>
          </p:cNvSpPr>
          <p:nvPr/>
        </p:nvSpPr>
        <p:spPr bwMode="auto">
          <a:xfrm>
            <a:off x="6718573" y="3393276"/>
            <a:ext cx="3233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55"/>
          <p:cNvGrpSpPr/>
          <p:nvPr/>
        </p:nvGrpSpPr>
        <p:grpSpPr>
          <a:xfrm>
            <a:off x="11141242" y="1744608"/>
            <a:ext cx="6467232" cy="2678009"/>
            <a:chOff x="14547526" y="2759589"/>
            <a:chExt cx="6467232" cy="2678009"/>
          </a:xfrm>
        </p:grpSpPr>
        <p:sp>
          <p:nvSpPr>
            <p:cNvPr id="25613" name="Line 49"/>
            <p:cNvSpPr>
              <a:spLocks noChangeShapeType="1"/>
            </p:cNvSpPr>
            <p:nvPr/>
          </p:nvSpPr>
          <p:spPr bwMode="auto">
            <a:xfrm>
              <a:off x="14547526" y="4672453"/>
              <a:ext cx="6294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4" name="Freeform 52"/>
            <p:cNvSpPr>
              <a:spLocks/>
            </p:cNvSpPr>
            <p:nvPr/>
          </p:nvSpPr>
          <p:spPr bwMode="auto">
            <a:xfrm>
              <a:off x="14937019" y="3119657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5" name="Freeform 53"/>
            <p:cNvSpPr>
              <a:spLocks/>
            </p:cNvSpPr>
            <p:nvPr/>
          </p:nvSpPr>
          <p:spPr bwMode="auto">
            <a:xfrm>
              <a:off x="16419422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6" name="Freeform 54"/>
            <p:cNvSpPr>
              <a:spLocks/>
            </p:cNvSpPr>
            <p:nvPr/>
          </p:nvSpPr>
          <p:spPr bwMode="auto">
            <a:xfrm>
              <a:off x="17949951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7" name="Freeform 55"/>
            <p:cNvSpPr>
              <a:spLocks/>
            </p:cNvSpPr>
            <p:nvPr/>
          </p:nvSpPr>
          <p:spPr bwMode="auto">
            <a:xfrm>
              <a:off x="19484229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8" name="Line 56"/>
            <p:cNvSpPr>
              <a:spLocks noChangeShapeType="1"/>
            </p:cNvSpPr>
            <p:nvPr/>
          </p:nvSpPr>
          <p:spPr bwMode="auto">
            <a:xfrm>
              <a:off x="16929599" y="2759589"/>
              <a:ext cx="136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55089" y="2754718"/>
            <a:ext cx="7453826" cy="3645694"/>
            <a:chOff x="321" y="720"/>
            <a:chExt cx="1987" cy="1296"/>
          </a:xfrm>
        </p:grpSpPr>
        <p:sp>
          <p:nvSpPr>
            <p:cNvPr id="25622" name="Line 60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61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62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63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64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65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66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67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68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69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70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71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72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25654" name="Line 74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5" name="Line 75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6" name="Line 76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77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78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79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80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81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82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83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84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85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86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Text Box 87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25648" name="Text Box 88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l</a:t>
              </a:r>
              <a:endParaRPr lang="en-US" b="1" i="1"/>
            </a:p>
          </p:txBody>
        </p:sp>
        <p:sp>
          <p:nvSpPr>
            <p:cNvPr id="25649" name="Text Box 89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K</a:t>
              </a:r>
              <a:endParaRPr lang="en-US" b="1" i="1"/>
            </a:p>
          </p:txBody>
        </p:sp>
        <p:sp>
          <p:nvSpPr>
            <p:cNvPr id="25650" name="Text Box 90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25651" name="Line 91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92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Text Box 93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879710" name="Text Box 94"/>
          <p:cNvSpPr txBox="1">
            <a:spLocks noChangeArrowheads="1"/>
          </p:cNvSpPr>
          <p:nvPr/>
        </p:nvSpPr>
        <p:spPr bwMode="auto">
          <a:xfrm>
            <a:off x="716500" y="7364748"/>
            <a:ext cx="6816029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Threshold?</a:t>
            </a:r>
          </a:p>
          <a:p>
            <a:r>
              <a:rPr lang="fr-CH"/>
              <a:t>   for repetitive firing</a:t>
            </a:r>
            <a:endParaRPr lang="fr-FR"/>
          </a:p>
        </p:txBody>
      </p:sp>
      <p:sp>
        <p:nvSpPr>
          <p:cNvPr id="879711" name="Text Box 95"/>
          <p:cNvSpPr txBox="1">
            <a:spLocks noChangeArrowheads="1"/>
          </p:cNvSpPr>
          <p:nvPr/>
        </p:nvSpPr>
        <p:spPr bwMode="auto">
          <a:xfrm>
            <a:off x="1226676" y="9151026"/>
            <a:ext cx="661084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(</a:t>
            </a:r>
            <a:r>
              <a:rPr lang="fr-CH" b="1" i="1">
                <a:solidFill>
                  <a:srgbClr val="FF0000"/>
                </a:solidFill>
              </a:rPr>
              <a:t>current</a:t>
            </a:r>
            <a:r>
              <a:rPr lang="fr-CH">
                <a:solidFill>
                  <a:srgbClr val="FF0000"/>
                </a:solidFill>
              </a:rPr>
              <a:t> threshold)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1243" y="1315790"/>
            <a:ext cx="760395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82610" y="4833588"/>
            <a:ext cx="7262592" cy="55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710" grpId="0"/>
      <p:bldP spid="8797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84104" y="1890361"/>
            <a:ext cx="7562612" cy="3986072"/>
            <a:chOff x="3168" y="672"/>
            <a:chExt cx="2292" cy="1417"/>
          </a:xfrm>
        </p:grpSpPr>
        <p:sp>
          <p:nvSpPr>
            <p:cNvPr id="26648" name="Line 5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6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7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8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9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10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Oval 11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Oval 12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Oval 13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Oval 14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Oval 15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Oval 16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Oval 17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Oval 18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Oval 19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Oval 20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21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22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Oval 23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Oval 24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Oval 25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Oval 26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Oval 27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Oval 28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Oval 29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Oval 30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Text Box 31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26675" name="Text Box 32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26676" name="Text Box 33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26677" name="Text Box 34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26678" name="Text Box 35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26679" name="Text Box 36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26680" name="Line 37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38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39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40" descr="HH-t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939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41"/>
          <p:cNvSpPr txBox="1">
            <a:spLocks noChangeArrowheads="1"/>
          </p:cNvSpPr>
          <p:nvPr/>
        </p:nvSpPr>
        <p:spPr bwMode="auto">
          <a:xfrm>
            <a:off x="206322" y="1486270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pulse input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631" name="Line 42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2" name="Line 43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3" name="Line 44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4" name="Line 45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5" name="Line 46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6" name="Line 47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7" name="Line 48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8" name="Text Box 49"/>
          <p:cNvSpPr txBox="1">
            <a:spLocks noChangeArrowheads="1"/>
          </p:cNvSpPr>
          <p:nvPr/>
        </p:nvSpPr>
        <p:spPr bwMode="auto">
          <a:xfrm>
            <a:off x="660228" y="2377016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26639" name="Line 50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226676" y="6045738"/>
            <a:ext cx="12274238" cy="3997323"/>
            <a:chOff x="327" y="2594"/>
            <a:chExt cx="3272" cy="1421"/>
          </a:xfrm>
        </p:grpSpPr>
        <p:sp>
          <p:nvSpPr>
            <p:cNvPr id="26645" name="Text Box 52"/>
            <p:cNvSpPr txBox="1">
              <a:spLocks noChangeArrowheads="1"/>
            </p:cNvSpPr>
            <p:nvPr/>
          </p:nvSpPr>
          <p:spPr bwMode="auto">
            <a:xfrm>
              <a:off x="327" y="2594"/>
              <a:ext cx="105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 err="1"/>
                <a:t>Threshold</a:t>
              </a:r>
              <a:r>
                <a:rPr lang="fr-CH" sz="5900" dirty="0"/>
                <a:t>?</a:t>
              </a:r>
              <a:endParaRPr lang="fr-FR" sz="5900" dirty="0"/>
            </a:p>
          </p:txBody>
        </p:sp>
        <p:sp>
          <p:nvSpPr>
            <p:cNvPr id="26646" name="Text Box 53"/>
            <p:cNvSpPr txBox="1">
              <a:spLocks noChangeArrowheads="1"/>
            </p:cNvSpPr>
            <p:nvPr/>
          </p:nvSpPr>
          <p:spPr bwMode="auto">
            <a:xfrm>
              <a:off x="781" y="3080"/>
              <a:ext cx="2615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- AP if amplitude 7.0 units</a:t>
              </a:r>
            </a:p>
            <a:p>
              <a:r>
                <a:rPr lang="fr-CH"/>
                <a:t>- No AP if amplitude 6.9 units </a:t>
              </a:r>
              <a:endParaRPr lang="fr-FR"/>
            </a:p>
          </p:txBody>
        </p:sp>
        <p:sp>
          <p:nvSpPr>
            <p:cNvPr id="26647" name="Text Box 54"/>
            <p:cNvSpPr txBox="1">
              <a:spLocks noChangeArrowheads="1"/>
            </p:cNvSpPr>
            <p:nvPr/>
          </p:nvSpPr>
          <p:spPr bwMode="auto">
            <a:xfrm>
              <a:off x="1371" y="3670"/>
              <a:ext cx="222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(pulse with 1ms duration)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444250" y="6858706"/>
            <a:ext cx="14922653" cy="3997323"/>
            <a:chOff x="327" y="2594"/>
            <a:chExt cx="3978" cy="1421"/>
          </a:xfrm>
        </p:grpSpPr>
        <p:sp>
          <p:nvSpPr>
            <p:cNvPr id="26642" name="Text Box 56"/>
            <p:cNvSpPr txBox="1">
              <a:spLocks noChangeArrowheads="1"/>
            </p:cNvSpPr>
            <p:nvPr/>
          </p:nvSpPr>
          <p:spPr bwMode="auto">
            <a:xfrm>
              <a:off x="327" y="2594"/>
              <a:ext cx="4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900" dirty="0"/>
            </a:p>
          </p:txBody>
        </p:sp>
        <p:sp>
          <p:nvSpPr>
            <p:cNvPr id="26643" name="Text Box 57"/>
            <p:cNvSpPr txBox="1">
              <a:spLocks noChangeArrowheads="1"/>
            </p:cNvSpPr>
            <p:nvPr/>
          </p:nvSpPr>
          <p:spPr bwMode="auto">
            <a:xfrm>
              <a:off x="781" y="3080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 </a:t>
              </a:r>
              <a:endParaRPr lang="fr-FR"/>
            </a:p>
          </p:txBody>
        </p:sp>
        <p:sp>
          <p:nvSpPr>
            <p:cNvPr id="26644" name="Text Box 58"/>
            <p:cNvSpPr txBox="1">
              <a:spLocks noChangeArrowheads="1"/>
            </p:cNvSpPr>
            <p:nvPr/>
          </p:nvSpPr>
          <p:spPr bwMode="auto">
            <a:xfrm>
              <a:off x="1371" y="3670"/>
              <a:ext cx="293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(and pulse with 0.5 ms duration?)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8815681" y="7425009"/>
          <a:ext cx="12649367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6" name="Equation" r:id="rId4" imgW="3187440" imgH="355320" progId="Equation.3">
                  <p:embed/>
                </p:oleObj>
              </mc:Choice>
              <mc:Fallback>
                <p:oleObj name="Equation" r:id="rId4" imgW="31874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681" y="7425009"/>
                        <a:ext cx="12649367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8969481" y="9065009"/>
          <a:ext cx="4478915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7" name="Equation" r:id="rId6" imgW="1130040" imgH="431640" progId="Equation.3">
                  <p:embed/>
                </p:oleObj>
              </mc:Choice>
              <mc:Fallback>
                <p:oleObj name="Equation" r:id="rId6" imgW="1130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481" y="9065009"/>
                        <a:ext cx="4478915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9104803" y="10598113"/>
          <a:ext cx="3706431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8" name="Equation" r:id="rId8" imgW="1028520" imgH="431640" progId="Equation.3">
                  <p:embed/>
                </p:oleObj>
              </mc:Choice>
              <mc:Fallback>
                <p:oleObj name="Equation" r:id="rId8" imgW="1028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803" y="10598113"/>
                        <a:ext cx="3706431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7798" y="6536088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1374" y="6671114"/>
            <a:ext cx="3169788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9" name="Equation" r:id="rId10" imgW="228600" imgH="228600" progId="Equation.3">
                    <p:embed/>
                  </p:oleObj>
                </mc:Choice>
                <mc:Fallback>
                  <p:oleObj name="Equation" r:id="rId10" imgW="228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911535" y="6536088"/>
            <a:ext cx="2520870" cy="1350257"/>
            <a:chOff x="2592" y="2352"/>
            <a:chExt cx="1296" cy="480"/>
          </a:xfrm>
        </p:grpSpPr>
        <p:graphicFrame>
          <p:nvGraphicFramePr>
            <p:cNvPr id="7176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0" name="Equation" r:id="rId12" imgW="190440" imgH="215640" progId="Equation.3">
                    <p:embed/>
                  </p:oleObj>
                </mc:Choice>
                <mc:Fallback>
                  <p:oleObj name="Equation" r:id="rId12" imgW="19044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096384" y="6536088"/>
            <a:ext cx="2101441" cy="1350257"/>
            <a:chOff x="4032" y="2352"/>
            <a:chExt cx="912" cy="480"/>
          </a:xfrm>
        </p:grpSpPr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1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48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2" name="Equation" r:id="rId16" imgW="368280" imgH="228600" progId="Equation.3">
                    <p:embed/>
                  </p:oleObj>
                </mc:Choice>
                <mc:Fallback>
                  <p:oleObj name="Equation" r:id="rId16" imgW="368280" imgH="2286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3" name="Equation" r:id="rId18" imgW="380880" imgH="228600" progId="Equation.3">
                    <p:embed/>
                  </p:oleObj>
                </mc:Choice>
                <mc:Fallback>
                  <p:oleObj name="Equation" r:id="rId18" imgW="38088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6854" name="Text Box 86"/>
          <p:cNvSpPr txBox="1">
            <a:spLocks noChangeArrowheads="1"/>
          </p:cNvSpPr>
          <p:nvPr/>
        </p:nvSpPr>
        <p:spPr bwMode="auto">
          <a:xfrm>
            <a:off x="9841463" y="4844275"/>
            <a:ext cx="10286530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Mathematical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explanation</a:t>
            </a:r>
            <a:endParaRPr lang="fr-FR" sz="6800" b="1" i="1" dirty="0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8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01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8815681" y="6558741"/>
          <a:ext cx="12649367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2" name="Equation" r:id="rId4" imgW="3187440" imgH="355320" progId="Equation.3">
                  <p:embed/>
                </p:oleObj>
              </mc:Choice>
              <mc:Fallback>
                <p:oleObj name="Equation" r:id="rId4" imgW="31874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681" y="6558741"/>
                        <a:ext cx="12649367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8969481" y="8198741"/>
          <a:ext cx="4478915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3" name="Equation" r:id="rId6" imgW="1130040" imgH="431640" progId="Equation.3">
                  <p:embed/>
                </p:oleObj>
              </mc:Choice>
              <mc:Fallback>
                <p:oleObj name="Equation" r:id="rId6" imgW="1130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481" y="8198741"/>
                        <a:ext cx="4478915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9104803" y="9731845"/>
          <a:ext cx="3706431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4" name="Equation" r:id="rId8" imgW="1028520" imgH="431640" progId="Equation.3">
                  <p:embed/>
                </p:oleObj>
              </mc:Choice>
              <mc:Fallback>
                <p:oleObj name="Equation" r:id="rId8" imgW="1028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803" y="9731845"/>
                        <a:ext cx="3706431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7798" y="5669820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1374" y="5804846"/>
            <a:ext cx="3169788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55" name="Equation" r:id="rId10" imgW="228600" imgH="228600" progId="Equation.3">
                    <p:embed/>
                  </p:oleObj>
                </mc:Choice>
                <mc:Fallback>
                  <p:oleObj name="Equation" r:id="rId10" imgW="228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911535" y="5669820"/>
            <a:ext cx="2520870" cy="1350257"/>
            <a:chOff x="2592" y="2352"/>
            <a:chExt cx="1296" cy="480"/>
          </a:xfrm>
        </p:grpSpPr>
        <p:graphicFrame>
          <p:nvGraphicFramePr>
            <p:cNvPr id="7176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56" name="Equation" r:id="rId12" imgW="190440" imgH="215640" progId="Equation.3">
                    <p:embed/>
                  </p:oleObj>
                </mc:Choice>
                <mc:Fallback>
                  <p:oleObj name="Equation" r:id="rId12" imgW="19044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096384" y="5669820"/>
            <a:ext cx="2101441" cy="1350257"/>
            <a:chOff x="4032" y="2352"/>
            <a:chExt cx="912" cy="480"/>
          </a:xfrm>
        </p:grpSpPr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57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48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58" name="Equation" r:id="rId16" imgW="368280" imgH="228600" progId="Equation.3">
                    <p:embed/>
                  </p:oleObj>
                </mc:Choice>
                <mc:Fallback>
                  <p:oleObj name="Equation" r:id="rId16" imgW="368280" imgH="2286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59" name="Equation" r:id="rId18" imgW="380880" imgH="228600" progId="Equation.3">
                    <p:embed/>
                  </p:oleObj>
                </mc:Choice>
                <mc:Fallback>
                  <p:oleObj name="Equation" r:id="rId18" imgW="38088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4967478" y="8930158"/>
          <a:ext cx="3785249" cy="147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0" name="Equation" r:id="rId21" imgW="1041120" imgH="431640" progId="Equation.DSMT4">
                  <p:embed/>
                </p:oleObj>
              </mc:Choice>
              <mc:Fallback>
                <p:oleObj name="Equation" r:id="rId21" imgW="104112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7478" y="8930158"/>
                        <a:ext cx="3785249" cy="1471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39969" y="6231773"/>
            <a:ext cx="84417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start the explanation</a:t>
            </a:r>
          </a:p>
          <a:p>
            <a:r>
              <a:rPr lang="en-US" dirty="0" smtClean="0"/>
              <a:t>   with </a:t>
            </a:r>
            <a:r>
              <a:rPr lang="en-US" i="1" dirty="0" smtClean="0"/>
              <a:t>m </a:t>
            </a:r>
            <a:r>
              <a:rPr lang="en-US" dirty="0" smtClean="0"/>
              <a:t>and not </a:t>
            </a:r>
            <a:r>
              <a:rPr lang="en-US" i="1" dirty="0" smtClean="0"/>
              <a:t>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9969" y="8555055"/>
            <a:ext cx="49455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n</a:t>
            </a:r>
            <a:r>
              <a:rPr lang="en-US" dirty="0" smtClean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9969" y="9916966"/>
            <a:ext cx="791274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threshold?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09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85" y="1460168"/>
            <a:ext cx="12194089" cy="1055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961980" y="2348622"/>
          <a:ext cx="6300788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2" name="Equation" r:id="rId5" imgW="1587240" imgH="1117440" progId="Equation.DSMT4">
                  <p:embed/>
                </p:oleObj>
              </mc:Choice>
              <mc:Fallback>
                <p:oleObj name="Equation" r:id="rId5" imgW="158724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1980" y="2348622"/>
                        <a:ext cx="6300788" cy="473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2.4. Threshold in HH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684042" y="2815389"/>
            <a:ext cx="10566226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There is no strict threshold:</a:t>
            </a:r>
          </a:p>
          <a:p>
            <a:endParaRPr lang="en-US" sz="6000" dirty="0" smtClean="0"/>
          </a:p>
          <a:p>
            <a:r>
              <a:rPr lang="en-US" sz="6000" dirty="0" smtClean="0"/>
              <a:t>Coupled differential equations </a:t>
            </a:r>
            <a:endParaRPr lang="en-US" sz="6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705348" y="7820526"/>
            <a:ext cx="66956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‘Effective’ </a:t>
            </a:r>
            <a:r>
              <a:rPr lang="en-US" dirty="0" smtClean="0">
                <a:solidFill>
                  <a:srgbClr val="FF0000"/>
                </a:solidFill>
              </a:rPr>
              <a:t>threshold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in simulations?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968" y="1845893"/>
            <a:ext cx="546976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conclusion: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902590" y="2886174"/>
          <a:ext cx="5581928" cy="418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2" name="Photo Editor Photo" r:id="rId4" imgW="5304762" imgH="5304762" progId="">
                  <p:embed/>
                </p:oleObj>
              </mc:Choice>
              <mc:Fallback>
                <p:oleObj name="Photo Editor Photo" r:id="rId4" imgW="5304762" imgH="530476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90" y="2886174"/>
                        <a:ext cx="5581928" cy="4185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3571233" y="6630325"/>
            <a:ext cx="4681617" cy="6751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3316145" y="6585317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  <a:endParaRPr lang="en-US" dirty="0"/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7446323" y="6585317"/>
            <a:ext cx="931405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20</a:t>
            </a:r>
            <a:endParaRPr lang="en-US" dirty="0"/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5476892" y="6585317"/>
            <a:ext cx="1038806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ms</a:t>
            </a:r>
            <a:endParaRPr lang="en-US" dirty="0"/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2637163" y="8500993"/>
            <a:ext cx="3165991" cy="2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008000"/>
                </a:solidFill>
              </a:rPr>
              <a:t>Strong</a:t>
            </a:r>
          </a:p>
          <a:p>
            <a:r>
              <a:rPr lang="en-US" sz="5900" dirty="0">
                <a:solidFill>
                  <a:srgbClr val="008000"/>
                </a:solidFill>
              </a:rPr>
              <a:t>stimulus</a:t>
            </a:r>
            <a:endParaRPr lang="en-US" sz="5900" dirty="0"/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2637162" y="2247616"/>
            <a:ext cx="5568893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008000"/>
                </a:solidFill>
              </a:rPr>
              <a:t>Action potential</a:t>
            </a:r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 flipV="1">
            <a:off x="3826322" y="6970702"/>
            <a:ext cx="0" cy="162030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95796" y="3159040"/>
            <a:ext cx="1230425" cy="3645694"/>
            <a:chOff x="3152" y="1123"/>
            <a:chExt cx="328" cy="1296"/>
          </a:xfrm>
        </p:grpSpPr>
        <p:sp>
          <p:nvSpPr>
            <p:cNvPr id="8226" name="Rectangle 9"/>
            <p:cNvSpPr>
              <a:spLocks noChangeArrowheads="1"/>
            </p:cNvSpPr>
            <p:nvPr/>
          </p:nvSpPr>
          <p:spPr bwMode="auto">
            <a:xfrm>
              <a:off x="3288" y="1171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Text Box 10"/>
            <p:cNvSpPr txBox="1">
              <a:spLocks noChangeArrowheads="1"/>
            </p:cNvSpPr>
            <p:nvPr/>
          </p:nvSpPr>
          <p:spPr bwMode="auto">
            <a:xfrm>
              <a:off x="3152" y="1123"/>
              <a:ext cx="26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100</a:t>
              </a:r>
              <a:endParaRPr lang="en-US" dirty="0"/>
            </a:p>
          </p:txBody>
        </p:sp>
        <p:sp>
          <p:nvSpPr>
            <p:cNvPr id="8228" name="Text Box 11"/>
            <p:cNvSpPr txBox="1">
              <a:spLocks noChangeArrowheads="1"/>
            </p:cNvSpPr>
            <p:nvPr/>
          </p:nvSpPr>
          <p:spPr bwMode="auto">
            <a:xfrm>
              <a:off x="3200" y="1699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  <a:endParaRPr lang="en-US" dirty="0"/>
            </a:p>
          </p:txBody>
        </p:sp>
        <p:sp>
          <p:nvSpPr>
            <p:cNvPr id="8229" name="Text Box 12"/>
            <p:cNvSpPr txBox="1">
              <a:spLocks noChangeArrowheads="1"/>
            </p:cNvSpPr>
            <p:nvPr/>
          </p:nvSpPr>
          <p:spPr bwMode="auto">
            <a:xfrm>
              <a:off x="3344" y="2131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0</a:t>
              </a:r>
              <a:endParaRPr lang="en-US" dirty="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760313" y="2377016"/>
            <a:ext cx="6512249" cy="8140925"/>
            <a:chOff x="3135" y="845"/>
            <a:chExt cx="1736" cy="2894"/>
          </a:xfrm>
        </p:grpSpPr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4258" y="2035"/>
            <a:ext cx="21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93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2035"/>
                          <a:ext cx="219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3284" y="1208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94" name="Photo Editor Photo" r:id="rId8" imgW="5304762" imgH="5304762" progId="">
                    <p:embed/>
                  </p:oleObj>
                </mc:Choice>
                <mc:Fallback>
                  <p:oleObj name="Photo Editor Photo" r:id="rId8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4" y="1208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Line 8"/>
            <p:cNvSpPr>
              <a:spLocks noChangeShapeType="1"/>
            </p:cNvSpPr>
            <p:nvPr/>
          </p:nvSpPr>
          <p:spPr bwMode="auto">
            <a:xfrm>
              <a:off x="3488" y="2179"/>
              <a:ext cx="1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3488" y="2419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flipV="1">
              <a:off x="3747" y="2467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3978" y="2478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4112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V="1">
              <a:off x="4208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V="1">
              <a:off x="4352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V="1">
              <a:off x="4448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006" y="2685"/>
              <a:ext cx="64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strong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stimuli</a:t>
              </a:r>
            </a:p>
          </p:txBody>
        </p:sp>
        <p:sp>
          <p:nvSpPr>
            <p:cNvPr id="8219" name="Text Box 28"/>
            <p:cNvSpPr txBox="1">
              <a:spLocks noChangeArrowheads="1"/>
            </p:cNvSpPr>
            <p:nvPr/>
          </p:nvSpPr>
          <p:spPr bwMode="auto">
            <a:xfrm>
              <a:off x="3539" y="845"/>
              <a:ext cx="91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refractoriness</a:t>
              </a:r>
              <a:endParaRPr lang="fr-FR" sz="4200" dirty="0"/>
            </a:p>
          </p:txBody>
        </p:sp>
        <p:sp>
          <p:nvSpPr>
            <p:cNvPr id="8220" name="Text Box 30"/>
            <p:cNvSpPr txBox="1">
              <a:spLocks noChangeArrowheads="1"/>
            </p:cNvSpPr>
            <p:nvPr/>
          </p:nvSpPr>
          <p:spPr bwMode="auto">
            <a:xfrm>
              <a:off x="3377" y="3061"/>
              <a:ext cx="789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008000"/>
                  </a:solidFill>
                </a:rPr>
                <a:t>Strong</a:t>
              </a:r>
            </a:p>
            <a:p>
              <a:r>
                <a:rPr lang="en-US" sz="5900" dirty="0">
                  <a:solidFill>
                    <a:srgbClr val="008000"/>
                  </a:solidFill>
                </a:rPr>
                <a:t>stimulus</a:t>
              </a:r>
              <a:endParaRPr lang="en-US" sz="5900" dirty="0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135" y="1117"/>
              <a:ext cx="328" cy="1296"/>
              <a:chOff x="3152" y="1123"/>
              <a:chExt cx="328" cy="1296"/>
            </a:xfrm>
          </p:grpSpPr>
          <p:sp>
            <p:nvSpPr>
              <p:cNvPr id="8222" name="Rectangle 34"/>
              <p:cNvSpPr>
                <a:spLocks noChangeArrowheads="1"/>
              </p:cNvSpPr>
              <p:nvPr/>
            </p:nvSpPr>
            <p:spPr bwMode="auto">
              <a:xfrm>
                <a:off x="3288" y="1171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Text Box 35"/>
              <p:cNvSpPr txBox="1">
                <a:spLocks noChangeArrowheads="1"/>
              </p:cNvSpPr>
              <p:nvPr/>
            </p:nvSpPr>
            <p:spPr bwMode="auto">
              <a:xfrm>
                <a:off x="3152" y="1123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8224" name="Text Box 36"/>
              <p:cNvSpPr txBox="1">
                <a:spLocks noChangeArrowheads="1"/>
              </p:cNvSpPr>
              <p:nvPr/>
            </p:nvSpPr>
            <p:spPr bwMode="auto">
              <a:xfrm>
                <a:off x="3200" y="1699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8225" name="Text Box 37"/>
              <p:cNvSpPr txBox="1">
                <a:spLocks noChangeArrowheads="1"/>
              </p:cNvSpPr>
              <p:nvPr/>
            </p:nvSpPr>
            <p:spPr bwMode="auto">
              <a:xfrm>
                <a:off x="3344" y="2131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</p:grpSp>
      <p:sp>
        <p:nvSpPr>
          <p:cNvPr id="8208" name="Text Box 39"/>
          <p:cNvSpPr txBox="1">
            <a:spLocks noChangeArrowheads="1"/>
          </p:cNvSpPr>
          <p:nvPr/>
        </p:nvSpPr>
        <p:spPr bwMode="auto">
          <a:xfrm>
            <a:off x="592705" y="1263055"/>
            <a:ext cx="990661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Where is the firing threshold?</a:t>
            </a:r>
            <a:endParaRPr lang="fr-FR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70676" y="10417731"/>
            <a:ext cx="15760785" cy="10719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i="1"/>
              <a:t>Refractoriness!</a:t>
            </a:r>
            <a:r>
              <a:rPr lang="en-US"/>
              <a:t> Harder to elicit a second spike</a:t>
            </a:r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Refractoriness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5674" y="3859589"/>
            <a:ext cx="1525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1mm</a:t>
            </a: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366678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1641425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377846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4728240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08295" y="1083722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52429" y="9867733"/>
            <a:ext cx="88072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is a spike generated?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 idx="4294967295"/>
          </p:nvPr>
        </p:nvSpPr>
        <p:spPr>
          <a:xfrm>
            <a:off x="698500" y="323850"/>
            <a:ext cx="2086133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1: 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40187" y="1350257"/>
          <a:ext cx="7382550" cy="553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0" name="Photo Editor Photo" r:id="rId4" imgW="5304762" imgH="5304762" progId="">
                  <p:embed/>
                </p:oleObj>
              </mc:Choice>
              <mc:Fallback>
                <p:oleObj name="Photo Editor Photo" r:id="rId4" imgW="5304762" imgH="53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87" y="1350257"/>
                        <a:ext cx="7382550" cy="553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Freeform 7"/>
          <p:cNvSpPr>
            <a:spLocks/>
          </p:cNvSpPr>
          <p:nvPr/>
        </p:nvSpPr>
        <p:spPr bwMode="auto">
          <a:xfrm>
            <a:off x="1440498" y="7021336"/>
            <a:ext cx="6125867" cy="621682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0186" y="6886312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16565722" y="8034029"/>
            <a:ext cx="2700933" cy="1282744"/>
          </a:xfrm>
          <a:custGeom>
            <a:avLst/>
            <a:gdLst>
              <a:gd name="T0" fmla="*/ 2147483647 w 696"/>
              <a:gd name="T1" fmla="*/ 2147483647 h 464"/>
              <a:gd name="T2" fmla="*/ 2147483647 w 696"/>
              <a:gd name="T3" fmla="*/ 2147483647 h 464"/>
              <a:gd name="T4" fmla="*/ 2147483647 w 696"/>
              <a:gd name="T5" fmla="*/ 2147483647 h 464"/>
              <a:gd name="T6" fmla="*/ 2147483647 w 696"/>
              <a:gd name="T7" fmla="*/ 2147483647 h 464"/>
              <a:gd name="T8" fmla="*/ 2147483647 w 696"/>
              <a:gd name="T9" fmla="*/ 2147483647 h 464"/>
              <a:gd name="T10" fmla="*/ 2147483647 w 696"/>
              <a:gd name="T11" fmla="*/ 2147483647 h 464"/>
              <a:gd name="T12" fmla="*/ 2147483647 w 696"/>
              <a:gd name="T13" fmla="*/ 2147483647 h 464"/>
              <a:gd name="T14" fmla="*/ 2147483647 w 696"/>
              <a:gd name="T15" fmla="*/ 2147483647 h 464"/>
              <a:gd name="T16" fmla="*/ 2147483647 w 696"/>
              <a:gd name="T17" fmla="*/ 2147483647 h 464"/>
              <a:gd name="T18" fmla="*/ 0 w 696"/>
              <a:gd name="T19" fmla="*/ 214748364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6"/>
              <a:gd name="T31" fmla="*/ 0 h 464"/>
              <a:gd name="T32" fmla="*/ 696 w 696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6" h="464">
                <a:moveTo>
                  <a:pt x="144" y="24"/>
                </a:moveTo>
                <a:cubicBezTo>
                  <a:pt x="196" y="128"/>
                  <a:pt x="248" y="232"/>
                  <a:pt x="288" y="264"/>
                </a:cubicBezTo>
                <a:cubicBezTo>
                  <a:pt x="328" y="296"/>
                  <a:pt x="360" y="232"/>
                  <a:pt x="384" y="216"/>
                </a:cubicBezTo>
                <a:cubicBezTo>
                  <a:pt x="408" y="200"/>
                  <a:pt x="408" y="200"/>
                  <a:pt x="432" y="168"/>
                </a:cubicBezTo>
                <a:cubicBezTo>
                  <a:pt x="456" y="136"/>
                  <a:pt x="488" y="48"/>
                  <a:pt x="528" y="24"/>
                </a:cubicBezTo>
                <a:cubicBezTo>
                  <a:pt x="568" y="0"/>
                  <a:pt x="648" y="8"/>
                  <a:pt x="672" y="24"/>
                </a:cubicBezTo>
                <a:cubicBezTo>
                  <a:pt x="696" y="40"/>
                  <a:pt x="696" y="56"/>
                  <a:pt x="672" y="120"/>
                </a:cubicBezTo>
                <a:cubicBezTo>
                  <a:pt x="648" y="184"/>
                  <a:pt x="616" y="360"/>
                  <a:pt x="528" y="408"/>
                </a:cubicBezTo>
                <a:cubicBezTo>
                  <a:pt x="440" y="456"/>
                  <a:pt x="232" y="464"/>
                  <a:pt x="144" y="408"/>
                </a:cubicBezTo>
                <a:cubicBezTo>
                  <a:pt x="56" y="352"/>
                  <a:pt x="24" y="128"/>
                  <a:pt x="0" y="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8006219" y="7516430"/>
            <a:ext cx="2010694" cy="450086"/>
          </a:xfrm>
          <a:custGeom>
            <a:avLst/>
            <a:gdLst>
              <a:gd name="T0" fmla="*/ 2147483647 w 536"/>
              <a:gd name="T1" fmla="*/ 2147483647 h 160"/>
              <a:gd name="T2" fmla="*/ 2147483647 w 536"/>
              <a:gd name="T3" fmla="*/ 2147483647 h 160"/>
              <a:gd name="T4" fmla="*/ 2147483647 w 536"/>
              <a:gd name="T5" fmla="*/ 2147483647 h 160"/>
              <a:gd name="T6" fmla="*/ 2147483647 w 536"/>
              <a:gd name="T7" fmla="*/ 2147483647 h 160"/>
              <a:gd name="T8" fmla="*/ 2147483647 w 536"/>
              <a:gd name="T9" fmla="*/ 2147483647 h 160"/>
              <a:gd name="T10" fmla="*/ 0 w 536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60"/>
              <a:gd name="T20" fmla="*/ 536 w 536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60">
                <a:moveTo>
                  <a:pt x="48" y="160"/>
                </a:moveTo>
                <a:cubicBezTo>
                  <a:pt x="140" y="140"/>
                  <a:pt x="232" y="120"/>
                  <a:pt x="288" y="112"/>
                </a:cubicBezTo>
                <a:cubicBezTo>
                  <a:pt x="344" y="104"/>
                  <a:pt x="344" y="128"/>
                  <a:pt x="384" y="112"/>
                </a:cubicBezTo>
                <a:cubicBezTo>
                  <a:pt x="424" y="96"/>
                  <a:pt x="520" y="32"/>
                  <a:pt x="528" y="16"/>
                </a:cubicBezTo>
                <a:cubicBezTo>
                  <a:pt x="536" y="0"/>
                  <a:pt x="520" y="8"/>
                  <a:pt x="432" y="16"/>
                </a:cubicBezTo>
                <a:cubicBezTo>
                  <a:pt x="344" y="24"/>
                  <a:pt x="72" y="48"/>
                  <a:pt x="0" y="6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40186" y="1620308"/>
            <a:ext cx="540187" cy="41857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1755335"/>
            <a:ext cx="120231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100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3375643"/>
            <a:ext cx="1120559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mV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40186" y="5266003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865909" y="3223738"/>
            <a:ext cx="5692323" cy="29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Stimulation with</a:t>
            </a:r>
          </a:p>
          <a:p>
            <a:r>
              <a:rPr lang="en-US" sz="5900" dirty="0"/>
              <a:t>time-dependent</a:t>
            </a:r>
          </a:p>
          <a:p>
            <a:r>
              <a:rPr lang="en-US" sz="5900" dirty="0"/>
              <a:t>input current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Simulations of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867333" name="Object 5"/>
          <p:cNvGraphicFramePr>
            <a:graphicFrameLocks noChangeAspect="1"/>
          </p:cNvGraphicFramePr>
          <p:nvPr/>
        </p:nvGraphicFramePr>
        <p:xfrm>
          <a:off x="9022508" y="1080207"/>
          <a:ext cx="12536830" cy="940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2" name="Photo Editor Photo" r:id="rId4" imgW="5304762" imgH="5304762" progId="">
                  <p:embed/>
                </p:oleObj>
              </mc:Choice>
              <mc:Fallback>
                <p:oleObj name="Photo Editor Photo" r:id="rId4" imgW="5304762" imgH="53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508" y="1080207"/>
                        <a:ext cx="12536830" cy="9401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540187" y="1350257"/>
          <a:ext cx="7382550" cy="553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3" name="Photo Editor Photo" r:id="rId6" imgW="5304762" imgH="5304762" progId="">
                  <p:embed/>
                </p:oleObj>
              </mc:Choice>
              <mc:Fallback>
                <p:oleObj name="Photo Editor Photo" r:id="rId6" imgW="5304762" imgH="530476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87" y="1350257"/>
                        <a:ext cx="7382550" cy="553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Freeform 8"/>
          <p:cNvSpPr>
            <a:spLocks/>
          </p:cNvSpPr>
          <p:nvPr/>
        </p:nvSpPr>
        <p:spPr bwMode="auto">
          <a:xfrm>
            <a:off x="1440498" y="7021336"/>
            <a:ext cx="6125867" cy="621682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0186" y="6886312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18006219" y="7516430"/>
            <a:ext cx="2010694" cy="450086"/>
          </a:xfrm>
          <a:custGeom>
            <a:avLst/>
            <a:gdLst>
              <a:gd name="T0" fmla="*/ 2147483647 w 536"/>
              <a:gd name="T1" fmla="*/ 2147483647 h 160"/>
              <a:gd name="T2" fmla="*/ 2147483647 w 536"/>
              <a:gd name="T3" fmla="*/ 2147483647 h 160"/>
              <a:gd name="T4" fmla="*/ 2147483647 w 536"/>
              <a:gd name="T5" fmla="*/ 2147483647 h 160"/>
              <a:gd name="T6" fmla="*/ 2147483647 w 536"/>
              <a:gd name="T7" fmla="*/ 2147483647 h 160"/>
              <a:gd name="T8" fmla="*/ 2147483647 w 536"/>
              <a:gd name="T9" fmla="*/ 2147483647 h 160"/>
              <a:gd name="T10" fmla="*/ 0 w 536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60"/>
              <a:gd name="T20" fmla="*/ 536 w 536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60">
                <a:moveTo>
                  <a:pt x="48" y="160"/>
                </a:moveTo>
                <a:cubicBezTo>
                  <a:pt x="140" y="140"/>
                  <a:pt x="232" y="120"/>
                  <a:pt x="288" y="112"/>
                </a:cubicBezTo>
                <a:cubicBezTo>
                  <a:pt x="344" y="104"/>
                  <a:pt x="344" y="128"/>
                  <a:pt x="384" y="112"/>
                </a:cubicBezTo>
                <a:cubicBezTo>
                  <a:pt x="424" y="96"/>
                  <a:pt x="520" y="32"/>
                  <a:pt x="528" y="16"/>
                </a:cubicBezTo>
                <a:cubicBezTo>
                  <a:pt x="536" y="0"/>
                  <a:pt x="520" y="8"/>
                  <a:pt x="432" y="16"/>
                </a:cubicBezTo>
                <a:cubicBezTo>
                  <a:pt x="344" y="24"/>
                  <a:pt x="72" y="48"/>
                  <a:pt x="0" y="6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462922" y="5671079"/>
            <a:ext cx="10803731" cy="4053585"/>
            <a:chOff x="2256" y="2016"/>
            <a:chExt cx="292" cy="1441"/>
          </a:xfrm>
        </p:grpSpPr>
        <p:sp>
          <p:nvSpPr>
            <p:cNvPr id="10271" name="Rectangle 12"/>
            <p:cNvSpPr>
              <a:spLocks noChangeArrowheads="1"/>
            </p:cNvSpPr>
            <p:nvPr/>
          </p:nvSpPr>
          <p:spPr bwMode="auto">
            <a:xfrm>
              <a:off x="2352" y="2304"/>
              <a:ext cx="144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3800" dirty="0"/>
            </a:p>
          </p:txBody>
        </p:sp>
        <p:sp>
          <p:nvSpPr>
            <p:cNvPr id="10272" name="Text Box 13"/>
            <p:cNvSpPr txBox="1">
              <a:spLocks noChangeArrowheads="1"/>
            </p:cNvSpPr>
            <p:nvPr/>
          </p:nvSpPr>
          <p:spPr bwMode="auto">
            <a:xfrm>
              <a:off x="2304" y="2736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0</a:t>
              </a:r>
            </a:p>
          </p:txBody>
        </p:sp>
        <p:sp>
          <p:nvSpPr>
            <p:cNvPr id="10273" name="Text Box 14"/>
            <p:cNvSpPr txBox="1">
              <a:spLocks noChangeArrowheads="1"/>
            </p:cNvSpPr>
            <p:nvPr/>
          </p:nvSpPr>
          <p:spPr bwMode="auto">
            <a:xfrm>
              <a:off x="2304" y="2256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5</a:t>
              </a:r>
            </a:p>
          </p:txBody>
        </p:sp>
        <p:sp>
          <p:nvSpPr>
            <p:cNvPr id="10274" name="Text Box 15"/>
            <p:cNvSpPr txBox="1">
              <a:spLocks noChangeArrowheads="1"/>
            </p:cNvSpPr>
            <p:nvPr/>
          </p:nvSpPr>
          <p:spPr bwMode="auto">
            <a:xfrm>
              <a:off x="2256" y="3216"/>
              <a:ext cx="16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-5</a:t>
              </a:r>
            </a:p>
          </p:txBody>
        </p:sp>
        <p:sp>
          <p:nvSpPr>
            <p:cNvPr id="10275" name="Text Box 16"/>
            <p:cNvSpPr txBox="1">
              <a:spLocks noChangeArrowheads="1"/>
            </p:cNvSpPr>
            <p:nvPr/>
          </p:nvSpPr>
          <p:spPr bwMode="auto">
            <a:xfrm>
              <a:off x="2304" y="2016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</a:p>
          </p:txBody>
        </p:sp>
      </p:grp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10443607" y="1485283"/>
            <a:ext cx="2160746" cy="29705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163860" y="1755335"/>
            <a:ext cx="1177907" cy="2838353"/>
            <a:chOff x="2976" y="624"/>
            <a:chExt cx="314" cy="1009"/>
          </a:xfrm>
        </p:grpSpPr>
        <p:sp>
          <p:nvSpPr>
            <p:cNvPr id="10268" name="Text Box 19"/>
            <p:cNvSpPr txBox="1">
              <a:spLocks noChangeArrowheads="1"/>
            </p:cNvSpPr>
            <p:nvPr/>
          </p:nvSpPr>
          <p:spPr bwMode="auto">
            <a:xfrm>
              <a:off x="2976" y="912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</a:p>
          </p:txBody>
        </p:sp>
        <p:sp>
          <p:nvSpPr>
            <p:cNvPr id="10269" name="Text Box 20"/>
            <p:cNvSpPr txBox="1">
              <a:spLocks noChangeArrowheads="1"/>
            </p:cNvSpPr>
            <p:nvPr/>
          </p:nvSpPr>
          <p:spPr bwMode="auto">
            <a:xfrm>
              <a:off x="3024" y="1392"/>
              <a:ext cx="26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0</a:t>
              </a:r>
            </a:p>
          </p:txBody>
        </p:sp>
        <p:sp>
          <p:nvSpPr>
            <p:cNvPr id="10270" name="Text Box 21"/>
            <p:cNvSpPr txBox="1">
              <a:spLocks noChangeArrowheads="1"/>
            </p:cNvSpPr>
            <p:nvPr/>
          </p:nvSpPr>
          <p:spPr bwMode="auto">
            <a:xfrm>
              <a:off x="3024" y="624"/>
              <a:ext cx="26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100</a:t>
              </a:r>
            </a:p>
          </p:txBody>
        </p:sp>
      </p:grp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540186" y="1620308"/>
            <a:ext cx="540187" cy="41857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0" y="1755335"/>
            <a:ext cx="120231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100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0" y="3375643"/>
            <a:ext cx="1120559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mV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540186" y="5266003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</a:p>
        </p:txBody>
      </p:sp>
      <p:sp>
        <p:nvSpPr>
          <p:cNvPr id="867354" name="Rectangle 26"/>
          <p:cNvSpPr>
            <a:spLocks noChangeArrowheads="1"/>
          </p:cNvSpPr>
          <p:nvPr/>
        </p:nvSpPr>
        <p:spPr bwMode="auto">
          <a:xfrm>
            <a:off x="2340808" y="1215231"/>
            <a:ext cx="540187" cy="580610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67355" name="AutoShape 27"/>
          <p:cNvSpPr>
            <a:spLocks noChangeArrowheads="1"/>
          </p:cNvSpPr>
          <p:nvPr/>
        </p:nvSpPr>
        <p:spPr bwMode="auto">
          <a:xfrm>
            <a:off x="2880995" y="3105591"/>
            <a:ext cx="8823047" cy="405077"/>
          </a:xfrm>
          <a:prstGeom prst="rightArrow">
            <a:avLst>
              <a:gd name="adj1" fmla="val 50000"/>
              <a:gd name="adj2" fmla="val 408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0" name="Rectangle 28"/>
          <p:cNvSpPr>
            <a:spLocks noChangeArrowheads="1"/>
          </p:cNvSpPr>
          <p:nvPr/>
        </p:nvSpPr>
        <p:spPr bwMode="auto">
          <a:xfrm>
            <a:off x="8522670" y="4995951"/>
            <a:ext cx="13504664" cy="5806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483275" y="3510669"/>
            <a:ext cx="9783379" cy="5626071"/>
            <a:chOff x="2528" y="1248"/>
            <a:chExt cx="2608" cy="2000"/>
          </a:xfrm>
        </p:grpSpPr>
        <p:sp>
          <p:nvSpPr>
            <p:cNvPr id="10262" name="Rectangle 30"/>
            <p:cNvSpPr>
              <a:spLocks noChangeArrowheads="1"/>
            </p:cNvSpPr>
            <p:nvPr/>
          </p:nvSpPr>
          <p:spPr bwMode="auto">
            <a:xfrm>
              <a:off x="4848" y="1296"/>
              <a:ext cx="288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31"/>
            <p:cNvSpPr>
              <a:spLocks noChangeArrowheads="1"/>
            </p:cNvSpPr>
            <p:nvPr/>
          </p:nvSpPr>
          <p:spPr bwMode="auto">
            <a:xfrm>
              <a:off x="3024" y="1584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32"/>
            <p:cNvSpPr>
              <a:spLocks noChangeShapeType="1"/>
            </p:cNvSpPr>
            <p:nvPr/>
          </p:nvSpPr>
          <p:spPr bwMode="auto">
            <a:xfrm flipV="1">
              <a:off x="3600" y="1584"/>
              <a:ext cx="96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Text Box 33"/>
            <p:cNvSpPr txBox="1">
              <a:spLocks noChangeArrowheads="1"/>
            </p:cNvSpPr>
            <p:nvPr/>
          </p:nvSpPr>
          <p:spPr bwMode="auto">
            <a:xfrm>
              <a:off x="2528" y="2592"/>
              <a:ext cx="130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Subthreshold</a:t>
              </a:r>
            </a:p>
            <a:p>
              <a:r>
                <a:rPr lang="en-US" b="1">
                  <a:solidFill>
                    <a:schemeClr val="accent2"/>
                  </a:solidFill>
                </a:rPr>
                <a:t>response</a:t>
              </a:r>
            </a:p>
          </p:txBody>
        </p:sp>
        <p:sp>
          <p:nvSpPr>
            <p:cNvPr id="10266" name="Line 34"/>
            <p:cNvSpPr>
              <a:spLocks noChangeShapeType="1"/>
            </p:cNvSpPr>
            <p:nvPr/>
          </p:nvSpPr>
          <p:spPr bwMode="auto">
            <a:xfrm flipH="1" flipV="1">
              <a:off x="4320" y="1248"/>
              <a:ext cx="240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Text Box 35"/>
            <p:cNvSpPr txBox="1">
              <a:spLocks noChangeArrowheads="1"/>
            </p:cNvSpPr>
            <p:nvPr/>
          </p:nvSpPr>
          <p:spPr bwMode="auto">
            <a:xfrm>
              <a:off x="4321" y="2736"/>
              <a:ext cx="57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Spike</a:t>
              </a:r>
            </a:p>
          </p:txBody>
        </p:sp>
      </p:grpSp>
      <p:sp>
        <p:nvSpPr>
          <p:cNvPr id="3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Simulations of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54" grpId="0" animBg="1"/>
      <p:bldP spid="8673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28678" name="Picture 6" descr="HH-phas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26175"/>
            <a:ext cx="14369208" cy="1298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5264" y="2194169"/>
            <a:ext cx="63671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FF0000"/>
                </a:solidFill>
              </a:rPr>
              <a:t>Step</a:t>
            </a:r>
            <a:r>
              <a:rPr lang="fr-CH" sz="5900" dirty="0">
                <a:solidFill>
                  <a:srgbClr val="FF0000"/>
                </a:solidFill>
              </a:rPr>
              <a:t> </a:t>
            </a:r>
            <a:r>
              <a:rPr lang="fr-CH" sz="5900" dirty="0" err="1">
                <a:solidFill>
                  <a:srgbClr val="FF0000"/>
                </a:solidFill>
              </a:rPr>
              <a:t>current</a:t>
            </a:r>
            <a:r>
              <a:rPr lang="fr-CH" sz="5900" dirty="0">
                <a:solidFill>
                  <a:srgbClr val="FF0000"/>
                </a:solidFill>
              </a:rPr>
              <a:t> input</a:t>
            </a:r>
            <a:endParaRPr lang="fr-FR" sz="5900" dirty="0">
              <a:solidFill>
                <a:srgbClr val="FF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39587" y="3240617"/>
            <a:ext cx="2892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8931836" y="2219486"/>
            <a:ext cx="0" cy="1021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931836" y="2219486"/>
            <a:ext cx="28922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947878" y="1710326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779068" y="1482471"/>
            <a:ext cx="96025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b="1" i="1" dirty="0">
                <a:solidFill>
                  <a:srgbClr val="FF0000"/>
                </a:solidFill>
              </a:rPr>
              <a:t>I</a:t>
            </a:r>
            <a:r>
              <a:rPr lang="fr-CH" sz="4200" dirty="0">
                <a:solidFill>
                  <a:srgbClr val="FF0000"/>
                </a:solidFill>
              </a:rPr>
              <a:t>2</a:t>
            </a:r>
            <a:endParaRPr lang="fr-FR" sz="4200" dirty="0">
              <a:solidFill>
                <a:srgbClr val="FF0000"/>
              </a:solidFill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9273203" y="2630189"/>
            <a:ext cx="510176" cy="38257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9783379" y="2247617"/>
            <a:ext cx="63164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>
                <a:solidFill>
                  <a:srgbClr val="FF0000"/>
                </a:solidFill>
              </a:rPr>
              <a:t>I</a:t>
            </a:r>
            <a:endParaRPr lang="fr-FR" sz="3800" dirty="0">
              <a:solidFill>
                <a:srgbClr val="FF0000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5266" y="5820172"/>
            <a:ext cx="9508282" cy="1693121"/>
            <a:chOff x="204" y="752"/>
            <a:chExt cx="3188" cy="830"/>
          </a:xfrm>
        </p:grpSpPr>
        <p:sp>
          <p:nvSpPr>
            <p:cNvPr id="11289" name="Text Box 7"/>
            <p:cNvSpPr txBox="1">
              <a:spLocks noChangeArrowheads="1"/>
            </p:cNvSpPr>
            <p:nvPr/>
          </p:nvSpPr>
          <p:spPr bwMode="auto">
            <a:xfrm>
              <a:off x="204" y="1048"/>
              <a:ext cx="119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step 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>
              <a:off x="1610" y="1377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9"/>
            <p:cNvSpPr>
              <a:spLocks noChangeShapeType="1"/>
            </p:cNvSpPr>
            <p:nvPr/>
          </p:nvSpPr>
          <p:spPr bwMode="auto">
            <a:xfrm flipV="1">
              <a:off x="2381" y="1014"/>
              <a:ext cx="0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0"/>
            <p:cNvSpPr>
              <a:spLocks noChangeShapeType="1"/>
            </p:cNvSpPr>
            <p:nvPr/>
          </p:nvSpPr>
          <p:spPr bwMode="auto">
            <a:xfrm>
              <a:off x="2381" y="1014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1"/>
            <p:cNvSpPr txBox="1">
              <a:spLocks noChangeArrowheads="1"/>
            </p:cNvSpPr>
            <p:nvPr/>
          </p:nvSpPr>
          <p:spPr bwMode="auto">
            <a:xfrm>
              <a:off x="3170" y="833"/>
              <a:ext cx="6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1294" name="Text Box 12"/>
            <p:cNvSpPr txBox="1">
              <a:spLocks noChangeArrowheads="1"/>
            </p:cNvSpPr>
            <p:nvPr/>
          </p:nvSpPr>
          <p:spPr bwMode="auto">
            <a:xfrm>
              <a:off x="3139" y="752"/>
              <a:ext cx="253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7600" b="1" i="1" dirty="0">
                  <a:solidFill>
                    <a:srgbClr val="FF0000"/>
                  </a:solidFill>
                </a:rPr>
                <a:t>I</a:t>
              </a:r>
              <a:r>
                <a:rPr lang="fr-CH" sz="4200" dirty="0">
                  <a:solidFill>
                    <a:srgbClr val="FF0000"/>
                  </a:solidFill>
                </a:rPr>
                <a:t>2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  <p:sp>
          <p:nvSpPr>
            <p:cNvPr id="11295" name="AutoShape 13"/>
            <p:cNvSpPr>
              <a:spLocks noChangeArrowheads="1"/>
            </p:cNvSpPr>
            <p:nvPr/>
          </p:nvSpPr>
          <p:spPr bwMode="auto">
            <a:xfrm>
              <a:off x="2472" y="1160"/>
              <a:ext cx="136" cy="1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4"/>
            <p:cNvSpPr txBox="1">
              <a:spLocks noChangeArrowheads="1"/>
            </p:cNvSpPr>
            <p:nvPr/>
          </p:nvSpPr>
          <p:spPr bwMode="auto">
            <a:xfrm>
              <a:off x="2607" y="1024"/>
              <a:ext cx="14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6800" b="1" i="1" dirty="0">
                  <a:solidFill>
                    <a:srgbClr val="FF0000"/>
                  </a:solidFill>
                </a:rPr>
                <a:t>I</a:t>
              </a:r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1616811" y="1904426"/>
            <a:ext cx="1110726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Where</a:t>
            </a:r>
            <a:r>
              <a:rPr lang="fr-CH" sz="5900" b="1" dirty="0"/>
              <a:t> </a:t>
            </a:r>
            <a:r>
              <a:rPr lang="fr-CH" sz="5900" b="1" dirty="0" err="1"/>
              <a:t>is</a:t>
            </a:r>
            <a:r>
              <a:rPr lang="fr-CH" sz="5900" b="1" dirty="0"/>
              <a:t> the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106634" y="3780720"/>
            <a:ext cx="5885782" cy="1634375"/>
            <a:chOff x="295" y="1329"/>
            <a:chExt cx="1569" cy="581"/>
          </a:xfrm>
        </p:grpSpPr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295" y="1565"/>
              <a:ext cx="99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pulse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81" name="Line 18"/>
            <p:cNvSpPr>
              <a:spLocks noChangeShapeType="1"/>
            </p:cNvSpPr>
            <p:nvPr/>
          </p:nvSpPr>
          <p:spPr bwMode="auto">
            <a:xfrm>
              <a:off x="1411" y="188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>
              <a:off x="1411" y="188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20"/>
            <p:cNvSpPr>
              <a:spLocks noChangeShapeType="1"/>
            </p:cNvSpPr>
            <p:nvPr/>
          </p:nvSpPr>
          <p:spPr bwMode="auto">
            <a:xfrm>
              <a:off x="1683" y="188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>
              <a:off x="1547" y="1616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2"/>
            <p:cNvSpPr>
              <a:spLocks noChangeShapeType="1"/>
            </p:cNvSpPr>
            <p:nvPr/>
          </p:nvSpPr>
          <p:spPr bwMode="auto">
            <a:xfrm>
              <a:off x="1547" y="1616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1683" y="1616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1547" y="1661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25"/>
            <p:cNvSpPr txBox="1">
              <a:spLocks noChangeArrowheads="1"/>
            </p:cNvSpPr>
            <p:nvPr/>
          </p:nvSpPr>
          <p:spPr bwMode="auto">
            <a:xfrm>
              <a:off x="1383" y="1329"/>
              <a:ext cx="22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i="1" dirty="0">
                  <a:solidFill>
                    <a:srgbClr val="FF0000"/>
                  </a:solidFill>
                </a:rPr>
                <a:t>I(t)</a:t>
              </a:r>
              <a:endParaRPr lang="fr-FR" sz="4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89058" y="9010155"/>
            <a:ext cx="10083483" cy="1007066"/>
            <a:chOff x="237" y="3203"/>
            <a:chExt cx="2688" cy="358"/>
          </a:xfrm>
        </p:grpSpPr>
        <p:sp>
          <p:nvSpPr>
            <p:cNvPr id="11277" name="Text Box 28"/>
            <p:cNvSpPr txBox="1">
              <a:spLocks noChangeArrowheads="1"/>
            </p:cNvSpPr>
            <p:nvPr/>
          </p:nvSpPr>
          <p:spPr bwMode="auto">
            <a:xfrm>
              <a:off x="237" y="3216"/>
              <a:ext cx="97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ramp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78" name="Line 29"/>
            <p:cNvSpPr>
              <a:spLocks noChangeShapeType="1"/>
            </p:cNvSpPr>
            <p:nvPr/>
          </p:nvSpPr>
          <p:spPr bwMode="auto">
            <a:xfrm>
              <a:off x="1338" y="3475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0"/>
            <p:cNvSpPr>
              <a:spLocks noChangeShapeType="1"/>
            </p:cNvSpPr>
            <p:nvPr/>
          </p:nvSpPr>
          <p:spPr bwMode="auto">
            <a:xfrm flipV="1">
              <a:off x="1338" y="3203"/>
              <a:ext cx="1451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Text Box 32"/>
          <p:cNvSpPr txBox="1">
            <a:spLocks noChangeArrowheads="1"/>
          </p:cNvSpPr>
          <p:nvPr/>
        </p:nvSpPr>
        <p:spPr bwMode="auto">
          <a:xfrm>
            <a:off x="13137038" y="3551148"/>
            <a:ext cx="8082401" cy="28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/>
              <a:t>There </a:t>
            </a:r>
            <a:r>
              <a:rPr lang="fr-CH" sz="5900" b="1" dirty="0" err="1"/>
              <a:t>is</a:t>
            </a:r>
            <a:r>
              <a:rPr lang="fr-CH" sz="5900" b="1" dirty="0"/>
              <a:t> no </a:t>
            </a:r>
            <a:r>
              <a:rPr lang="fr-CH" sz="5900" b="1" dirty="0" err="1"/>
              <a:t>threshold</a:t>
            </a:r>
            <a:endParaRPr lang="fr-CH" sz="5900" b="1" dirty="0"/>
          </a:p>
          <a:p>
            <a:r>
              <a:rPr lang="fr-CH" dirty="0"/>
              <a:t>  - no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threshold</a:t>
            </a:r>
            <a:endParaRPr lang="fr-CH" dirty="0"/>
          </a:p>
          <a:p>
            <a:r>
              <a:rPr lang="fr-CH" dirty="0"/>
              <a:t>  - no voltage </a:t>
            </a:r>
            <a:r>
              <a:rPr lang="fr-CH" dirty="0" err="1"/>
              <a:t>threshold</a:t>
            </a:r>
            <a:endParaRPr lang="fr-FR" dirty="0"/>
          </a:p>
        </p:txBody>
      </p:sp>
      <p:sp>
        <p:nvSpPr>
          <p:cNvPr id="11276" name="Text Box 33"/>
          <p:cNvSpPr txBox="1">
            <a:spLocks noChangeArrowheads="1"/>
          </p:cNvSpPr>
          <p:nvPr/>
        </p:nvSpPr>
        <p:spPr bwMode="auto">
          <a:xfrm>
            <a:off x="11675099" y="6631736"/>
            <a:ext cx="954434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‘effective’ </a:t>
            </a:r>
            <a:r>
              <a:rPr lang="fr-CH" dirty="0" err="1"/>
              <a:t>threshold</a:t>
            </a:r>
            <a:endParaRPr lang="fr-CH" dirty="0"/>
          </a:p>
          <a:p>
            <a:r>
              <a:rPr lang="fr-CH" dirty="0"/>
              <a:t>    - </a:t>
            </a:r>
            <a:r>
              <a:rPr lang="fr-CH" dirty="0" err="1"/>
              <a:t>depends</a:t>
            </a:r>
            <a:r>
              <a:rPr lang="fr-CH" dirty="0"/>
              <a:t> on </a:t>
            </a:r>
            <a:r>
              <a:rPr lang="fr-CH" dirty="0" err="1"/>
              <a:t>typical</a:t>
            </a:r>
            <a:r>
              <a:rPr lang="fr-CH" dirty="0"/>
              <a:t> input</a:t>
            </a:r>
            <a:endParaRPr lang="fr-FR" dirty="0"/>
          </a:p>
        </p:txBody>
      </p:sp>
      <p:graphicFrame>
        <p:nvGraphicFramePr>
          <p:cNvPr id="8816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322765"/>
              </p:ext>
            </p:extLst>
          </p:nvPr>
        </p:nvGraphicFramePr>
        <p:xfrm>
          <a:off x="12056023" y="8836842"/>
          <a:ext cx="7645141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8" name="Equation" r:id="rId4" imgW="1600200" imgH="355320" progId="Equation.3">
                  <p:embed/>
                </p:oleObj>
              </mc:Choice>
              <mc:Fallback>
                <p:oleObj name="Equation" r:id="rId4" imgW="1600200" imgH="35532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6023" y="8836842"/>
                        <a:ext cx="7645141" cy="150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9700" name="Text Box 15"/>
          <p:cNvSpPr txBox="1">
            <a:spLocks noChangeArrowheads="1"/>
          </p:cNvSpPr>
          <p:nvPr/>
        </p:nvSpPr>
        <p:spPr bwMode="auto">
          <a:xfrm>
            <a:off x="8973100" y="5803391"/>
            <a:ext cx="1131886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Response</a:t>
            </a:r>
            <a:r>
              <a:rPr lang="fr-CH" sz="5900" b="1" dirty="0"/>
              <a:t> </a:t>
            </a:r>
            <a:r>
              <a:rPr lang="fr-CH" sz="5900" b="1" dirty="0" err="1"/>
              <a:t>at</a:t>
            </a:r>
            <a:r>
              <a:rPr lang="fr-CH" sz="5900" b="1" dirty="0"/>
              <a:t> 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sp>
        <p:nvSpPr>
          <p:cNvPr id="29710" name="Text Box 27"/>
          <p:cNvSpPr txBox="1">
            <a:spLocks noChangeArrowheads="1"/>
          </p:cNvSpPr>
          <p:nvPr/>
        </p:nvSpPr>
        <p:spPr bwMode="auto">
          <a:xfrm>
            <a:off x="423899" y="8371594"/>
            <a:ext cx="494692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ramp input/</a:t>
            </a:r>
          </a:p>
          <a:p>
            <a:r>
              <a:rPr lang="fr-CH">
                <a:solidFill>
                  <a:srgbClr val="FF0000"/>
                </a:solidFill>
              </a:rPr>
              <a:t>constant input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9711" name="Line 28"/>
          <p:cNvSpPr>
            <a:spLocks noChangeShapeType="1"/>
          </p:cNvSpPr>
          <p:nvPr/>
        </p:nvSpPr>
        <p:spPr bwMode="auto">
          <a:xfrm>
            <a:off x="592706" y="1105241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2" name="Line 29"/>
          <p:cNvSpPr>
            <a:spLocks noChangeShapeType="1"/>
          </p:cNvSpPr>
          <p:nvPr/>
        </p:nvSpPr>
        <p:spPr bwMode="auto">
          <a:xfrm flipV="1">
            <a:off x="592704" y="1028727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3" name="Text Box 33"/>
          <p:cNvSpPr txBox="1">
            <a:spLocks noChangeArrowheads="1"/>
          </p:cNvSpPr>
          <p:nvPr/>
        </p:nvSpPr>
        <p:spPr bwMode="auto">
          <a:xfrm>
            <a:off x="5353101" y="1034915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14" name="Line 34"/>
          <p:cNvSpPr>
            <a:spLocks noChangeShapeType="1"/>
          </p:cNvSpPr>
          <p:nvPr/>
        </p:nvSpPr>
        <p:spPr bwMode="auto">
          <a:xfrm>
            <a:off x="5360603" y="1041385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5" name="Text Box 35"/>
          <p:cNvSpPr txBox="1">
            <a:spLocks noChangeArrowheads="1"/>
          </p:cNvSpPr>
          <p:nvPr/>
        </p:nvSpPr>
        <p:spPr bwMode="auto">
          <a:xfrm>
            <a:off x="9843640" y="7259760"/>
            <a:ext cx="9981959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                   type II</a:t>
            </a:r>
          </a:p>
        </p:txBody>
      </p:sp>
      <p:sp>
        <p:nvSpPr>
          <p:cNvPr id="29716" name="Line 36"/>
          <p:cNvSpPr>
            <a:spLocks noChangeShapeType="1"/>
          </p:cNvSpPr>
          <p:nvPr/>
        </p:nvSpPr>
        <p:spPr bwMode="auto">
          <a:xfrm flipV="1">
            <a:off x="7780187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7" name="Line 37"/>
          <p:cNvSpPr>
            <a:spLocks noChangeShapeType="1"/>
          </p:cNvSpPr>
          <p:nvPr/>
        </p:nvSpPr>
        <p:spPr bwMode="auto">
          <a:xfrm>
            <a:off x="7780187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8" name="Line 38"/>
          <p:cNvSpPr>
            <a:spLocks noChangeShapeType="1"/>
          </p:cNvSpPr>
          <p:nvPr/>
        </p:nvSpPr>
        <p:spPr bwMode="auto">
          <a:xfrm flipV="1">
            <a:off x="15399070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9" name="Line 39"/>
          <p:cNvSpPr>
            <a:spLocks noChangeShapeType="1"/>
          </p:cNvSpPr>
          <p:nvPr/>
        </p:nvSpPr>
        <p:spPr bwMode="auto">
          <a:xfrm>
            <a:off x="15399070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0" name="Text Box 40"/>
          <p:cNvSpPr txBox="1">
            <a:spLocks noChangeArrowheads="1"/>
          </p:cNvSpPr>
          <p:nvPr/>
        </p:nvSpPr>
        <p:spPr bwMode="auto">
          <a:xfrm>
            <a:off x="11422697" y="11114305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21" name="Text Box 41"/>
          <p:cNvSpPr txBox="1">
            <a:spLocks noChangeArrowheads="1"/>
          </p:cNvSpPr>
          <p:nvPr/>
        </p:nvSpPr>
        <p:spPr bwMode="auto">
          <a:xfrm>
            <a:off x="19037828" y="111790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22" name="Text Box 42"/>
          <p:cNvSpPr txBox="1">
            <a:spLocks noChangeArrowheads="1"/>
          </p:cNvSpPr>
          <p:nvPr/>
        </p:nvSpPr>
        <p:spPr bwMode="auto">
          <a:xfrm>
            <a:off x="14783858" y="9012965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9723" name="Text Box 43"/>
          <p:cNvSpPr txBox="1">
            <a:spLocks noChangeArrowheads="1"/>
          </p:cNvSpPr>
          <p:nvPr/>
        </p:nvSpPr>
        <p:spPr bwMode="auto">
          <a:xfrm>
            <a:off x="7059939" y="9139553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9724" name="Freeform 44"/>
          <p:cNvSpPr>
            <a:spLocks/>
          </p:cNvSpPr>
          <p:nvPr/>
        </p:nvSpPr>
        <p:spPr bwMode="auto">
          <a:xfrm>
            <a:off x="8973100" y="9648712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5" name="Line 45"/>
          <p:cNvSpPr>
            <a:spLocks noChangeShapeType="1"/>
          </p:cNvSpPr>
          <p:nvPr/>
        </p:nvSpPr>
        <p:spPr bwMode="auto">
          <a:xfrm>
            <a:off x="17270965" y="10413857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6" name="Freeform 46"/>
          <p:cNvSpPr>
            <a:spLocks/>
          </p:cNvSpPr>
          <p:nvPr/>
        </p:nvSpPr>
        <p:spPr bwMode="auto">
          <a:xfrm>
            <a:off x="17267217" y="9648711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7" name="Text Box 47"/>
          <p:cNvSpPr txBox="1">
            <a:spLocks noChangeArrowheads="1"/>
          </p:cNvSpPr>
          <p:nvPr/>
        </p:nvSpPr>
        <p:spPr bwMode="auto">
          <a:xfrm>
            <a:off x="8582964" y="8495368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29728" name="Text Box 48"/>
          <p:cNvSpPr txBox="1">
            <a:spLocks noChangeArrowheads="1"/>
          </p:cNvSpPr>
          <p:nvPr/>
        </p:nvSpPr>
        <p:spPr bwMode="auto">
          <a:xfrm>
            <a:off x="16832066" y="8500994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Type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 and Type II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399070" y="4520873"/>
            <a:ext cx="1847135" cy="582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01600" y="1797050"/>
            <a:ext cx="844173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standard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(giant axon of squid)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125965" y="4520873"/>
            <a:ext cx="1847135" cy="582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39071" y="1797050"/>
            <a:ext cx="860203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other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(e.g. for cortical pyramidal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Neuron 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Hodgkin-Huxley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828421" y="1315790"/>
            <a:ext cx="9825831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4 differential equations</a:t>
            </a:r>
          </a:p>
          <a:p>
            <a:pPr>
              <a:buFontTx/>
              <a:buChar char="-"/>
            </a:pPr>
            <a:r>
              <a:rPr lang="en-US" dirty="0" smtClean="0"/>
              <a:t>no explicit threshold</a:t>
            </a:r>
          </a:p>
          <a:p>
            <a:pPr>
              <a:buFontTx/>
              <a:buChar char="-"/>
            </a:pPr>
            <a:r>
              <a:rPr lang="en-US" dirty="0" smtClean="0"/>
              <a:t>effective threshold depends </a:t>
            </a:r>
          </a:p>
          <a:p>
            <a:r>
              <a:rPr lang="en-US" dirty="0" smtClean="0"/>
              <a:t>    on stimulus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BUT: voltage threshold good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approximation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0821" y="7328493"/>
            <a:ext cx="7712368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axon of the squid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cortical neurons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Change of parameters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More ion channels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Same framework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697827" y="1339853"/>
            <a:ext cx="20525879" cy="1074910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 3.1-3.3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Hodgkin-Huxley  – ion channel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153808" y="5202928"/>
          <a:ext cx="7760545" cy="165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2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3808" y="5202928"/>
                        <a:ext cx="7760545" cy="1653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677527" y="6399213"/>
            <a:ext cx="1269111" cy="1451658"/>
            <a:chOff x="4848" y="2112"/>
            <a:chExt cx="604" cy="48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848" y="2112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689461" y="2052637"/>
            <a:ext cx="3740150" cy="2233613"/>
            <a:chOff x="3168" y="672"/>
            <a:chExt cx="2356" cy="1407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inside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outside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Ka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Na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channels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pump</a:t>
              </a:r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2596449" y="4182426"/>
            <a:ext cx="5062237" cy="3005655"/>
            <a:chOff x="321" y="598"/>
            <a:chExt cx="1839" cy="1418"/>
          </a:xfrm>
        </p:grpSpPr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7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88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89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90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94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7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8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83" name="Line 100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01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Line 102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5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6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07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8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9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10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11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2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13"/>
            <p:cNvSpPr txBox="1">
              <a:spLocks noChangeArrowheads="1"/>
            </p:cNvSpPr>
            <p:nvPr/>
          </p:nvSpPr>
          <p:spPr bwMode="auto">
            <a:xfrm>
              <a:off x="321" y="13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78" name="Text Box 115"/>
            <p:cNvSpPr txBox="1">
              <a:spLocks noChangeArrowheads="1"/>
            </p:cNvSpPr>
            <p:nvPr/>
          </p:nvSpPr>
          <p:spPr bwMode="auto">
            <a:xfrm>
              <a:off x="908" y="1344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/>
                <a:t>g</a:t>
              </a:r>
              <a:r>
                <a:rPr lang="en-US" b="1" i="1" baseline="-25000" dirty="0" err="1"/>
                <a:t>K</a:t>
              </a:r>
              <a:endParaRPr lang="en-US" b="1" i="1" dirty="0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19"/>
            <p:cNvSpPr txBox="1">
              <a:spLocks noChangeArrowheads="1"/>
            </p:cNvSpPr>
            <p:nvPr/>
          </p:nvSpPr>
          <p:spPr bwMode="auto">
            <a:xfrm>
              <a:off x="1532" y="598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I</a:t>
              </a:r>
              <a:endParaRPr lang="en-US" b="1" i="1" dirty="0"/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15345360" y="7297547"/>
            <a:ext cx="5950534" cy="3344863"/>
            <a:chOff x="2592" y="3216"/>
            <a:chExt cx="2832" cy="1106"/>
          </a:xfrm>
        </p:grpSpPr>
        <p:sp>
          <p:nvSpPr>
            <p:cNvPr id="86" name="Rectangle 12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2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2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2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127"/>
            <p:cNvSpPr txBox="1">
              <a:spLocks noChangeArrowheads="1"/>
            </p:cNvSpPr>
            <p:nvPr/>
          </p:nvSpPr>
          <p:spPr bwMode="auto">
            <a:xfrm>
              <a:off x="3638" y="403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1" name="Text Box 128"/>
            <p:cNvSpPr txBox="1">
              <a:spLocks noChangeArrowheads="1"/>
            </p:cNvSpPr>
            <p:nvPr/>
          </p:nvSpPr>
          <p:spPr bwMode="auto">
            <a:xfrm>
              <a:off x="5228" y="407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2" name="Freeform 12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30"/>
            <p:cNvSpPr txBox="1">
              <a:spLocks noChangeArrowheads="1"/>
            </p:cNvSpPr>
            <p:nvPr/>
          </p:nvSpPr>
          <p:spPr bwMode="auto">
            <a:xfrm>
              <a:off x="3312" y="3264"/>
              <a:ext cx="4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n</a:t>
              </a:r>
              <a:r>
                <a:rPr lang="en-US" sz="2000" baseline="-25000">
                  <a:solidFill>
                    <a:schemeClr val="accent2"/>
                  </a:solidFill>
                </a:rPr>
                <a:t>0</a:t>
              </a:r>
              <a:r>
                <a:rPr lang="en-US" sz="2000">
                  <a:solidFill>
                    <a:schemeClr val="accent2"/>
                  </a:solidFill>
                </a:rPr>
                <a:t>(u)</a:t>
              </a:r>
              <a:endParaRPr 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94" name="Freeform 13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" name="Object 13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73" name="Equation" r:id="rId6" imgW="330120" imgH="190440" progId="Equation.3">
                    <p:embed/>
                  </p:oleObj>
                </mc:Choice>
                <mc:Fallback>
                  <p:oleObj name="Equation" r:id="rId6" imgW="330120" imgH="19044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" y="3542"/>
                          <a:ext cx="37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Line 133"/>
            <p:cNvSpPr>
              <a:spLocks noChangeShapeType="1"/>
            </p:cNvSpPr>
            <p:nvPr/>
          </p:nvSpPr>
          <p:spPr bwMode="auto">
            <a:xfrm>
              <a:off x="2607" y="392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4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5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6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7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8"/>
            <p:cNvSpPr>
              <a:spLocks noChangeShapeType="1"/>
            </p:cNvSpPr>
            <p:nvPr/>
          </p:nvSpPr>
          <p:spPr bwMode="auto">
            <a:xfrm>
              <a:off x="4422" y="3430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9"/>
            <p:cNvSpPr>
              <a:spLocks noChangeShapeType="1"/>
            </p:cNvSpPr>
            <p:nvPr/>
          </p:nvSpPr>
          <p:spPr bwMode="auto">
            <a:xfrm>
              <a:off x="4422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0"/>
            <p:cNvSpPr>
              <a:spLocks noChangeShapeType="1"/>
            </p:cNvSpPr>
            <p:nvPr/>
          </p:nvSpPr>
          <p:spPr bwMode="auto">
            <a:xfrm>
              <a:off x="4785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TextBox 100"/>
          <p:cNvSpPr txBox="1">
            <a:spLocks noChangeArrowheads="1"/>
          </p:cNvSpPr>
          <p:nvPr/>
        </p:nvSpPr>
        <p:spPr bwMode="auto">
          <a:xfrm>
            <a:off x="9698447" y="1637138"/>
            <a:ext cx="9124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/>
              <a:t>Determine ion channel dynamics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923244" y="5814659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13439" y="8198785"/>
            <a:ext cx="6191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13813929" y="10642410"/>
            <a:ext cx="57711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adapted from</a:t>
            </a:r>
          </a:p>
          <a:p>
            <a:r>
              <a:rPr lang="en-US" sz="4400" i="1" dirty="0" err="1" smtClean="0"/>
              <a:t>Hodgkin&amp;Huxley</a:t>
            </a:r>
            <a:r>
              <a:rPr lang="en-US" sz="4400" i="1" dirty="0" smtClean="0"/>
              <a:t> 1952</a:t>
            </a:r>
            <a:endParaRPr lang="en-US" i="1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9113439" y="7097823"/>
            <a:ext cx="60837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voltage step</a:t>
            </a:r>
            <a:endParaRPr lang="en-US" dirty="0"/>
          </a:p>
        </p:txBody>
      </p:sp>
      <p:grpSp>
        <p:nvGrpSpPr>
          <p:cNvPr id="9" name="Group 151"/>
          <p:cNvGrpSpPr/>
          <p:nvPr/>
        </p:nvGrpSpPr>
        <p:grpSpPr>
          <a:xfrm>
            <a:off x="7774848" y="2406733"/>
            <a:ext cx="3799072" cy="2716936"/>
            <a:chOff x="-342173" y="1815085"/>
            <a:chExt cx="3799072" cy="2716936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44804" y="2091265"/>
              <a:ext cx="2770073" cy="983180"/>
              <a:chOff x="672" y="384"/>
              <a:chExt cx="2208" cy="528"/>
            </a:xfrm>
          </p:grpSpPr>
          <p:sp>
            <p:nvSpPr>
              <p:cNvPr id="1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1308354" y="2985065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 flipH="1">
              <a:off x="1190144" y="2840375"/>
              <a:ext cx="838937" cy="983181"/>
              <a:chOff x="2603432" y="1351085"/>
              <a:chExt cx="1066801" cy="838201"/>
            </a:xfrm>
          </p:grpSpPr>
          <p:sp>
            <p:nvSpPr>
              <p:cNvPr id="145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Rounded Rectangle 114"/>
            <p:cNvSpPr/>
            <p:nvPr/>
          </p:nvSpPr>
          <p:spPr bwMode="auto">
            <a:xfrm>
              <a:off x="-342173" y="1815085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 flipV="1">
            <a:off x="6889490" y="4246028"/>
            <a:ext cx="745612" cy="857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 flipV="1">
            <a:off x="11597984" y="4858037"/>
            <a:ext cx="1131427" cy="9056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8391261" y="6170652"/>
            <a:ext cx="214999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>
            <a:off x="5848431" y="5870807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2" name="Group 163"/>
          <p:cNvGrpSpPr/>
          <p:nvPr/>
        </p:nvGrpSpPr>
        <p:grpSpPr>
          <a:xfrm>
            <a:off x="697827" y="1353454"/>
            <a:ext cx="8771333" cy="2006380"/>
            <a:chOff x="4553774" y="-1683087"/>
            <a:chExt cx="8771333" cy="2006380"/>
          </a:xfrm>
        </p:grpSpPr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4553774" y="-1522757"/>
              <a:ext cx="4474041" cy="110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900" dirty="0" smtClean="0">
                  <a:solidFill>
                    <a:schemeClr val="tx2"/>
                  </a:solidFill>
                </a:rPr>
                <a:t>voltage </a:t>
              </a:r>
              <a:r>
                <a:rPr lang="fr-CH" sz="5900" dirty="0" err="1" smtClean="0">
                  <a:solidFill>
                    <a:schemeClr val="tx2"/>
                  </a:solidFill>
                </a:rPr>
                <a:t>step</a:t>
              </a:r>
              <a:endParaRPr lang="fr-FR" sz="5900" dirty="0">
                <a:solidFill>
                  <a:schemeClr val="tx2"/>
                </a:solidFill>
              </a:endParaRPr>
            </a:p>
          </p:txBody>
        </p:sp>
        <p:sp>
          <p:nvSpPr>
            <p:cNvPr id="157" name="Line 8"/>
            <p:cNvSpPr>
              <a:spLocks noChangeShapeType="1"/>
            </p:cNvSpPr>
            <p:nvPr/>
          </p:nvSpPr>
          <p:spPr bwMode="auto">
            <a:xfrm>
              <a:off x="6301561" y="75059"/>
              <a:ext cx="28922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8" name="Line 9"/>
            <p:cNvSpPr>
              <a:spLocks noChangeShapeType="1"/>
            </p:cNvSpPr>
            <p:nvPr/>
          </p:nvSpPr>
          <p:spPr bwMode="auto">
            <a:xfrm flipV="1">
              <a:off x="9193810" y="-946072"/>
              <a:ext cx="0" cy="102113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>
              <a:off x="9193810" y="-946072"/>
              <a:ext cx="289224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0" name="Text Box 11"/>
            <p:cNvSpPr txBox="1">
              <a:spLocks noChangeArrowheads="1"/>
            </p:cNvSpPr>
            <p:nvPr/>
          </p:nvSpPr>
          <p:spPr bwMode="auto">
            <a:xfrm>
              <a:off x="12209852" y="-1455232"/>
              <a:ext cx="389654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/>
            </a:p>
          </p:txBody>
        </p:sp>
        <p:sp>
          <p:nvSpPr>
            <p:cNvPr id="161" name="Text Box 12"/>
            <p:cNvSpPr txBox="1">
              <a:spLocks noChangeArrowheads="1"/>
            </p:cNvSpPr>
            <p:nvPr/>
          </p:nvSpPr>
          <p:spPr bwMode="auto">
            <a:xfrm>
              <a:off x="12041042" y="-1683087"/>
              <a:ext cx="1284065" cy="136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7600" b="1" i="1" dirty="0">
                  <a:solidFill>
                    <a:schemeClr val="tx2"/>
                  </a:solidFill>
                </a:rPr>
                <a:t>u</a:t>
              </a:r>
              <a:r>
                <a:rPr lang="fr-CH" sz="4200" dirty="0" smtClean="0">
                  <a:solidFill>
                    <a:schemeClr val="tx2"/>
                  </a:solidFill>
                </a:rPr>
                <a:t>2</a:t>
              </a:r>
              <a:endParaRPr lang="fr-FR" sz="4200" dirty="0">
                <a:solidFill>
                  <a:schemeClr val="tx2"/>
                </a:solidFill>
              </a:endParaRPr>
            </a:p>
          </p:txBody>
        </p:sp>
        <p:sp>
          <p:nvSpPr>
            <p:cNvPr id="162" name="AutoShape 13"/>
            <p:cNvSpPr>
              <a:spLocks noChangeArrowheads="1"/>
            </p:cNvSpPr>
            <p:nvPr/>
          </p:nvSpPr>
          <p:spPr bwMode="auto">
            <a:xfrm>
              <a:off x="9535177" y="-535369"/>
              <a:ext cx="510176" cy="38257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3" name="Text Box 14"/>
            <p:cNvSpPr txBox="1">
              <a:spLocks noChangeArrowheads="1"/>
            </p:cNvSpPr>
            <p:nvPr/>
          </p:nvSpPr>
          <p:spPr bwMode="auto">
            <a:xfrm>
              <a:off x="10045353" y="-917941"/>
              <a:ext cx="921787" cy="124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6800" b="1" i="1" dirty="0" smtClean="0">
                  <a:solidFill>
                    <a:schemeClr val="tx2"/>
                  </a:solidFill>
                </a:rPr>
                <a:t>u</a:t>
              </a:r>
              <a:endParaRPr lang="fr-FR" sz="3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17993" y="8256262"/>
            <a:ext cx="8143832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Exercise 3 at 11:33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Lecture at: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11.52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Hodgkin-Huxley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Detailed Biophysical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872537" y="683777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8686754"/>
            <a:ext cx="9773651" cy="2141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868526" y="241817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76548" y="4206860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0868526" y="5644566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884104" y="1890361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6"/>
          <p:cNvGrpSpPr/>
          <p:nvPr/>
        </p:nvGrpSpPr>
        <p:grpSpPr>
          <a:xfrm>
            <a:off x="13469389" y="3510670"/>
            <a:ext cx="3632748" cy="7150029"/>
            <a:chOff x="13469389" y="3510670"/>
            <a:chExt cx="3632748" cy="715002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2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E7011C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034719" y="3101599"/>
            <a:ext cx="74671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are about 200</a:t>
            </a:r>
          </a:p>
          <a:p>
            <a:r>
              <a:rPr lang="en-US" i="1" dirty="0" smtClean="0"/>
              <a:t>identified ion channels</a:t>
            </a:r>
            <a:endParaRPr lang="en-US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1034719" y="5538869"/>
            <a:ext cx="89338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http://channelpedia.epfl.ch/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97827" y="8163144"/>
            <a:ext cx="912782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Provides flexible framework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884104" y="1890361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13469389" y="3510670"/>
            <a:ext cx="3632748" cy="7150029"/>
            <a:chOff x="13469389" y="3510670"/>
            <a:chExt cx="3632748" cy="7150029"/>
          </a:xfrm>
        </p:grpSpPr>
        <p:grpSp>
          <p:nvGrpSpPr>
            <p:cNvPr id="113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114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2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E7011C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513490" y="3780721"/>
            <a:ext cx="7790915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ion channels</a:t>
            </a:r>
          </a:p>
          <a:p>
            <a:r>
              <a:rPr lang="en-US" dirty="0" smtClean="0"/>
              <a:t>can be measured.</a:t>
            </a:r>
          </a:p>
          <a:p>
            <a:endParaRPr lang="en-US" dirty="0" smtClean="0"/>
          </a:p>
          <a:p>
            <a:r>
              <a:rPr lang="en-US" dirty="0" smtClean="0"/>
              <a:t>Opening and closing is </a:t>
            </a:r>
          </a:p>
          <a:p>
            <a:r>
              <a:rPr lang="en-US" dirty="0" smtClean="0"/>
              <a:t>stochastic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Review of week 1:    Integrate-and-Fire models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3812843"/>
          <a:ext cx="49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0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217" y="3812843"/>
                        <a:ext cx="49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2746043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127043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2974643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3355643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335564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5870243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381284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594644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5286043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4193843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11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5870243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4498643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2822243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1676067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2263543" y="9052287"/>
            <a:ext cx="860203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17080480" y="4641518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5577374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7205628"/>
            <a:ext cx="433163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Postsynaptic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64"/>
          <p:cNvGrpSpPr/>
          <p:nvPr/>
        </p:nvGrpSpPr>
        <p:grpSpPr>
          <a:xfrm>
            <a:off x="11340710" y="3057094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5556513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1" grpId="0"/>
      <p:bldP spid="62" grpId="0" animBg="1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166" y="1594298"/>
            <a:ext cx="11037666" cy="88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8790434" y="7974956"/>
            <a:ext cx="12198913" cy="3534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000" dirty="0"/>
              <a:t>Na+ channel from rat heart </a:t>
            </a:r>
            <a:r>
              <a:rPr lang="en-US" sz="4000" i="1" dirty="0"/>
              <a:t>(</a:t>
            </a:r>
            <a:r>
              <a:rPr lang="en-US" sz="4000" i="1" dirty="0" err="1"/>
              <a:t>Patlak</a:t>
            </a:r>
            <a:r>
              <a:rPr lang="en-US" sz="4000" i="1" dirty="0"/>
              <a:t> and Ortiz 1985)</a:t>
            </a:r>
          </a:p>
          <a:p>
            <a:r>
              <a:rPr lang="en-US" sz="4000" b="1" dirty="0"/>
              <a:t>A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/>
              <a:t>traces from a patch </a:t>
            </a:r>
            <a:r>
              <a:rPr lang="en-US" sz="4000" dirty="0" smtClean="0"/>
              <a:t>containing several channels</a:t>
            </a:r>
            <a:r>
              <a:rPr lang="en-US" sz="4000" dirty="0"/>
              <a:t>. </a:t>
            </a:r>
          </a:p>
          <a:p>
            <a:r>
              <a:rPr lang="en-US" sz="4000" dirty="0"/>
              <a:t>Bottom: average gives current time course</a:t>
            </a:r>
            <a:r>
              <a:rPr lang="en-US" sz="4000" dirty="0" smtClean="0"/>
              <a:t>.</a:t>
            </a:r>
            <a:endParaRPr lang="en-US" sz="3800" dirty="0"/>
          </a:p>
          <a:p>
            <a:r>
              <a:rPr lang="en-US" sz="4000" b="1" dirty="0" smtClean="0"/>
              <a:t>B</a:t>
            </a:r>
            <a:r>
              <a:rPr lang="en-US" sz="4000" b="1" dirty="0"/>
              <a:t>. </a:t>
            </a:r>
            <a:r>
              <a:rPr lang="en-US" sz="4000" dirty="0"/>
              <a:t>Opening times of single channel events</a:t>
            </a:r>
          </a:p>
          <a:p>
            <a:endParaRPr lang="en-US" dirty="0"/>
          </a:p>
        </p:txBody>
      </p:sp>
      <p:cxnSp>
        <p:nvCxnSpPr>
          <p:cNvPr id="39941" name="Straight Arrow Connector 7"/>
          <p:cNvCxnSpPr>
            <a:cxnSpLocks noChangeShapeType="1"/>
            <a:stCxn id="39942" idx="2"/>
          </p:cNvCxnSpPr>
          <p:nvPr/>
        </p:nvCxnSpPr>
        <p:spPr bwMode="auto">
          <a:xfrm>
            <a:off x="1688083" y="6051018"/>
            <a:ext cx="2700933" cy="174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-126611" y="4286564"/>
            <a:ext cx="36293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Steps:</a:t>
            </a:r>
          </a:p>
          <a:p>
            <a:r>
              <a:rPr lang="en-US" sz="3400" dirty="0"/>
              <a:t>Different number</a:t>
            </a:r>
          </a:p>
          <a:p>
            <a:r>
              <a:rPr lang="en-US" sz="3400" dirty="0" smtClean="0"/>
              <a:t>of </a:t>
            </a:r>
            <a:r>
              <a:rPr lang="en-US" sz="3400" dirty="0"/>
              <a:t>channels</a:t>
            </a:r>
            <a:endParaRPr lang="en-US" dirty="0"/>
          </a:p>
        </p:txBody>
      </p:sp>
      <p:sp>
        <p:nvSpPr>
          <p:cNvPr id="39943" name="Oval 11"/>
          <p:cNvSpPr>
            <a:spLocks noChangeArrowheads="1"/>
          </p:cNvSpPr>
          <p:nvPr/>
        </p:nvSpPr>
        <p:spPr bwMode="auto">
          <a:xfrm>
            <a:off x="14197265" y="747999"/>
            <a:ext cx="6653444" cy="64228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14765100" y="187097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18006219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18546406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15305286" y="202276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>
            <a:off x="18006219" y="3713207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9" name="Line 19"/>
          <p:cNvSpPr>
            <a:spLocks noChangeShapeType="1"/>
          </p:cNvSpPr>
          <p:nvPr/>
        </p:nvSpPr>
        <p:spPr bwMode="auto">
          <a:xfrm>
            <a:off x="18546406" y="371320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0" name="Oval 20"/>
          <p:cNvSpPr>
            <a:spLocks noChangeArrowheads="1"/>
          </p:cNvSpPr>
          <p:nvPr/>
        </p:nvSpPr>
        <p:spPr bwMode="auto">
          <a:xfrm>
            <a:off x="17826157" y="3173104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7826157" y="3713207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7826157" y="3443156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3" name="Oval 23"/>
          <p:cNvSpPr>
            <a:spLocks noChangeArrowheads="1"/>
          </p:cNvSpPr>
          <p:nvPr/>
        </p:nvSpPr>
        <p:spPr bwMode="auto">
          <a:xfrm>
            <a:off x="16025535" y="2497975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4" name="Oval 24"/>
          <p:cNvSpPr>
            <a:spLocks noChangeArrowheads="1"/>
          </p:cNvSpPr>
          <p:nvPr/>
        </p:nvSpPr>
        <p:spPr bwMode="auto">
          <a:xfrm>
            <a:off x="16385660" y="2768027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5" name="Oval 25"/>
          <p:cNvSpPr>
            <a:spLocks noChangeArrowheads="1"/>
          </p:cNvSpPr>
          <p:nvPr/>
        </p:nvSpPr>
        <p:spPr bwMode="auto">
          <a:xfrm>
            <a:off x="19266655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6" name="Oval 26"/>
          <p:cNvSpPr>
            <a:spLocks noChangeArrowheads="1"/>
          </p:cNvSpPr>
          <p:nvPr/>
        </p:nvSpPr>
        <p:spPr bwMode="auto">
          <a:xfrm>
            <a:off x="16745784" y="3983258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7" name="Oval 27"/>
          <p:cNvSpPr>
            <a:spLocks noChangeArrowheads="1"/>
          </p:cNvSpPr>
          <p:nvPr/>
        </p:nvSpPr>
        <p:spPr bwMode="auto">
          <a:xfrm>
            <a:off x="19986903" y="3308130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8" name="Oval 28"/>
          <p:cNvSpPr>
            <a:spLocks noChangeArrowheads="1"/>
          </p:cNvSpPr>
          <p:nvPr/>
        </p:nvSpPr>
        <p:spPr bwMode="auto">
          <a:xfrm>
            <a:off x="16925846" y="506346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9" name="Oval 29"/>
          <p:cNvSpPr>
            <a:spLocks noChangeArrowheads="1"/>
          </p:cNvSpPr>
          <p:nvPr/>
        </p:nvSpPr>
        <p:spPr bwMode="auto">
          <a:xfrm>
            <a:off x="17285970" y="4523361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0" name="Oval 30"/>
          <p:cNvSpPr>
            <a:spLocks noChangeArrowheads="1"/>
          </p:cNvSpPr>
          <p:nvPr/>
        </p:nvSpPr>
        <p:spPr bwMode="auto">
          <a:xfrm>
            <a:off x="17105908" y="222792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1" name="Oval 31"/>
          <p:cNvSpPr>
            <a:spLocks noChangeArrowheads="1"/>
          </p:cNvSpPr>
          <p:nvPr/>
        </p:nvSpPr>
        <p:spPr bwMode="auto">
          <a:xfrm>
            <a:off x="16385660" y="4253309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2" name="Oval 32"/>
          <p:cNvSpPr>
            <a:spLocks noChangeArrowheads="1"/>
          </p:cNvSpPr>
          <p:nvPr/>
        </p:nvSpPr>
        <p:spPr bwMode="auto">
          <a:xfrm>
            <a:off x="16385660" y="3443155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3" name="Oval 33"/>
          <p:cNvSpPr>
            <a:spLocks noChangeArrowheads="1"/>
          </p:cNvSpPr>
          <p:nvPr/>
        </p:nvSpPr>
        <p:spPr bwMode="auto">
          <a:xfrm>
            <a:off x="15665411" y="321460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4" name="Oval 34"/>
          <p:cNvSpPr>
            <a:spLocks noChangeArrowheads="1"/>
          </p:cNvSpPr>
          <p:nvPr/>
        </p:nvSpPr>
        <p:spPr bwMode="auto">
          <a:xfrm>
            <a:off x="17105908" y="3983258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5" name="Oval 35"/>
          <p:cNvSpPr>
            <a:spLocks noChangeArrowheads="1"/>
          </p:cNvSpPr>
          <p:nvPr/>
        </p:nvSpPr>
        <p:spPr bwMode="auto">
          <a:xfrm>
            <a:off x="19446717" y="465838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6" name="Oval 36"/>
          <p:cNvSpPr>
            <a:spLocks noChangeArrowheads="1"/>
          </p:cNvSpPr>
          <p:nvPr/>
        </p:nvSpPr>
        <p:spPr bwMode="auto">
          <a:xfrm>
            <a:off x="19086592" y="3578181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7" name="Text Box 37"/>
          <p:cNvSpPr txBox="1">
            <a:spLocks noChangeArrowheads="1"/>
          </p:cNvSpPr>
          <p:nvPr/>
        </p:nvSpPr>
        <p:spPr bwMode="auto">
          <a:xfrm>
            <a:off x="18782740" y="4658387"/>
            <a:ext cx="18803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68" name="Text Box 38"/>
          <p:cNvSpPr txBox="1">
            <a:spLocks noChangeArrowheads="1"/>
          </p:cNvSpPr>
          <p:nvPr/>
        </p:nvSpPr>
        <p:spPr bwMode="auto">
          <a:xfrm>
            <a:off x="18869017" y="1957873"/>
            <a:ext cx="16094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29ABE2"/>
                </a:solidFill>
              </a:rPr>
              <a:t>Na</a:t>
            </a:r>
            <a:r>
              <a:rPr lang="en-US" baseline="30000" dirty="0">
                <a:solidFill>
                  <a:srgbClr val="29ABE2"/>
                </a:solidFill>
              </a:rPr>
              <a:t>+</a:t>
            </a:r>
            <a:endParaRPr lang="en-US" dirty="0">
              <a:solidFill>
                <a:srgbClr val="29ABE2"/>
              </a:solidFill>
            </a:endParaRPr>
          </a:p>
        </p:txBody>
      </p:sp>
      <p:sp>
        <p:nvSpPr>
          <p:cNvPr id="39969" name="Text Box 41"/>
          <p:cNvSpPr txBox="1">
            <a:spLocks noChangeArrowheads="1"/>
          </p:cNvSpPr>
          <p:nvPr/>
        </p:nvSpPr>
        <p:spPr bwMode="auto">
          <a:xfrm>
            <a:off x="15305287" y="3713207"/>
            <a:ext cx="116223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72" name="Oval 44"/>
          <p:cNvSpPr>
            <a:spLocks noChangeArrowheads="1"/>
          </p:cNvSpPr>
          <p:nvPr/>
        </p:nvSpPr>
        <p:spPr bwMode="auto">
          <a:xfrm>
            <a:off x="15665411" y="1999375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73" name="Text Box 45"/>
          <p:cNvSpPr txBox="1">
            <a:spLocks noChangeArrowheads="1"/>
          </p:cNvSpPr>
          <p:nvPr/>
        </p:nvSpPr>
        <p:spPr bwMode="auto">
          <a:xfrm>
            <a:off x="15125224" y="5088782"/>
            <a:ext cx="51392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90434" y="6641432"/>
            <a:ext cx="5623398" cy="1333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902680" y="780350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6"/>
          <p:cNvGrpSpPr/>
          <p:nvPr/>
        </p:nvGrpSpPr>
        <p:grpSpPr>
          <a:xfrm>
            <a:off x="13487965" y="2328471"/>
            <a:ext cx="3632748" cy="5667440"/>
            <a:chOff x="13469389" y="3510670"/>
            <a:chExt cx="3632748" cy="715002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altLang="en-US" dirty="0">
                  <a:solidFill>
                    <a:srgbClr val="E7011C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1813738" y="8436024"/>
            <a:ext cx="90476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Hodgkin-Huxley model</a:t>
            </a:r>
          </a:p>
          <a:p>
            <a:r>
              <a:rPr lang="en-US" dirty="0" smtClean="0"/>
              <a:t>provides flexible framework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8338254" y="299787"/>
            <a:ext cx="1869795" cy="99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145021" y="9359354"/>
            <a:ext cx="687560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92772" y="3750916"/>
            <a:ext cx="554991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Hodgkin-Huxley:</a:t>
            </a:r>
          </a:p>
          <a:p>
            <a:pPr>
              <a:buFontTx/>
              <a:buChar char="-"/>
            </a:pPr>
            <a:r>
              <a:rPr lang="en-US" dirty="0" smtClean="0"/>
              <a:t>Cambridge lab</a:t>
            </a:r>
          </a:p>
          <a:p>
            <a:pPr>
              <a:buFontTx/>
              <a:buChar char="-"/>
            </a:pPr>
            <a:r>
              <a:rPr lang="en-US" dirty="0" smtClean="0"/>
              <a:t>Plymouth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339853"/>
            <a:ext cx="21223705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4 –</a:t>
            </a:r>
            <a:r>
              <a:rPr lang="en-US" sz="6600" noProof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Hodgkin-Huxley model – gating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660358" y="2309349"/>
          <a:ext cx="89582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0" name="Equation" r:id="rId4" imgW="1803240" imgH="393480" progId="Equation.DSMT4">
                  <p:embed/>
                </p:oleObj>
              </mc:Choice>
              <mc:Fallback>
                <p:oleObj name="Equation" r:id="rId4" imgW="18032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358" y="2309349"/>
                        <a:ext cx="89582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/>
        </p:nvGraphicFramePr>
        <p:xfrm>
          <a:off x="9305925" y="9910804"/>
          <a:ext cx="90852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1" name="Equation" r:id="rId6" imgW="1828800" imgH="228600" progId="Equation.DSMT4">
                  <p:embed/>
                </p:oleObj>
              </mc:Choice>
              <mc:Fallback>
                <p:oleObj name="Equation" r:id="rId6" imgW="18288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5925" y="9910804"/>
                        <a:ext cx="908526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4"/>
          <p:cNvGraphicFramePr>
            <a:graphicFrameLocks noChangeAspect="1"/>
          </p:cNvGraphicFramePr>
          <p:nvPr/>
        </p:nvGraphicFramePr>
        <p:xfrm>
          <a:off x="6064801" y="5273342"/>
          <a:ext cx="11102976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2" name="Equation" r:id="rId8" imgW="2234880" imgH="419040" progId="Equation.DSMT4">
                  <p:embed/>
                </p:oleObj>
              </mc:Choice>
              <mc:Fallback>
                <p:oleObj name="Equation" r:id="rId8" imgW="22348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801" y="5273342"/>
                        <a:ext cx="11102976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4"/>
          <p:cNvGraphicFramePr>
            <a:graphicFrameLocks noChangeAspect="1"/>
          </p:cNvGraphicFramePr>
          <p:nvPr/>
        </p:nvGraphicFramePr>
        <p:xfrm>
          <a:off x="9929503" y="7222792"/>
          <a:ext cx="31543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3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9503" y="7222792"/>
                        <a:ext cx="315436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Straight Arrow Connector 106"/>
          <p:cNvCxnSpPr/>
          <p:nvPr/>
        </p:nvCxnSpPr>
        <p:spPr>
          <a:xfrm>
            <a:off x="1660358" y="10443411"/>
            <a:ext cx="62564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850105" y="8755062"/>
            <a:ext cx="0" cy="16883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07958" y="1339853"/>
            <a:ext cx="1519358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Often the gating dynamics is formulated as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5212" y="5754688"/>
            <a:ext cx="62020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Assume a form 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883354" y="7160547"/>
            <a:ext cx="180501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How are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related to     and       in the equations </a:t>
            </a:r>
            <a:endParaRPr lang="en-US" dirty="0"/>
          </a:p>
        </p:txBody>
      </p:sp>
      <p:graphicFrame>
        <p:nvGraphicFramePr>
          <p:cNvPr id="144393" name="Object 4"/>
          <p:cNvGraphicFramePr>
            <a:graphicFrameLocks noChangeAspect="1"/>
          </p:cNvGraphicFramePr>
          <p:nvPr/>
        </p:nvGraphicFramePr>
        <p:xfrm>
          <a:off x="9617667" y="8042275"/>
          <a:ext cx="56769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4" name="Equation" r:id="rId12" imgW="1143000" imgH="431640" progId="Equation.DSMT4">
                  <p:embed/>
                </p:oleObj>
              </mc:Choice>
              <mc:Fallback>
                <p:oleObj name="Equation" r:id="rId12" imgW="11430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667" y="8042275"/>
                        <a:ext cx="5676900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70685" y="10823995"/>
            <a:ext cx="1316232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)  What is the time constant              ? </a:t>
            </a:r>
            <a:endParaRPr lang="en-US" dirty="0"/>
          </a:p>
        </p:txBody>
      </p:sp>
      <p:graphicFrame>
        <p:nvGraphicFramePr>
          <p:cNvPr id="144394" name="Object 4"/>
          <p:cNvGraphicFramePr>
            <a:graphicFrameLocks noChangeAspect="1"/>
          </p:cNvGraphicFramePr>
          <p:nvPr/>
        </p:nvGraphicFramePr>
        <p:xfrm>
          <a:off x="10373424" y="10823995"/>
          <a:ext cx="18923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5" name="Equation" r:id="rId14" imgW="380880" imgH="228600" progId="Equation.DSMT4">
                  <p:embed/>
                </p:oleObj>
              </mc:Choice>
              <mc:Fallback>
                <p:oleObj name="Equation" r:id="rId14" imgW="380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3424" y="10823995"/>
                        <a:ext cx="18923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4"/>
          <p:cNvGraphicFramePr>
            <a:graphicFrameLocks noChangeAspect="1"/>
          </p:cNvGraphicFramePr>
          <p:nvPr/>
        </p:nvGraphicFramePr>
        <p:xfrm>
          <a:off x="14684614" y="2661114"/>
          <a:ext cx="567848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6" name="Equation" r:id="rId16" imgW="1143000" imgH="431640" progId="Equation.DSMT4">
                  <p:embed/>
                </p:oleObj>
              </mc:Choice>
              <mc:Fallback>
                <p:oleObj name="Equation" r:id="rId16" imgW="11430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614" y="2661114"/>
                        <a:ext cx="5678487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6" name="Object 4"/>
          <p:cNvGraphicFramePr>
            <a:graphicFrameLocks noChangeAspect="1"/>
          </p:cNvGraphicFramePr>
          <p:nvPr/>
        </p:nvGraphicFramePr>
        <p:xfrm>
          <a:off x="4116932" y="4303846"/>
          <a:ext cx="5930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7" name="Equation" r:id="rId18" imgW="1193760" imgH="228600" progId="Equation.DSMT4">
                  <p:embed/>
                </p:oleObj>
              </mc:Choice>
              <mc:Fallback>
                <p:oleObj name="Equation" r:id="rId18" imgW="119376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932" y="4303846"/>
                        <a:ext cx="59309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83354" y="4303846"/>
            <a:ext cx="32335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979" y="2815389"/>
            <a:ext cx="1067151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Computer Exercises:</a:t>
            </a:r>
          </a:p>
          <a:p>
            <a:endParaRPr lang="en-US" dirty="0" smtClean="0"/>
          </a:p>
          <a:p>
            <a:r>
              <a:rPr lang="en-US" dirty="0" smtClean="0"/>
              <a:t>Play with Hodgkin-Huxley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8285018"/>
            <a:ext cx="4063933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0" i="1" dirty="0" smtClean="0"/>
              <a:t>The End</a:t>
            </a:r>
            <a:endParaRPr lang="fr-CH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2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21" y="1797050"/>
            <a:ext cx="207099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Reading</a:t>
            </a:r>
            <a:r>
              <a:rPr lang="en-US" sz="4000" dirty="0" smtClean="0"/>
              <a:t>: W. Gerstner, W.M.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R. </a:t>
            </a:r>
            <a:r>
              <a:rPr lang="en-US" sz="4000" dirty="0" err="1" smtClean="0"/>
              <a:t>Naud</a:t>
            </a:r>
            <a:r>
              <a:rPr lang="en-US" sz="4000" dirty="0" smtClean="0"/>
              <a:t> and L. </a:t>
            </a:r>
            <a:r>
              <a:rPr lang="en-US" sz="4000" dirty="0" err="1" smtClean="0"/>
              <a:t>Paninski</a:t>
            </a:r>
            <a:r>
              <a:rPr lang="en-US" sz="4000" dirty="0" smtClean="0"/>
              <a:t>,</a:t>
            </a:r>
          </a:p>
          <a:p>
            <a:r>
              <a:rPr lang="en-US" sz="4000" i="1" dirty="0" smtClean="0"/>
              <a:t>Neuronal Dynamics: from single neurons to networks and </a:t>
            </a:r>
          </a:p>
          <a:p>
            <a:r>
              <a:rPr lang="en-US" sz="4000" i="1" dirty="0" smtClean="0"/>
              <a:t>models of cognition.</a:t>
            </a:r>
            <a:r>
              <a:rPr lang="en-US" sz="4000" dirty="0" smtClean="0"/>
              <a:t> Chapter 2</a:t>
            </a:r>
            <a:r>
              <a:rPr lang="en-US" sz="4000" i="1" dirty="0" smtClean="0"/>
              <a:t>:  The Hodgkin-Huxley Model, </a:t>
            </a:r>
            <a:r>
              <a:rPr lang="en-US" sz="4000" dirty="0" smtClean="0"/>
              <a:t>Cambridge Univ. Press,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21" y="4673343"/>
            <a:ext cx="211744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- </a:t>
            </a:r>
            <a:r>
              <a:rPr lang="en-US" sz="4000" dirty="0" smtClean="0"/>
              <a:t>Hodgkin, A. L. and Huxley, A. F. (1952). </a:t>
            </a:r>
            <a:r>
              <a:rPr lang="en-US" sz="4000" i="1" dirty="0" smtClean="0"/>
              <a:t>A quantitative description of membrane current and its application to conduction and excitation in nerve. </a:t>
            </a:r>
            <a:r>
              <a:rPr lang="en-US" sz="4000" dirty="0" smtClean="0"/>
              <a:t>J </a:t>
            </a:r>
            <a:r>
              <a:rPr lang="en-US" sz="4000" dirty="0" err="1" smtClean="0"/>
              <a:t>Physiol</a:t>
            </a:r>
            <a:r>
              <a:rPr lang="en-US" sz="4000" dirty="0" smtClean="0"/>
              <a:t>, 117(4):500-544. </a:t>
            </a:r>
          </a:p>
          <a:p>
            <a:pPr>
              <a:buFontTx/>
              <a:buChar char="-"/>
            </a:pPr>
            <a:r>
              <a:rPr lang="en-US" sz="4000" dirty="0" err="1" smtClean="0"/>
              <a:t>Ranjan</a:t>
            </a:r>
            <a:r>
              <a:rPr lang="en-US" sz="4000" dirty="0" smtClean="0"/>
              <a:t>, </a:t>
            </a:r>
            <a:r>
              <a:rPr lang="en-US" sz="4000" dirty="0" err="1" smtClean="0"/>
              <a:t>R.,et</a:t>
            </a:r>
            <a:r>
              <a:rPr lang="en-US" sz="4000" dirty="0" smtClean="0"/>
              <a:t> al. (2011</a:t>
            </a:r>
            <a:r>
              <a:rPr lang="en-US" sz="4000" i="1" dirty="0" smtClean="0"/>
              <a:t>). </a:t>
            </a:r>
            <a:r>
              <a:rPr lang="en-US" sz="4000" i="1" dirty="0" err="1" smtClean="0"/>
              <a:t>Channelpedia</a:t>
            </a:r>
            <a:r>
              <a:rPr lang="en-US" sz="4000" i="1" dirty="0" smtClean="0"/>
              <a:t>: an integrative and interactive database for ion channels</a:t>
            </a:r>
            <a:r>
              <a:rPr lang="en-US" sz="4000" dirty="0" smtClean="0"/>
              <a:t>. Front </a:t>
            </a:r>
            <a:r>
              <a:rPr lang="en-US" sz="4000" dirty="0" err="1" smtClean="0"/>
              <a:t>Neuroinform</a:t>
            </a:r>
            <a:r>
              <a:rPr lang="en-US" sz="4000" dirty="0" smtClean="0"/>
              <a:t>, 5:36.</a:t>
            </a:r>
          </a:p>
          <a:p>
            <a:pPr>
              <a:buFontTx/>
              <a:buChar char="-"/>
            </a:pPr>
            <a:r>
              <a:rPr lang="en-US" sz="4000" dirty="0" smtClean="0"/>
              <a:t>Toledo-Rodriguez, M., </a:t>
            </a:r>
            <a:r>
              <a:rPr lang="en-US" sz="4000" dirty="0" err="1" smtClean="0"/>
              <a:t>Blumenfeld</a:t>
            </a:r>
            <a:r>
              <a:rPr lang="en-US" sz="4000" dirty="0" smtClean="0"/>
              <a:t>, B., Wu, C., </a:t>
            </a:r>
            <a:r>
              <a:rPr lang="en-US" sz="4000" dirty="0" err="1" smtClean="0"/>
              <a:t>Luo</a:t>
            </a:r>
            <a:r>
              <a:rPr lang="en-US" sz="4000" dirty="0" smtClean="0"/>
              <a:t>, J., </a:t>
            </a:r>
            <a:r>
              <a:rPr lang="en-US" sz="4000" dirty="0" err="1" smtClean="0"/>
              <a:t>Attali</a:t>
            </a:r>
            <a:r>
              <a:rPr lang="en-US" sz="4000" dirty="0" smtClean="0"/>
              <a:t>, B., Goodman, P., and </a:t>
            </a:r>
            <a:r>
              <a:rPr lang="en-US" sz="4000" dirty="0" err="1" smtClean="0"/>
              <a:t>Markram</a:t>
            </a:r>
            <a:r>
              <a:rPr lang="en-US" sz="4000" dirty="0" smtClean="0"/>
              <a:t>, H. (2004). </a:t>
            </a:r>
            <a:r>
              <a:rPr lang="en-US" sz="4000" i="1" dirty="0" smtClean="0"/>
              <a:t>Correlation maps allow neuronal electrical properties to be predicted from single-cell gene expression profiles in rat </a:t>
            </a:r>
            <a:r>
              <a:rPr lang="en-US" sz="4000" i="1" dirty="0" err="1" smtClean="0"/>
              <a:t>neocortex</a:t>
            </a:r>
            <a:r>
              <a:rPr lang="en-US" sz="4000" dirty="0" smtClean="0"/>
              <a:t>. Cerebral Cortex, 14:1310-1327.</a:t>
            </a:r>
          </a:p>
          <a:p>
            <a:pPr>
              <a:buFontTx/>
              <a:buChar char="-"/>
            </a:pPr>
            <a:r>
              <a:rPr lang="en-US" sz="4000" dirty="0" smtClean="0"/>
              <a:t>Yamada, W. M., Koch, C., and Adams, P. R. (1989). </a:t>
            </a:r>
            <a:r>
              <a:rPr lang="en-US" sz="4000" i="1" dirty="0" smtClean="0"/>
              <a:t>Multiple channels and calcium dynamics</a:t>
            </a:r>
            <a:r>
              <a:rPr lang="en-US" sz="4000" dirty="0" smtClean="0"/>
              <a:t>. In Koch, C. and </a:t>
            </a:r>
            <a:r>
              <a:rPr lang="en-US" sz="4000" dirty="0" err="1" smtClean="0"/>
              <a:t>Segev</a:t>
            </a:r>
            <a:r>
              <a:rPr lang="en-US" sz="4000" dirty="0" smtClean="0"/>
              <a:t>, I., editors, </a:t>
            </a:r>
            <a:r>
              <a:rPr lang="en-US" sz="4000" i="1" dirty="0" smtClean="0"/>
              <a:t>Methods in neuronal modeling</a:t>
            </a:r>
            <a:r>
              <a:rPr lang="en-US" sz="4000" dirty="0" smtClean="0"/>
              <a:t>, MIT Press.</a:t>
            </a:r>
          </a:p>
          <a:p>
            <a:r>
              <a:rPr lang="en-US" sz="4000" dirty="0" smtClean="0"/>
              <a:t>-</a:t>
            </a:r>
            <a:r>
              <a:rPr lang="it-IT" sz="4000" dirty="0" smtClean="0"/>
              <a:t> Aracri, P., et al.  </a:t>
            </a:r>
            <a:r>
              <a:rPr lang="en-US" sz="4000" dirty="0" smtClean="0"/>
              <a:t>(2006</a:t>
            </a:r>
            <a:r>
              <a:rPr lang="en-US" sz="4000" i="1" dirty="0" smtClean="0"/>
              <a:t>). Layer-</a:t>
            </a:r>
            <a:r>
              <a:rPr lang="en-US" sz="4000" i="1" dirty="0" err="1" smtClean="0"/>
              <a:t>specic</a:t>
            </a:r>
            <a:r>
              <a:rPr lang="en-US" sz="4000" i="1" dirty="0" smtClean="0"/>
              <a:t> properties of the persistent sodium current in </a:t>
            </a:r>
            <a:r>
              <a:rPr lang="en-US" sz="4000" i="1" dirty="0" err="1" smtClean="0"/>
              <a:t>sensorimotor</a:t>
            </a:r>
            <a:r>
              <a:rPr lang="en-US" sz="4000" i="1" dirty="0" smtClean="0"/>
              <a:t> cortex</a:t>
            </a:r>
            <a:r>
              <a:rPr lang="en-US" sz="4000" dirty="0" smtClean="0"/>
              <a:t>. Journal of </a:t>
            </a:r>
            <a:r>
              <a:rPr lang="en-US" sz="4000" dirty="0" err="1" smtClean="0"/>
              <a:t>Neurophysiol</a:t>
            </a:r>
            <a:r>
              <a:rPr lang="en-US" sz="4000" dirty="0" smtClean="0"/>
              <a:t>., 95(6):3460-3468.</a:t>
            </a:r>
          </a:p>
          <a:p>
            <a:pPr>
              <a:buFontTx/>
              <a:buChar char="-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 week 2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: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9217891"/>
            <a:ext cx="4672723" cy="1128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5991986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2976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8947841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9363269" y="775933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8769716" y="805611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8922116" y="700536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363272" y="677275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15741" y="833684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074377" y="88301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50283" y="5991986"/>
            <a:ext cx="956512" cy="91579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Up Arrow 65"/>
          <p:cNvSpPr/>
          <p:nvPr/>
        </p:nvSpPr>
        <p:spPr>
          <a:xfrm>
            <a:off x="7128945" y="6382352"/>
            <a:ext cx="641532" cy="270051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Up Arrow 66"/>
          <p:cNvSpPr/>
          <p:nvPr/>
        </p:nvSpPr>
        <p:spPr>
          <a:xfrm rot="10800000">
            <a:off x="7281345" y="6197869"/>
            <a:ext cx="669182" cy="31950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week 2: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538799" y="6979933"/>
            <a:ext cx="180049" cy="135026"/>
          </a:xfrm>
          <a:prstGeom prst="ellipse">
            <a:avLst/>
          </a:prstGeom>
          <a:solidFill>
            <a:srgbClr val="87D4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647597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20623" y="5781543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424863" y="7399421"/>
            <a:ext cx="2430379" cy="425116"/>
          </a:xfrm>
          <a:custGeom>
            <a:avLst/>
            <a:gdLst>
              <a:gd name="connsiteX0" fmla="*/ 2430379 w 2430379"/>
              <a:gd name="connsiteY0" fmla="*/ 60158 h 425116"/>
              <a:gd name="connsiteX1" fmla="*/ 1900990 w 2430379"/>
              <a:gd name="connsiteY1" fmla="*/ 60158 h 425116"/>
              <a:gd name="connsiteX2" fmla="*/ 1227221 w 2430379"/>
              <a:gd name="connsiteY2" fmla="*/ 421105 h 425116"/>
              <a:gd name="connsiteX3" fmla="*/ 0 w 2430379"/>
              <a:gd name="connsiteY3" fmla="*/ 842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425116">
                <a:moveTo>
                  <a:pt x="2430379" y="60158"/>
                </a:moveTo>
                <a:cubicBezTo>
                  <a:pt x="2265947" y="30079"/>
                  <a:pt x="2101516" y="0"/>
                  <a:pt x="1900990" y="60158"/>
                </a:cubicBezTo>
                <a:cubicBezTo>
                  <a:pt x="1700464" y="120316"/>
                  <a:pt x="1544053" y="417095"/>
                  <a:pt x="1227221" y="421105"/>
                </a:cubicBezTo>
                <a:cubicBezTo>
                  <a:pt x="910389" y="425116"/>
                  <a:pt x="455194" y="254668"/>
                  <a:pt x="0" y="84221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1.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1.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70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71" name="Equation" r:id="rId6" imgW="698400" imgH="393480" progId="Equation.DSMT4">
                    <p:embed/>
                  </p:oleObj>
                </mc:Choice>
                <mc:Fallback>
                  <p:oleObj name="Equation" r:id="rId6" imgW="69840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4105" y="8725293"/>
                          <a:ext cx="4893779" cy="2304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2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7308596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3952538" y="4190873"/>
          <a:ext cx="9699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3" name="Equation" r:id="rId9" imgW="279360" imgH="203040" progId="Equation.DSMT4">
                  <p:embed/>
                </p:oleObj>
              </mc:Choice>
              <mc:Fallback>
                <p:oleObj name="Equation" r:id="rId9" imgW="2793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2538" y="4190873"/>
                        <a:ext cx="9699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68335</TotalTime>
  <Words>2397</Words>
  <Application>Microsoft Office PowerPoint</Application>
  <PresentationFormat>Custom</PresentationFormat>
  <Paragraphs>664</Paragraphs>
  <Slides>54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Photo Editor Photo</vt:lpstr>
      <vt:lpstr>Biological Modeling of Neural Networks</vt:lpstr>
      <vt:lpstr>Review of week 1:  Neurons and synapses</vt:lpstr>
      <vt:lpstr>Review of week 1:  Neurons and synapses</vt:lpstr>
      <vt:lpstr>Review of week 1:  Neurons and synapses</vt:lpstr>
      <vt:lpstr>     Review of week 1:    Integrate-and-Fire models</vt:lpstr>
      <vt:lpstr>Neuronal Dynamics –  week 2: Biophysics of neurons</vt:lpstr>
      <vt:lpstr>Neuronal Dynamics – week 2:  Biophysics of neurons</vt:lpstr>
      <vt:lpstr>Neuronal Dynamics – 2. 1. Biophysics of neurons</vt:lpstr>
      <vt:lpstr>Neuronal Dynamics – 2. 1. Biophysics of neurons</vt:lpstr>
      <vt:lpstr>Week 2 – Quiz</vt:lpstr>
      <vt:lpstr>Biological Modeling of Neural Networks</vt:lpstr>
      <vt:lpstr>Neuronal Dynamics –  2.2.   Resting potential</vt:lpstr>
      <vt:lpstr>Neuronal Dynamics – 2. 2. Resting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Neuronal Dynamics: Computational Neuroscience of Single Neurons</vt:lpstr>
      <vt:lpstr>Neuronal Dynamics – 2. 3. Hodgkin-Huxley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Neuronal Dynamics –  2.4. Threshold in HH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2 – References and Suggested Reading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</dc:creator>
  <cp:lastModifiedBy>Wulfram Gerstner</cp:lastModifiedBy>
  <cp:revision>1166</cp:revision>
  <cp:lastPrinted>2013-05-07T08:05:56Z</cp:lastPrinted>
  <dcterms:created xsi:type="dcterms:W3CDTF">2011-05-09T14:50:50Z</dcterms:created>
  <dcterms:modified xsi:type="dcterms:W3CDTF">2019-02-25T11:49:50Z</dcterms:modified>
</cp:coreProperties>
</file>