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97" r:id="rId2"/>
    <p:sldId id="599" r:id="rId3"/>
    <p:sldId id="600" r:id="rId4"/>
    <p:sldId id="601" r:id="rId5"/>
    <p:sldId id="602" r:id="rId6"/>
    <p:sldId id="603" r:id="rId7"/>
    <p:sldId id="604" r:id="rId8"/>
    <p:sldId id="654" r:id="rId9"/>
    <p:sldId id="605" r:id="rId10"/>
    <p:sldId id="606" r:id="rId11"/>
    <p:sldId id="656" r:id="rId12"/>
    <p:sldId id="607" r:id="rId13"/>
    <p:sldId id="646" r:id="rId14"/>
    <p:sldId id="608" r:id="rId15"/>
    <p:sldId id="709" r:id="rId16"/>
    <p:sldId id="648" r:id="rId17"/>
    <p:sldId id="649" r:id="rId18"/>
    <p:sldId id="650" r:id="rId19"/>
    <p:sldId id="651" r:id="rId20"/>
    <p:sldId id="652" r:id="rId21"/>
    <p:sldId id="659" r:id="rId22"/>
    <p:sldId id="688" r:id="rId23"/>
    <p:sldId id="695" r:id="rId24"/>
    <p:sldId id="712" r:id="rId25"/>
    <p:sldId id="696" r:id="rId26"/>
    <p:sldId id="697" r:id="rId27"/>
    <p:sldId id="698" r:id="rId28"/>
    <p:sldId id="699" r:id="rId29"/>
    <p:sldId id="700" r:id="rId30"/>
    <p:sldId id="701" r:id="rId31"/>
    <p:sldId id="691" r:id="rId32"/>
    <p:sldId id="588" r:id="rId33"/>
    <p:sldId id="587" r:id="rId34"/>
    <p:sldId id="591" r:id="rId35"/>
    <p:sldId id="710" r:id="rId36"/>
    <p:sldId id="692" r:id="rId37"/>
    <p:sldId id="689" r:id="rId38"/>
    <p:sldId id="593" r:id="rId39"/>
    <p:sldId id="596" r:id="rId40"/>
    <p:sldId id="594" r:id="rId41"/>
    <p:sldId id="661" r:id="rId42"/>
    <p:sldId id="595" r:id="rId43"/>
    <p:sldId id="570" r:id="rId44"/>
    <p:sldId id="571" r:id="rId45"/>
    <p:sldId id="572" r:id="rId46"/>
    <p:sldId id="573" r:id="rId47"/>
    <p:sldId id="574" r:id="rId48"/>
    <p:sldId id="575" r:id="rId49"/>
    <p:sldId id="578" r:id="rId50"/>
    <p:sldId id="677" r:id="rId51"/>
    <p:sldId id="664" r:id="rId52"/>
    <p:sldId id="663" r:id="rId53"/>
    <p:sldId id="665" r:id="rId54"/>
    <p:sldId id="666" r:id="rId55"/>
    <p:sldId id="711" r:id="rId56"/>
    <p:sldId id="672" r:id="rId57"/>
    <p:sldId id="673" r:id="rId58"/>
    <p:sldId id="579" r:id="rId59"/>
    <p:sldId id="580" r:id="rId60"/>
    <p:sldId id="584" r:id="rId61"/>
    <p:sldId id="660" r:id="rId62"/>
    <p:sldId id="674" r:id="rId63"/>
    <p:sldId id="708" r:id="rId64"/>
    <p:sldId id="703" r:id="rId65"/>
    <p:sldId id="704" r:id="rId66"/>
    <p:sldId id="705" r:id="rId67"/>
    <p:sldId id="706" r:id="rId68"/>
    <p:sldId id="707" r:id="rId69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0FE"/>
    <a:srgbClr val="87D4F7"/>
    <a:srgbClr val="00602B"/>
    <a:srgbClr val="0076FF"/>
    <a:srgbClr val="C30000"/>
    <a:srgbClr val="29ABE2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68" autoAdjust="0"/>
    <p:restoredTop sz="72443" autoAdjust="0"/>
  </p:normalViewPr>
  <p:slideViewPr>
    <p:cSldViewPr snapToGrid="0" snapToObjects="1">
      <p:cViewPr varScale="1">
        <p:scale>
          <a:sx n="29" d="100"/>
          <a:sy n="29" d="100"/>
        </p:scale>
        <p:origin x="864" y="72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35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8.wmf"/><Relationship Id="rId7" Type="http://schemas.openxmlformats.org/officeDocument/2006/relationships/image" Target="../media/image38.wmf"/><Relationship Id="rId2" Type="http://schemas.openxmlformats.org/officeDocument/2006/relationships/image" Target="../media/image17.wmf"/><Relationship Id="rId1" Type="http://schemas.openxmlformats.org/officeDocument/2006/relationships/image" Target="../media/image37.wmf"/><Relationship Id="rId6" Type="http://schemas.openxmlformats.org/officeDocument/2006/relationships/image" Target="../media/image32.wmf"/><Relationship Id="rId5" Type="http://schemas.openxmlformats.org/officeDocument/2006/relationships/image" Target="../media/image24.wmf"/><Relationship Id="rId10" Type="http://schemas.openxmlformats.org/officeDocument/2006/relationships/image" Target="../media/image39.wmf"/><Relationship Id="rId4" Type="http://schemas.openxmlformats.org/officeDocument/2006/relationships/image" Target="../media/image15.wmf"/><Relationship Id="rId9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2.wmf"/><Relationship Id="rId5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20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28.wmf"/><Relationship Id="rId6" Type="http://schemas.openxmlformats.org/officeDocument/2006/relationships/image" Target="../media/image23.wmf"/><Relationship Id="rId11" Type="http://schemas.openxmlformats.org/officeDocument/2006/relationships/image" Target="../media/image30.wmf"/><Relationship Id="rId5" Type="http://schemas.openxmlformats.org/officeDocument/2006/relationships/image" Target="../media/image22.wmf"/><Relationship Id="rId10" Type="http://schemas.openxmlformats.org/officeDocument/2006/relationships/image" Target="../media/image57.wmf"/><Relationship Id="rId4" Type="http://schemas.openxmlformats.org/officeDocument/2006/relationships/image" Target="../media/image15.wmf"/><Relationship Id="rId9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65.wmf"/><Relationship Id="rId2" Type="http://schemas.openxmlformats.org/officeDocument/2006/relationships/image" Target="../media/image63.wmf"/><Relationship Id="rId1" Type="http://schemas.openxmlformats.org/officeDocument/2006/relationships/image" Target="../media/image40.wmf"/><Relationship Id="rId6" Type="http://schemas.openxmlformats.org/officeDocument/2006/relationships/image" Target="../media/image64.wmf"/><Relationship Id="rId5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9.wmf"/><Relationship Id="rId4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9.wmf"/><Relationship Id="rId4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5.wmf"/><Relationship Id="rId1" Type="http://schemas.openxmlformats.org/officeDocument/2006/relationships/image" Target="../media/image74.wmf"/><Relationship Id="rId4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7.png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71.wmf"/><Relationship Id="rId1" Type="http://schemas.openxmlformats.org/officeDocument/2006/relationships/image" Target="../media/image81.wmf"/><Relationship Id="rId4" Type="http://schemas.openxmlformats.org/officeDocument/2006/relationships/image" Target="../media/image6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8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71.wmf"/><Relationship Id="rId1" Type="http://schemas.openxmlformats.org/officeDocument/2006/relationships/image" Target="../media/image81.wmf"/><Relationship Id="rId4" Type="http://schemas.openxmlformats.org/officeDocument/2006/relationships/image" Target="../media/image8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71.wmf"/><Relationship Id="rId1" Type="http://schemas.openxmlformats.org/officeDocument/2006/relationships/image" Target="../media/image81.wmf"/><Relationship Id="rId4" Type="http://schemas.openxmlformats.org/officeDocument/2006/relationships/image" Target="../media/image8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71.wmf"/><Relationship Id="rId1" Type="http://schemas.openxmlformats.org/officeDocument/2006/relationships/image" Target="../media/image81.wmf"/><Relationship Id="rId4" Type="http://schemas.openxmlformats.org/officeDocument/2006/relationships/image" Target="../media/image8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8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71.wmf"/><Relationship Id="rId1" Type="http://schemas.openxmlformats.org/officeDocument/2006/relationships/image" Target="../media/image81.wmf"/><Relationship Id="rId4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71.wmf"/><Relationship Id="rId1" Type="http://schemas.openxmlformats.org/officeDocument/2006/relationships/image" Target="../media/image81.wmf"/><Relationship Id="rId4" Type="http://schemas.openxmlformats.org/officeDocument/2006/relationships/image" Target="../media/image6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7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7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88.wmf"/><Relationship Id="rId1" Type="http://schemas.openxmlformats.org/officeDocument/2006/relationships/image" Target="../media/image84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88.wmf"/><Relationship Id="rId1" Type="http://schemas.openxmlformats.org/officeDocument/2006/relationships/image" Target="../media/image84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71.wmf"/><Relationship Id="rId1" Type="http://schemas.openxmlformats.org/officeDocument/2006/relationships/image" Target="../media/image81.wmf"/><Relationship Id="rId5" Type="http://schemas.openxmlformats.org/officeDocument/2006/relationships/image" Target="../media/image109.wmf"/><Relationship Id="rId4" Type="http://schemas.openxmlformats.org/officeDocument/2006/relationships/image" Target="../media/image8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28.wmf"/><Relationship Id="rId6" Type="http://schemas.openxmlformats.org/officeDocument/2006/relationships/image" Target="../media/image23.wmf"/><Relationship Id="rId11" Type="http://schemas.openxmlformats.org/officeDocument/2006/relationships/image" Target="../media/image30.wmf"/><Relationship Id="rId5" Type="http://schemas.openxmlformats.org/officeDocument/2006/relationships/image" Target="../media/image22.wmf"/><Relationship Id="rId10" Type="http://schemas.openxmlformats.org/officeDocument/2006/relationships/image" Target="../media/image29.wmf"/><Relationship Id="rId4" Type="http://schemas.openxmlformats.org/officeDocument/2006/relationships/image" Target="../media/image15.wmf"/><Relationship Id="rId9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11/03/2019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65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11/03/2019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259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2017 and 2018: back to version </a:t>
            </a:r>
            <a:r>
              <a:rPr lang="fr-FR" dirty="0" err="1" smtClean="0">
                <a:ea typeface="ＭＳ Ｐゴシック" pitchFamily="34" charset="-128"/>
              </a:rPr>
              <a:t>with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integrated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exercises</a:t>
            </a:r>
            <a:r>
              <a:rPr lang="fr-FR" dirty="0" smtClean="0">
                <a:ea typeface="ＭＳ Ｐゴシック" pitchFamily="34" charset="-128"/>
              </a:rPr>
              <a:t>. First one </a:t>
            </a:r>
            <a:r>
              <a:rPr lang="fr-FR" dirty="0" err="1" smtClean="0">
                <a:ea typeface="ＭＳ Ｐゴシック" pitchFamily="34" charset="-128"/>
              </a:rPr>
              <a:t>was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targeted</a:t>
            </a:r>
            <a:r>
              <a:rPr lang="fr-FR" dirty="0" smtClean="0">
                <a:ea typeface="ＭＳ Ｐゴシック" pitchFamily="34" charset="-128"/>
              </a:rPr>
              <a:t> to </a:t>
            </a:r>
            <a:r>
              <a:rPr lang="fr-FR" dirty="0" err="1" smtClean="0">
                <a:ea typeface="ＭＳ Ｐゴシック" pitchFamily="34" charset="-128"/>
              </a:rPr>
              <a:t>start</a:t>
            </a:r>
            <a:r>
              <a:rPr lang="fr-FR" dirty="0" smtClean="0">
                <a:ea typeface="ＭＳ Ｐゴシック" pitchFamily="34" charset="-128"/>
              </a:rPr>
              <a:t> at 9:50 (but in practice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we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started</a:t>
            </a:r>
            <a:r>
              <a:rPr lang="fr-FR" baseline="0" dirty="0" smtClean="0">
                <a:ea typeface="ＭＳ Ｐゴシック" pitchFamily="34" charset="-128"/>
              </a:rPr>
              <a:t> ex 1 at 10:15, </a:t>
            </a:r>
            <a:r>
              <a:rPr lang="fr-FR" baseline="0" dirty="0" err="1" smtClean="0">
                <a:ea typeface="ＭＳ Ｐゴシック" pitchFamily="34" charset="-128"/>
              </a:rPr>
              <a:t>also</a:t>
            </a:r>
            <a:r>
              <a:rPr lang="fr-FR" baseline="0" dirty="0" smtClean="0">
                <a:ea typeface="ＭＳ Ｐゴシック" pitchFamily="34" charset="-128"/>
              </a:rPr>
              <a:t> in 2018);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was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moved</a:t>
            </a:r>
            <a:r>
              <a:rPr lang="fr-FR" baseline="0" dirty="0" smtClean="0">
                <a:ea typeface="ＭＳ Ｐゴシック" pitchFamily="34" charset="-128"/>
              </a:rPr>
              <a:t> to the end. </a:t>
            </a:r>
            <a:r>
              <a:rPr lang="fr-FR" baseline="0" dirty="0" err="1" smtClean="0">
                <a:ea typeface="ＭＳ Ｐゴシック" pitchFamily="34" charset="-128"/>
              </a:rPr>
              <a:t>Worked</a:t>
            </a:r>
            <a:r>
              <a:rPr lang="fr-FR" baseline="0" dirty="0" smtClean="0">
                <a:ea typeface="ＭＳ Ｐゴシック" pitchFamily="34" charset="-128"/>
              </a:rPr>
              <a:t> out fine (</a:t>
            </a:r>
            <a:r>
              <a:rPr lang="fr-FR" baseline="0" dirty="0" err="1" smtClean="0">
                <a:ea typeface="ＭＳ Ｐゴシック" pitchFamily="34" charset="-128"/>
              </a:rPr>
              <a:t>finished</a:t>
            </a:r>
            <a:r>
              <a:rPr lang="fr-FR" baseline="0" dirty="0" smtClean="0">
                <a:ea typeface="ＭＳ Ｐゴシック" pitchFamily="34" charset="-128"/>
              </a:rPr>
              <a:t> at 11:45)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In 2016: Exercises 1.1-1.5</a:t>
            </a:r>
            <a:r>
              <a:rPr lang="fr-FR" baseline="0" dirty="0" smtClean="0">
                <a:ea typeface="ＭＳ Ｐゴシック" pitchFamily="34" charset="-128"/>
              </a:rPr>
              <a:t> and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2.1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10:15-11:00 (</a:t>
            </a:r>
            <a:r>
              <a:rPr lang="fr-FR" baseline="0" dirty="0" err="1" smtClean="0">
                <a:ea typeface="ＭＳ Ｐゴシック" pitchFamily="34" charset="-128"/>
              </a:rPr>
              <a:t>this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also</a:t>
            </a:r>
            <a:r>
              <a:rPr lang="fr-FR" baseline="0" dirty="0" smtClean="0">
                <a:ea typeface="ＭＳ Ｐゴシック" pitchFamily="34" charset="-128"/>
              </a:rPr>
              <a:t> a </a:t>
            </a:r>
            <a:r>
              <a:rPr lang="fr-FR" baseline="0" dirty="0" err="1" smtClean="0">
                <a:ea typeface="ＭＳ Ｐゴシック" pitchFamily="34" charset="-128"/>
              </a:rPr>
              <a:t>nice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way</a:t>
            </a:r>
            <a:r>
              <a:rPr lang="fr-FR" baseline="0" dirty="0" smtClean="0">
                <a:ea typeface="ＭＳ Ｐゴシック" pitchFamily="34" charset="-128"/>
              </a:rPr>
              <a:t> to do </a:t>
            </a:r>
            <a:r>
              <a:rPr lang="fr-FR" baseline="0" dirty="0" err="1" smtClean="0">
                <a:ea typeface="ＭＳ Ｐゴシック" pitchFamily="34" charset="-128"/>
              </a:rPr>
              <a:t>it</a:t>
            </a:r>
            <a:r>
              <a:rPr lang="fr-FR" baseline="0" dirty="0" smtClean="0">
                <a:ea typeface="ＭＳ Ｐゴシック" pitchFamily="34" charset="-128"/>
              </a:rPr>
              <a:t>, I </a:t>
            </a:r>
            <a:r>
              <a:rPr lang="fr-FR" baseline="0" dirty="0" err="1" smtClean="0">
                <a:ea typeface="ＭＳ Ｐゴシック" pitchFamily="34" charset="-128"/>
              </a:rPr>
              <a:t>could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this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again</a:t>
            </a:r>
            <a:r>
              <a:rPr lang="fr-FR" baseline="0" dirty="0" smtClean="0">
                <a:ea typeface="ＭＳ Ｐゴシック" pitchFamily="34" charset="-128"/>
              </a:rPr>
              <a:t>!)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1st lecture:</a:t>
            </a:r>
            <a:r>
              <a:rPr lang="fr-FR" baseline="0" dirty="0" smtClean="0">
                <a:ea typeface="ＭＳ Ｐゴシック" pitchFamily="34" charset="-128"/>
              </a:rPr>
              <a:t> Quiz on </a:t>
            </a:r>
            <a:r>
              <a:rPr lang="fr-FR" baseline="0" dirty="0" err="1" smtClean="0">
                <a:ea typeface="ＭＳ Ｐゴシック" pitchFamily="34" charset="-128"/>
              </a:rPr>
              <a:t>number</a:t>
            </a:r>
            <a:r>
              <a:rPr lang="fr-FR" baseline="0" dirty="0" smtClean="0">
                <a:ea typeface="ＭＳ Ｐゴシック" pitchFamily="34" charset="-128"/>
              </a:rPr>
              <a:t> of variables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a few minutes. Lecture on </a:t>
            </a:r>
            <a:r>
              <a:rPr lang="fr-FR" baseline="0" dirty="0" err="1" smtClean="0">
                <a:ea typeface="ＭＳ Ｐゴシック" pitchFamily="34" charset="-128"/>
              </a:rPr>
              <a:t>exploiting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similarity</a:t>
            </a:r>
            <a:r>
              <a:rPr lang="fr-FR" baseline="0" dirty="0" smtClean="0">
                <a:ea typeface="ＭＳ Ｐゴシック" pitchFamily="34" charset="-128"/>
              </a:rPr>
              <a:t> of h and n.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In 2015 First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at 9:50 (</a:t>
            </a:r>
            <a:r>
              <a:rPr lang="fr-FR" baseline="0" dirty="0" err="1" smtClean="0">
                <a:ea typeface="ＭＳ Ｐゴシック" pitchFamily="34" charset="-128"/>
              </a:rPr>
              <a:t>separation</a:t>
            </a:r>
            <a:r>
              <a:rPr lang="fr-FR" baseline="0" dirty="0" smtClean="0">
                <a:ea typeface="ＭＳ Ｐゴシック" pitchFamily="34" charset="-128"/>
              </a:rPr>
              <a:t> of time </a:t>
            </a:r>
            <a:r>
              <a:rPr lang="fr-FR" baseline="0" dirty="0" err="1" smtClean="0">
                <a:ea typeface="ＭＳ Ｐゴシック" pitchFamily="34" charset="-128"/>
              </a:rPr>
              <a:t>scales</a:t>
            </a:r>
            <a:r>
              <a:rPr lang="fr-FR" baseline="0" dirty="0" smtClean="0">
                <a:ea typeface="ＭＳ Ｐゴシック" pitchFamily="34" charset="-128"/>
              </a:rPr>
              <a:t>) as slide 20.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Discussion and extension  of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1.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and flow. Finish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Quiz3.3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Lecture: 15 minutes lectures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slides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stability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continue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slides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00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FB216-41FC-4EF8-B8EF-74E73379C6FA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1843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24D7B-26CA-4553-91DF-E0FD44276DE8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2184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C1BA-A324-412B-BFD9-65C47A4A4172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19907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C953-8B54-43B4-BDFF-938B52997FFA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12817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C953-8B54-43B4-BDFF-938B52997FFA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21956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C953-8B54-43B4-BDFF-938B52997FFA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6403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C953-8B54-43B4-BDFF-938B52997FFA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75450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34029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4261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3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84677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70169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8DA45-9F4B-4E65-829D-61539912151E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44595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64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9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42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4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24D7B-26CA-4553-91DF-E0FD44276DE8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03628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97976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2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74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34498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70091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C5C18-4C9D-4B12-A8A6-C798A09B6493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set b0=b1-2</a:t>
            </a:r>
          </a:p>
        </p:txBody>
      </p:sp>
    </p:spTree>
    <p:extLst>
      <p:ext uri="{BB962C8B-B14F-4D97-AF65-F5344CB8AC3E}">
        <p14:creationId xmlns:p14="http://schemas.microsoft.com/office/powerpoint/2010/main" val="1754168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33492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2016: Exercises</a:t>
            </a:r>
          </a:p>
          <a:p>
            <a:r>
              <a:rPr lang="fr-FR" dirty="0" smtClean="0">
                <a:ea typeface="ＭＳ Ｐゴシック" pitchFamily="34" charset="-128"/>
              </a:rPr>
              <a:t>1st lecture:</a:t>
            </a:r>
            <a:r>
              <a:rPr lang="fr-FR" baseline="0" dirty="0" smtClean="0">
                <a:ea typeface="ＭＳ Ｐゴシック" pitchFamily="34" charset="-128"/>
              </a:rPr>
              <a:t> Quiz on </a:t>
            </a:r>
            <a:r>
              <a:rPr lang="fr-FR" baseline="0" dirty="0" err="1" smtClean="0">
                <a:ea typeface="ＭＳ Ｐゴシック" pitchFamily="34" charset="-128"/>
              </a:rPr>
              <a:t>number</a:t>
            </a:r>
            <a:r>
              <a:rPr lang="fr-FR" baseline="0" dirty="0" smtClean="0">
                <a:ea typeface="ＭＳ Ｐゴシック" pitchFamily="34" charset="-128"/>
              </a:rPr>
              <a:t> of variables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a few minutes. Lecture on </a:t>
            </a:r>
            <a:r>
              <a:rPr lang="fr-FR" baseline="0" dirty="0" err="1" smtClean="0">
                <a:ea typeface="ＭＳ Ｐゴシック" pitchFamily="34" charset="-128"/>
              </a:rPr>
              <a:t>exploiting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similarity</a:t>
            </a:r>
            <a:r>
              <a:rPr lang="fr-FR" baseline="0" dirty="0" smtClean="0">
                <a:ea typeface="ＭＳ Ｐゴシック" pitchFamily="34" charset="-128"/>
              </a:rPr>
              <a:t> of h and n.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In 2015 First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at 9:50 (</a:t>
            </a:r>
            <a:r>
              <a:rPr lang="fr-FR" baseline="0" dirty="0" err="1" smtClean="0">
                <a:ea typeface="ＭＳ Ｐゴシック" pitchFamily="34" charset="-128"/>
              </a:rPr>
              <a:t>separation</a:t>
            </a:r>
            <a:r>
              <a:rPr lang="fr-FR" baseline="0" dirty="0" smtClean="0">
                <a:ea typeface="ＭＳ Ｐゴシック" pitchFamily="34" charset="-128"/>
              </a:rPr>
              <a:t> of time </a:t>
            </a:r>
            <a:r>
              <a:rPr lang="fr-FR" baseline="0" dirty="0" err="1" smtClean="0">
                <a:ea typeface="ＭＳ Ｐゴシック" pitchFamily="34" charset="-128"/>
              </a:rPr>
              <a:t>scales</a:t>
            </a:r>
            <a:r>
              <a:rPr lang="fr-FR" baseline="0" dirty="0" smtClean="0">
                <a:ea typeface="ＭＳ Ｐゴシック" pitchFamily="34" charset="-128"/>
              </a:rPr>
              <a:t>) as slide 20.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Discussion and extension  of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1.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and flow. Finish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Quiz3.3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Lecture: 15 minutes lectures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slides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stability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continue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slides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94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00633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41182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C5C18-4C9D-4B12-A8A6-C798A09B6493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set b0=b1-2</a:t>
            </a:r>
          </a:p>
        </p:txBody>
      </p:sp>
    </p:spTree>
    <p:extLst>
      <p:ext uri="{BB962C8B-B14F-4D97-AF65-F5344CB8AC3E}">
        <p14:creationId xmlns:p14="http://schemas.microsoft.com/office/powerpoint/2010/main" val="5873669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C5C18-4C9D-4B12-A8A6-C798A09B6493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394750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4531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E0D-DB65-43B5-BB5F-D67487C6345E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71202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19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26807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814078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81646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24559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731425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2D1F-C0C1-4A85-A735-A938D86B80C5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563003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995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834899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2D1F-C0C1-4A85-A735-A938D86B80C5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372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683233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91305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78169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29315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2D1F-C0C1-4A85-A735-A938D86B80C5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2576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2D1F-C0C1-4A85-A735-A938D86B80C5}" type="slidenum">
              <a:rPr lang="fr-FR" smtClean="0"/>
              <a:pPr/>
              <a:t>58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56808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761802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056631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75C9C-35DC-4A08-9EEB-2FF705B219C4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800022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4553F-E16A-43D4-BEB2-A7EFB17CA02B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706342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75C9C-35DC-4A08-9EEB-2FF705B219C4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In 2017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moved</a:t>
            </a:r>
            <a:r>
              <a:rPr lang="fr-FR" dirty="0" smtClean="0"/>
              <a:t> to the end </a:t>
            </a:r>
          </a:p>
        </p:txBody>
      </p:sp>
    </p:spTree>
    <p:extLst>
      <p:ext uri="{BB962C8B-B14F-4D97-AF65-F5344CB8AC3E}">
        <p14:creationId xmlns:p14="http://schemas.microsoft.com/office/powerpoint/2010/main" val="402127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4553F-E16A-43D4-BEB2-A7EFB17CA02B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784414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64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95187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91690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66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039510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67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357734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68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5383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4553F-E16A-43D4-BEB2-A7EFB17CA02B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5572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442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C1BA-A324-412B-BFD9-65C47A4A417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081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3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9.wmf"/><Relationship Id="rId15" Type="http://schemas.openxmlformats.org/officeDocument/2006/relationships/image" Target="../media/image18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5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4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28.wmf"/><Relationship Id="rId15" Type="http://schemas.openxmlformats.org/officeDocument/2006/relationships/image" Target="../media/image23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png"/><Relationship Id="rId5" Type="http://schemas.openxmlformats.org/officeDocument/2006/relationships/image" Target="../media/image32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35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57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1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5.wmf"/><Relationship Id="rId5" Type="http://schemas.openxmlformats.org/officeDocument/2006/relationships/image" Target="../media/image37.wmf"/><Relationship Id="rId15" Type="http://schemas.openxmlformats.org/officeDocument/2006/relationships/image" Target="../media/image32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8.wmf"/><Relationship Id="rId5" Type="http://schemas.openxmlformats.org/officeDocument/2006/relationships/image" Target="../media/image40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46.wmf"/><Relationship Id="rId5" Type="http://schemas.openxmlformats.org/officeDocument/2006/relationships/image" Target="../media/image44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50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74.bin"/><Relationship Id="rId9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png"/><Relationship Id="rId5" Type="http://schemas.openxmlformats.org/officeDocument/2006/relationships/image" Target="../media/image53.wmf"/><Relationship Id="rId10" Type="http://schemas.openxmlformats.org/officeDocument/2006/relationships/image" Target="../media/image55.wmf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7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89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56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24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92.bin"/><Relationship Id="rId5" Type="http://schemas.openxmlformats.org/officeDocument/2006/relationships/image" Target="../media/image28.wmf"/><Relationship Id="rId15" Type="http://schemas.openxmlformats.org/officeDocument/2006/relationships/image" Target="../media/image23.wmf"/><Relationship Id="rId23" Type="http://schemas.openxmlformats.org/officeDocument/2006/relationships/image" Target="../media/image57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8.wmf"/><Relationship Id="rId5" Type="http://schemas.openxmlformats.org/officeDocument/2006/relationships/image" Target="../media/image4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0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0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71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71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7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7.png"/><Relationship Id="rId10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1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71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12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2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2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2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78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7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3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68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8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3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85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8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8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88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8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54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5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68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82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68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8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2.png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6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65.bin"/><Relationship Id="rId11" Type="http://schemas.openxmlformats.org/officeDocument/2006/relationships/image" Target="../media/image71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8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71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81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97.wmf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96.wmf"/><Relationship Id="rId5" Type="http://schemas.openxmlformats.org/officeDocument/2006/relationships/image" Target="../media/image84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77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85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84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96.wmf"/><Relationship Id="rId5" Type="http://schemas.openxmlformats.org/officeDocument/2006/relationships/image" Target="../media/image84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83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104.wmf"/><Relationship Id="rId5" Type="http://schemas.openxmlformats.org/officeDocument/2006/relationships/image" Target="../media/image105.png"/><Relationship Id="rId10" Type="http://schemas.openxmlformats.org/officeDocument/2006/relationships/oleObject" Target="../embeddings/oleObject188.bin"/><Relationship Id="rId4" Type="http://schemas.openxmlformats.org/officeDocument/2006/relationships/image" Target="../media/image101.png"/><Relationship Id="rId9" Type="http://schemas.openxmlformats.org/officeDocument/2006/relationships/image" Target="../media/image103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93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06.wmf"/><Relationship Id="rId17" Type="http://schemas.openxmlformats.org/officeDocument/2006/relationships/image" Target="../media/image90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10" Type="http://schemas.openxmlformats.org/officeDocument/2006/relationships/image" Target="../media/image104.wmf"/><Relationship Id="rId4" Type="http://schemas.openxmlformats.org/officeDocument/2006/relationships/image" Target="../media/image105.png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07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109.wmf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19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8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704489" y="374345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3 – Reducing detail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Two-dimensional neuron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95969" y="6126857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From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4 to 2 dimensions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MathDetour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1: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Exploiting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similarities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MathDetour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2: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Separation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time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scales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 constant input vs pulse input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TypeI</a:t>
            </a:r>
            <a:r>
              <a:rPr lang="fr-CH" sz="5400" b="1" noProof="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and II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Neuron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             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next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week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!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98179" y="1632977"/>
            <a:ext cx="9773651" cy="1457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60003" y="523332"/>
            <a:ext cx="15148347" cy="29215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Impact" charset="0"/>
                <a:cs typeface="Impact" charset="0"/>
              </a:rPr>
              <a:t>Biological Modeling of Neural Networks</a:t>
            </a:r>
            <a:endParaRPr lang="en-US">
              <a:latin typeface="Impact" charset="0"/>
              <a:cs typeface="Impac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157" y="8082434"/>
            <a:ext cx="7964040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3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4.1- 4.3 </a:t>
            </a:r>
            <a:endParaRPr lang="en-US" sz="4400" dirty="0" smtClean="0"/>
          </a:p>
        </p:txBody>
      </p:sp>
      <p:pic>
        <p:nvPicPr>
          <p:cNvPr id="15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720249" y="2160411"/>
          <a:ext cx="19968601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4" name="Equation" r:id="rId4" imgW="3632040" imgH="393480" progId="Equation.DSMT4">
                  <p:embed/>
                </p:oleObj>
              </mc:Choice>
              <mc:Fallback>
                <p:oleObj name="Equation" r:id="rId4" imgW="36320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9" y="2160411"/>
                        <a:ext cx="19968601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1"/>
          <p:cNvGraphicFramePr>
            <a:graphicFrameLocks noChangeAspect="1"/>
          </p:cNvGraphicFramePr>
          <p:nvPr/>
        </p:nvGraphicFramePr>
        <p:xfrm>
          <a:off x="1380752" y="3973224"/>
          <a:ext cx="5458136" cy="155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5" name="Equation" r:id="rId6" imgW="1130040" imgH="431640" progId="Equation.3">
                  <p:embed/>
                </p:oleObj>
              </mc:Choice>
              <mc:Fallback>
                <p:oleObj name="Equation" r:id="rId6" imgW="1130040" imgH="431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752" y="3973224"/>
                        <a:ext cx="5458136" cy="1555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2"/>
          <p:cNvGraphicFramePr>
            <a:graphicFrameLocks noChangeAspect="1"/>
          </p:cNvGraphicFramePr>
          <p:nvPr/>
        </p:nvGraphicFramePr>
        <p:xfrm>
          <a:off x="1444251" y="6970702"/>
          <a:ext cx="5289327" cy="163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6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251" y="6970702"/>
                        <a:ext cx="5289327" cy="1634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3"/>
          <p:cNvGraphicFramePr>
            <a:graphicFrameLocks noChangeAspect="1"/>
          </p:cNvGraphicFramePr>
          <p:nvPr/>
        </p:nvGraphicFramePr>
        <p:xfrm>
          <a:off x="1493015" y="5566998"/>
          <a:ext cx="5056747" cy="156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7" name="Equation" r:id="rId10" imgW="1041120" imgH="431640" progId="Equation.3">
                  <p:embed/>
                </p:oleObj>
              </mc:Choice>
              <mc:Fallback>
                <p:oleObj name="Equation" r:id="rId10" imgW="104112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015" y="5566998"/>
                        <a:ext cx="5056747" cy="1561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330660" y="1147036"/>
            <a:ext cx="1973182" cy="1350257"/>
            <a:chOff x="4848" y="2112"/>
            <a:chExt cx="526" cy="480"/>
          </a:xfrm>
        </p:grpSpPr>
        <p:sp>
          <p:nvSpPr>
            <p:cNvPr id="3114" name="Line 25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Text Box 26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601244" y="1485283"/>
            <a:ext cx="5401866" cy="1350257"/>
            <a:chOff x="960" y="2352"/>
            <a:chExt cx="1440" cy="480"/>
          </a:xfrm>
        </p:grpSpPr>
        <p:graphicFrame>
          <p:nvGraphicFramePr>
            <p:cNvPr id="3083" name="Object 28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378" name="Equation" r:id="rId12" imgW="228600" imgH="228600" progId="Equation.3">
                    <p:embed/>
                  </p:oleObj>
                </mc:Choice>
                <mc:Fallback>
                  <p:oleObj name="Equation" r:id="rId12" imgW="228600" imgH="2286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2" name="Freeform 29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Freeform 30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9723358" y="1485283"/>
            <a:ext cx="4861679" cy="1350257"/>
            <a:chOff x="2592" y="2352"/>
            <a:chExt cx="1296" cy="480"/>
          </a:xfrm>
        </p:grpSpPr>
        <p:graphicFrame>
          <p:nvGraphicFramePr>
            <p:cNvPr id="3082" name="Object 32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379" name="Equation" r:id="rId14" imgW="190440" imgH="215640" progId="Equation.3">
                    <p:embed/>
                  </p:oleObj>
                </mc:Choice>
                <mc:Fallback>
                  <p:oleObj name="Equation" r:id="rId14" imgW="190440" imgH="21564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0" name="Freeform 33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Freeform 34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5125224" y="1485283"/>
            <a:ext cx="3421182" cy="1350257"/>
            <a:chOff x="4032" y="2352"/>
            <a:chExt cx="912" cy="480"/>
          </a:xfrm>
        </p:grpSpPr>
        <p:graphicFrame>
          <p:nvGraphicFramePr>
            <p:cNvPr id="3081" name="Object 36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380" name="Equation" r:id="rId16" imgW="266400" imgH="228600" progId="Equation.3">
                    <p:embed/>
                  </p:oleObj>
                </mc:Choice>
                <mc:Fallback>
                  <p:oleObj name="Equation" r:id="rId16" imgW="266400" imgH="2286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8" name="Freeform 37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Freeform 38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9723359" y="3915745"/>
            <a:ext cx="10372332" cy="3147786"/>
            <a:chOff x="2592" y="3216"/>
            <a:chExt cx="2765" cy="1119"/>
          </a:xfrm>
        </p:grpSpPr>
        <p:sp>
          <p:nvSpPr>
            <p:cNvPr id="3096" name="Rectangle 76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Rectangle 77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78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Line 79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Text Box 80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3101" name="Text Box 81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3102" name="Freeform 82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Freeform 83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Text Box 84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dirty="0"/>
            </a:p>
          </p:txBody>
        </p:sp>
        <p:sp>
          <p:nvSpPr>
            <p:cNvPr id="3105" name="Text Box 85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dirty="0"/>
            </a:p>
          </p:txBody>
        </p:sp>
        <p:sp>
          <p:nvSpPr>
            <p:cNvPr id="3106" name="Freeform 86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Freeform 87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9" name="Object 88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381" name="Equation" r:id="rId18" imgW="368280" imgH="228600" progId="Equation.3">
                    <p:embed/>
                  </p:oleObj>
                </mc:Choice>
                <mc:Fallback>
                  <p:oleObj name="Equation" r:id="rId18" imgW="368280" imgH="228600" progId="Equation.3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89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382" name="Equation" r:id="rId20" imgW="380880" imgH="228600" progId="Equation.3">
                    <p:embed/>
                  </p:oleObj>
                </mc:Choice>
                <mc:Fallback>
                  <p:oleObj name="Equation" r:id="rId20" imgW="380880" imgH="228600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9498" name="Text Box 90"/>
          <p:cNvSpPr txBox="1">
            <a:spLocks noChangeArrowheads="1"/>
          </p:cNvSpPr>
          <p:nvPr/>
        </p:nvSpPr>
        <p:spPr bwMode="auto">
          <a:xfrm>
            <a:off x="720249" y="8984836"/>
            <a:ext cx="860498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1) dynamics of </a:t>
            </a:r>
            <a:r>
              <a:rPr lang="en-US" i="1" dirty="0"/>
              <a:t>m </a:t>
            </a:r>
            <a:r>
              <a:rPr lang="en-US" dirty="0" smtClean="0"/>
              <a:t>are </a:t>
            </a:r>
            <a:r>
              <a:rPr lang="en-US" dirty="0"/>
              <a:t>fast</a:t>
            </a:r>
          </a:p>
        </p:txBody>
      </p: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12461806" y="8866688"/>
            <a:ext cx="7885223" cy="970498"/>
            <a:chOff x="3322" y="2688"/>
            <a:chExt cx="2102" cy="345"/>
          </a:xfrm>
        </p:grpSpPr>
        <p:sp>
          <p:nvSpPr>
            <p:cNvPr id="3095" name="Line 91"/>
            <p:cNvSpPr>
              <a:spLocks noChangeShapeType="1"/>
            </p:cNvSpPr>
            <p:nvPr/>
          </p:nvSpPr>
          <p:spPr bwMode="auto">
            <a:xfrm>
              <a:off x="3322" y="288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8" name="Object 93"/>
            <p:cNvGraphicFramePr>
              <a:graphicFrameLocks noChangeAspect="1"/>
            </p:cNvGraphicFramePr>
            <p:nvPr/>
          </p:nvGraphicFramePr>
          <p:xfrm>
            <a:off x="3945" y="2688"/>
            <a:ext cx="147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383" name="Equation" r:id="rId22" imgW="977760" imgH="228600" progId="Equation.3">
                    <p:embed/>
                  </p:oleObj>
                </mc:Choice>
                <mc:Fallback>
                  <p:oleObj name="Equation" r:id="rId22" imgW="977760" imgH="228600" progId="Equation.3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5" y="2688"/>
                          <a:ext cx="1479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10800000" flipV="1">
            <a:off x="6752332" y="6076156"/>
            <a:ext cx="10128498" cy="3164666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3363693" y="7625454"/>
            <a:ext cx="5238674" cy="1241234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i="1" dirty="0" smtClean="0"/>
              <a:t>Details later!</a:t>
            </a:r>
            <a:endParaRPr lang="fr-FR" sz="6800" i="1" dirty="0"/>
          </a:p>
        </p:txBody>
      </p:sp>
      <p:sp>
        <p:nvSpPr>
          <p:cNvPr id="4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98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Reduction of dimensionality: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/>
        </p:nvGraphicFramePr>
        <p:xfrm>
          <a:off x="13241338" y="2871788"/>
          <a:ext cx="4256087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2" name="Equation" r:id="rId4" imgW="1244520" imgH="812520" progId="Equation.DSMT4">
                  <p:embed/>
                </p:oleObj>
              </mc:Choice>
              <mc:Fallback>
                <p:oleObj name="Equation" r:id="rId4" imgW="124452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338" y="2871788"/>
                        <a:ext cx="4256087" cy="280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13031788" y="8683625"/>
          <a:ext cx="6537325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3" name="Equation" r:id="rId6" imgW="1434960" imgH="393480" progId="Equation.DSMT4">
                  <p:embed/>
                </p:oleObj>
              </mc:Choice>
              <mc:Fallback>
                <p:oleObj name="Equation" r:id="rId6" imgW="14349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1788" y="8683625"/>
                        <a:ext cx="6537325" cy="181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1112265" y="1604546"/>
            <a:ext cx="949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coupled differential equations</a:t>
            </a:r>
            <a:endParaRPr lang="en-US" sz="4800" dirty="0"/>
          </a:p>
        </p:txBody>
      </p:sp>
      <p:sp>
        <p:nvSpPr>
          <p:cNvPr id="73" name="TextBox 72"/>
          <p:cNvSpPr txBox="1"/>
          <p:nvPr/>
        </p:nvSpPr>
        <p:spPr>
          <a:xfrm>
            <a:off x="11264665" y="5962544"/>
            <a:ext cx="7104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Separation of time scales</a:t>
            </a:r>
            <a:endParaRPr lang="en-US" sz="4800" dirty="0"/>
          </a:p>
        </p:txBody>
      </p:sp>
      <p:sp>
        <p:nvSpPr>
          <p:cNvPr id="74" name="TextBox 73"/>
          <p:cNvSpPr txBox="1"/>
          <p:nvPr/>
        </p:nvSpPr>
        <p:spPr>
          <a:xfrm>
            <a:off x="11264665" y="7906234"/>
            <a:ext cx="1039098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1-dimensional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1142" y="5197251"/>
            <a:ext cx="8852103" cy="272382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Exercise 1 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(week 3)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at beginning of lecture 2 !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89125" name="Object 4"/>
          <p:cNvGraphicFramePr>
            <a:graphicFrameLocks noChangeAspect="1"/>
          </p:cNvGraphicFramePr>
          <p:nvPr/>
        </p:nvGraphicFramePr>
        <p:xfrm>
          <a:off x="1622425" y="2078038"/>
          <a:ext cx="35179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4" name="Equation" r:id="rId8" imgW="1028520" imgH="583920" progId="Equation.DSMT4">
                  <p:embed/>
                </p:oleObj>
              </mc:Choice>
              <mc:Fallback>
                <p:oleObj name="Equation" r:id="rId8" imgW="102852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2078038"/>
                        <a:ext cx="351790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42613" y="8731782"/>
            <a:ext cx="65" cy="17543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CH" dirty="0" smtClean="0"/>
          </a:p>
          <a:p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707505" y="6763001"/>
                <a:ext cx="5565050" cy="877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H" dirty="0" smtClean="0"/>
                  <a:t> </a:t>
                </a:r>
                <a:r>
                  <a:rPr lang="fr-CH" dirty="0" smtClean="0">
                    <a:sym typeface="Wingdings" panose="05000000000000000000" pitchFamily="2" charset="2"/>
                  </a:rPr>
                  <a:t> </a:t>
                </a:r>
                <a:r>
                  <a:rPr lang="fr-CH" i="1" dirty="0" smtClean="0">
                    <a:sym typeface="Wingdings" panose="05000000000000000000" pitchFamily="2" charset="2"/>
                  </a:rPr>
                  <a:t>x=h(y)</a:t>
                </a:r>
                <a:endParaRPr lang="fr-CH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505" y="6763001"/>
                <a:ext cx="5565050" cy="877163"/>
              </a:xfrm>
              <a:prstGeom prst="rect">
                <a:avLst/>
              </a:prstGeom>
              <a:blipFill rotWithShape="0">
                <a:blip r:embed="rId10"/>
                <a:stretch>
                  <a:fillRect t="-25694" r="-7119" b="-4861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35151" y="2160411"/>
          <a:ext cx="20598366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35" name="Equation" r:id="rId4" imgW="3632040" imgH="393480" progId="Equation.DSMT4">
                  <p:embed/>
                </p:oleObj>
              </mc:Choice>
              <mc:Fallback>
                <p:oleObj name="Equation" r:id="rId4" imgW="36320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51" y="2160411"/>
                        <a:ext cx="20598366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546406" y="1105523"/>
            <a:ext cx="1973182" cy="1350257"/>
            <a:chOff x="4848" y="2112"/>
            <a:chExt cx="526" cy="480"/>
          </a:xfrm>
        </p:grpSpPr>
        <p:sp>
          <p:nvSpPr>
            <p:cNvPr id="4139" name="Line 9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10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601244" y="1485283"/>
            <a:ext cx="5401866" cy="1350257"/>
            <a:chOff x="960" y="2352"/>
            <a:chExt cx="1440" cy="480"/>
          </a:xfrm>
        </p:grpSpPr>
        <p:graphicFrame>
          <p:nvGraphicFramePr>
            <p:cNvPr id="4108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436" name="Equation" r:id="rId6" imgW="228600" imgH="228600" progId="Equation.3">
                    <p:embed/>
                  </p:oleObj>
                </mc:Choice>
                <mc:Fallback>
                  <p:oleObj name="Equation" r:id="rId6" imgW="2286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7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723358" y="1485283"/>
            <a:ext cx="4861679" cy="1350257"/>
            <a:chOff x="2592" y="2352"/>
            <a:chExt cx="1296" cy="480"/>
          </a:xfrm>
        </p:grpSpPr>
        <p:graphicFrame>
          <p:nvGraphicFramePr>
            <p:cNvPr id="4107" name="Object 16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437" name="Equation" r:id="rId8" imgW="190440" imgH="215640" progId="Equation.3">
                    <p:embed/>
                  </p:oleObj>
                </mc:Choice>
                <mc:Fallback>
                  <p:oleObj name="Equation" r:id="rId8" imgW="190440" imgH="2156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5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125224" y="1485283"/>
            <a:ext cx="3421182" cy="1350257"/>
            <a:chOff x="4032" y="2352"/>
            <a:chExt cx="912" cy="480"/>
          </a:xfrm>
        </p:grpSpPr>
        <p:graphicFrame>
          <p:nvGraphicFramePr>
            <p:cNvPr id="4106" name="Object 20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438" name="Equation" r:id="rId10" imgW="266400" imgH="228600" progId="Equation.3">
                    <p:embed/>
                  </p:oleObj>
                </mc:Choice>
                <mc:Fallback>
                  <p:oleObj name="Equation" r:id="rId10" imgW="2664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3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9723359" y="3915745"/>
            <a:ext cx="10372332" cy="3147786"/>
            <a:chOff x="2592" y="3216"/>
            <a:chExt cx="2765" cy="1119"/>
          </a:xfrm>
        </p:grpSpPr>
        <p:sp>
          <p:nvSpPr>
            <p:cNvPr id="4121" name="Rectangle 2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Rectangle 25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2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2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Text Box 2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26" name="Text Box 2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27" name="Freeform 30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31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2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dirty="0"/>
            </a:p>
          </p:txBody>
        </p:sp>
        <p:sp>
          <p:nvSpPr>
            <p:cNvPr id="4130" name="Text Box 33"/>
            <p:cNvSpPr txBox="1">
              <a:spLocks noChangeArrowheads="1"/>
            </p:cNvSpPr>
            <p:nvPr/>
          </p:nvSpPr>
          <p:spPr bwMode="auto">
            <a:xfrm>
              <a:off x="3459" y="3362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76FF"/>
                  </a:solidFill>
                </a:rPr>
                <a:t>n</a:t>
              </a:r>
              <a:r>
                <a:rPr lang="en-US" sz="4200" baseline="-25000" dirty="0">
                  <a:solidFill>
                    <a:srgbClr val="0076FF"/>
                  </a:solidFill>
                </a:rPr>
                <a:t>0</a:t>
              </a:r>
              <a:r>
                <a:rPr lang="en-US" sz="4200" dirty="0">
                  <a:solidFill>
                    <a:srgbClr val="0076FF"/>
                  </a:solidFill>
                </a:rPr>
                <a:t>(u)</a:t>
              </a:r>
              <a:endParaRPr lang="en-US" dirty="0">
                <a:solidFill>
                  <a:srgbClr val="0076FF"/>
                </a:solidFill>
              </a:endParaRPr>
            </a:p>
          </p:txBody>
        </p:sp>
        <p:sp>
          <p:nvSpPr>
            <p:cNvPr id="4131" name="Freeform 34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Freeform 35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4" name="Object 36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439" name="Equation" r:id="rId12" imgW="368280" imgH="228600" progId="Equation.3">
                    <p:embed/>
                  </p:oleObj>
                </mc:Choice>
                <mc:Fallback>
                  <p:oleObj name="Equation" r:id="rId12" imgW="368280" imgH="2286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37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440" name="Equation" r:id="rId14" imgW="380880" imgH="228600" progId="Equation.3">
                    <p:embed/>
                  </p:oleObj>
                </mc:Choice>
                <mc:Fallback>
                  <p:oleObj name="Equation" r:id="rId14" imgW="380880" imgH="22860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16" name="Text Box 38"/>
          <p:cNvSpPr txBox="1">
            <a:spLocks noChangeArrowheads="1"/>
          </p:cNvSpPr>
          <p:nvPr/>
        </p:nvSpPr>
        <p:spPr bwMode="auto">
          <a:xfrm>
            <a:off x="720249" y="8830119"/>
            <a:ext cx="1137016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1) dynamics of </a:t>
            </a:r>
            <a:r>
              <a:rPr lang="en-US" i="1" dirty="0"/>
              <a:t>m </a:t>
            </a:r>
            <a:r>
              <a:rPr lang="en-US" dirty="0" smtClean="0"/>
              <a:t>are </a:t>
            </a:r>
            <a:r>
              <a:rPr lang="en-US" dirty="0"/>
              <a:t>fast</a:t>
            </a:r>
          </a:p>
          <a:p>
            <a:r>
              <a:rPr lang="en-US" dirty="0"/>
              <a:t>2) dynamics 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2461806" y="8711973"/>
            <a:ext cx="7885223" cy="970496"/>
            <a:chOff x="3322" y="2688"/>
            <a:chExt cx="2102" cy="345"/>
          </a:xfrm>
        </p:grpSpPr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322" y="288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3" name="Object 41"/>
            <p:cNvGraphicFramePr>
              <a:graphicFrameLocks noChangeAspect="1"/>
            </p:cNvGraphicFramePr>
            <p:nvPr/>
          </p:nvGraphicFramePr>
          <p:xfrm>
            <a:off x="3945" y="2688"/>
            <a:ext cx="147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441" name="Equation" r:id="rId16" imgW="977760" imgH="228600" progId="Equation.3">
                    <p:embed/>
                  </p:oleObj>
                </mc:Choice>
                <mc:Fallback>
                  <p:oleObj name="Equation" r:id="rId16" imgW="977760" imgH="2286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5" y="2688"/>
                          <a:ext cx="1479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9" name="Object 46"/>
          <p:cNvGraphicFramePr>
            <a:graphicFrameLocks noChangeAspect="1"/>
          </p:cNvGraphicFramePr>
          <p:nvPr/>
        </p:nvGraphicFramePr>
        <p:xfrm>
          <a:off x="1954426" y="3932624"/>
          <a:ext cx="4591586" cy="13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42" name="Equation" r:id="rId18" imgW="1130040" imgH="431640" progId="Equation.3">
                  <p:embed/>
                </p:oleObj>
              </mc:Choice>
              <mc:Fallback>
                <p:oleObj name="Equation" r:id="rId18" imgW="1130040" imgH="4316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426" y="3932624"/>
                        <a:ext cx="4591586" cy="13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7"/>
          <p:cNvGraphicFramePr>
            <a:graphicFrameLocks noChangeAspect="1"/>
          </p:cNvGraphicFramePr>
          <p:nvPr/>
        </p:nvGraphicFramePr>
        <p:xfrm>
          <a:off x="1954427" y="7024151"/>
          <a:ext cx="4779151" cy="147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43" name="Equation" r:id="rId20" imgW="1041120" imgH="431640" progId="Equation.3">
                  <p:embed/>
                </p:oleObj>
              </mc:Choice>
              <mc:Fallback>
                <p:oleObj name="Equation" r:id="rId20" imgW="1041120" imgH="4316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427" y="7024151"/>
                        <a:ext cx="4779151" cy="1476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519201"/>
              </p:ext>
            </p:extLst>
          </p:nvPr>
        </p:nvGraphicFramePr>
        <p:xfrm>
          <a:off x="1954213" y="5619750"/>
          <a:ext cx="4624387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44" name="Equation" r:id="rId22" imgW="1054080" imgH="431640" progId="Equation.3">
                  <p:embed/>
                </p:oleObj>
              </mc:Choice>
              <mc:Fallback>
                <p:oleObj name="Equation" r:id="rId22" imgW="1054080" imgH="4316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5619750"/>
                        <a:ext cx="4624387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8" name="Freeform 50"/>
          <p:cNvSpPr>
            <a:spLocks/>
          </p:cNvSpPr>
          <p:nvPr/>
        </p:nvSpPr>
        <p:spPr bwMode="auto">
          <a:xfrm>
            <a:off x="9783380" y="4033894"/>
            <a:ext cx="4422779" cy="2191355"/>
          </a:xfrm>
          <a:custGeom>
            <a:avLst/>
            <a:gdLst>
              <a:gd name="T0" fmla="*/ 0 w 1179"/>
              <a:gd name="T1" fmla="*/ 2147483647 h 779"/>
              <a:gd name="T2" fmla="*/ 2147483647 w 1179"/>
              <a:gd name="T3" fmla="*/ 2147483647 h 779"/>
              <a:gd name="T4" fmla="*/ 2147483647 w 1179"/>
              <a:gd name="T5" fmla="*/ 2147483647 h 779"/>
              <a:gd name="T6" fmla="*/ 2147483647 w 1179"/>
              <a:gd name="T7" fmla="*/ 0 h 779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779"/>
              <a:gd name="T14" fmla="*/ 1179 w 1179"/>
              <a:gd name="T15" fmla="*/ 779 h 7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779">
                <a:moveTo>
                  <a:pt x="0" y="771"/>
                </a:moveTo>
                <a:cubicBezTo>
                  <a:pt x="75" y="775"/>
                  <a:pt x="151" y="779"/>
                  <a:pt x="272" y="681"/>
                </a:cubicBezTo>
                <a:cubicBezTo>
                  <a:pt x="393" y="583"/>
                  <a:pt x="575" y="295"/>
                  <a:pt x="726" y="182"/>
                </a:cubicBezTo>
                <a:cubicBezTo>
                  <a:pt x="877" y="69"/>
                  <a:pt x="1028" y="34"/>
                  <a:pt x="1179" y="0"/>
                </a:cubicBezTo>
              </a:path>
            </a:pathLst>
          </a:custGeom>
          <a:noFill/>
          <a:ln w="9525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19" name="Freeform 66"/>
          <p:cNvSpPr>
            <a:spLocks/>
          </p:cNvSpPr>
          <p:nvPr/>
        </p:nvSpPr>
        <p:spPr bwMode="auto">
          <a:xfrm>
            <a:off x="15399071" y="4776534"/>
            <a:ext cx="4253969" cy="790464"/>
          </a:xfrm>
          <a:custGeom>
            <a:avLst/>
            <a:gdLst>
              <a:gd name="T0" fmla="*/ 0 w 1360"/>
              <a:gd name="T1" fmla="*/ 2147483647 h 281"/>
              <a:gd name="T2" fmla="*/ 2147483647 w 1360"/>
              <a:gd name="T3" fmla="*/ 2147483647 h 281"/>
              <a:gd name="T4" fmla="*/ 2147483647 w 1360"/>
              <a:gd name="T5" fmla="*/ 2147483647 h 281"/>
              <a:gd name="T6" fmla="*/ 0 60000 65536"/>
              <a:gd name="T7" fmla="*/ 0 60000 65536"/>
              <a:gd name="T8" fmla="*/ 0 60000 65536"/>
              <a:gd name="T9" fmla="*/ 0 w 1360"/>
              <a:gd name="T10" fmla="*/ 0 h 281"/>
              <a:gd name="T11" fmla="*/ 1360 w 1360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281">
                <a:moveTo>
                  <a:pt x="0" y="235"/>
                </a:moveTo>
                <a:cubicBezTo>
                  <a:pt x="181" y="117"/>
                  <a:pt x="362" y="0"/>
                  <a:pt x="589" y="8"/>
                </a:cubicBezTo>
                <a:cubicBezTo>
                  <a:pt x="816" y="16"/>
                  <a:pt x="1088" y="148"/>
                  <a:pt x="1360" y="281"/>
                </a:cubicBezTo>
              </a:path>
            </a:pathLst>
          </a:custGeom>
          <a:noFill/>
          <a:ln w="9525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4102" name="Object 67"/>
          <p:cNvGraphicFramePr>
            <a:graphicFrameLocks noChangeAspect="1"/>
          </p:cNvGraphicFramePr>
          <p:nvPr/>
        </p:nvGraphicFramePr>
        <p:xfrm>
          <a:off x="15549122" y="4416467"/>
          <a:ext cx="701491" cy="6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45" name="Equation" r:id="rId24" imgW="152280" imgH="190440" progId="Equation.3">
                  <p:embed/>
                </p:oleObj>
              </mc:Choice>
              <mc:Fallback>
                <p:oleObj name="Equation" r:id="rId24" imgW="152280" imgH="19044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9122" y="4416467"/>
                        <a:ext cx="701491" cy="6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973980" y="1744019"/>
            <a:ext cx="12723094" cy="836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600" b="1" dirty="0" smtClean="0"/>
              <a:t> </a:t>
            </a:r>
            <a:r>
              <a:rPr lang="fr-CH" sz="6600" b="1" dirty="0" err="1" smtClean="0"/>
              <a:t>Reduction</a:t>
            </a:r>
            <a:r>
              <a:rPr lang="fr-CH" sz="6600" b="1" dirty="0" smtClean="0"/>
              <a:t> </a:t>
            </a:r>
            <a:r>
              <a:rPr lang="fr-CH" sz="6600" b="1" dirty="0"/>
              <a:t>of Hodgkin-Huxley </a:t>
            </a:r>
            <a:endParaRPr lang="fr-CH" sz="6600" b="1" dirty="0" smtClean="0"/>
          </a:p>
          <a:p>
            <a:r>
              <a:rPr lang="fr-CH" sz="6600" b="1" dirty="0" smtClean="0"/>
              <a:t> Model to </a:t>
            </a:r>
            <a:r>
              <a:rPr lang="fr-CH" sz="6600" b="1" dirty="0"/>
              <a:t>2 </a:t>
            </a:r>
            <a:r>
              <a:rPr lang="fr-CH" sz="6600" b="1" dirty="0" smtClean="0"/>
              <a:t>Dimension</a:t>
            </a:r>
            <a:endParaRPr lang="fr-CH" sz="6600" b="1" dirty="0"/>
          </a:p>
          <a:p>
            <a:r>
              <a:rPr lang="fr-CH" dirty="0"/>
              <a:t>    -</a:t>
            </a:r>
            <a:r>
              <a:rPr lang="fr-CH" dirty="0" err="1"/>
              <a:t>step</a:t>
            </a:r>
            <a:r>
              <a:rPr lang="fr-CH" dirty="0"/>
              <a:t> 1</a:t>
            </a:r>
            <a:r>
              <a:rPr lang="fr-CH" dirty="0" smtClean="0"/>
              <a:t>:</a:t>
            </a:r>
          </a:p>
          <a:p>
            <a:r>
              <a:rPr lang="fr-CH" dirty="0" smtClean="0"/>
              <a:t>     </a:t>
            </a:r>
            <a:r>
              <a:rPr lang="fr-CH" dirty="0" err="1"/>
              <a:t>separation</a:t>
            </a:r>
            <a:r>
              <a:rPr lang="fr-CH" dirty="0"/>
              <a:t> of time </a:t>
            </a:r>
            <a:r>
              <a:rPr lang="fr-CH" dirty="0" err="1" smtClean="0"/>
              <a:t>scales</a:t>
            </a:r>
            <a:endParaRPr lang="fr-CH" dirty="0" smtClean="0"/>
          </a:p>
          <a:p>
            <a:r>
              <a:rPr lang="fr-CH" dirty="0" smtClean="0"/>
              <a:t>                  </a:t>
            </a:r>
          </a:p>
          <a:p>
            <a:endParaRPr lang="fr-CH" dirty="0" smtClean="0"/>
          </a:p>
          <a:p>
            <a:r>
              <a:rPr lang="fr-CH" dirty="0" smtClean="0"/>
              <a:t>    -</a:t>
            </a:r>
            <a:r>
              <a:rPr lang="fr-CH" dirty="0" err="1" smtClean="0"/>
              <a:t>step</a:t>
            </a:r>
            <a:r>
              <a:rPr lang="fr-CH" dirty="0" smtClean="0"/>
              <a:t> 2: </a:t>
            </a:r>
          </a:p>
          <a:p>
            <a:r>
              <a:rPr lang="fr-CH" dirty="0" smtClean="0"/>
              <a:t>      exploit </a:t>
            </a:r>
            <a:r>
              <a:rPr lang="fr-CH" dirty="0" err="1" smtClean="0"/>
              <a:t>similarities</a:t>
            </a:r>
            <a:r>
              <a:rPr lang="fr-CH" dirty="0" smtClean="0"/>
              <a:t>/</a:t>
            </a:r>
            <a:r>
              <a:rPr lang="fr-CH" dirty="0" err="1" smtClean="0"/>
              <a:t>correlations</a:t>
            </a:r>
            <a:endParaRPr lang="fr-CH" dirty="0"/>
          </a:p>
          <a:p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2568" y="9529011"/>
            <a:ext cx="2053767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Now 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72711"/>
              </p:ext>
            </p:extLst>
          </p:nvPr>
        </p:nvGraphicFramePr>
        <p:xfrm>
          <a:off x="2439217" y="1547267"/>
          <a:ext cx="18031237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8" name="Equation" r:id="rId4" imgW="3632040" imgH="393480" progId="Equation.DSMT4">
                  <p:embed/>
                </p:oleObj>
              </mc:Choice>
              <mc:Fallback>
                <p:oleObj name="Equation" r:id="rId4" imgW="36320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217" y="1547267"/>
                        <a:ext cx="18031237" cy="1665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497272" y="920486"/>
            <a:ext cx="1973182" cy="1158973"/>
            <a:chOff x="4848" y="2180"/>
            <a:chExt cx="526" cy="412"/>
          </a:xfrm>
        </p:grpSpPr>
        <p:sp>
          <p:nvSpPr>
            <p:cNvPr id="2" name="Line 9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Text Box 10"/>
            <p:cNvSpPr txBox="1">
              <a:spLocks noChangeArrowheads="1"/>
            </p:cNvSpPr>
            <p:nvPr/>
          </p:nvSpPr>
          <p:spPr bwMode="auto">
            <a:xfrm>
              <a:off x="4848" y="2180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sp>
        <p:nvSpPr>
          <p:cNvPr id="5127" name="Text Box 38"/>
          <p:cNvSpPr txBox="1">
            <a:spLocks noChangeArrowheads="1"/>
          </p:cNvSpPr>
          <p:nvPr/>
        </p:nvSpPr>
        <p:spPr bwMode="auto">
          <a:xfrm>
            <a:off x="506427" y="3671013"/>
            <a:ext cx="113701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2) dynamics 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2247983" y="3671012"/>
            <a:ext cx="7776435" cy="855163"/>
            <a:chOff x="3322" y="3035"/>
            <a:chExt cx="2073" cy="304"/>
          </a:xfrm>
        </p:grpSpPr>
        <p:sp>
          <p:nvSpPr>
            <p:cNvPr id="5150" name="Line 43"/>
            <p:cNvSpPr>
              <a:spLocks noChangeShapeType="1"/>
            </p:cNvSpPr>
            <p:nvPr/>
          </p:nvSpPr>
          <p:spPr bwMode="auto">
            <a:xfrm>
              <a:off x="3322" y="321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3" name="Object 7"/>
            <p:cNvGraphicFramePr>
              <a:graphicFrameLocks noChangeAspect="1"/>
            </p:cNvGraphicFramePr>
            <p:nvPr/>
          </p:nvGraphicFramePr>
          <p:xfrm>
            <a:off x="3955" y="3035"/>
            <a:ext cx="1440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9" name="Equation" r:id="rId6" imgW="952200" imgH="203040" progId="Equation.3">
                    <p:embed/>
                  </p:oleObj>
                </mc:Choice>
                <mc:Fallback>
                  <p:oleObj name="Equation" r:id="rId6" imgW="95220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3035"/>
                          <a:ext cx="1440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129" name="Straight Arrow Connector 49"/>
          <p:cNvCxnSpPr>
            <a:cxnSpLocks noChangeShapeType="1"/>
          </p:cNvCxnSpPr>
          <p:nvPr/>
        </p:nvCxnSpPr>
        <p:spPr bwMode="auto">
          <a:xfrm>
            <a:off x="1688083" y="7845558"/>
            <a:ext cx="7427565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0" name="Straight Arrow Connector 50"/>
          <p:cNvCxnSpPr>
            <a:cxnSpLocks noChangeShapeType="1"/>
          </p:cNvCxnSpPr>
          <p:nvPr/>
        </p:nvCxnSpPr>
        <p:spPr bwMode="auto">
          <a:xfrm>
            <a:off x="1688083" y="10757047"/>
            <a:ext cx="7427565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Arrow Connector 53"/>
          <p:cNvCxnSpPr>
            <a:cxnSpLocks noChangeShapeType="1"/>
          </p:cNvCxnSpPr>
          <p:nvPr/>
        </p:nvCxnSpPr>
        <p:spPr bwMode="auto">
          <a:xfrm rot="5400000" flipH="1" flipV="1">
            <a:off x="358924" y="6392623"/>
            <a:ext cx="2658319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546930" y="9621520"/>
            <a:ext cx="22785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Straight Connector 60"/>
          <p:cNvCxnSpPr>
            <a:cxnSpLocks noChangeShapeType="1"/>
          </p:cNvCxnSpPr>
          <p:nvPr/>
        </p:nvCxnSpPr>
        <p:spPr bwMode="auto">
          <a:xfrm>
            <a:off x="1688084" y="9114235"/>
            <a:ext cx="7258758" cy="281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34" name="TextBox 61"/>
          <p:cNvSpPr txBox="1">
            <a:spLocks noChangeArrowheads="1"/>
          </p:cNvSpPr>
          <p:nvPr/>
        </p:nvSpPr>
        <p:spPr bwMode="auto">
          <a:xfrm>
            <a:off x="1012850" y="1038010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0</a:t>
            </a:r>
          </a:p>
        </p:txBody>
      </p:sp>
      <p:sp>
        <p:nvSpPr>
          <p:cNvPr id="5135" name="TextBox 62"/>
          <p:cNvSpPr txBox="1">
            <a:spLocks noChangeArrowheads="1"/>
          </p:cNvSpPr>
          <p:nvPr/>
        </p:nvSpPr>
        <p:spPr bwMode="auto">
          <a:xfrm>
            <a:off x="1012850" y="873447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</a:t>
            </a:r>
          </a:p>
        </p:txBody>
      </p:sp>
      <p:sp>
        <p:nvSpPr>
          <p:cNvPr id="5136" name="Freeform 63"/>
          <p:cNvSpPr>
            <a:spLocks noChangeArrowheads="1"/>
          </p:cNvSpPr>
          <p:nvPr/>
        </p:nvSpPr>
        <p:spPr bwMode="auto">
          <a:xfrm>
            <a:off x="1695586" y="4565558"/>
            <a:ext cx="7217493" cy="3361576"/>
          </a:xfrm>
          <a:custGeom>
            <a:avLst/>
            <a:gdLst>
              <a:gd name="T0" fmla="*/ 0 w 3054927"/>
              <a:gd name="T1" fmla="*/ 1501991 h 1896341"/>
              <a:gd name="T2" fmla="*/ 394114 w 3054927"/>
              <a:gd name="T3" fmla="*/ 1501991 h 1896341"/>
              <a:gd name="T4" fmla="*/ 445969 w 3054927"/>
              <a:gd name="T5" fmla="*/ 1439409 h 1896341"/>
              <a:gd name="T6" fmla="*/ 518565 w 3054927"/>
              <a:gd name="T7" fmla="*/ 1251661 h 1896341"/>
              <a:gd name="T8" fmla="*/ 705252 w 3054927"/>
              <a:gd name="T9" fmla="*/ 876162 h 1896341"/>
              <a:gd name="T10" fmla="*/ 746735 w 3054927"/>
              <a:gd name="T11" fmla="*/ 198178 h 1896341"/>
              <a:gd name="T12" fmla="*/ 808961 w 3054927"/>
              <a:gd name="T13" fmla="*/ 104310 h 1896341"/>
              <a:gd name="T14" fmla="*/ 860820 w 3054927"/>
              <a:gd name="T15" fmla="*/ 260763 h 1896341"/>
              <a:gd name="T16" fmla="*/ 1088994 w 3054927"/>
              <a:gd name="T17" fmla="*/ 1668878 h 1896341"/>
              <a:gd name="T18" fmla="*/ 1503843 w 3054927"/>
              <a:gd name="T19" fmla="*/ 1668878 h 1896341"/>
              <a:gd name="T20" fmla="*/ 2250576 w 3054927"/>
              <a:gd name="T21" fmla="*/ 1564574 h 1896341"/>
              <a:gd name="T22" fmla="*/ 3049167 w 3054927"/>
              <a:gd name="T23" fmla="*/ 1543713 h 18963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54927"/>
              <a:gd name="T37" fmla="*/ 0 h 1896341"/>
              <a:gd name="T38" fmla="*/ 3054927 w 3054927"/>
              <a:gd name="T39" fmla="*/ 1896341 h 18963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54927" h="1896341">
                <a:moveTo>
                  <a:pt x="0" y="1496291"/>
                </a:moveTo>
                <a:cubicBezTo>
                  <a:pt x="160193" y="1501486"/>
                  <a:pt x="320386" y="1506682"/>
                  <a:pt x="394854" y="1496291"/>
                </a:cubicBezTo>
                <a:cubicBezTo>
                  <a:pt x="469322" y="1485900"/>
                  <a:pt x="426027" y="1475509"/>
                  <a:pt x="446809" y="1433946"/>
                </a:cubicBezTo>
                <a:cubicBezTo>
                  <a:pt x="467591" y="1392383"/>
                  <a:pt x="476250" y="1340428"/>
                  <a:pt x="519545" y="1246910"/>
                </a:cubicBezTo>
                <a:cubicBezTo>
                  <a:pt x="562841" y="1153392"/>
                  <a:pt x="668482" y="1047751"/>
                  <a:pt x="706582" y="872837"/>
                </a:cubicBezTo>
                <a:cubicBezTo>
                  <a:pt x="744682" y="697923"/>
                  <a:pt x="730827" y="325582"/>
                  <a:pt x="748145" y="197428"/>
                </a:cubicBezTo>
                <a:cubicBezTo>
                  <a:pt x="765463" y="69274"/>
                  <a:pt x="791441" y="93519"/>
                  <a:pt x="810491" y="103910"/>
                </a:cubicBezTo>
                <a:cubicBezTo>
                  <a:pt x="829541" y="114301"/>
                  <a:pt x="815686" y="0"/>
                  <a:pt x="862445" y="259773"/>
                </a:cubicBezTo>
                <a:cubicBezTo>
                  <a:pt x="909204" y="519546"/>
                  <a:pt x="983672" y="1428751"/>
                  <a:pt x="1091045" y="1662546"/>
                </a:cubicBezTo>
                <a:cubicBezTo>
                  <a:pt x="1198418" y="1896341"/>
                  <a:pt x="1312718" y="1679864"/>
                  <a:pt x="1506682" y="1662546"/>
                </a:cubicBezTo>
                <a:cubicBezTo>
                  <a:pt x="1700646" y="1645228"/>
                  <a:pt x="1996786" y="1579419"/>
                  <a:pt x="2254827" y="1558637"/>
                </a:cubicBezTo>
                <a:cubicBezTo>
                  <a:pt x="2512868" y="1537855"/>
                  <a:pt x="2783897" y="1537855"/>
                  <a:pt x="3054927" y="1537855"/>
                </a:cubicBez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7" name="TextBox 64"/>
          <p:cNvSpPr txBox="1">
            <a:spLocks noChangeArrowheads="1"/>
          </p:cNvSpPr>
          <p:nvPr/>
        </p:nvSpPr>
        <p:spPr bwMode="auto">
          <a:xfrm>
            <a:off x="9220685" y="7595196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9284459" y="10430735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844044" y="481029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u</a:t>
            </a:r>
          </a:p>
        </p:txBody>
      </p:sp>
      <p:cxnSp>
        <p:nvCxnSpPr>
          <p:cNvPr id="5140" name="Straight Arrow Connector 68"/>
          <p:cNvCxnSpPr>
            <a:cxnSpLocks noChangeShapeType="1"/>
          </p:cNvCxnSpPr>
          <p:nvPr/>
        </p:nvCxnSpPr>
        <p:spPr bwMode="auto">
          <a:xfrm rot="5400000" flipH="1" flipV="1">
            <a:off x="2445886" y="8099667"/>
            <a:ext cx="506346" cy="37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41" name="Freeform 71"/>
          <p:cNvSpPr>
            <a:spLocks noChangeArrowheads="1"/>
          </p:cNvSpPr>
          <p:nvPr/>
        </p:nvSpPr>
        <p:spPr bwMode="auto">
          <a:xfrm>
            <a:off x="1718095" y="9454614"/>
            <a:ext cx="7119959" cy="748267"/>
          </a:xfrm>
          <a:custGeom>
            <a:avLst/>
            <a:gdLst>
              <a:gd name="T0" fmla="*/ 0 w 3013363"/>
              <a:gd name="T1" fmla="*/ 407652 h 422563"/>
              <a:gd name="T2" fmla="*/ 62285 w 3013363"/>
              <a:gd name="T3" fmla="*/ 407652 h 422563"/>
              <a:gd name="T4" fmla="*/ 467141 w 3013363"/>
              <a:gd name="T5" fmla="*/ 407652 h 422563"/>
              <a:gd name="T6" fmla="*/ 612483 w 3013363"/>
              <a:gd name="T7" fmla="*/ 356051 h 422563"/>
              <a:gd name="T8" fmla="*/ 788959 w 3013363"/>
              <a:gd name="T9" fmla="*/ 25797 h 422563"/>
              <a:gd name="T10" fmla="*/ 1121149 w 3013363"/>
              <a:gd name="T11" fmla="*/ 201246 h 422563"/>
              <a:gd name="T12" fmla="*/ 1494871 w 3013363"/>
              <a:gd name="T13" fmla="*/ 304449 h 422563"/>
              <a:gd name="T14" fmla="*/ 3010483 w 3013363"/>
              <a:gd name="T15" fmla="*/ 407652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Freeform 72"/>
          <p:cNvSpPr>
            <a:spLocks noChangeArrowheads="1"/>
          </p:cNvSpPr>
          <p:nvPr/>
        </p:nvSpPr>
        <p:spPr bwMode="auto">
          <a:xfrm flipV="1">
            <a:off x="1688084" y="9758421"/>
            <a:ext cx="7119959" cy="874853"/>
          </a:xfrm>
          <a:custGeom>
            <a:avLst/>
            <a:gdLst>
              <a:gd name="T0" fmla="*/ 0 w 3013363"/>
              <a:gd name="T1" fmla="*/ 2274624 h 422563"/>
              <a:gd name="T2" fmla="*/ 62285 w 3013363"/>
              <a:gd name="T3" fmla="*/ 2274624 h 422563"/>
              <a:gd name="T4" fmla="*/ 467141 w 3013363"/>
              <a:gd name="T5" fmla="*/ 2274624 h 422563"/>
              <a:gd name="T6" fmla="*/ 612483 w 3013363"/>
              <a:gd name="T7" fmla="*/ 1986696 h 422563"/>
              <a:gd name="T8" fmla="*/ 788959 w 3013363"/>
              <a:gd name="T9" fmla="*/ 143960 h 422563"/>
              <a:gd name="T10" fmla="*/ 1121149 w 3013363"/>
              <a:gd name="T11" fmla="*/ 1122912 h 422563"/>
              <a:gd name="T12" fmla="*/ 1494871 w 3013363"/>
              <a:gd name="T13" fmla="*/ 1698769 h 422563"/>
              <a:gd name="T14" fmla="*/ 3010483 w 3013363"/>
              <a:gd name="T15" fmla="*/ 2274624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TextBox 74"/>
          <p:cNvSpPr txBox="1">
            <a:spLocks noChangeArrowheads="1"/>
          </p:cNvSpPr>
          <p:nvPr/>
        </p:nvSpPr>
        <p:spPr bwMode="auto">
          <a:xfrm>
            <a:off x="8271609" y="9114235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h(t)</a:t>
            </a:r>
          </a:p>
        </p:txBody>
      </p:sp>
      <p:sp>
        <p:nvSpPr>
          <p:cNvPr id="5144" name="TextBox 75"/>
          <p:cNvSpPr txBox="1">
            <a:spLocks noChangeArrowheads="1"/>
          </p:cNvSpPr>
          <p:nvPr/>
        </p:nvSpPr>
        <p:spPr bwMode="auto">
          <a:xfrm>
            <a:off x="8650488" y="9873754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0076FF"/>
                </a:solidFill>
              </a:rPr>
              <a:t>n(t)</a:t>
            </a:r>
          </a:p>
        </p:txBody>
      </p:sp>
      <p:sp>
        <p:nvSpPr>
          <p:cNvPr id="5145" name="TextBox 76"/>
          <p:cNvSpPr txBox="1">
            <a:spLocks noChangeArrowheads="1"/>
          </p:cNvSpPr>
          <p:nvPr/>
        </p:nvSpPr>
        <p:spPr bwMode="auto">
          <a:xfrm>
            <a:off x="506427" y="9747169"/>
            <a:ext cx="133055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0076FF"/>
                </a:solidFill>
              </a:rPr>
              <a:t>n</a:t>
            </a:r>
            <a:r>
              <a:rPr lang="en-US" sz="3000" dirty="0" err="1">
                <a:solidFill>
                  <a:srgbClr val="0076FF"/>
                </a:solidFill>
              </a:rPr>
              <a:t>rest</a:t>
            </a:r>
            <a:endParaRPr lang="en-US" sz="4200" dirty="0">
              <a:solidFill>
                <a:srgbClr val="0076FF"/>
              </a:solidFill>
            </a:endParaRPr>
          </a:p>
        </p:txBody>
      </p:sp>
      <p:sp>
        <p:nvSpPr>
          <p:cNvPr id="5146" name="TextBox 77"/>
          <p:cNvSpPr txBox="1">
            <a:spLocks noChangeArrowheads="1"/>
          </p:cNvSpPr>
          <p:nvPr/>
        </p:nvSpPr>
        <p:spPr bwMode="auto">
          <a:xfrm>
            <a:off x="506428" y="9240822"/>
            <a:ext cx="122475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</a:rPr>
              <a:t>h</a:t>
            </a:r>
            <a:r>
              <a:rPr lang="en-US" sz="2500" dirty="0" err="1">
                <a:solidFill>
                  <a:srgbClr val="FF0000"/>
                </a:solidFill>
              </a:rPr>
              <a:t>rest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47983" y="4549765"/>
            <a:ext cx="16050291" cy="1055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14228667" y="4565558"/>
            <a:ext cx="6841677" cy="1241234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Blackboard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now</a:t>
            </a:r>
            <a:r>
              <a:rPr lang="fr-CH" sz="6800" i="1" dirty="0" smtClean="0"/>
              <a:t> </a:t>
            </a:r>
            <a:endParaRPr lang="fr-FR" sz="6800" i="1" dirty="0"/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247983" y="11430001"/>
            <a:ext cx="14389933" cy="238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31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7" name="Text Box 38"/>
          <p:cNvSpPr txBox="1">
            <a:spLocks noChangeArrowheads="1"/>
          </p:cNvSpPr>
          <p:nvPr/>
        </p:nvSpPr>
        <p:spPr bwMode="auto">
          <a:xfrm>
            <a:off x="11165217" y="1543480"/>
            <a:ext cx="105157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dynamics </a:t>
            </a:r>
            <a:r>
              <a:rPr lang="en-US" dirty="0"/>
              <a:t>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4189416" y="3144396"/>
          <a:ext cx="5401865" cy="85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1" name="Equation" r:id="rId4" imgW="952200" imgH="203040" progId="Equation.3">
                  <p:embed/>
                </p:oleObj>
              </mc:Choice>
              <mc:Fallback>
                <p:oleObj name="Equation" r:id="rId4" imgW="9522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416" y="3144396"/>
                        <a:ext cx="5401865" cy="85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9" name="Straight Arrow Connector 49"/>
          <p:cNvCxnSpPr>
            <a:cxnSpLocks noChangeShapeType="1"/>
          </p:cNvCxnSpPr>
          <p:nvPr/>
        </p:nvCxnSpPr>
        <p:spPr bwMode="auto">
          <a:xfrm>
            <a:off x="1688083" y="7845558"/>
            <a:ext cx="7427565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0" name="Straight Arrow Connector 50"/>
          <p:cNvCxnSpPr>
            <a:cxnSpLocks noChangeShapeType="1"/>
          </p:cNvCxnSpPr>
          <p:nvPr/>
        </p:nvCxnSpPr>
        <p:spPr bwMode="auto">
          <a:xfrm>
            <a:off x="1688083" y="10757047"/>
            <a:ext cx="7427565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Arrow Connector 53"/>
          <p:cNvCxnSpPr>
            <a:cxnSpLocks noChangeShapeType="1"/>
          </p:cNvCxnSpPr>
          <p:nvPr/>
        </p:nvCxnSpPr>
        <p:spPr bwMode="auto">
          <a:xfrm flipV="1">
            <a:off x="1684334" y="3151417"/>
            <a:ext cx="17868" cy="46969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546930" y="9621520"/>
            <a:ext cx="22785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Straight Connector 60"/>
          <p:cNvCxnSpPr>
            <a:cxnSpLocks noChangeShapeType="1"/>
          </p:cNvCxnSpPr>
          <p:nvPr/>
        </p:nvCxnSpPr>
        <p:spPr bwMode="auto">
          <a:xfrm>
            <a:off x="1688084" y="9114235"/>
            <a:ext cx="7258758" cy="281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34" name="TextBox 61"/>
          <p:cNvSpPr txBox="1">
            <a:spLocks noChangeArrowheads="1"/>
          </p:cNvSpPr>
          <p:nvPr/>
        </p:nvSpPr>
        <p:spPr bwMode="auto">
          <a:xfrm>
            <a:off x="1012850" y="1038010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0</a:t>
            </a:r>
          </a:p>
        </p:txBody>
      </p:sp>
      <p:sp>
        <p:nvSpPr>
          <p:cNvPr id="5135" name="TextBox 62"/>
          <p:cNvSpPr txBox="1">
            <a:spLocks noChangeArrowheads="1"/>
          </p:cNvSpPr>
          <p:nvPr/>
        </p:nvSpPr>
        <p:spPr bwMode="auto">
          <a:xfrm>
            <a:off x="1012850" y="873447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</a:t>
            </a:r>
          </a:p>
        </p:txBody>
      </p:sp>
      <p:sp>
        <p:nvSpPr>
          <p:cNvPr id="5137" name="TextBox 64"/>
          <p:cNvSpPr txBox="1">
            <a:spLocks noChangeArrowheads="1"/>
          </p:cNvSpPr>
          <p:nvPr/>
        </p:nvSpPr>
        <p:spPr bwMode="auto">
          <a:xfrm>
            <a:off x="9220685" y="759519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>
                <a:solidFill>
                  <a:srgbClr val="3550FE"/>
                </a:solidFill>
              </a:rPr>
              <a:t>n</a:t>
            </a: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9284459" y="10430735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2303254" y="3564958"/>
            <a:ext cx="1168649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 smtClean="0">
                <a:solidFill>
                  <a:srgbClr val="FF0000"/>
                </a:solidFill>
              </a:rPr>
              <a:t>1-h</a:t>
            </a:r>
            <a:endParaRPr lang="en-US" sz="4200" i="1" dirty="0">
              <a:solidFill>
                <a:srgbClr val="FF0000"/>
              </a:solidFill>
            </a:endParaRPr>
          </a:p>
        </p:txBody>
      </p:sp>
      <p:sp>
        <p:nvSpPr>
          <p:cNvPr id="5141" name="Freeform 71"/>
          <p:cNvSpPr>
            <a:spLocks noChangeArrowheads="1"/>
          </p:cNvSpPr>
          <p:nvPr/>
        </p:nvSpPr>
        <p:spPr bwMode="auto">
          <a:xfrm>
            <a:off x="1718095" y="9454614"/>
            <a:ext cx="7119959" cy="748267"/>
          </a:xfrm>
          <a:custGeom>
            <a:avLst/>
            <a:gdLst>
              <a:gd name="T0" fmla="*/ 0 w 3013363"/>
              <a:gd name="T1" fmla="*/ 407652 h 422563"/>
              <a:gd name="T2" fmla="*/ 62285 w 3013363"/>
              <a:gd name="T3" fmla="*/ 407652 h 422563"/>
              <a:gd name="T4" fmla="*/ 467141 w 3013363"/>
              <a:gd name="T5" fmla="*/ 407652 h 422563"/>
              <a:gd name="T6" fmla="*/ 612483 w 3013363"/>
              <a:gd name="T7" fmla="*/ 356051 h 422563"/>
              <a:gd name="T8" fmla="*/ 788959 w 3013363"/>
              <a:gd name="T9" fmla="*/ 25797 h 422563"/>
              <a:gd name="T10" fmla="*/ 1121149 w 3013363"/>
              <a:gd name="T11" fmla="*/ 201246 h 422563"/>
              <a:gd name="T12" fmla="*/ 1494871 w 3013363"/>
              <a:gd name="T13" fmla="*/ 304449 h 422563"/>
              <a:gd name="T14" fmla="*/ 3010483 w 3013363"/>
              <a:gd name="T15" fmla="*/ 407652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Freeform 72"/>
          <p:cNvSpPr>
            <a:spLocks noChangeArrowheads="1"/>
          </p:cNvSpPr>
          <p:nvPr/>
        </p:nvSpPr>
        <p:spPr bwMode="auto">
          <a:xfrm flipV="1">
            <a:off x="1688084" y="9758421"/>
            <a:ext cx="7119959" cy="874853"/>
          </a:xfrm>
          <a:custGeom>
            <a:avLst/>
            <a:gdLst>
              <a:gd name="T0" fmla="*/ 0 w 3013363"/>
              <a:gd name="T1" fmla="*/ 2274624 h 422563"/>
              <a:gd name="T2" fmla="*/ 62285 w 3013363"/>
              <a:gd name="T3" fmla="*/ 2274624 h 422563"/>
              <a:gd name="T4" fmla="*/ 467141 w 3013363"/>
              <a:gd name="T5" fmla="*/ 2274624 h 422563"/>
              <a:gd name="T6" fmla="*/ 612483 w 3013363"/>
              <a:gd name="T7" fmla="*/ 1986696 h 422563"/>
              <a:gd name="T8" fmla="*/ 788959 w 3013363"/>
              <a:gd name="T9" fmla="*/ 143960 h 422563"/>
              <a:gd name="T10" fmla="*/ 1121149 w 3013363"/>
              <a:gd name="T11" fmla="*/ 1122912 h 422563"/>
              <a:gd name="T12" fmla="*/ 1494871 w 3013363"/>
              <a:gd name="T13" fmla="*/ 1698769 h 422563"/>
              <a:gd name="T14" fmla="*/ 3010483 w 3013363"/>
              <a:gd name="T15" fmla="*/ 2274624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TextBox 74"/>
          <p:cNvSpPr txBox="1">
            <a:spLocks noChangeArrowheads="1"/>
          </p:cNvSpPr>
          <p:nvPr/>
        </p:nvSpPr>
        <p:spPr bwMode="auto">
          <a:xfrm>
            <a:off x="8271609" y="9114235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h(t)</a:t>
            </a:r>
          </a:p>
        </p:txBody>
      </p:sp>
      <p:sp>
        <p:nvSpPr>
          <p:cNvPr id="5144" name="TextBox 75"/>
          <p:cNvSpPr txBox="1">
            <a:spLocks noChangeArrowheads="1"/>
          </p:cNvSpPr>
          <p:nvPr/>
        </p:nvSpPr>
        <p:spPr bwMode="auto">
          <a:xfrm>
            <a:off x="8650488" y="9873754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0076FF"/>
                </a:solidFill>
              </a:rPr>
              <a:t>n(t)</a:t>
            </a:r>
          </a:p>
        </p:txBody>
      </p:sp>
      <p:sp>
        <p:nvSpPr>
          <p:cNvPr id="5145" name="TextBox 76"/>
          <p:cNvSpPr txBox="1">
            <a:spLocks noChangeArrowheads="1"/>
          </p:cNvSpPr>
          <p:nvPr/>
        </p:nvSpPr>
        <p:spPr bwMode="auto">
          <a:xfrm>
            <a:off x="506427" y="9747169"/>
            <a:ext cx="133055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0076FF"/>
                </a:solidFill>
              </a:rPr>
              <a:t>n</a:t>
            </a:r>
            <a:r>
              <a:rPr lang="en-US" sz="3000" dirty="0" err="1">
                <a:solidFill>
                  <a:srgbClr val="0076FF"/>
                </a:solidFill>
              </a:rPr>
              <a:t>rest</a:t>
            </a:r>
            <a:endParaRPr lang="en-US" sz="4200" dirty="0">
              <a:solidFill>
                <a:srgbClr val="0076FF"/>
              </a:solidFill>
            </a:endParaRPr>
          </a:p>
        </p:txBody>
      </p:sp>
      <p:sp>
        <p:nvSpPr>
          <p:cNvPr id="5146" name="TextBox 77"/>
          <p:cNvSpPr txBox="1">
            <a:spLocks noChangeArrowheads="1"/>
          </p:cNvSpPr>
          <p:nvPr/>
        </p:nvSpPr>
        <p:spPr bwMode="auto">
          <a:xfrm>
            <a:off x="506428" y="9240822"/>
            <a:ext cx="122475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</a:rPr>
              <a:t>h</a:t>
            </a:r>
            <a:r>
              <a:rPr lang="en-US" sz="2500" dirty="0" err="1">
                <a:solidFill>
                  <a:srgbClr val="FF0000"/>
                </a:solidFill>
              </a:rPr>
              <a:t>rest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47983" y="4549765"/>
            <a:ext cx="16050291" cy="1055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3.1 Detour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Exploit similarities/correlations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247983" y="11430001"/>
            <a:ext cx="14389933" cy="238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66"/>
          <p:cNvSpPr txBox="1">
            <a:spLocks noChangeArrowheads="1"/>
          </p:cNvSpPr>
          <p:nvPr/>
        </p:nvSpPr>
        <p:spPr bwMode="auto">
          <a:xfrm>
            <a:off x="773201" y="2723833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 smtClean="0">
                <a:solidFill>
                  <a:srgbClr val="FF0000"/>
                </a:solidFill>
              </a:rPr>
              <a:t>h</a:t>
            </a:r>
            <a:endParaRPr lang="en-US" sz="4200" i="1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462553" y="3564958"/>
            <a:ext cx="3744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0"/>
          <p:cNvCxnSpPr>
            <a:cxnSpLocks noChangeShapeType="1"/>
          </p:cNvCxnSpPr>
          <p:nvPr/>
        </p:nvCxnSpPr>
        <p:spPr bwMode="auto">
          <a:xfrm>
            <a:off x="1718095" y="3564958"/>
            <a:ext cx="3262979" cy="428060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7915098" y="3785466"/>
            <a:ext cx="6564037" cy="22876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smtClean="0"/>
              <a:t>Math. Argument</a:t>
            </a:r>
          </a:p>
          <a:p>
            <a:r>
              <a:rPr lang="en-US" sz="6800" i="1" dirty="0" smtClean="0"/>
              <a:t>(blackboard)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7" name="Text Box 38"/>
          <p:cNvSpPr txBox="1">
            <a:spLocks noChangeArrowheads="1"/>
          </p:cNvSpPr>
          <p:nvPr/>
        </p:nvSpPr>
        <p:spPr bwMode="auto">
          <a:xfrm>
            <a:off x="11237406" y="1543480"/>
            <a:ext cx="105157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dynamics </a:t>
            </a:r>
            <a:r>
              <a:rPr lang="en-US" dirty="0"/>
              <a:t>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4189416" y="3144396"/>
          <a:ext cx="5401865" cy="85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59" name="Equation" r:id="rId4" imgW="952200" imgH="203040" progId="Equation.3">
                  <p:embed/>
                </p:oleObj>
              </mc:Choice>
              <mc:Fallback>
                <p:oleObj name="Equation" r:id="rId4" imgW="9522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416" y="3144396"/>
                        <a:ext cx="5401865" cy="85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9" name="Straight Arrow Connector 49"/>
          <p:cNvCxnSpPr>
            <a:cxnSpLocks noChangeShapeType="1"/>
          </p:cNvCxnSpPr>
          <p:nvPr/>
        </p:nvCxnSpPr>
        <p:spPr bwMode="auto">
          <a:xfrm>
            <a:off x="1688083" y="7845558"/>
            <a:ext cx="7427565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0" name="Straight Arrow Connector 50"/>
          <p:cNvCxnSpPr>
            <a:cxnSpLocks noChangeShapeType="1"/>
          </p:cNvCxnSpPr>
          <p:nvPr/>
        </p:nvCxnSpPr>
        <p:spPr bwMode="auto">
          <a:xfrm>
            <a:off x="1688083" y="10757047"/>
            <a:ext cx="7427565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Arrow Connector 53"/>
          <p:cNvCxnSpPr>
            <a:cxnSpLocks noChangeShapeType="1"/>
          </p:cNvCxnSpPr>
          <p:nvPr/>
        </p:nvCxnSpPr>
        <p:spPr bwMode="auto">
          <a:xfrm flipV="1">
            <a:off x="1684334" y="3151417"/>
            <a:ext cx="17868" cy="46969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546930" y="9621520"/>
            <a:ext cx="22785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Straight Connector 60"/>
          <p:cNvCxnSpPr>
            <a:cxnSpLocks noChangeShapeType="1"/>
          </p:cNvCxnSpPr>
          <p:nvPr/>
        </p:nvCxnSpPr>
        <p:spPr bwMode="auto">
          <a:xfrm>
            <a:off x="1688084" y="9114235"/>
            <a:ext cx="7258758" cy="281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34" name="TextBox 61"/>
          <p:cNvSpPr txBox="1">
            <a:spLocks noChangeArrowheads="1"/>
          </p:cNvSpPr>
          <p:nvPr/>
        </p:nvSpPr>
        <p:spPr bwMode="auto">
          <a:xfrm>
            <a:off x="1012850" y="1038010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0</a:t>
            </a:r>
          </a:p>
        </p:txBody>
      </p:sp>
      <p:sp>
        <p:nvSpPr>
          <p:cNvPr id="5135" name="TextBox 62"/>
          <p:cNvSpPr txBox="1">
            <a:spLocks noChangeArrowheads="1"/>
          </p:cNvSpPr>
          <p:nvPr/>
        </p:nvSpPr>
        <p:spPr bwMode="auto">
          <a:xfrm>
            <a:off x="1012850" y="873447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</a:t>
            </a:r>
          </a:p>
        </p:txBody>
      </p:sp>
      <p:sp>
        <p:nvSpPr>
          <p:cNvPr id="5137" name="TextBox 64"/>
          <p:cNvSpPr txBox="1">
            <a:spLocks noChangeArrowheads="1"/>
          </p:cNvSpPr>
          <p:nvPr/>
        </p:nvSpPr>
        <p:spPr bwMode="auto">
          <a:xfrm>
            <a:off x="9220685" y="759519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>
                <a:solidFill>
                  <a:srgbClr val="3550FE"/>
                </a:solidFill>
              </a:rPr>
              <a:t>n</a:t>
            </a: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9284459" y="10430735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41" name="Freeform 71"/>
          <p:cNvSpPr>
            <a:spLocks noChangeArrowheads="1"/>
          </p:cNvSpPr>
          <p:nvPr/>
        </p:nvSpPr>
        <p:spPr bwMode="auto">
          <a:xfrm>
            <a:off x="1718095" y="9454614"/>
            <a:ext cx="7119959" cy="748267"/>
          </a:xfrm>
          <a:custGeom>
            <a:avLst/>
            <a:gdLst>
              <a:gd name="T0" fmla="*/ 0 w 3013363"/>
              <a:gd name="T1" fmla="*/ 407652 h 422563"/>
              <a:gd name="T2" fmla="*/ 62285 w 3013363"/>
              <a:gd name="T3" fmla="*/ 407652 h 422563"/>
              <a:gd name="T4" fmla="*/ 467141 w 3013363"/>
              <a:gd name="T5" fmla="*/ 407652 h 422563"/>
              <a:gd name="T6" fmla="*/ 612483 w 3013363"/>
              <a:gd name="T7" fmla="*/ 356051 h 422563"/>
              <a:gd name="T8" fmla="*/ 788959 w 3013363"/>
              <a:gd name="T9" fmla="*/ 25797 h 422563"/>
              <a:gd name="T10" fmla="*/ 1121149 w 3013363"/>
              <a:gd name="T11" fmla="*/ 201246 h 422563"/>
              <a:gd name="T12" fmla="*/ 1494871 w 3013363"/>
              <a:gd name="T13" fmla="*/ 304449 h 422563"/>
              <a:gd name="T14" fmla="*/ 3010483 w 3013363"/>
              <a:gd name="T15" fmla="*/ 407652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Freeform 72"/>
          <p:cNvSpPr>
            <a:spLocks noChangeArrowheads="1"/>
          </p:cNvSpPr>
          <p:nvPr/>
        </p:nvSpPr>
        <p:spPr bwMode="auto">
          <a:xfrm flipV="1">
            <a:off x="1688084" y="9758421"/>
            <a:ext cx="7119959" cy="874853"/>
          </a:xfrm>
          <a:custGeom>
            <a:avLst/>
            <a:gdLst>
              <a:gd name="T0" fmla="*/ 0 w 3013363"/>
              <a:gd name="T1" fmla="*/ 2274624 h 422563"/>
              <a:gd name="T2" fmla="*/ 62285 w 3013363"/>
              <a:gd name="T3" fmla="*/ 2274624 h 422563"/>
              <a:gd name="T4" fmla="*/ 467141 w 3013363"/>
              <a:gd name="T5" fmla="*/ 2274624 h 422563"/>
              <a:gd name="T6" fmla="*/ 612483 w 3013363"/>
              <a:gd name="T7" fmla="*/ 1986696 h 422563"/>
              <a:gd name="T8" fmla="*/ 788959 w 3013363"/>
              <a:gd name="T9" fmla="*/ 143960 h 422563"/>
              <a:gd name="T10" fmla="*/ 1121149 w 3013363"/>
              <a:gd name="T11" fmla="*/ 1122912 h 422563"/>
              <a:gd name="T12" fmla="*/ 1494871 w 3013363"/>
              <a:gd name="T13" fmla="*/ 1698769 h 422563"/>
              <a:gd name="T14" fmla="*/ 3010483 w 3013363"/>
              <a:gd name="T15" fmla="*/ 2274624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TextBox 74"/>
          <p:cNvSpPr txBox="1">
            <a:spLocks noChangeArrowheads="1"/>
          </p:cNvSpPr>
          <p:nvPr/>
        </p:nvSpPr>
        <p:spPr bwMode="auto">
          <a:xfrm>
            <a:off x="8271609" y="9114235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h(t)</a:t>
            </a:r>
          </a:p>
        </p:txBody>
      </p:sp>
      <p:sp>
        <p:nvSpPr>
          <p:cNvPr id="5144" name="TextBox 75"/>
          <p:cNvSpPr txBox="1">
            <a:spLocks noChangeArrowheads="1"/>
          </p:cNvSpPr>
          <p:nvPr/>
        </p:nvSpPr>
        <p:spPr bwMode="auto">
          <a:xfrm>
            <a:off x="8650488" y="9873754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0076FF"/>
                </a:solidFill>
              </a:rPr>
              <a:t>n(t)</a:t>
            </a:r>
          </a:p>
        </p:txBody>
      </p:sp>
      <p:sp>
        <p:nvSpPr>
          <p:cNvPr id="5145" name="TextBox 76"/>
          <p:cNvSpPr txBox="1">
            <a:spLocks noChangeArrowheads="1"/>
          </p:cNvSpPr>
          <p:nvPr/>
        </p:nvSpPr>
        <p:spPr bwMode="auto">
          <a:xfrm>
            <a:off x="506427" y="9747169"/>
            <a:ext cx="133055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0076FF"/>
                </a:solidFill>
              </a:rPr>
              <a:t>n</a:t>
            </a:r>
            <a:r>
              <a:rPr lang="en-US" sz="3000" dirty="0" err="1">
                <a:solidFill>
                  <a:srgbClr val="0076FF"/>
                </a:solidFill>
              </a:rPr>
              <a:t>rest</a:t>
            </a:r>
            <a:endParaRPr lang="en-US" sz="4200" dirty="0">
              <a:solidFill>
                <a:srgbClr val="0076FF"/>
              </a:solidFill>
            </a:endParaRPr>
          </a:p>
        </p:txBody>
      </p:sp>
      <p:sp>
        <p:nvSpPr>
          <p:cNvPr id="5146" name="TextBox 77"/>
          <p:cNvSpPr txBox="1">
            <a:spLocks noChangeArrowheads="1"/>
          </p:cNvSpPr>
          <p:nvPr/>
        </p:nvSpPr>
        <p:spPr bwMode="auto">
          <a:xfrm>
            <a:off x="506428" y="9240822"/>
            <a:ext cx="122475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</a:rPr>
              <a:t>h</a:t>
            </a:r>
            <a:r>
              <a:rPr lang="en-US" sz="2500" dirty="0" err="1">
                <a:solidFill>
                  <a:srgbClr val="FF0000"/>
                </a:solidFill>
              </a:rPr>
              <a:t>rest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3.1 Detour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Exploit similarities/correlations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247983" y="11430001"/>
            <a:ext cx="14389933" cy="238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8762" y="1749771"/>
            <a:ext cx="82867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8117" name="Object 22"/>
          <p:cNvGraphicFramePr>
            <a:graphicFrameLocks noChangeAspect="1"/>
          </p:cNvGraphicFramePr>
          <p:nvPr/>
        </p:nvGraphicFramePr>
        <p:xfrm>
          <a:off x="12247983" y="9137797"/>
          <a:ext cx="52895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60" name="Equation" r:id="rId7" imgW="1041120" imgH="431640" progId="Equation.3">
                  <p:embed/>
                </p:oleObj>
              </mc:Choice>
              <mc:Fallback>
                <p:oleObj name="Equation" r:id="rId7" imgW="104112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983" y="9137797"/>
                        <a:ext cx="5289550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8" name="Object 23"/>
          <p:cNvGraphicFramePr>
            <a:graphicFrameLocks noChangeAspect="1"/>
          </p:cNvGraphicFramePr>
          <p:nvPr/>
        </p:nvGraphicFramePr>
        <p:xfrm>
          <a:off x="12247983" y="7553723"/>
          <a:ext cx="505777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61" name="Equation" r:id="rId9" imgW="1041120" imgH="431640" progId="Equation.3">
                  <p:embed/>
                </p:oleObj>
              </mc:Choice>
              <mc:Fallback>
                <p:oleObj name="Equation" r:id="rId9" imgW="104112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983" y="7553723"/>
                        <a:ext cx="5057775" cy="156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11726688" y="3999559"/>
            <a:ext cx="2103200" cy="93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800" i="1" dirty="0" smtClean="0"/>
              <a:t>at rest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7" name="Text Box 38"/>
          <p:cNvSpPr txBox="1">
            <a:spLocks noChangeArrowheads="1"/>
          </p:cNvSpPr>
          <p:nvPr/>
        </p:nvSpPr>
        <p:spPr bwMode="auto">
          <a:xfrm>
            <a:off x="11043693" y="1697979"/>
            <a:ext cx="105157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dynamics </a:t>
            </a:r>
            <a:r>
              <a:rPr lang="en-US" dirty="0"/>
              <a:t>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2247983" y="6392863"/>
          <a:ext cx="770731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0" name="Equation" r:id="rId4" imgW="1358640" imgH="203040" progId="Equation.DSMT4">
                  <p:embed/>
                </p:oleObj>
              </mc:Choice>
              <mc:Fallback>
                <p:oleObj name="Equation" r:id="rId4" imgW="13586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983" y="6392863"/>
                        <a:ext cx="7707312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9" name="Straight Arrow Connector 49"/>
          <p:cNvCxnSpPr>
            <a:cxnSpLocks noChangeShapeType="1"/>
          </p:cNvCxnSpPr>
          <p:nvPr/>
        </p:nvCxnSpPr>
        <p:spPr bwMode="auto">
          <a:xfrm>
            <a:off x="1688083" y="7845558"/>
            <a:ext cx="7427565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0" name="Straight Arrow Connector 50"/>
          <p:cNvCxnSpPr>
            <a:cxnSpLocks noChangeShapeType="1"/>
          </p:cNvCxnSpPr>
          <p:nvPr/>
        </p:nvCxnSpPr>
        <p:spPr bwMode="auto">
          <a:xfrm>
            <a:off x="1688083" y="10757047"/>
            <a:ext cx="7427565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Arrow Connector 53"/>
          <p:cNvCxnSpPr>
            <a:cxnSpLocks noChangeShapeType="1"/>
          </p:cNvCxnSpPr>
          <p:nvPr/>
        </p:nvCxnSpPr>
        <p:spPr bwMode="auto">
          <a:xfrm flipV="1">
            <a:off x="1684334" y="3151417"/>
            <a:ext cx="17868" cy="46969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546930" y="9621520"/>
            <a:ext cx="22785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Straight Connector 60"/>
          <p:cNvCxnSpPr>
            <a:cxnSpLocks noChangeShapeType="1"/>
          </p:cNvCxnSpPr>
          <p:nvPr/>
        </p:nvCxnSpPr>
        <p:spPr bwMode="auto">
          <a:xfrm>
            <a:off x="1688084" y="9114235"/>
            <a:ext cx="7258758" cy="281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34" name="TextBox 61"/>
          <p:cNvSpPr txBox="1">
            <a:spLocks noChangeArrowheads="1"/>
          </p:cNvSpPr>
          <p:nvPr/>
        </p:nvSpPr>
        <p:spPr bwMode="auto">
          <a:xfrm>
            <a:off x="1012850" y="1038010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0</a:t>
            </a:r>
          </a:p>
        </p:txBody>
      </p:sp>
      <p:sp>
        <p:nvSpPr>
          <p:cNvPr id="5135" name="TextBox 62"/>
          <p:cNvSpPr txBox="1">
            <a:spLocks noChangeArrowheads="1"/>
          </p:cNvSpPr>
          <p:nvPr/>
        </p:nvSpPr>
        <p:spPr bwMode="auto">
          <a:xfrm>
            <a:off x="1012850" y="873447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</a:t>
            </a:r>
          </a:p>
        </p:txBody>
      </p:sp>
      <p:sp>
        <p:nvSpPr>
          <p:cNvPr id="5137" name="TextBox 64"/>
          <p:cNvSpPr txBox="1">
            <a:spLocks noChangeArrowheads="1"/>
          </p:cNvSpPr>
          <p:nvPr/>
        </p:nvSpPr>
        <p:spPr bwMode="auto">
          <a:xfrm>
            <a:off x="9220685" y="759519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>
                <a:solidFill>
                  <a:srgbClr val="3550FE"/>
                </a:solidFill>
              </a:rPr>
              <a:t>n</a:t>
            </a: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9284459" y="10430735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41" name="Freeform 71"/>
          <p:cNvSpPr>
            <a:spLocks noChangeArrowheads="1"/>
          </p:cNvSpPr>
          <p:nvPr/>
        </p:nvSpPr>
        <p:spPr bwMode="auto">
          <a:xfrm>
            <a:off x="1718095" y="9454614"/>
            <a:ext cx="7119959" cy="748267"/>
          </a:xfrm>
          <a:custGeom>
            <a:avLst/>
            <a:gdLst>
              <a:gd name="T0" fmla="*/ 0 w 3013363"/>
              <a:gd name="T1" fmla="*/ 407652 h 422563"/>
              <a:gd name="T2" fmla="*/ 62285 w 3013363"/>
              <a:gd name="T3" fmla="*/ 407652 h 422563"/>
              <a:gd name="T4" fmla="*/ 467141 w 3013363"/>
              <a:gd name="T5" fmla="*/ 407652 h 422563"/>
              <a:gd name="T6" fmla="*/ 612483 w 3013363"/>
              <a:gd name="T7" fmla="*/ 356051 h 422563"/>
              <a:gd name="T8" fmla="*/ 788959 w 3013363"/>
              <a:gd name="T9" fmla="*/ 25797 h 422563"/>
              <a:gd name="T10" fmla="*/ 1121149 w 3013363"/>
              <a:gd name="T11" fmla="*/ 201246 h 422563"/>
              <a:gd name="T12" fmla="*/ 1494871 w 3013363"/>
              <a:gd name="T13" fmla="*/ 304449 h 422563"/>
              <a:gd name="T14" fmla="*/ 3010483 w 3013363"/>
              <a:gd name="T15" fmla="*/ 407652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Freeform 72"/>
          <p:cNvSpPr>
            <a:spLocks noChangeArrowheads="1"/>
          </p:cNvSpPr>
          <p:nvPr/>
        </p:nvSpPr>
        <p:spPr bwMode="auto">
          <a:xfrm flipV="1">
            <a:off x="1688084" y="9758421"/>
            <a:ext cx="7119959" cy="874853"/>
          </a:xfrm>
          <a:custGeom>
            <a:avLst/>
            <a:gdLst>
              <a:gd name="T0" fmla="*/ 0 w 3013363"/>
              <a:gd name="T1" fmla="*/ 2274624 h 422563"/>
              <a:gd name="T2" fmla="*/ 62285 w 3013363"/>
              <a:gd name="T3" fmla="*/ 2274624 h 422563"/>
              <a:gd name="T4" fmla="*/ 467141 w 3013363"/>
              <a:gd name="T5" fmla="*/ 2274624 h 422563"/>
              <a:gd name="T6" fmla="*/ 612483 w 3013363"/>
              <a:gd name="T7" fmla="*/ 1986696 h 422563"/>
              <a:gd name="T8" fmla="*/ 788959 w 3013363"/>
              <a:gd name="T9" fmla="*/ 143960 h 422563"/>
              <a:gd name="T10" fmla="*/ 1121149 w 3013363"/>
              <a:gd name="T11" fmla="*/ 1122912 h 422563"/>
              <a:gd name="T12" fmla="*/ 1494871 w 3013363"/>
              <a:gd name="T13" fmla="*/ 1698769 h 422563"/>
              <a:gd name="T14" fmla="*/ 3010483 w 3013363"/>
              <a:gd name="T15" fmla="*/ 2274624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TextBox 74"/>
          <p:cNvSpPr txBox="1">
            <a:spLocks noChangeArrowheads="1"/>
          </p:cNvSpPr>
          <p:nvPr/>
        </p:nvSpPr>
        <p:spPr bwMode="auto">
          <a:xfrm>
            <a:off x="8271609" y="9114235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h(t)</a:t>
            </a:r>
          </a:p>
        </p:txBody>
      </p:sp>
      <p:sp>
        <p:nvSpPr>
          <p:cNvPr id="5144" name="TextBox 75"/>
          <p:cNvSpPr txBox="1">
            <a:spLocks noChangeArrowheads="1"/>
          </p:cNvSpPr>
          <p:nvPr/>
        </p:nvSpPr>
        <p:spPr bwMode="auto">
          <a:xfrm>
            <a:off x="8650488" y="9873754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0076FF"/>
                </a:solidFill>
              </a:rPr>
              <a:t>n(t)</a:t>
            </a:r>
          </a:p>
        </p:txBody>
      </p:sp>
      <p:sp>
        <p:nvSpPr>
          <p:cNvPr id="5145" name="TextBox 76"/>
          <p:cNvSpPr txBox="1">
            <a:spLocks noChangeArrowheads="1"/>
          </p:cNvSpPr>
          <p:nvPr/>
        </p:nvSpPr>
        <p:spPr bwMode="auto">
          <a:xfrm>
            <a:off x="506427" y="9747169"/>
            <a:ext cx="133055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0076FF"/>
                </a:solidFill>
              </a:rPr>
              <a:t>n</a:t>
            </a:r>
            <a:r>
              <a:rPr lang="en-US" sz="3000" dirty="0" err="1">
                <a:solidFill>
                  <a:srgbClr val="0076FF"/>
                </a:solidFill>
              </a:rPr>
              <a:t>rest</a:t>
            </a:r>
            <a:endParaRPr lang="en-US" sz="4200" dirty="0">
              <a:solidFill>
                <a:srgbClr val="0076FF"/>
              </a:solidFill>
            </a:endParaRPr>
          </a:p>
        </p:txBody>
      </p:sp>
      <p:sp>
        <p:nvSpPr>
          <p:cNvPr id="5146" name="TextBox 77"/>
          <p:cNvSpPr txBox="1">
            <a:spLocks noChangeArrowheads="1"/>
          </p:cNvSpPr>
          <p:nvPr/>
        </p:nvSpPr>
        <p:spPr bwMode="auto">
          <a:xfrm>
            <a:off x="506428" y="9240822"/>
            <a:ext cx="122475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</a:rPr>
              <a:t>h</a:t>
            </a:r>
            <a:r>
              <a:rPr lang="en-US" sz="2500" dirty="0" err="1">
                <a:solidFill>
                  <a:srgbClr val="FF0000"/>
                </a:solidFill>
              </a:rPr>
              <a:t>rest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3.1 Detour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Exploit similarities/correlations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247983" y="11430001"/>
            <a:ext cx="14389933" cy="238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8762" y="1749771"/>
            <a:ext cx="82867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8117" name="Object 22"/>
          <p:cNvGraphicFramePr>
            <a:graphicFrameLocks noChangeAspect="1"/>
          </p:cNvGraphicFramePr>
          <p:nvPr/>
        </p:nvGraphicFramePr>
        <p:xfrm>
          <a:off x="10659825" y="9017482"/>
          <a:ext cx="52895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1" name="Equation" r:id="rId7" imgW="1041120" imgH="431640" progId="Equation.3">
                  <p:embed/>
                </p:oleObj>
              </mc:Choice>
              <mc:Fallback>
                <p:oleObj name="Equation" r:id="rId7" imgW="104112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9825" y="9017482"/>
                        <a:ext cx="5289550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8" name="Object 23"/>
          <p:cNvGraphicFramePr>
            <a:graphicFrameLocks noChangeAspect="1"/>
          </p:cNvGraphicFramePr>
          <p:nvPr/>
        </p:nvGraphicFramePr>
        <p:xfrm>
          <a:off x="10659825" y="7433408"/>
          <a:ext cx="505777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2" name="Equation" r:id="rId9" imgW="1041120" imgH="431640" progId="Equation.3">
                  <p:embed/>
                </p:oleObj>
              </mc:Choice>
              <mc:Fallback>
                <p:oleObj name="Equation" r:id="rId9" imgW="104112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9825" y="7433408"/>
                        <a:ext cx="5057775" cy="156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087658" y="2769936"/>
            <a:ext cx="9471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romanLcParenBoth"/>
            </a:pPr>
            <a:r>
              <a:rPr lang="en-US" sz="5400" dirty="0" smtClean="0"/>
              <a:t>Rotate coordinate system</a:t>
            </a:r>
          </a:p>
          <a:p>
            <a:pPr marL="1143000" indent="-1143000">
              <a:buAutoNum type="romanLcParenBoth"/>
            </a:pPr>
            <a:r>
              <a:rPr lang="en-US" sz="5400" dirty="0" smtClean="0"/>
              <a:t>Suppress one coordinate</a:t>
            </a:r>
          </a:p>
          <a:p>
            <a:pPr marL="1143000" indent="-1143000">
              <a:buAutoNum type="romanLcParenBoth"/>
            </a:pPr>
            <a:r>
              <a:rPr lang="en-US" sz="5400" dirty="0" smtClean="0"/>
              <a:t>Express dynamics in new variable</a:t>
            </a:r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16418125" y="7742198"/>
          <a:ext cx="5141328" cy="171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3" name="Equation" r:id="rId11" imgW="1104840" imgH="444240" progId="Equation.DSMT4">
                  <p:embed/>
                </p:oleObj>
              </mc:Choice>
              <mc:Fallback>
                <p:oleObj name="Equation" r:id="rId11" imgW="11048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8125" y="7742198"/>
                        <a:ext cx="5141328" cy="1712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97827" y="3936502"/>
          <a:ext cx="17892712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6" name="Equation" r:id="rId4" imgW="4368600" imgH="393480" progId="Equation.DSMT4">
                  <p:embed/>
                </p:oleObj>
              </mc:Choice>
              <mc:Fallback>
                <p:oleObj name="Equation" r:id="rId4" imgW="4368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27" y="3936502"/>
                        <a:ext cx="17892712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56020" y="1133083"/>
            <a:ext cx="6497053" cy="1350257"/>
            <a:chOff x="960" y="2352"/>
            <a:chExt cx="1440" cy="480"/>
          </a:xfrm>
        </p:grpSpPr>
        <p:graphicFrame>
          <p:nvGraphicFramePr>
            <p:cNvPr id="6152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97" name="Equation" r:id="rId6" imgW="228600" imgH="228600" progId="Equation.3">
                    <p:embed/>
                  </p:oleObj>
                </mc:Choice>
                <mc:Fallback>
                  <p:oleObj name="Equation" r:id="rId6" imgW="2286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584482" y="1122981"/>
            <a:ext cx="4853467" cy="1279933"/>
            <a:chOff x="2592" y="2377"/>
            <a:chExt cx="1296" cy="455"/>
          </a:xfrm>
        </p:grpSpPr>
        <p:graphicFrame>
          <p:nvGraphicFramePr>
            <p:cNvPr id="6151" name="Object 16"/>
            <p:cNvGraphicFramePr>
              <a:graphicFrameLocks noChangeAspect="1"/>
            </p:cNvGraphicFramePr>
            <p:nvPr/>
          </p:nvGraphicFramePr>
          <p:xfrm>
            <a:off x="2976" y="2377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98" name="Equation" r:id="rId8" imgW="190440" imgH="215640" progId="Equation.3">
                    <p:embed/>
                  </p:oleObj>
                </mc:Choice>
                <mc:Fallback>
                  <p:oleObj name="Equation" r:id="rId8" imgW="190440" imgH="2156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77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568910" y="1081078"/>
            <a:ext cx="2825984" cy="1369948"/>
            <a:chOff x="4032" y="2345"/>
            <a:chExt cx="912" cy="487"/>
          </a:xfrm>
        </p:grpSpPr>
        <p:graphicFrame>
          <p:nvGraphicFramePr>
            <p:cNvPr id="6150" name="Object 20"/>
            <p:cNvGraphicFramePr>
              <a:graphicFrameLocks noChangeAspect="1"/>
            </p:cNvGraphicFramePr>
            <p:nvPr/>
          </p:nvGraphicFramePr>
          <p:xfrm>
            <a:off x="4416" y="2345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99" name="Equation" r:id="rId10" imgW="266400" imgH="228600" progId="Equation.3">
                    <p:embed/>
                  </p:oleObj>
                </mc:Choice>
                <mc:Fallback>
                  <p:oleObj name="Equation" r:id="rId10" imgW="2664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45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8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147024" y="5958466"/>
            <a:ext cx="17402262" cy="1071957"/>
            <a:chOff x="720249" y="8714296"/>
            <a:chExt cx="17402262" cy="1071957"/>
          </a:xfrm>
        </p:grpSpPr>
        <p:sp>
          <p:nvSpPr>
            <p:cNvPr id="6159" name="Text Box 38"/>
            <p:cNvSpPr txBox="1">
              <a:spLocks noChangeArrowheads="1"/>
            </p:cNvSpPr>
            <p:nvPr/>
          </p:nvSpPr>
          <p:spPr bwMode="auto">
            <a:xfrm>
              <a:off x="720249" y="8714296"/>
              <a:ext cx="8604980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/>
                <a:t>1) dynamics of </a:t>
              </a:r>
              <a:r>
                <a:rPr lang="en-US" i="1" dirty="0"/>
                <a:t>m</a:t>
              </a:r>
              <a:r>
                <a:rPr lang="en-US" dirty="0"/>
                <a:t> </a:t>
              </a:r>
              <a:r>
                <a:rPr lang="en-US" dirty="0" smtClean="0"/>
                <a:t>are fast</a:t>
              </a:r>
              <a:endParaRPr lang="en-US" dirty="0"/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2461807" y="8764589"/>
              <a:ext cx="5660704" cy="970498"/>
              <a:chOff x="3322" y="2688"/>
              <a:chExt cx="2102" cy="345"/>
            </a:xfrm>
          </p:grpSpPr>
          <p:sp>
            <p:nvSpPr>
              <p:cNvPr id="6167" name="Line 40"/>
              <p:cNvSpPr>
                <a:spLocks noChangeShapeType="1"/>
              </p:cNvSpPr>
              <p:nvPr/>
            </p:nvSpPr>
            <p:spPr bwMode="auto">
              <a:xfrm>
                <a:off x="3322" y="288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9" name="Object 41"/>
              <p:cNvGraphicFramePr>
                <a:graphicFrameLocks noChangeAspect="1"/>
              </p:cNvGraphicFramePr>
              <p:nvPr/>
            </p:nvGraphicFramePr>
            <p:xfrm>
              <a:off x="3945" y="2688"/>
              <a:ext cx="1479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5300" name="Equation" r:id="rId12" imgW="977760" imgH="228600" progId="Equation.3">
                      <p:embed/>
                    </p:oleObj>
                  </mc:Choice>
                  <mc:Fallback>
                    <p:oleObj name="Equation" r:id="rId12" imgW="977760" imgH="228600" progId="Equation.3">
                      <p:embed/>
                      <p:pic>
                        <p:nvPicPr>
                          <p:cNvPr id="0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5" y="2688"/>
                            <a:ext cx="1479" cy="34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1888579" y="6984883"/>
            <a:ext cx="5660707" cy="855163"/>
            <a:chOff x="3322" y="3035"/>
            <a:chExt cx="2073" cy="304"/>
          </a:xfrm>
        </p:grpSpPr>
        <p:sp>
          <p:nvSpPr>
            <p:cNvPr id="6166" name="Line 43"/>
            <p:cNvSpPr>
              <a:spLocks noChangeShapeType="1"/>
            </p:cNvSpPr>
            <p:nvPr/>
          </p:nvSpPr>
          <p:spPr bwMode="auto">
            <a:xfrm>
              <a:off x="3322" y="321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44"/>
            <p:cNvGraphicFramePr>
              <a:graphicFrameLocks noChangeAspect="1"/>
            </p:cNvGraphicFramePr>
            <p:nvPr/>
          </p:nvGraphicFramePr>
          <p:xfrm>
            <a:off x="3955" y="3035"/>
            <a:ext cx="1440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301" name="Equation" r:id="rId14" imgW="952200" imgH="203040" progId="Equation.3">
                    <p:embed/>
                  </p:oleObj>
                </mc:Choice>
                <mc:Fallback>
                  <p:oleObj name="Equation" r:id="rId14" imgW="952200" imgH="20304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3035"/>
                          <a:ext cx="1440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2" name="AutoShape 46"/>
          <p:cNvSpPr>
            <a:spLocks/>
          </p:cNvSpPr>
          <p:nvPr/>
        </p:nvSpPr>
        <p:spPr bwMode="auto">
          <a:xfrm rot="-5400000">
            <a:off x="14324146" y="7109678"/>
            <a:ext cx="369481" cy="1541459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3" name="AutoShape 47"/>
          <p:cNvSpPr>
            <a:spLocks/>
          </p:cNvSpPr>
          <p:nvPr/>
        </p:nvSpPr>
        <p:spPr bwMode="auto">
          <a:xfrm rot="-5400000">
            <a:off x="16574483" y="7298878"/>
            <a:ext cx="382573" cy="1176151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4" name="Text Box 48"/>
          <p:cNvSpPr txBox="1">
            <a:spLocks noChangeArrowheads="1"/>
          </p:cNvSpPr>
          <p:nvPr/>
        </p:nvSpPr>
        <p:spPr bwMode="auto">
          <a:xfrm>
            <a:off x="14080258" y="7909800"/>
            <a:ext cx="14796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smtClean="0">
                <a:solidFill>
                  <a:srgbClr val="FF3300"/>
                </a:solidFill>
              </a:rPr>
              <a:t>w(t)</a:t>
            </a:r>
            <a:endParaRPr lang="fr-FR" sz="5100" i="1" dirty="0">
              <a:solidFill>
                <a:srgbClr val="FF3300"/>
              </a:solidFill>
            </a:endParaRPr>
          </a:p>
        </p:txBody>
      </p:sp>
      <p:sp>
        <p:nvSpPr>
          <p:cNvPr id="6165" name="Text Box 49"/>
          <p:cNvSpPr txBox="1">
            <a:spLocks noChangeArrowheads="1"/>
          </p:cNvSpPr>
          <p:nvPr/>
        </p:nvSpPr>
        <p:spPr bwMode="auto">
          <a:xfrm>
            <a:off x="16279166" y="7861674"/>
            <a:ext cx="14796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smtClean="0">
                <a:solidFill>
                  <a:srgbClr val="FF3300"/>
                </a:solidFill>
              </a:rPr>
              <a:t>w(t)</a:t>
            </a:r>
            <a:endParaRPr lang="fr-FR" sz="5100" i="1" dirty="0">
              <a:solidFill>
                <a:srgbClr val="FF3300"/>
              </a:solidFill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0713" name="Object 2"/>
          <p:cNvGraphicFramePr>
            <a:graphicFrameLocks noChangeAspect="1"/>
          </p:cNvGraphicFramePr>
          <p:nvPr/>
        </p:nvGraphicFramePr>
        <p:xfrm>
          <a:off x="697827" y="1866900"/>
          <a:ext cx="20549941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02" name="Equation" r:id="rId16" imgW="4952880" imgH="393480" progId="Equation.DSMT4">
                  <p:embed/>
                </p:oleObj>
              </mc:Choice>
              <mc:Fallback>
                <p:oleObj name="Equation" r:id="rId16" imgW="4952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27" y="1866900"/>
                        <a:ext cx="20549941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203172" y="6969129"/>
            <a:ext cx="113701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) dynamics 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pSp>
        <p:nvGrpSpPr>
          <p:cNvPr id="8" name="Group 35"/>
          <p:cNvGrpSpPr/>
          <p:nvPr/>
        </p:nvGrpSpPr>
        <p:grpSpPr>
          <a:xfrm>
            <a:off x="2158163" y="8590936"/>
            <a:ext cx="8426319" cy="3219450"/>
            <a:chOff x="2158163" y="8590936"/>
            <a:chExt cx="8426319" cy="3219450"/>
          </a:xfrm>
        </p:grpSpPr>
        <p:graphicFrame>
          <p:nvGraphicFramePr>
            <p:cNvPr id="200714" name="Object 22"/>
            <p:cNvGraphicFramePr>
              <a:graphicFrameLocks noChangeAspect="1"/>
            </p:cNvGraphicFramePr>
            <p:nvPr/>
          </p:nvGraphicFramePr>
          <p:xfrm>
            <a:off x="2158163" y="10175261"/>
            <a:ext cx="5289550" cy="163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303" name="Equation" r:id="rId18" imgW="1041120" imgH="431640" progId="Equation.3">
                    <p:embed/>
                  </p:oleObj>
                </mc:Choice>
                <mc:Fallback>
                  <p:oleObj name="Equation" r:id="rId18" imgW="1041120" imgH="4316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163" y="10175261"/>
                          <a:ext cx="5289550" cy="163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715" name="Object 23"/>
            <p:cNvGraphicFramePr>
              <a:graphicFrameLocks noChangeAspect="1"/>
            </p:cNvGraphicFramePr>
            <p:nvPr/>
          </p:nvGraphicFramePr>
          <p:xfrm>
            <a:off x="2158163" y="8590936"/>
            <a:ext cx="5057775" cy="156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304" name="Equation" r:id="rId20" imgW="1041120" imgH="431640" progId="Equation.3">
                    <p:embed/>
                  </p:oleObj>
                </mc:Choice>
                <mc:Fallback>
                  <p:oleObj name="Equation" r:id="rId20" imgW="1041120" imgH="431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163" y="8590936"/>
                          <a:ext cx="5057775" cy="1560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9162573" y="10151449"/>
              <a:ext cx="14219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0716" name="Object 5"/>
          <p:cNvGraphicFramePr>
            <a:graphicFrameLocks noChangeAspect="1"/>
          </p:cNvGraphicFramePr>
          <p:nvPr/>
        </p:nvGraphicFramePr>
        <p:xfrm>
          <a:off x="10737782" y="9175750"/>
          <a:ext cx="600075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05" name="Equation" r:id="rId22" imgW="1104840" imgH="444240" progId="Equation.DSMT4">
                  <p:embed/>
                </p:oleObj>
              </mc:Choice>
              <mc:Fallback>
                <p:oleObj name="Equation" r:id="rId22" imgW="11048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7782" y="9175750"/>
                        <a:ext cx="6000750" cy="199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3" grpId="0" animBg="1"/>
      <p:bldP spid="6164" grpId="0"/>
      <p:bldP spid="6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3.1. Review of week 2 :Hodgkin-Huxley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145021" y="9359354"/>
            <a:ext cx="84641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Compartmental models</a:t>
            </a:r>
            <a:endParaRPr lang="en-US" sz="4000" i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1900487" y="2351262"/>
            <a:ext cx="8673513" cy="6816173"/>
            <a:chOff x="4385726" y="1539652"/>
            <a:chExt cx="17590658" cy="102971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4324105" y="8725293"/>
            <a:ext cx="4893779" cy="2304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26" name="Equation" r:id="rId4" imgW="698400" imgH="393480" progId="Equation.DSMT4">
                    <p:embed/>
                  </p:oleObj>
                </mc:Choice>
                <mc:Fallback>
                  <p:oleObj name="Equation" r:id="rId4" imgW="69840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4105" y="8725293"/>
                          <a:ext cx="4893779" cy="2304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10096293" y="3088550"/>
              <a:ext cx="1701439" cy="1485284"/>
              <a:chOff x="3184807" y="1351085"/>
              <a:chExt cx="1066800" cy="838201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7915855" y="1539652"/>
              <a:ext cx="7704857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14150802" y="7308596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27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802" y="7308596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3317263" y="7308596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4169105" y="4277223"/>
          <a:ext cx="969962" cy="72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28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9105" y="4277223"/>
                        <a:ext cx="969962" cy="729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7841820" y="1797050"/>
            <a:ext cx="35621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cortical neuron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521847" y="2613311"/>
          <a:ext cx="17945255" cy="162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06" name="Equation" r:id="rId4" imgW="4381200" imgH="393480" progId="Equation.DSMT4">
                  <p:embed/>
                </p:oleObj>
              </mc:Choice>
              <mc:Fallback>
                <p:oleObj name="Equation" r:id="rId4" imgW="43812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847" y="2613311"/>
                        <a:ext cx="17945255" cy="1628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521847" y="4579938"/>
          <a:ext cx="6350385" cy="211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07" name="Equation" r:id="rId6" imgW="1104840" imgH="444240" progId="Equation.DSMT4">
                  <p:embed/>
                </p:oleObj>
              </mc:Choice>
              <mc:Fallback>
                <p:oleObj name="Equation" r:id="rId6" imgW="11048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847" y="4579938"/>
                        <a:ext cx="6350385" cy="2114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6680" y="1662505"/>
            <a:ext cx="5943594" cy="1350257"/>
            <a:chOff x="960" y="2352"/>
            <a:chExt cx="1440" cy="480"/>
          </a:xfrm>
        </p:grpSpPr>
        <p:graphicFrame>
          <p:nvGraphicFramePr>
            <p:cNvPr id="6152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208" name="Equation" r:id="rId8" imgW="228600" imgH="228600" progId="Equation.3">
                    <p:embed/>
                  </p:oleObj>
                </mc:Choice>
                <mc:Fallback>
                  <p:oleObj name="Equation" r:id="rId8" imgW="2286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862573" y="1662505"/>
            <a:ext cx="3526217" cy="1350257"/>
            <a:chOff x="2592" y="2352"/>
            <a:chExt cx="1296" cy="480"/>
          </a:xfrm>
        </p:grpSpPr>
        <p:graphicFrame>
          <p:nvGraphicFramePr>
            <p:cNvPr id="6151" name="Object 16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209" name="Equation" r:id="rId10" imgW="190440" imgH="215640" progId="Equation.3">
                    <p:embed/>
                  </p:oleObj>
                </mc:Choice>
                <mc:Fallback>
                  <p:oleObj name="Equation" r:id="rId10" imgW="190440" imgH="2156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51265" y="1662505"/>
            <a:ext cx="2202335" cy="1350257"/>
            <a:chOff x="4032" y="2352"/>
            <a:chExt cx="912" cy="480"/>
          </a:xfrm>
        </p:grpSpPr>
        <p:graphicFrame>
          <p:nvGraphicFramePr>
            <p:cNvPr id="6150" name="Object 20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210" name="Equation" r:id="rId12" imgW="266400" imgH="228600" progId="Equation.3">
                    <p:embed/>
                  </p:oleObj>
                </mc:Choice>
                <mc:Fallback>
                  <p:oleObj name="Equation" r:id="rId12" imgW="2664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8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8665" name="Object 4"/>
          <p:cNvGraphicFramePr>
            <a:graphicFrameLocks noChangeAspect="1"/>
          </p:cNvGraphicFramePr>
          <p:nvPr/>
        </p:nvGraphicFramePr>
        <p:xfrm>
          <a:off x="10862573" y="6497054"/>
          <a:ext cx="9214876" cy="413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1" name="Equation" r:id="rId14" imgW="1828800" imgH="812520" progId="Equation.DSMT4">
                  <p:embed/>
                </p:oleObj>
              </mc:Choice>
              <mc:Fallback>
                <p:oleObj name="Equation" r:id="rId14" imgW="1828800" imgH="8125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2573" y="6497054"/>
                        <a:ext cx="9214876" cy="4137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to 2 dimensions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8665" name="Object 4"/>
          <p:cNvGraphicFramePr>
            <a:graphicFrameLocks noChangeAspect="1"/>
          </p:cNvGraphicFramePr>
          <p:nvPr/>
        </p:nvGraphicFramePr>
        <p:xfrm>
          <a:off x="1545021" y="2944797"/>
          <a:ext cx="6656387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1" name="Equation" r:id="rId4" imgW="1625400" imgH="812520" progId="Equation.DSMT4">
                  <p:embed/>
                </p:oleObj>
              </mc:Choice>
              <mc:Fallback>
                <p:oleObj name="Equation" r:id="rId4" imgW="16254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021" y="2944797"/>
                        <a:ext cx="6656387" cy="336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87821" y="6830452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Enables graphical analysis!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45021" y="8160895"/>
            <a:ext cx="1251015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-Discussion of threshold</a:t>
            </a:r>
          </a:p>
          <a:p>
            <a:r>
              <a:rPr lang="en-US" dirty="0" smtClean="0"/>
              <a:t>- Constant input current </a:t>
            </a:r>
            <a:r>
              <a:rPr lang="en-US" i="1" dirty="0" err="1" smtClean="0"/>
              <a:t>vs</a:t>
            </a:r>
            <a:r>
              <a:rPr lang="en-US" dirty="0" smtClean="0"/>
              <a:t> pulse input</a:t>
            </a:r>
          </a:p>
          <a:p>
            <a:r>
              <a:rPr lang="en-US" dirty="0" smtClean="0"/>
              <a:t>-Type I and II</a:t>
            </a:r>
          </a:p>
          <a:p>
            <a:r>
              <a:rPr lang="en-US" dirty="0" smtClean="0"/>
              <a:t>- Repetitive firing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87821" y="2137420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48915" y="7409793"/>
            <a:ext cx="280626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61035" y="6925045"/>
            <a:ext cx="709841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plane analysis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3.2-similar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" y="1556420"/>
            <a:ext cx="20431875" cy="1144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Exploiting similarities:</a:t>
            </a:r>
          </a:p>
          <a:p>
            <a:endParaRPr lang="en-US" dirty="0" smtClean="0"/>
          </a:p>
          <a:p>
            <a:r>
              <a:rPr lang="en-US" sz="4800" dirty="0" smtClean="0"/>
              <a:t>A sufficient condition to replace two gating variables </a:t>
            </a:r>
            <a:r>
              <a:rPr lang="en-US" sz="4800" i="1" dirty="0" err="1" smtClean="0"/>
              <a:t>r,s</a:t>
            </a:r>
            <a:endParaRPr lang="en-US" sz="4800" i="1" dirty="0" smtClean="0"/>
          </a:p>
          <a:p>
            <a:r>
              <a:rPr lang="en-US" sz="4800" dirty="0" smtClean="0"/>
              <a:t>by a single gating variable </a:t>
            </a:r>
            <a:r>
              <a:rPr lang="en-US" sz="4800" i="1" dirty="0" smtClean="0"/>
              <a:t>w</a:t>
            </a:r>
            <a:r>
              <a:rPr lang="en-US" sz="4800" dirty="0" smtClean="0"/>
              <a:t> is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time constant (as a function of u)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activation function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time constant (as a function of u)</a:t>
            </a:r>
          </a:p>
          <a:p>
            <a:r>
              <a:rPr lang="en-US" sz="4800" dirty="0" smtClean="0"/>
              <a:t>     AND the same activation function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time constant (as a function of u)</a:t>
            </a:r>
          </a:p>
          <a:p>
            <a:r>
              <a:rPr lang="en-US" sz="4800" dirty="0" smtClean="0"/>
              <a:t>     AND activation functions that are identical after some additive rescaling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time constant (as a function of u)</a:t>
            </a:r>
          </a:p>
          <a:p>
            <a:r>
              <a:rPr lang="en-US" sz="4800" dirty="0" smtClean="0"/>
              <a:t>     AND activation functions that are identical after some multiplicative</a:t>
            </a:r>
          </a:p>
          <a:p>
            <a:r>
              <a:rPr lang="en-US" sz="4800" dirty="0" smtClean="0"/>
              <a:t>         rescaling</a:t>
            </a:r>
          </a:p>
          <a:p>
            <a:endParaRPr lang="en-US" sz="4800" dirty="0" smtClean="0"/>
          </a:p>
          <a:p>
            <a:endParaRPr lang="en-US" sz="4800" dirty="0" smtClean="0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731520" y="1155371"/>
            <a:ext cx="20790568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92706" y="1482471"/>
          <a:ext cx="20598366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44" name="Equation" r:id="rId4" imgW="3632040" imgH="393480" progId="Equation.DSMT4">
                  <p:embed/>
                </p:oleObj>
              </mc:Choice>
              <mc:Fallback>
                <p:oleObj name="Equation" r:id="rId4" imgW="363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06" y="1482471"/>
                        <a:ext cx="20598366" cy="166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934074" y="4545865"/>
          <a:ext cx="5458134" cy="155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45" name="Equation" r:id="rId6" imgW="1130040" imgH="431640" progId="Equation.3">
                  <p:embed/>
                </p:oleObj>
              </mc:Choice>
              <mc:Fallback>
                <p:oleObj name="Equation" r:id="rId6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074" y="4545865"/>
                        <a:ext cx="5458134" cy="1552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Line 27"/>
          <p:cNvSpPr>
            <a:spLocks noChangeShapeType="1"/>
          </p:cNvSpPr>
          <p:nvPr/>
        </p:nvSpPr>
        <p:spPr bwMode="auto">
          <a:xfrm>
            <a:off x="15762944" y="5949571"/>
            <a:ext cx="4910447" cy="22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3" name="Text Box 29"/>
          <p:cNvSpPr txBox="1">
            <a:spLocks noChangeArrowheads="1"/>
          </p:cNvSpPr>
          <p:nvPr/>
        </p:nvSpPr>
        <p:spPr bwMode="auto">
          <a:xfrm>
            <a:off x="20241992" y="5949572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graphicFrame>
        <p:nvGraphicFramePr>
          <p:cNvPr id="8196" name="Object 37"/>
          <p:cNvGraphicFramePr>
            <a:graphicFrameLocks noChangeAspect="1"/>
          </p:cNvGraphicFramePr>
          <p:nvPr/>
        </p:nvGraphicFramePr>
        <p:xfrm>
          <a:off x="17912439" y="4348953"/>
          <a:ext cx="1012850" cy="59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46" name="Equation" r:id="rId8" imgW="241200" imgH="190440" progId="Equation.3">
                  <p:embed/>
                </p:oleObj>
              </mc:Choice>
              <mc:Fallback>
                <p:oleObj name="Equation" r:id="rId8" imgW="241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2439" y="4348953"/>
                        <a:ext cx="1012850" cy="599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45"/>
          <p:cNvSpPr>
            <a:spLocks noChangeArrowheads="1"/>
          </p:cNvSpPr>
          <p:nvPr/>
        </p:nvSpPr>
        <p:spPr bwMode="auto">
          <a:xfrm>
            <a:off x="0" y="3524734"/>
            <a:ext cx="21607463" cy="8292828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b="1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15909247" y="5949571"/>
            <a:ext cx="169933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>
            <a:off x="18970303" y="5949571"/>
            <a:ext cx="85154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7" name="Line 51"/>
          <p:cNvSpPr>
            <a:spLocks noChangeShapeType="1"/>
          </p:cNvSpPr>
          <p:nvPr/>
        </p:nvSpPr>
        <p:spPr bwMode="auto">
          <a:xfrm>
            <a:off x="17608583" y="5055026"/>
            <a:ext cx="136172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8" name="Line 52"/>
          <p:cNvSpPr>
            <a:spLocks noChangeShapeType="1"/>
          </p:cNvSpPr>
          <p:nvPr/>
        </p:nvSpPr>
        <p:spPr bwMode="auto">
          <a:xfrm>
            <a:off x="17608582" y="5055027"/>
            <a:ext cx="0" cy="89454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9" name="Line 53"/>
          <p:cNvSpPr>
            <a:spLocks noChangeShapeType="1"/>
          </p:cNvSpPr>
          <p:nvPr/>
        </p:nvSpPr>
        <p:spPr bwMode="auto">
          <a:xfrm>
            <a:off x="18970303" y="5055027"/>
            <a:ext cx="0" cy="89454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197" name="Object 54"/>
          <p:cNvGraphicFramePr>
            <a:graphicFrameLocks noChangeAspect="1"/>
          </p:cNvGraphicFramePr>
          <p:nvPr/>
        </p:nvGraphicFramePr>
        <p:xfrm>
          <a:off x="9685847" y="4683706"/>
          <a:ext cx="3923855" cy="127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47" name="Equation" r:id="rId10" imgW="812520" imgH="355320" progId="Equation.3">
                  <p:embed/>
                </p:oleObj>
              </mc:Choice>
              <mc:Fallback>
                <p:oleObj name="Equation" r:id="rId10" imgW="8125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847" y="4683706"/>
                        <a:ext cx="3923855" cy="1277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Line 55"/>
          <p:cNvSpPr>
            <a:spLocks noChangeShapeType="1"/>
          </p:cNvSpPr>
          <p:nvPr/>
        </p:nvSpPr>
        <p:spPr bwMode="auto">
          <a:xfrm flipV="1">
            <a:off x="15909246" y="8627581"/>
            <a:ext cx="4591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1" name="Line 56"/>
          <p:cNvSpPr>
            <a:spLocks noChangeShapeType="1"/>
          </p:cNvSpPr>
          <p:nvPr/>
        </p:nvSpPr>
        <p:spPr bwMode="auto">
          <a:xfrm flipV="1">
            <a:off x="15909246" y="6585318"/>
            <a:ext cx="0" cy="2042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2" name="Text Box 58"/>
          <p:cNvSpPr txBox="1">
            <a:spLocks noChangeArrowheads="1"/>
          </p:cNvSpPr>
          <p:nvPr/>
        </p:nvSpPr>
        <p:spPr bwMode="auto">
          <a:xfrm>
            <a:off x="20414551" y="8500994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graphicFrame>
        <p:nvGraphicFramePr>
          <p:cNvPr id="8198" name="Object 59"/>
          <p:cNvGraphicFramePr>
            <a:graphicFrameLocks noChangeAspect="1"/>
          </p:cNvGraphicFramePr>
          <p:nvPr/>
        </p:nvGraphicFramePr>
        <p:xfrm>
          <a:off x="14896397" y="6458730"/>
          <a:ext cx="1012850" cy="59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48" name="Equation" r:id="rId12" imgW="241200" imgH="190440" progId="Equation.3">
                  <p:embed/>
                </p:oleObj>
              </mc:Choice>
              <mc:Fallback>
                <p:oleObj name="Equation" r:id="rId12" imgW="241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6397" y="6458730"/>
                        <a:ext cx="1012850" cy="599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Text Box 60"/>
          <p:cNvSpPr txBox="1">
            <a:spLocks noChangeArrowheads="1"/>
          </p:cNvSpPr>
          <p:nvPr/>
        </p:nvSpPr>
        <p:spPr bwMode="auto">
          <a:xfrm>
            <a:off x="16370654" y="6740033"/>
            <a:ext cx="93140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dirty="0">
                <a:solidFill>
                  <a:srgbClr val="FF3300"/>
                </a:solidFill>
              </a:rPr>
              <a:t>?</a:t>
            </a:r>
            <a:endParaRPr lang="fr-FR" sz="7600" dirty="0">
              <a:solidFill>
                <a:srgbClr val="FF3300"/>
              </a:solidFill>
            </a:endParaRPr>
          </a:p>
        </p:txBody>
      </p:sp>
      <p:sp>
        <p:nvSpPr>
          <p:cNvPr id="8214" name="Line 61"/>
          <p:cNvSpPr>
            <a:spLocks noChangeShapeType="1"/>
          </p:cNvSpPr>
          <p:nvPr/>
        </p:nvSpPr>
        <p:spPr bwMode="auto">
          <a:xfrm>
            <a:off x="8252850" y="4416466"/>
            <a:ext cx="0" cy="5488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669758" name="Object 62"/>
          <p:cNvGraphicFramePr>
            <a:graphicFrameLocks noChangeAspect="1"/>
          </p:cNvGraphicFramePr>
          <p:nvPr/>
        </p:nvGraphicFramePr>
        <p:xfrm>
          <a:off x="10181017" y="8973583"/>
          <a:ext cx="4010136" cy="191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49" name="Equation" r:id="rId14" imgW="888840" imgH="571320" progId="Equation.3">
                  <p:embed/>
                </p:oleObj>
              </mc:Choice>
              <mc:Fallback>
                <p:oleObj name="Equation" r:id="rId14" imgW="88884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1017" y="8973583"/>
                        <a:ext cx="4010136" cy="1915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59" name="Object 63"/>
          <p:cNvGraphicFramePr>
            <a:graphicFrameLocks noChangeAspect="1"/>
          </p:cNvGraphicFramePr>
          <p:nvPr/>
        </p:nvGraphicFramePr>
        <p:xfrm>
          <a:off x="10124748" y="10149432"/>
          <a:ext cx="3657512" cy="188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0" name="Equation" r:id="rId16" imgW="787320" imgH="545760" progId="Equation.3">
                  <p:embed/>
                </p:oleObj>
              </mc:Choice>
              <mc:Fallback>
                <p:oleObj name="Equation" r:id="rId16" imgW="7873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4748" y="10149432"/>
                        <a:ext cx="3657512" cy="1881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Text Box 64"/>
          <p:cNvSpPr txBox="1">
            <a:spLocks noChangeArrowheads="1"/>
          </p:cNvSpPr>
          <p:nvPr/>
        </p:nvSpPr>
        <p:spPr bwMode="auto">
          <a:xfrm>
            <a:off x="17222200" y="5901748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400" dirty="0"/>
              <a:t>0</a:t>
            </a:r>
            <a:endParaRPr lang="fr-FR" sz="3400" dirty="0"/>
          </a:p>
        </p:txBody>
      </p:sp>
      <p:sp>
        <p:nvSpPr>
          <p:cNvPr id="8216" name="Text Box 65"/>
          <p:cNvSpPr txBox="1">
            <a:spLocks noChangeArrowheads="1"/>
          </p:cNvSpPr>
          <p:nvPr/>
        </p:nvSpPr>
        <p:spPr bwMode="auto">
          <a:xfrm>
            <a:off x="18636437" y="5949571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400" dirty="0"/>
              <a:t>1</a:t>
            </a:r>
            <a:endParaRPr lang="fr-FR" sz="3400" dirty="0"/>
          </a:p>
        </p:txBody>
      </p:sp>
      <p:sp>
        <p:nvSpPr>
          <p:cNvPr id="8217" name="Text Box 66"/>
          <p:cNvSpPr txBox="1">
            <a:spLocks noChangeArrowheads="1"/>
          </p:cNvSpPr>
          <p:nvPr/>
        </p:nvSpPr>
        <p:spPr bwMode="auto">
          <a:xfrm>
            <a:off x="592706" y="9139554"/>
            <a:ext cx="8339131" cy="316483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i="1" dirty="0" err="1"/>
              <a:t>Exerc</a:t>
            </a:r>
            <a:r>
              <a:rPr lang="fr-CH" i="1" dirty="0"/>
              <a:t>. </a:t>
            </a:r>
            <a:r>
              <a:rPr lang="fr-CH" i="1" dirty="0"/>
              <a:t>9</a:t>
            </a:r>
            <a:r>
              <a:rPr lang="fr-CH" i="1" dirty="0" smtClean="0"/>
              <a:t>h50-10h20</a:t>
            </a:r>
            <a:endParaRPr lang="fr-CH" i="1" dirty="0"/>
          </a:p>
          <a:p>
            <a:r>
              <a:rPr lang="fr-CH" sz="6800" b="1" i="1" dirty="0" err="1"/>
              <a:t>Next</a:t>
            </a:r>
            <a:r>
              <a:rPr lang="fr-CH" sz="6800" b="1" i="1" dirty="0"/>
              <a:t> lecture</a:t>
            </a:r>
            <a:r>
              <a:rPr lang="fr-CH" sz="6800" b="1" dirty="0"/>
              <a:t>:</a:t>
            </a:r>
          </a:p>
          <a:p>
            <a:r>
              <a:rPr lang="fr-CH" sz="6800" b="1" dirty="0"/>
              <a:t>  </a:t>
            </a:r>
            <a:r>
              <a:rPr lang="fr-CH" sz="6800" b="1" dirty="0" smtClean="0"/>
              <a:t>10h20</a:t>
            </a:r>
            <a:endParaRPr lang="fr-FR" sz="6800" b="1" dirty="0"/>
          </a:p>
        </p:txBody>
      </p:sp>
      <p:sp>
        <p:nvSpPr>
          <p:cNvPr id="8218" name="Text Box 67"/>
          <p:cNvSpPr txBox="1">
            <a:spLocks noChangeArrowheads="1"/>
          </p:cNvSpPr>
          <p:nvPr/>
        </p:nvSpPr>
        <p:spPr bwMode="auto">
          <a:xfrm>
            <a:off x="765264" y="0"/>
            <a:ext cx="19444486" cy="12412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NOW Exercise </a:t>
            </a:r>
            <a:r>
              <a:rPr lang="en-US" sz="6800" dirty="0" smtClean="0"/>
              <a:t>1.1-1.5: </a:t>
            </a:r>
            <a:r>
              <a:rPr lang="en-US" sz="6800" dirty="0"/>
              <a:t>separation of time scales</a:t>
            </a:r>
          </a:p>
        </p:txBody>
      </p:sp>
      <p:sp>
        <p:nvSpPr>
          <p:cNvPr id="8219" name="Text Box 68"/>
          <p:cNvSpPr txBox="1">
            <a:spLocks noChangeArrowheads="1"/>
          </p:cNvSpPr>
          <p:nvPr/>
        </p:nvSpPr>
        <p:spPr bwMode="auto">
          <a:xfrm>
            <a:off x="547689" y="6405283"/>
            <a:ext cx="5188981" cy="282628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err="1"/>
              <a:t>Exercises</a:t>
            </a:r>
            <a:r>
              <a:rPr lang="fr-CH" i="1" dirty="0"/>
              <a:t>:</a:t>
            </a:r>
          </a:p>
          <a:p>
            <a:r>
              <a:rPr lang="fr-CH" dirty="0" smtClean="0"/>
              <a:t>1.1-1.5 </a:t>
            </a:r>
            <a:r>
              <a:rPr lang="fr-CH" b="1" i="1" dirty="0" err="1"/>
              <a:t>now</a:t>
            </a:r>
            <a:r>
              <a:rPr lang="fr-CH" b="1" i="1" dirty="0"/>
              <a:t>!</a:t>
            </a:r>
          </a:p>
          <a:p>
            <a:r>
              <a:rPr lang="fr-CH" dirty="0" smtClean="0"/>
              <a:t>1.6  </a:t>
            </a:r>
            <a:r>
              <a:rPr lang="fr-CH" i="1" dirty="0" err="1"/>
              <a:t>homework</a:t>
            </a:r>
            <a:endParaRPr lang="fr-FR" i="1" dirty="0"/>
          </a:p>
        </p:txBody>
      </p:sp>
      <p:sp>
        <p:nvSpPr>
          <p:cNvPr id="8220" name="TextBox 43"/>
          <p:cNvSpPr txBox="1">
            <a:spLocks noChangeArrowheads="1"/>
          </p:cNvSpPr>
          <p:nvPr/>
        </p:nvSpPr>
        <p:spPr bwMode="auto">
          <a:xfrm>
            <a:off x="8421660" y="5311011"/>
            <a:ext cx="672626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/>
              <a:t>A:</a:t>
            </a:r>
          </a:p>
          <a:p>
            <a:r>
              <a:rPr lang="en-US"/>
              <a:t> - calculate </a:t>
            </a:r>
            <a:r>
              <a:rPr lang="en-US" i="1"/>
              <a:t>x(t)!</a:t>
            </a:r>
          </a:p>
          <a:p>
            <a:r>
              <a:rPr lang="en-US"/>
              <a:t> - what if </a:t>
            </a:r>
            <a:r>
              <a:rPr lang="en-US">
                <a:latin typeface="Symbol" pitchFamily="18" charset="2"/>
              </a:rPr>
              <a:t>t</a:t>
            </a:r>
            <a:r>
              <a:rPr lang="en-US"/>
              <a:t> is small?</a:t>
            </a:r>
          </a:p>
        </p:txBody>
      </p:sp>
      <p:sp>
        <p:nvSpPr>
          <p:cNvPr id="8221" name="TextBox 44"/>
          <p:cNvSpPr txBox="1">
            <a:spLocks noChangeArrowheads="1"/>
          </p:cNvSpPr>
          <p:nvPr/>
        </p:nvSpPr>
        <p:spPr bwMode="auto">
          <a:xfrm>
            <a:off x="14798864" y="9139553"/>
            <a:ext cx="5998498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/>
              <a:t>B:</a:t>
            </a:r>
            <a:r>
              <a:rPr lang="en-US"/>
              <a:t> -calculate </a:t>
            </a:r>
            <a:r>
              <a:rPr lang="en-US" i="1"/>
              <a:t>m(t)</a:t>
            </a:r>
          </a:p>
          <a:p>
            <a:r>
              <a:rPr lang="en-US" i="1"/>
              <a:t>       </a:t>
            </a:r>
            <a:r>
              <a:rPr lang="en-US"/>
              <a:t>if </a:t>
            </a:r>
            <a:r>
              <a:rPr lang="en-US">
                <a:latin typeface="Symbol" pitchFamily="18" charset="2"/>
              </a:rPr>
              <a:t>t</a:t>
            </a:r>
            <a:r>
              <a:rPr lang="en-US"/>
              <a:t> is small!</a:t>
            </a:r>
          </a:p>
          <a:p>
            <a:r>
              <a:rPr lang="en-US"/>
              <a:t> - reduce to 1 eq.</a:t>
            </a:r>
          </a:p>
        </p:txBody>
      </p:sp>
    </p:spTree>
    <p:extLst>
      <p:ext uri="{BB962C8B-B14F-4D97-AF65-F5344CB8AC3E}">
        <p14:creationId xmlns:p14="http://schemas.microsoft.com/office/powerpoint/2010/main" val="7712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69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704489" y="374345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3 – Reducing detail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Two-dimensional neuron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From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4 to 2 dimensions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MathDetour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1: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Exploiting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similarities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MathDetour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2: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Separation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time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scales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 constant input vs pulse input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TypeI</a:t>
            </a:r>
            <a:r>
              <a:rPr lang="fr-CH" sz="5400" b="1" noProof="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and II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Neuron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             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next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week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!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85359" y="2208596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21524" y="4340402"/>
            <a:ext cx="9773651" cy="8521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60003" y="523332"/>
            <a:ext cx="15148347" cy="29215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Impact" charset="0"/>
                <a:cs typeface="Impact" charset="0"/>
              </a:rPr>
              <a:t>Biological Modeling of Neural Networks</a:t>
            </a:r>
            <a:endParaRPr lang="en-US">
              <a:latin typeface="Impact" charset="0"/>
              <a:cs typeface="Impact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56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Discussion Exercise 1 – </a:t>
            </a:r>
            <a:r>
              <a:rPr lang="en-US" sz="5400" dirty="0" err="1" smtClean="0">
                <a:solidFill>
                  <a:srgbClr val="FF0000"/>
                </a:solidFill>
                <a:latin typeface="Impact" charset="0"/>
                <a:cs typeface="Impact" charset="0"/>
              </a:rPr>
              <a:t>MathDetour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3.1: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731778"/>
              </p:ext>
            </p:extLst>
          </p:nvPr>
        </p:nvGraphicFramePr>
        <p:xfrm>
          <a:off x="13242091" y="2872124"/>
          <a:ext cx="4256087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2" name="Equation" r:id="rId4" imgW="1244520" imgH="812520" progId="Equation.DSMT4">
                  <p:embed/>
                </p:oleObj>
              </mc:Choice>
              <mc:Fallback>
                <p:oleObj name="Equation" r:id="rId4" imgW="12445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2091" y="2872124"/>
                        <a:ext cx="4256087" cy="280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13147675" y="8683226"/>
          <a:ext cx="6305824" cy="181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3" name="Equation" r:id="rId6" imgW="1384200" imgH="393480" progId="Equation.DSMT4">
                  <p:embed/>
                </p:oleObj>
              </mc:Choice>
              <mc:Fallback>
                <p:oleObj name="Equation" r:id="rId6" imgW="1384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675" y="8683226"/>
                        <a:ext cx="6305824" cy="1811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1112265" y="1604546"/>
            <a:ext cx="949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coupled differential equations</a:t>
            </a:r>
            <a:endParaRPr lang="en-US" sz="4800" dirty="0"/>
          </a:p>
        </p:txBody>
      </p:sp>
      <p:sp>
        <p:nvSpPr>
          <p:cNvPr id="73" name="TextBox 72"/>
          <p:cNvSpPr txBox="1"/>
          <p:nvPr/>
        </p:nvSpPr>
        <p:spPr>
          <a:xfrm>
            <a:off x="11264665" y="5962544"/>
            <a:ext cx="7104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Separation of time scales</a:t>
            </a:r>
            <a:endParaRPr lang="en-US" sz="4800" dirty="0"/>
          </a:p>
        </p:txBody>
      </p:sp>
      <p:sp>
        <p:nvSpPr>
          <p:cNvPr id="74" name="TextBox 73"/>
          <p:cNvSpPr txBox="1"/>
          <p:nvPr/>
        </p:nvSpPr>
        <p:spPr>
          <a:xfrm>
            <a:off x="11264665" y="7713730"/>
            <a:ext cx="1039098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1-dimensional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502" y="1325867"/>
            <a:ext cx="6607899" cy="9694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Exercise 1 (week 3)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27" y="5111285"/>
            <a:ext cx="25827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1-A</a:t>
            </a:r>
            <a:endParaRPr lang="en-US" dirty="0"/>
          </a:p>
        </p:txBody>
      </p:sp>
      <p:graphicFrame>
        <p:nvGraphicFramePr>
          <p:cNvPr id="3543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82235"/>
              </p:ext>
            </p:extLst>
          </p:nvPr>
        </p:nvGraphicFramePr>
        <p:xfrm>
          <a:off x="2406501" y="8683226"/>
          <a:ext cx="35179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4" name="Equation" r:id="rId8" imgW="1028520" imgH="393480" progId="Equation.DSMT4">
                  <p:embed/>
                </p:oleObj>
              </mc:Choice>
              <mc:Fallback>
                <p:oleObj name="Equation" r:id="rId8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501" y="8683226"/>
                        <a:ext cx="3517900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07505" y="6763001"/>
                <a:ext cx="2593082" cy="877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505" y="6763001"/>
                <a:ext cx="2593082" cy="8771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2002801" y="8440926"/>
            <a:ext cx="71686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02801" y="11551590"/>
            <a:ext cx="71686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02800" y="9710408"/>
            <a:ext cx="0" cy="1841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02800" y="6599744"/>
            <a:ext cx="0" cy="1841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23890" y="5576486"/>
            <a:ext cx="15680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07919" y="3012595"/>
            <a:ext cx="4943982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Draw graph,</a:t>
            </a:r>
          </a:p>
          <a:p>
            <a:r>
              <a:rPr lang="en-US" dirty="0" smtClean="0"/>
              <a:t>On blackboard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9540" y="5962544"/>
            <a:ext cx="124104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Discussion Exercise 1 – </a:t>
            </a:r>
            <a:r>
              <a:rPr lang="en-US" sz="5400" dirty="0" err="1" smtClean="0">
                <a:solidFill>
                  <a:srgbClr val="FF0000"/>
                </a:solidFill>
                <a:latin typeface="Impact" charset="0"/>
                <a:cs typeface="Impact" charset="0"/>
              </a:rPr>
              <a:t>MathDetour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3.1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>
            <p:extLst/>
          </p:nvPr>
        </p:nvGraphicFramePr>
        <p:xfrm>
          <a:off x="1477963" y="2954338"/>
          <a:ext cx="5473700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4" name="Equation" r:id="rId4" imgW="1600200" imgH="812520" progId="Equation.DSMT4">
                  <p:embed/>
                </p:oleObj>
              </mc:Choice>
              <mc:Fallback>
                <p:oleObj name="Equation" r:id="rId4" imgW="16002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2954338"/>
                        <a:ext cx="5473700" cy="281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697827" y="1644653"/>
            <a:ext cx="949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coupled differential equations</a:t>
            </a:r>
            <a:endParaRPr lang="en-US" sz="4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225187" y="11895629"/>
            <a:ext cx="71686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225186" y="10054447"/>
            <a:ext cx="0" cy="1841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/>
          <p:nvPr/>
        </p:nvGrpSpPr>
        <p:grpSpPr>
          <a:xfrm>
            <a:off x="11243362" y="5684361"/>
            <a:ext cx="7168683" cy="4243186"/>
            <a:chOff x="11243362" y="5085287"/>
            <a:chExt cx="7168683" cy="424318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243363" y="6835029"/>
              <a:ext cx="71686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1243363" y="9328473"/>
              <a:ext cx="71686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1243362" y="7487291"/>
              <a:ext cx="0" cy="18411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1243362" y="5085287"/>
              <a:ext cx="0" cy="18411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0240417" y="4602853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26" name="Oval 25"/>
          <p:cNvSpPr/>
          <p:nvPr/>
        </p:nvSpPr>
        <p:spPr>
          <a:xfrm>
            <a:off x="19346779" y="4896528"/>
            <a:ext cx="577516" cy="67582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240417" y="7414316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28" name="Oval 27"/>
          <p:cNvSpPr/>
          <p:nvPr/>
        </p:nvSpPr>
        <p:spPr>
          <a:xfrm>
            <a:off x="19378864" y="7623669"/>
            <a:ext cx="577516" cy="67582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104059" y="10465017"/>
            <a:ext cx="3882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endParaRPr lang="en-US" i="1" dirty="0"/>
          </a:p>
        </p:txBody>
      </p:sp>
      <p:sp>
        <p:nvSpPr>
          <p:cNvPr id="30" name="Oval 29"/>
          <p:cNvSpPr/>
          <p:nvPr/>
        </p:nvSpPr>
        <p:spPr>
          <a:xfrm>
            <a:off x="19242506" y="10674370"/>
            <a:ext cx="577516" cy="67582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928889" y="1789265"/>
            <a:ext cx="4943982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Draw graph,</a:t>
            </a:r>
          </a:p>
          <a:p>
            <a:r>
              <a:rPr lang="en-US" dirty="0" smtClean="0"/>
              <a:t>On blackboard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18272" y="6423091"/>
                <a:ext cx="2593082" cy="877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72" y="6423091"/>
                <a:ext cx="2593082" cy="8771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633539" y="3418302"/>
            <a:ext cx="2297008" cy="1291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9038" y="472110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17731" y="2728277"/>
            <a:ext cx="1055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a=0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a=1</a:t>
            </a:r>
            <a:endParaRPr lang="fr-CH" sz="40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720076"/>
              </p:ext>
            </p:extLst>
          </p:nvPr>
        </p:nvGraphicFramePr>
        <p:xfrm>
          <a:off x="2729847" y="10465017"/>
          <a:ext cx="5958381" cy="1218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5" name="Equation" r:id="rId7" imgW="1054080" imgH="228600" progId="Equation.3">
                  <p:embed/>
                </p:oleObj>
              </mc:Choice>
              <mc:Fallback>
                <p:oleObj name="Equation" r:id="rId7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847" y="10465017"/>
                        <a:ext cx="5958381" cy="1218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75815"/>
              </p:ext>
            </p:extLst>
          </p:nvPr>
        </p:nvGraphicFramePr>
        <p:xfrm>
          <a:off x="2644775" y="9271561"/>
          <a:ext cx="43068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6" name="Equation" r:id="rId9" imgW="761760" imgH="203040" progId="Equation.3">
                  <p:embed/>
                </p:oleObj>
              </mc:Choice>
              <mc:Fallback>
                <p:oleObj name="Equation" r:id="rId9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9271561"/>
                        <a:ext cx="4306888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0614" y="8191284"/>
            <a:ext cx="384406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cases: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632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Discuss Exercise 1 – </a:t>
            </a:r>
            <a:r>
              <a:rPr lang="en-US" sz="5400" dirty="0" err="1" smtClean="0">
                <a:solidFill>
                  <a:srgbClr val="FF0000"/>
                </a:solidFill>
                <a:latin typeface="Impact" charset="0"/>
                <a:cs typeface="Impact" charset="0"/>
              </a:rPr>
              <a:t>MathDetour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3.1: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/>
        </p:nvGraphicFramePr>
        <p:xfrm>
          <a:off x="13241338" y="2871788"/>
          <a:ext cx="4256087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44" name="Equation" r:id="rId4" imgW="1244520" imgH="812520" progId="Equation.DSMT4">
                  <p:embed/>
                </p:oleObj>
              </mc:Choice>
              <mc:Fallback>
                <p:oleObj name="Equation" r:id="rId4" imgW="12445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338" y="2871788"/>
                        <a:ext cx="4256087" cy="280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13031788" y="8683625"/>
          <a:ext cx="6537325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45" name="Equation" r:id="rId6" imgW="1434960" imgH="393480" progId="Equation.DSMT4">
                  <p:embed/>
                </p:oleObj>
              </mc:Choice>
              <mc:Fallback>
                <p:oleObj name="Equation" r:id="rId6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1788" y="8683625"/>
                        <a:ext cx="6537325" cy="181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1112265" y="1604546"/>
            <a:ext cx="949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coupled differential equations</a:t>
            </a:r>
            <a:endParaRPr lang="en-US" sz="4800" dirty="0"/>
          </a:p>
        </p:txBody>
      </p:sp>
      <p:sp>
        <p:nvSpPr>
          <p:cNvPr id="73" name="TextBox 72"/>
          <p:cNvSpPr txBox="1"/>
          <p:nvPr/>
        </p:nvSpPr>
        <p:spPr>
          <a:xfrm>
            <a:off x="11264665" y="5962544"/>
            <a:ext cx="7104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Separation of time scales</a:t>
            </a:r>
            <a:endParaRPr lang="en-US" sz="4800" dirty="0"/>
          </a:p>
        </p:txBody>
      </p:sp>
      <p:sp>
        <p:nvSpPr>
          <p:cNvPr id="74" name="TextBox 73"/>
          <p:cNvSpPr txBox="1"/>
          <p:nvPr/>
        </p:nvSpPr>
        <p:spPr>
          <a:xfrm>
            <a:off x="11264665" y="7906234"/>
            <a:ext cx="1039098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1-dimensional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1142" y="5197251"/>
            <a:ext cx="6607899" cy="272382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Exercise 1 (week 3)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 even more general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79724" y="6665474"/>
                <a:ext cx="6258893" cy="1255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724" y="6665474"/>
                <a:ext cx="6258893" cy="12556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3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/>
          </p:nvPr>
        </p:nvGraphicFramePr>
        <p:xfrm>
          <a:off x="1310640" y="2160411"/>
          <a:ext cx="19208948" cy="166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5" name="Equation" r:id="rId4" imgW="3632040" imgH="393480" progId="Equation.DSMT4">
                  <p:embed/>
                </p:oleObj>
              </mc:Choice>
              <mc:Fallback>
                <p:oleObj name="Equation" r:id="rId4" imgW="363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2160411"/>
                        <a:ext cx="19208948" cy="1665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546406" y="1105523"/>
            <a:ext cx="1973182" cy="1350257"/>
            <a:chOff x="4848" y="2112"/>
            <a:chExt cx="526" cy="480"/>
          </a:xfrm>
        </p:grpSpPr>
        <p:sp>
          <p:nvSpPr>
            <p:cNvPr id="4139" name="Line 9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10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58640" y="1485283"/>
            <a:ext cx="4644470" cy="1350257"/>
            <a:chOff x="960" y="2352"/>
            <a:chExt cx="1440" cy="480"/>
          </a:xfrm>
        </p:grpSpPr>
        <p:graphicFrame>
          <p:nvGraphicFramePr>
            <p:cNvPr id="4108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6" name="Equation" r:id="rId6" imgW="228600" imgH="228600" progId="Equation.3">
                    <p:embed/>
                  </p:oleObj>
                </mc:Choice>
                <mc:Fallback>
                  <p:oleObj name="Equation" r:id="rId6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7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723358" y="1485283"/>
            <a:ext cx="4861679" cy="1350257"/>
            <a:chOff x="2592" y="2352"/>
            <a:chExt cx="1296" cy="480"/>
          </a:xfrm>
        </p:grpSpPr>
        <p:graphicFrame>
          <p:nvGraphicFramePr>
            <p:cNvPr id="4107" name="Object 16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7" name="Equation" r:id="rId8" imgW="190440" imgH="215640" progId="Equation.3">
                    <p:embed/>
                  </p:oleObj>
                </mc:Choice>
                <mc:Fallback>
                  <p:oleObj name="Equation" r:id="rId8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5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125224" y="1485283"/>
            <a:ext cx="3421182" cy="1350257"/>
            <a:chOff x="4032" y="2352"/>
            <a:chExt cx="912" cy="480"/>
          </a:xfrm>
        </p:grpSpPr>
        <p:graphicFrame>
          <p:nvGraphicFramePr>
            <p:cNvPr id="4106" name="Object 20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8" name="Equation" r:id="rId10" imgW="266400" imgH="228600" progId="Equation.3">
                    <p:embed/>
                  </p:oleObj>
                </mc:Choice>
                <mc:Fallback>
                  <p:oleObj name="Equation" r:id="rId10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3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9723359" y="3915745"/>
            <a:ext cx="10372332" cy="3147786"/>
            <a:chOff x="2592" y="3216"/>
            <a:chExt cx="2765" cy="1119"/>
          </a:xfrm>
        </p:grpSpPr>
        <p:sp>
          <p:nvSpPr>
            <p:cNvPr id="4121" name="Rectangle 2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Rectangle 25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2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2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Text Box 2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26" name="Text Box 2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27" name="Freeform 30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31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2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dirty="0"/>
            </a:p>
          </p:txBody>
        </p:sp>
        <p:sp>
          <p:nvSpPr>
            <p:cNvPr id="4130" name="Text Box 33"/>
            <p:cNvSpPr txBox="1">
              <a:spLocks noChangeArrowheads="1"/>
            </p:cNvSpPr>
            <p:nvPr/>
          </p:nvSpPr>
          <p:spPr bwMode="auto">
            <a:xfrm>
              <a:off x="3459" y="3362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76FF"/>
                  </a:solidFill>
                </a:rPr>
                <a:t>n</a:t>
              </a:r>
              <a:r>
                <a:rPr lang="en-US" sz="4200" baseline="-25000" dirty="0">
                  <a:solidFill>
                    <a:srgbClr val="0076FF"/>
                  </a:solidFill>
                </a:rPr>
                <a:t>0</a:t>
              </a:r>
              <a:r>
                <a:rPr lang="en-US" sz="4200" dirty="0">
                  <a:solidFill>
                    <a:srgbClr val="0076FF"/>
                  </a:solidFill>
                </a:rPr>
                <a:t>(u)</a:t>
              </a:r>
              <a:endParaRPr lang="en-US" dirty="0">
                <a:solidFill>
                  <a:srgbClr val="0076FF"/>
                </a:solidFill>
              </a:endParaRPr>
            </a:p>
          </p:txBody>
        </p:sp>
        <p:sp>
          <p:nvSpPr>
            <p:cNvPr id="4131" name="Freeform 34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Freeform 35"/>
            <p:cNvSpPr>
              <a:spLocks/>
            </p:cNvSpPr>
            <p:nvPr/>
          </p:nvSpPr>
          <p:spPr bwMode="auto">
            <a:xfrm>
              <a:off x="4080" y="3238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4" name="Object 36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9" name="Equation" r:id="rId12" imgW="368280" imgH="228600" progId="Equation.3">
                    <p:embed/>
                  </p:oleObj>
                </mc:Choice>
                <mc:Fallback>
                  <p:oleObj name="Equation" r:id="rId12" imgW="368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37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90" name="Equation" r:id="rId14" imgW="380880" imgH="228600" progId="Equation.3">
                    <p:embed/>
                  </p:oleObj>
                </mc:Choice>
                <mc:Fallback>
                  <p:oleObj name="Equation" r:id="rId14" imgW="380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16" name="Text Box 38"/>
          <p:cNvSpPr txBox="1">
            <a:spLocks noChangeArrowheads="1"/>
          </p:cNvSpPr>
          <p:nvPr/>
        </p:nvSpPr>
        <p:spPr bwMode="auto">
          <a:xfrm>
            <a:off x="720249" y="8830119"/>
            <a:ext cx="742356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dynamics of </a:t>
            </a:r>
            <a:r>
              <a:rPr lang="en-US" i="1" dirty="0"/>
              <a:t>m </a:t>
            </a:r>
            <a:r>
              <a:rPr lang="en-US" dirty="0"/>
              <a:t>is </a:t>
            </a:r>
            <a:r>
              <a:rPr lang="en-US" dirty="0" smtClean="0"/>
              <a:t>fast</a:t>
            </a:r>
            <a:endParaRPr lang="en-US" dirty="0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2461806" y="8711973"/>
            <a:ext cx="7164973" cy="970496"/>
            <a:chOff x="3322" y="2688"/>
            <a:chExt cx="2102" cy="345"/>
          </a:xfrm>
        </p:grpSpPr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322" y="288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3" name="Object 41"/>
            <p:cNvGraphicFramePr>
              <a:graphicFrameLocks noChangeAspect="1"/>
            </p:cNvGraphicFramePr>
            <p:nvPr/>
          </p:nvGraphicFramePr>
          <p:xfrm>
            <a:off x="3945" y="2688"/>
            <a:ext cx="147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91" name="Equation" r:id="rId16" imgW="977760" imgH="228600" progId="Equation.3">
                    <p:embed/>
                  </p:oleObj>
                </mc:Choice>
                <mc:Fallback>
                  <p:oleObj name="Equation" r:id="rId16" imgW="977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5" y="2688"/>
                          <a:ext cx="1479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9" name="Object 46"/>
          <p:cNvGraphicFramePr>
            <a:graphicFrameLocks noChangeAspect="1"/>
          </p:cNvGraphicFramePr>
          <p:nvPr>
            <p:extLst/>
          </p:nvPr>
        </p:nvGraphicFramePr>
        <p:xfrm>
          <a:off x="1954213" y="3995546"/>
          <a:ext cx="3807777" cy="13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2" name="Equation" r:id="rId18" imgW="1130040" imgH="431640" progId="Equation.3">
                  <p:embed/>
                </p:oleObj>
              </mc:Choice>
              <mc:Fallback>
                <p:oleObj name="Equation" r:id="rId18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3995546"/>
                        <a:ext cx="3807777" cy="13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05625"/>
              </p:ext>
            </p:extLst>
          </p:nvPr>
        </p:nvGraphicFramePr>
        <p:xfrm>
          <a:off x="1931988" y="7024688"/>
          <a:ext cx="38195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3" name="Equation" r:id="rId20" imgW="1054080" imgH="431640" progId="Equation.3">
                  <p:embed/>
                </p:oleObj>
              </mc:Choice>
              <mc:Fallback>
                <p:oleObj name="Equation" r:id="rId20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7024688"/>
                        <a:ext cx="3819525" cy="147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48"/>
          <p:cNvGraphicFramePr>
            <a:graphicFrameLocks noChangeAspect="1"/>
          </p:cNvGraphicFramePr>
          <p:nvPr>
            <p:extLst/>
          </p:nvPr>
        </p:nvGraphicFramePr>
        <p:xfrm>
          <a:off x="1954214" y="5619750"/>
          <a:ext cx="3774016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4" name="Equation" r:id="rId22" imgW="1054080" imgH="431640" progId="Equation.3">
                  <p:embed/>
                </p:oleObj>
              </mc:Choice>
              <mc:Fallback>
                <p:oleObj name="Equation" r:id="rId22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4" y="5619750"/>
                        <a:ext cx="3774016" cy="1409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8" name="Freeform 50"/>
          <p:cNvSpPr>
            <a:spLocks/>
          </p:cNvSpPr>
          <p:nvPr/>
        </p:nvSpPr>
        <p:spPr bwMode="auto">
          <a:xfrm>
            <a:off x="9783380" y="4033894"/>
            <a:ext cx="4422779" cy="2191355"/>
          </a:xfrm>
          <a:custGeom>
            <a:avLst/>
            <a:gdLst>
              <a:gd name="T0" fmla="*/ 0 w 1179"/>
              <a:gd name="T1" fmla="*/ 2147483647 h 779"/>
              <a:gd name="T2" fmla="*/ 2147483647 w 1179"/>
              <a:gd name="T3" fmla="*/ 2147483647 h 779"/>
              <a:gd name="T4" fmla="*/ 2147483647 w 1179"/>
              <a:gd name="T5" fmla="*/ 2147483647 h 779"/>
              <a:gd name="T6" fmla="*/ 2147483647 w 1179"/>
              <a:gd name="T7" fmla="*/ 0 h 779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779"/>
              <a:gd name="T14" fmla="*/ 1179 w 1179"/>
              <a:gd name="T15" fmla="*/ 779 h 7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779">
                <a:moveTo>
                  <a:pt x="0" y="771"/>
                </a:moveTo>
                <a:cubicBezTo>
                  <a:pt x="75" y="775"/>
                  <a:pt x="151" y="779"/>
                  <a:pt x="272" y="681"/>
                </a:cubicBezTo>
                <a:cubicBezTo>
                  <a:pt x="393" y="583"/>
                  <a:pt x="575" y="295"/>
                  <a:pt x="726" y="182"/>
                </a:cubicBezTo>
                <a:cubicBezTo>
                  <a:pt x="877" y="69"/>
                  <a:pt x="1028" y="34"/>
                  <a:pt x="1179" y="0"/>
                </a:cubicBezTo>
              </a:path>
            </a:pathLst>
          </a:custGeom>
          <a:noFill/>
          <a:ln w="9525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19" name="Freeform 66"/>
          <p:cNvSpPr>
            <a:spLocks/>
          </p:cNvSpPr>
          <p:nvPr/>
        </p:nvSpPr>
        <p:spPr bwMode="auto">
          <a:xfrm>
            <a:off x="15399071" y="4776534"/>
            <a:ext cx="4253969" cy="790464"/>
          </a:xfrm>
          <a:custGeom>
            <a:avLst/>
            <a:gdLst>
              <a:gd name="T0" fmla="*/ 0 w 1360"/>
              <a:gd name="T1" fmla="*/ 2147483647 h 281"/>
              <a:gd name="T2" fmla="*/ 2147483647 w 1360"/>
              <a:gd name="T3" fmla="*/ 2147483647 h 281"/>
              <a:gd name="T4" fmla="*/ 2147483647 w 1360"/>
              <a:gd name="T5" fmla="*/ 2147483647 h 281"/>
              <a:gd name="T6" fmla="*/ 0 60000 65536"/>
              <a:gd name="T7" fmla="*/ 0 60000 65536"/>
              <a:gd name="T8" fmla="*/ 0 60000 65536"/>
              <a:gd name="T9" fmla="*/ 0 w 1360"/>
              <a:gd name="T10" fmla="*/ 0 h 281"/>
              <a:gd name="T11" fmla="*/ 1360 w 1360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281">
                <a:moveTo>
                  <a:pt x="0" y="235"/>
                </a:moveTo>
                <a:cubicBezTo>
                  <a:pt x="181" y="117"/>
                  <a:pt x="362" y="0"/>
                  <a:pt x="589" y="8"/>
                </a:cubicBezTo>
                <a:cubicBezTo>
                  <a:pt x="816" y="16"/>
                  <a:pt x="1088" y="148"/>
                  <a:pt x="1360" y="281"/>
                </a:cubicBezTo>
              </a:path>
            </a:pathLst>
          </a:custGeom>
          <a:noFill/>
          <a:ln w="9525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4102" name="Object 67"/>
          <p:cNvGraphicFramePr>
            <a:graphicFrameLocks noChangeAspect="1"/>
          </p:cNvGraphicFramePr>
          <p:nvPr/>
        </p:nvGraphicFramePr>
        <p:xfrm>
          <a:off x="15549122" y="4416467"/>
          <a:ext cx="701491" cy="6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5" name="Equation" r:id="rId24" imgW="152280" imgH="190440" progId="Equation.3">
                  <p:embed/>
                </p:oleObj>
              </mc:Choice>
              <mc:Fallback>
                <p:oleObj name="Equation" r:id="rId24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9122" y="4416467"/>
                        <a:ext cx="701491" cy="6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 exercise 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143816" y="9902076"/>
            <a:ext cx="8036174" cy="9694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Fast compared to what?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3.1 Review of week 2  :  Hodgkin-Huxley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3235468" y="1409855"/>
            <a:ext cx="843852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Dendrites (week x:video):</a:t>
            </a:r>
            <a:endParaRPr lang="en-US" dirty="0"/>
          </a:p>
          <a:p>
            <a:r>
              <a:rPr lang="en-US" dirty="0" smtClean="0"/>
              <a:t>Active processes?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7413166"/>
            <a:ext cx="4852773" cy="293276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5991986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765844" y="5971789"/>
            <a:ext cx="3757651" cy="11713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415635" y="7143116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596406" y="1409855"/>
            <a:ext cx="1088252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Week 2:</a:t>
            </a:r>
            <a:endParaRPr lang="en-US" b="1" dirty="0"/>
          </a:p>
          <a:p>
            <a:r>
              <a:rPr lang="en-US" dirty="0" smtClean="0"/>
              <a:t>Cell membrane </a:t>
            </a:r>
            <a:r>
              <a:rPr lang="en-US" dirty="0"/>
              <a:t>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</a:t>
            </a:r>
            <a:r>
              <a:rPr lang="en-US" dirty="0" err="1" smtClean="0"/>
              <a:t>pumpsa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9363269" y="775933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8769716" y="805611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8922116" y="700536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363272" y="677275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8015741" y="833684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5074377" y="88301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50283" y="5991986"/>
            <a:ext cx="956512" cy="91579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Up Arrow 65"/>
          <p:cNvSpPr/>
          <p:nvPr/>
        </p:nvSpPr>
        <p:spPr>
          <a:xfrm>
            <a:off x="7128945" y="6382352"/>
            <a:ext cx="641532" cy="270051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Up Arrow 66"/>
          <p:cNvSpPr/>
          <p:nvPr/>
        </p:nvSpPr>
        <p:spPr>
          <a:xfrm rot="10800000">
            <a:off x="7281345" y="6197869"/>
            <a:ext cx="669182" cy="319508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666913" y="3256514"/>
            <a:ext cx="6776214" cy="36009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assumption: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passive dendrite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point neuron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spike generation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 animBg="1"/>
      <p:bldP spid="16" grpId="0" animBg="1"/>
      <p:bldP spid="24" grpId="0" animBg="1"/>
      <p:bldP spid="25" grpId="0" animBg="1"/>
      <p:bldP spid="15" grpId="0" animBg="1"/>
      <p:bldP spid="60" grpId="0"/>
      <p:bldP spid="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7" name="Rectangle 46"/>
          <p:cNvSpPr>
            <a:spLocks noChangeArrowheads="1"/>
          </p:cNvSpPr>
          <p:nvPr/>
        </p:nvSpPr>
        <p:spPr bwMode="auto">
          <a:xfrm>
            <a:off x="495939" y="1211117"/>
            <a:ext cx="9428501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3.3.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3666" y="1075160"/>
            <a:ext cx="9569045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A- Separation of time scales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We start with two equations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[  ] If              then the system can be </a:t>
            </a:r>
            <a:r>
              <a:rPr lang="en-US" sz="4000" dirty="0" err="1" smtClean="0"/>
              <a:t>reduded</a:t>
            </a:r>
            <a:r>
              <a:rPr lang="en-US" sz="4000" dirty="0" smtClean="0"/>
              <a:t> to 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[  ] If              then the system can be </a:t>
            </a:r>
            <a:r>
              <a:rPr lang="en-US" sz="4000" dirty="0" err="1" smtClean="0"/>
              <a:t>reduded</a:t>
            </a:r>
            <a:r>
              <a:rPr lang="en-US" sz="4000" dirty="0" smtClean="0"/>
              <a:t> to 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[  ] None of the above is correct.</a:t>
            </a:r>
          </a:p>
        </p:txBody>
      </p:sp>
      <p:graphicFrame>
        <p:nvGraphicFramePr>
          <p:cNvPr id="167941" name="Object 4"/>
          <p:cNvGraphicFramePr>
            <a:graphicFrameLocks noChangeAspect="1"/>
          </p:cNvGraphicFramePr>
          <p:nvPr/>
        </p:nvGraphicFramePr>
        <p:xfrm>
          <a:off x="1485900" y="2363788"/>
          <a:ext cx="429895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1" name="Equation" r:id="rId4" imgW="1257120" imgH="812520" progId="Equation.DSMT4">
                  <p:embed/>
                </p:oleObj>
              </mc:Choice>
              <mc:Fallback>
                <p:oleObj name="Equation" r:id="rId4" imgW="12571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363788"/>
                        <a:ext cx="4298950" cy="280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2" name="Object 4"/>
          <p:cNvGraphicFramePr>
            <a:graphicFrameLocks noChangeAspect="1"/>
          </p:cNvGraphicFramePr>
          <p:nvPr>
            <p:extLst/>
          </p:nvPr>
        </p:nvGraphicFramePr>
        <p:xfrm>
          <a:off x="2039349" y="5388605"/>
          <a:ext cx="1608138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2" name="Equation" r:id="rId6" imgW="469800" imgH="406080" progId="Equation.DSMT4">
                  <p:embed/>
                </p:oleObj>
              </mc:Choice>
              <mc:Fallback>
                <p:oleObj name="Equation" r:id="rId6" imgW="469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349" y="5388605"/>
                        <a:ext cx="1608138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3" name="Object 4"/>
          <p:cNvGraphicFramePr>
            <a:graphicFrameLocks noChangeAspect="1"/>
          </p:cNvGraphicFramePr>
          <p:nvPr/>
        </p:nvGraphicFramePr>
        <p:xfrm>
          <a:off x="1828800" y="6793542"/>
          <a:ext cx="573246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3" name="Equation" r:id="rId8" imgW="1676160" imgH="393480" progId="Equation.DSMT4">
                  <p:embed/>
                </p:oleObj>
              </mc:Choice>
              <mc:Fallback>
                <p:oleObj name="Equation" r:id="rId8" imgW="1676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793542"/>
                        <a:ext cx="573246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4" name="Object 4"/>
          <p:cNvGraphicFramePr>
            <a:graphicFrameLocks noChangeAspect="1"/>
          </p:cNvGraphicFramePr>
          <p:nvPr/>
        </p:nvGraphicFramePr>
        <p:xfrm>
          <a:off x="1881188" y="9865730"/>
          <a:ext cx="52990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4" name="Equation" r:id="rId10" imgW="1549080" imgH="583920" progId="Equation.DSMT4">
                  <p:embed/>
                </p:oleObj>
              </mc:Choice>
              <mc:Fallback>
                <p:oleObj name="Equation" r:id="rId10" imgW="15490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9865730"/>
                        <a:ext cx="52990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9" name="Object 13"/>
          <p:cNvGraphicFramePr>
            <a:graphicFrameLocks noChangeAspect="1"/>
          </p:cNvGraphicFramePr>
          <p:nvPr/>
        </p:nvGraphicFramePr>
        <p:xfrm>
          <a:off x="2039350" y="8441244"/>
          <a:ext cx="1608137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5" name="Equation" r:id="rId12" imgW="469800" imgH="406080" progId="Equation.DSMT4">
                  <p:embed/>
                </p:oleObj>
              </mc:Choice>
              <mc:Fallback>
                <p:oleObj name="Equation" r:id="rId12" imgW="469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350" y="8441244"/>
                        <a:ext cx="1608137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953128" y="3835339"/>
            <a:ext cx="7573163" cy="36009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Attention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If I(t) can move rapidly,</a:t>
            </a:r>
          </a:p>
          <a:p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dirty="0" smtClean="0">
                <a:solidFill>
                  <a:srgbClr val="FF0000"/>
                </a:solidFill>
              </a:rPr>
              <a:t>hoice [1] is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not always correct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05628" y="2525922"/>
            <a:ext cx="8765628" cy="75359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Pay attention to </a:t>
            </a:r>
            <a:r>
              <a:rPr lang="en-US" i="1" dirty="0" smtClean="0">
                <a:solidFill>
                  <a:srgbClr val="FF0000"/>
                </a:solidFill>
              </a:rPr>
              <a:t>I(t):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We assume that I(t) is slow compared to both time constants.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7920" y="5452272"/>
            <a:ext cx="60465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&lt;&lt;</a:t>
            </a:r>
            <a:endParaRPr lang="fr-CH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544961" y="8572272"/>
            <a:ext cx="60465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&lt;&lt;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9888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704489" y="374345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3 – Reducing detail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Two-dimensional neuron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From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4 to 2 dimensions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MathDetour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1: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Exploiting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similarities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MathDetour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2: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Separation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time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scales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 constant input vs pulse input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TypeI</a:t>
            </a:r>
            <a:r>
              <a:rPr lang="fr-CH" sz="5400" b="1" noProof="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and II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Neuron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             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next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week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!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90755" y="228343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21524" y="5105400"/>
            <a:ext cx="9773651" cy="16263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60003" y="523332"/>
            <a:ext cx="15148347" cy="29215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Impact" charset="0"/>
                <a:cs typeface="Impact" charset="0"/>
              </a:rPr>
              <a:t>Biological Modeling of Neural Networks</a:t>
            </a:r>
            <a:endParaRPr lang="en-US">
              <a:latin typeface="Impact" charset="0"/>
              <a:cs typeface="Impact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2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521847" y="2613311"/>
          <a:ext cx="17945255" cy="162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39" name="Equation" r:id="rId4" imgW="4381200" imgH="393480" progId="Equation.DSMT4">
                  <p:embed/>
                </p:oleObj>
              </mc:Choice>
              <mc:Fallback>
                <p:oleObj name="Equation" r:id="rId4" imgW="43812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847" y="2613311"/>
                        <a:ext cx="17945255" cy="1628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906855" y="4749225"/>
          <a:ext cx="5473139" cy="160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40" name="Equation" r:id="rId6" imgW="965160" imgH="380880" progId="Equation.3">
                  <p:embed/>
                </p:oleObj>
              </mc:Choice>
              <mc:Fallback>
                <p:oleObj name="Equation" r:id="rId6" imgW="96516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855" y="4749225"/>
                        <a:ext cx="5473139" cy="1609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6680" y="1662505"/>
            <a:ext cx="5943594" cy="1350257"/>
            <a:chOff x="960" y="2352"/>
            <a:chExt cx="1440" cy="480"/>
          </a:xfrm>
        </p:grpSpPr>
        <p:graphicFrame>
          <p:nvGraphicFramePr>
            <p:cNvPr id="6152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041" name="Equation" r:id="rId8" imgW="228600" imgH="228600" progId="Equation.3">
                    <p:embed/>
                  </p:oleObj>
                </mc:Choice>
                <mc:Fallback>
                  <p:oleObj name="Equation" r:id="rId8" imgW="2286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862573" y="1662505"/>
            <a:ext cx="3526217" cy="1350257"/>
            <a:chOff x="2592" y="2352"/>
            <a:chExt cx="1296" cy="480"/>
          </a:xfrm>
        </p:grpSpPr>
        <p:graphicFrame>
          <p:nvGraphicFramePr>
            <p:cNvPr id="6151" name="Object 16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042" name="Equation" r:id="rId10" imgW="190440" imgH="215640" progId="Equation.3">
                    <p:embed/>
                  </p:oleObj>
                </mc:Choice>
                <mc:Fallback>
                  <p:oleObj name="Equation" r:id="rId10" imgW="190440" imgH="2156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51265" y="1662505"/>
            <a:ext cx="2202335" cy="1350257"/>
            <a:chOff x="4032" y="2352"/>
            <a:chExt cx="912" cy="480"/>
          </a:xfrm>
        </p:grpSpPr>
        <p:graphicFrame>
          <p:nvGraphicFramePr>
            <p:cNvPr id="6150" name="Object 20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043" name="Equation" r:id="rId12" imgW="266400" imgH="228600" progId="Equation.3">
                    <p:embed/>
                  </p:oleObj>
                </mc:Choice>
                <mc:Fallback>
                  <p:oleObj name="Equation" r:id="rId12" imgW="2664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8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Reduced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862573" y="6763358"/>
            <a:ext cx="5952655" cy="4320822"/>
            <a:chOff x="336" y="816"/>
            <a:chExt cx="2123" cy="1536"/>
          </a:xfrm>
        </p:grpSpPr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044" name="Equation" r:id="rId14" imgW="1384200" imgH="393480" progId="Equation.DSMT4">
                    <p:embed/>
                  </p:oleObj>
                </mc:Choice>
                <mc:Fallback>
                  <p:oleObj name="Equation" r:id="rId14" imgW="1384200" imgH="393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1136"/>
                          <a:ext cx="209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23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045" name="Equation" r:id="rId16" imgW="1015920" imgH="393480" progId="Equation.3">
                    <p:embed/>
                  </p:oleObj>
                </mc:Choice>
                <mc:Fallback>
                  <p:oleObj name="Equation" r:id="rId1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Phase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Plane Analysis/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nullclines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2330" y="6830452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Enables graphical analysis!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449530" y="7676147"/>
            <a:ext cx="79912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-Discussion of threshold</a:t>
            </a:r>
          </a:p>
          <a:p>
            <a:r>
              <a:rPr lang="en-US" dirty="0" smtClean="0"/>
              <a:t>-Type I and II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295437"/>
            <a:ext cx="6852143" cy="4320822"/>
            <a:chOff x="253" y="816"/>
            <a:chExt cx="2155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886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" y="1104"/>
                          <a:ext cx="2093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887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76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94084" y="7383904"/>
            <a:ext cx="6123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u</a:t>
            </a:r>
            <a:r>
              <a:rPr lang="en-US" sz="4800" dirty="0" smtClean="0"/>
              <a:t>-</a:t>
            </a:r>
            <a:r>
              <a:rPr lang="en-US" sz="4800" dirty="0" err="1" smtClean="0"/>
              <a:t>nullcline</a:t>
            </a:r>
            <a:r>
              <a:rPr lang="en-US" sz="4800" dirty="0" smtClean="0"/>
              <a:t>: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all points with </a:t>
            </a:r>
            <a:r>
              <a:rPr lang="en-US" sz="4000" i="1" dirty="0" smtClean="0"/>
              <a:t>du/</a:t>
            </a:r>
            <a:r>
              <a:rPr lang="en-US" sz="4000" i="1" dirty="0" err="1" smtClean="0"/>
              <a:t>dt</a:t>
            </a:r>
            <a:r>
              <a:rPr lang="en-US" sz="4000" i="1" dirty="0" smtClean="0"/>
              <a:t>=0</a:t>
            </a:r>
            <a:endParaRPr lang="en-US" sz="4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6484" y="9494825"/>
            <a:ext cx="6037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w</a:t>
            </a:r>
            <a:r>
              <a:rPr lang="en-US" sz="4800" dirty="0" smtClean="0"/>
              <a:t>-</a:t>
            </a:r>
            <a:r>
              <a:rPr lang="en-US" sz="4800" dirty="0" err="1" smtClean="0"/>
              <a:t>nullcline</a:t>
            </a:r>
            <a:r>
              <a:rPr lang="en-US" sz="4800" dirty="0" smtClean="0"/>
              <a:t>:</a:t>
            </a:r>
          </a:p>
          <a:p>
            <a:r>
              <a:rPr lang="en-US" sz="4800" dirty="0"/>
              <a:t> all points with </a:t>
            </a:r>
            <a:r>
              <a:rPr lang="en-US" sz="4000" i="1" dirty="0" err="1" smtClean="0"/>
              <a:t>dw</a:t>
            </a:r>
            <a:r>
              <a:rPr lang="en-US" sz="4000" i="1" dirty="0" smtClean="0"/>
              <a:t>/</a:t>
            </a:r>
            <a:r>
              <a:rPr lang="en-US" sz="4000" i="1" dirty="0" err="1" smtClean="0"/>
              <a:t>dt</a:t>
            </a:r>
            <a:r>
              <a:rPr lang="en-US" sz="4000" i="1" dirty="0" smtClean="0"/>
              <a:t>=0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97827" y="6217920"/>
            <a:ext cx="339708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step: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6484" y="1473200"/>
            <a:ext cx="8159315" cy="5510721"/>
            <a:chOff x="-288" y="821"/>
            <a:chExt cx="2910" cy="1959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202" y="821"/>
            <a:ext cx="2420" cy="1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78" name="Equation" r:id="rId4" imgW="1600200" imgH="812520" progId="Equation.DSMT4">
                    <p:embed/>
                  </p:oleObj>
                </mc:Choice>
                <mc:Fallback>
                  <p:oleObj name="Equation" r:id="rId4" imgW="1600200" imgH="81252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" y="821"/>
                          <a:ext cx="2420" cy="1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9"/>
            <p:cNvGraphicFramePr>
              <a:graphicFrameLocks noChangeAspect="1"/>
            </p:cNvGraphicFramePr>
            <p:nvPr/>
          </p:nvGraphicFramePr>
          <p:xfrm>
            <a:off x="-288" y="2188"/>
            <a:ext cx="278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79" name="Equation" r:id="rId6" imgW="1841400" imgH="393480" progId="Equation.DSMT4">
                    <p:embed/>
                  </p:oleObj>
                </mc:Choice>
                <mc:Fallback>
                  <p:oleObj name="Equation" r:id="rId6" imgW="1841400" imgH="3934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88" y="2188"/>
                          <a:ext cx="278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084" y="7383904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u-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46484" y="9494825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0972800" y="6400800"/>
            <a:ext cx="88075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14654463" y="1852863"/>
            <a:ext cx="0" cy="60312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643945" y="3563007"/>
            <a:ext cx="4737194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MathAnalysis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blackboard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07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390883"/>
            <a:ext cx="9357362" cy="3420651"/>
            <a:chOff x="336" y="1136"/>
            <a:chExt cx="3281" cy="1216"/>
          </a:xfrm>
        </p:grpSpPr>
        <p:graphicFrame>
          <p:nvGraphicFramePr>
            <p:cNvPr id="10244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82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1136"/>
                          <a:ext cx="209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51" y="1175"/>
              <a:ext cx="1466" cy="241"/>
              <a:chOff x="5184" y="2471"/>
              <a:chExt cx="1466" cy="241"/>
            </a:xfrm>
          </p:grpSpPr>
          <p:sp>
            <p:nvSpPr>
              <p:cNvPr id="10270" name="Line 7"/>
              <p:cNvSpPr>
                <a:spLocks noChangeShapeType="1"/>
              </p:cNvSpPr>
              <p:nvPr/>
            </p:nvSpPr>
            <p:spPr bwMode="auto">
              <a:xfrm flipV="1">
                <a:off x="5184" y="2504"/>
                <a:ext cx="308" cy="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5640" y="2471"/>
                <a:ext cx="101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Stimulus I=0</a:t>
                </a:r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10245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83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2803174" y="711352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 flipV="1">
            <a:off x="15657908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13504665" y="2295437"/>
            <a:ext cx="2882346" cy="769646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4" name="Equation" r:id="rId8" imgW="406080" imgH="355320" progId="Equation.3">
                  <p:embed/>
                </p:oleObj>
              </mc:Choice>
              <mc:Fallback>
                <p:oleObj name="Equation" r:id="rId8" imgW="4060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0262" y="9012967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16674511" y="1746894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5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4511" y="1746894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4740930" y="243656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0462579" y="7143609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7398512" y="7679588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478408" y="7989021"/>
            <a:ext cx="3920104" cy="3102779"/>
            <a:chOff x="3593" y="2840"/>
            <a:chExt cx="1045" cy="1103"/>
          </a:xfrm>
        </p:grpSpPr>
        <p:sp>
          <p:nvSpPr>
            <p:cNvPr id="10267" name="Line 32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Text Box 33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flow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arrows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1391" y="5043152"/>
            <a:ext cx="11570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change in small time step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1391" y="7551217"/>
            <a:ext cx="55915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on </a:t>
            </a:r>
            <a:r>
              <a:rPr lang="en-US" dirty="0" err="1" smtClean="0"/>
              <a:t>nullcline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45194" y="9841907"/>
            <a:ext cx="11692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in regions between </a:t>
            </a:r>
            <a:r>
              <a:rPr lang="en-US" dirty="0" err="1" smtClean="0"/>
              <a:t>nullclines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704489" y="374345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3 – Reducing detail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Two-dimensional neuron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From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4 to 2 dimensions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MathDetour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1: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Exploiting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similarities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MathDetour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2: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Separation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time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scales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 constant input vs pulse input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TypeI</a:t>
            </a:r>
            <a:r>
              <a:rPr lang="fr-CH" sz="5400" b="1" noProof="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and II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Neuron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             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next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week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!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85359" y="226819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21524" y="5879642"/>
            <a:ext cx="9773651" cy="8521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60003" y="523332"/>
            <a:ext cx="15148347" cy="29215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Impact" charset="0"/>
                <a:cs typeface="Impact" charset="0"/>
              </a:rPr>
              <a:t>Biological Modeling of Neural Networks</a:t>
            </a:r>
            <a:endParaRPr lang="en-US">
              <a:latin typeface="Impact" charset="0"/>
              <a:cs typeface="Impact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3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390883"/>
            <a:ext cx="9357362" cy="3420651"/>
            <a:chOff x="336" y="1136"/>
            <a:chExt cx="3281" cy="1216"/>
          </a:xfrm>
        </p:grpSpPr>
        <p:graphicFrame>
          <p:nvGraphicFramePr>
            <p:cNvPr id="10244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74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1136"/>
                          <a:ext cx="209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51" y="1175"/>
              <a:ext cx="1466" cy="241"/>
              <a:chOff x="5184" y="2471"/>
              <a:chExt cx="1466" cy="241"/>
            </a:xfrm>
          </p:grpSpPr>
          <p:sp>
            <p:nvSpPr>
              <p:cNvPr id="10270" name="Line 7"/>
              <p:cNvSpPr>
                <a:spLocks noChangeShapeType="1"/>
              </p:cNvSpPr>
              <p:nvPr/>
            </p:nvSpPr>
            <p:spPr bwMode="auto">
              <a:xfrm flipV="1">
                <a:off x="5184" y="2504"/>
                <a:ext cx="308" cy="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5640" y="2471"/>
                <a:ext cx="101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Stimulus I=0</a:t>
                </a:r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10245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75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2803174" y="711352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 flipV="1">
            <a:off x="15657908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13504665" y="2295437"/>
            <a:ext cx="2882346" cy="769646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76" name="Equation" r:id="rId8" imgW="406080" imgH="355320" progId="Equation.3">
                  <p:embed/>
                </p:oleObj>
              </mc:Choice>
              <mc:Fallback>
                <p:oleObj name="Equation" r:id="rId8" imgW="406080" imgH="355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0262" y="9012967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16674511" y="1746894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77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4511" y="1746894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4740930" y="243656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0462579" y="7143609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7398512" y="7679588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478408" y="7989021"/>
            <a:ext cx="3920104" cy="3102779"/>
            <a:chOff x="3593" y="2840"/>
            <a:chExt cx="1045" cy="1103"/>
          </a:xfrm>
        </p:grpSpPr>
        <p:sp>
          <p:nvSpPr>
            <p:cNvPr id="10267" name="Line 32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Text Box 33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flow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arrows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1391" y="5043152"/>
            <a:ext cx="11570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change in small time step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1391" y="7551217"/>
            <a:ext cx="55915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on </a:t>
            </a:r>
            <a:r>
              <a:rPr lang="en-US" dirty="0" err="1" smtClean="0"/>
              <a:t>nullcline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45194" y="9841907"/>
            <a:ext cx="11692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in regions between </a:t>
            </a:r>
            <a:r>
              <a:rPr lang="en-US" dirty="0" err="1" smtClean="0"/>
              <a:t>nullclines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3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56611" y="1556420"/>
            <a:ext cx="1980284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A.  u-</a:t>
            </a:r>
            <a:r>
              <a:rPr lang="en-US" sz="4000" b="1" dirty="0" err="1" smtClean="0"/>
              <a:t>Nullclines</a:t>
            </a:r>
            <a:r>
              <a:rPr lang="en-US" sz="4000" b="1" dirty="0" smtClean="0"/>
              <a:t> 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[ ] On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are always vertical</a:t>
            </a:r>
          </a:p>
          <a:p>
            <a:r>
              <a:rPr lang="en-US" sz="4000" dirty="0" smtClean="0"/>
              <a:t>[ ] On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point always vertically upward</a:t>
            </a:r>
          </a:p>
          <a:p>
            <a:r>
              <a:rPr lang="en-US" sz="4000" dirty="0" smtClean="0"/>
              <a:t>[ ] On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are always horizontal</a:t>
            </a:r>
          </a:p>
          <a:p>
            <a:endParaRPr lang="en-US" sz="4000" dirty="0" smtClean="0"/>
          </a:p>
          <a:p>
            <a:r>
              <a:rPr lang="en-US" sz="4000" b="1" dirty="0" smtClean="0"/>
              <a:t>B. w-</a:t>
            </a:r>
            <a:r>
              <a:rPr lang="en-US" sz="4000" b="1" dirty="0" err="1" smtClean="0"/>
              <a:t>Nullclines</a:t>
            </a:r>
            <a:r>
              <a:rPr lang="en-US" sz="4000" b="1" dirty="0" smtClean="0"/>
              <a:t> 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are always vertical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are always horizontal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point always to the left</a:t>
            </a:r>
          </a:p>
          <a:p>
            <a:r>
              <a:rPr lang="en-US" sz="4000" dirty="0" smtClean="0"/>
              <a:t> 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157163" y="1179434"/>
            <a:ext cx="21450299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5418676" y="1954924"/>
            <a:ext cx="4741106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Take 1 minute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47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3135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313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3124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3127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6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11884105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7285970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22"/>
          <p:cNvSpPr>
            <a:spLocks noChangeShapeType="1"/>
          </p:cNvSpPr>
          <p:nvPr/>
        </p:nvSpPr>
        <p:spPr bwMode="auto">
          <a:xfrm>
            <a:off x="14044851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15485349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16565722" y="311121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13684727" y="351629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Oval 26"/>
          <p:cNvSpPr>
            <a:spLocks noChangeArrowheads="1"/>
          </p:cNvSpPr>
          <p:nvPr/>
        </p:nvSpPr>
        <p:spPr bwMode="auto">
          <a:xfrm>
            <a:off x="14765100" y="230106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Oval 27"/>
          <p:cNvSpPr>
            <a:spLocks noChangeArrowheads="1"/>
          </p:cNvSpPr>
          <p:nvPr/>
        </p:nvSpPr>
        <p:spPr bwMode="auto">
          <a:xfrm>
            <a:off x="15125224" y="297619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Oval 28"/>
          <p:cNvSpPr>
            <a:spLocks noChangeArrowheads="1"/>
          </p:cNvSpPr>
          <p:nvPr/>
        </p:nvSpPr>
        <p:spPr bwMode="auto">
          <a:xfrm>
            <a:off x="12784416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Oval 29"/>
          <p:cNvSpPr>
            <a:spLocks noChangeArrowheads="1"/>
          </p:cNvSpPr>
          <p:nvPr/>
        </p:nvSpPr>
        <p:spPr bwMode="auto">
          <a:xfrm>
            <a:off x="15665411" y="27061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Oval 30"/>
          <p:cNvSpPr>
            <a:spLocks noChangeArrowheads="1"/>
          </p:cNvSpPr>
          <p:nvPr/>
        </p:nvSpPr>
        <p:spPr bwMode="auto">
          <a:xfrm>
            <a:off x="16205597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13504664" y="405639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Oval 32"/>
          <p:cNvSpPr>
            <a:spLocks noChangeArrowheads="1"/>
          </p:cNvSpPr>
          <p:nvPr/>
        </p:nvSpPr>
        <p:spPr bwMode="auto">
          <a:xfrm>
            <a:off x="16565722" y="41914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Oval 33"/>
          <p:cNvSpPr>
            <a:spLocks noChangeArrowheads="1"/>
          </p:cNvSpPr>
          <p:nvPr/>
        </p:nvSpPr>
        <p:spPr bwMode="auto">
          <a:xfrm>
            <a:off x="19086592" y="243608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Oval 34"/>
          <p:cNvSpPr>
            <a:spLocks noChangeArrowheads="1"/>
          </p:cNvSpPr>
          <p:nvPr/>
        </p:nvSpPr>
        <p:spPr bwMode="auto">
          <a:xfrm>
            <a:off x="17466033" y="203101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Oval 35"/>
          <p:cNvSpPr>
            <a:spLocks noChangeArrowheads="1"/>
          </p:cNvSpPr>
          <p:nvPr/>
        </p:nvSpPr>
        <p:spPr bwMode="auto">
          <a:xfrm>
            <a:off x="14224913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Oval 36"/>
          <p:cNvSpPr>
            <a:spLocks noChangeArrowheads="1"/>
          </p:cNvSpPr>
          <p:nvPr/>
        </p:nvSpPr>
        <p:spPr bwMode="auto">
          <a:xfrm>
            <a:off x="12784416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Oval 37"/>
          <p:cNvSpPr>
            <a:spLocks noChangeArrowheads="1"/>
          </p:cNvSpPr>
          <p:nvPr/>
        </p:nvSpPr>
        <p:spPr bwMode="auto">
          <a:xfrm>
            <a:off x="15485349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14585038" y="351629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Oval 39"/>
          <p:cNvSpPr>
            <a:spLocks noChangeArrowheads="1"/>
          </p:cNvSpPr>
          <p:nvPr/>
        </p:nvSpPr>
        <p:spPr bwMode="auto">
          <a:xfrm>
            <a:off x="16565722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Oval 40"/>
          <p:cNvSpPr>
            <a:spLocks noChangeArrowheads="1"/>
          </p:cNvSpPr>
          <p:nvPr/>
        </p:nvSpPr>
        <p:spPr bwMode="auto">
          <a:xfrm>
            <a:off x="16025535" y="216603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Oval 41"/>
          <p:cNvSpPr>
            <a:spLocks noChangeArrowheads="1"/>
          </p:cNvSpPr>
          <p:nvPr/>
        </p:nvSpPr>
        <p:spPr bwMode="auto">
          <a:xfrm>
            <a:off x="18006219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Oval 42"/>
          <p:cNvSpPr>
            <a:spLocks noChangeArrowheads="1"/>
          </p:cNvSpPr>
          <p:nvPr/>
        </p:nvSpPr>
        <p:spPr bwMode="auto">
          <a:xfrm>
            <a:off x="19266655" y="40563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Oval 43"/>
          <p:cNvSpPr>
            <a:spLocks noChangeArrowheads="1"/>
          </p:cNvSpPr>
          <p:nvPr/>
        </p:nvSpPr>
        <p:spPr bwMode="auto">
          <a:xfrm>
            <a:off x="14404975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Text Box 44"/>
          <p:cNvSpPr txBox="1">
            <a:spLocks noChangeArrowheads="1"/>
          </p:cNvSpPr>
          <p:nvPr/>
        </p:nvSpPr>
        <p:spPr bwMode="auto">
          <a:xfrm>
            <a:off x="18546406" y="135588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3106" name="Text Box 45"/>
          <p:cNvSpPr txBox="1">
            <a:spLocks noChangeArrowheads="1"/>
          </p:cNvSpPr>
          <p:nvPr/>
        </p:nvSpPr>
        <p:spPr bwMode="auto">
          <a:xfrm>
            <a:off x="18726468" y="432644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3107" name="Text Box 46"/>
          <p:cNvSpPr txBox="1">
            <a:spLocks noChangeArrowheads="1"/>
          </p:cNvSpPr>
          <p:nvPr/>
        </p:nvSpPr>
        <p:spPr bwMode="auto">
          <a:xfrm>
            <a:off x="19409204" y="223355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19446717" y="3786347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3109" name="Text Box 48"/>
          <p:cNvSpPr txBox="1">
            <a:spLocks noChangeArrowheads="1"/>
          </p:cNvSpPr>
          <p:nvPr/>
        </p:nvSpPr>
        <p:spPr bwMode="auto">
          <a:xfrm>
            <a:off x="12064167" y="4596501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3110" name="Text Box 49"/>
          <p:cNvSpPr txBox="1">
            <a:spLocks noChangeArrowheads="1"/>
          </p:cNvSpPr>
          <p:nvPr/>
        </p:nvSpPr>
        <p:spPr bwMode="auto">
          <a:xfrm>
            <a:off x="15988022" y="4664014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3111" name="Line 50"/>
          <p:cNvSpPr>
            <a:spLocks noChangeShapeType="1"/>
          </p:cNvSpPr>
          <p:nvPr/>
        </p:nvSpPr>
        <p:spPr bwMode="auto">
          <a:xfrm flipH="1" flipV="1">
            <a:off x="13864789" y="3381269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1"/>
          <p:cNvSpPr>
            <a:spLocks noChangeShapeType="1"/>
          </p:cNvSpPr>
          <p:nvPr/>
        </p:nvSpPr>
        <p:spPr bwMode="auto">
          <a:xfrm flipV="1">
            <a:off x="14585037" y="3381269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2"/>
          <p:cNvSpPr>
            <a:spLocks noChangeShapeType="1"/>
          </p:cNvSpPr>
          <p:nvPr/>
        </p:nvSpPr>
        <p:spPr bwMode="auto">
          <a:xfrm flipH="1" flipV="1">
            <a:off x="16925846" y="351629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4" name="Rectangle 53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350466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3864789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Oval 56"/>
          <p:cNvSpPr>
            <a:spLocks noChangeArrowheads="1"/>
          </p:cNvSpPr>
          <p:nvPr/>
        </p:nvSpPr>
        <p:spPr bwMode="auto">
          <a:xfrm>
            <a:off x="1512522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8" name="Oval 57"/>
          <p:cNvSpPr>
            <a:spLocks noChangeArrowheads="1"/>
          </p:cNvSpPr>
          <p:nvPr/>
        </p:nvSpPr>
        <p:spPr bwMode="auto">
          <a:xfrm>
            <a:off x="15305286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3119" name="Picture 58" descr="nerns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95727" y="958062"/>
            <a:ext cx="12598216" cy="5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2" name="Text Box 62"/>
          <p:cNvSpPr txBox="1">
            <a:spLocks noChangeArrowheads="1"/>
          </p:cNvSpPr>
          <p:nvPr/>
        </p:nvSpPr>
        <p:spPr bwMode="auto">
          <a:xfrm>
            <a:off x="10466115" y="8354716"/>
            <a:ext cx="6549931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000" dirty="0"/>
              <a:t>Reversal </a:t>
            </a:r>
            <a:r>
              <a:rPr lang="fr-CH" sz="6000" dirty="0" err="1"/>
              <a:t>potential</a:t>
            </a:r>
            <a:endParaRPr lang="fr-FR" sz="6000" dirty="0"/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/>
        </p:nvGraphicFramePr>
        <p:xfrm>
          <a:off x="9601698" y="5557838"/>
          <a:ext cx="11363500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48" name="Equation" r:id="rId7" imgW="1587240" imgH="419040" progId="Equation.DSMT4">
                  <p:embed/>
                </p:oleObj>
              </mc:Choice>
              <mc:Fallback>
                <p:oleObj name="Equation" r:id="rId7" imgW="1587240" imgH="4190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698" y="5557838"/>
                        <a:ext cx="11363500" cy="302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Aft>
                <a:spcPts val="2838"/>
              </a:spcAft>
              <a:defRPr/>
            </a:pP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of week 2 :Hodgkin-Huxley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762492" y="9492067"/>
            <a:ext cx="20202706" cy="107195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 smtClean="0"/>
              <a:t> </a:t>
            </a:r>
            <a:r>
              <a:rPr lang="fr-CH" sz="5400" b="1" dirty="0" smtClean="0">
                <a:solidFill>
                  <a:srgbClr val="FF0000"/>
                </a:solidFill>
              </a:rPr>
              <a:t>ion </a:t>
            </a:r>
            <a:r>
              <a:rPr lang="fr-CH" sz="5400" b="1" dirty="0" err="1" smtClean="0">
                <a:solidFill>
                  <a:srgbClr val="FF0000"/>
                </a:solidFill>
              </a:rPr>
              <a:t>pumps</a:t>
            </a:r>
            <a:r>
              <a:rPr lang="fr-CH" sz="5400" b="1" dirty="0" smtClean="0">
                <a:solidFill>
                  <a:srgbClr val="FF0000"/>
                </a:solidFill>
              </a:rPr>
              <a:t> </a:t>
            </a:r>
            <a:r>
              <a:rPr lang="fr-CH" sz="5400" b="1" dirty="0" smtClean="0">
                <a:solidFill>
                  <a:srgbClr val="FF0000"/>
                </a:solidFill>
                <a:sym typeface="Wingdings" pitchFamily="2" charset="2"/>
              </a:rPr>
              <a:t>c</a:t>
            </a:r>
            <a:r>
              <a:rPr lang="fr-CH" sz="5400" b="1" dirty="0" smtClean="0">
                <a:solidFill>
                  <a:srgbClr val="FF0000"/>
                </a:solidFill>
              </a:rPr>
              <a:t>oncentration </a:t>
            </a:r>
            <a:r>
              <a:rPr lang="fr-CH" sz="5400" b="1" dirty="0" err="1">
                <a:solidFill>
                  <a:srgbClr val="FF0000"/>
                </a:solidFill>
              </a:rPr>
              <a:t>difference</a:t>
            </a:r>
            <a:r>
              <a:rPr lang="fr-CH" sz="5400" b="1" dirty="0">
                <a:solidFill>
                  <a:srgbClr val="FF0000"/>
                </a:solidFill>
              </a:rPr>
              <a:t> </a:t>
            </a:r>
            <a:r>
              <a:rPr lang="fr-CH" sz="5400" b="1" dirty="0">
                <a:solidFill>
                  <a:srgbClr val="FF0000"/>
                </a:solidFill>
                <a:sym typeface="Wingdings" pitchFamily="2" charset="2"/>
              </a:rPr>
              <a:t></a:t>
            </a:r>
            <a:r>
              <a:rPr lang="fr-CH" sz="5400" b="1" dirty="0">
                <a:solidFill>
                  <a:srgbClr val="FF0000"/>
                </a:solidFill>
              </a:rPr>
              <a:t> voltage </a:t>
            </a:r>
            <a:r>
              <a:rPr lang="fr-CH" sz="5400" b="1" dirty="0" err="1">
                <a:solidFill>
                  <a:srgbClr val="FF0000"/>
                </a:solidFill>
              </a:rPr>
              <a:t>difference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446717" y="2251306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59834"/>
              </p:ext>
            </p:extLst>
          </p:nvPr>
        </p:nvGraphicFramePr>
        <p:xfrm>
          <a:off x="10745788" y="59674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49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45788" y="596741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6484" y="1473200"/>
            <a:ext cx="7806025" cy="5510721"/>
            <a:chOff x="-288" y="821"/>
            <a:chExt cx="2784" cy="1959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365" y="821"/>
            <a:ext cx="2094" cy="1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48" name="Equation" r:id="rId4" imgW="1384200" imgH="812520" progId="Equation.DSMT4">
                    <p:embed/>
                  </p:oleObj>
                </mc:Choice>
                <mc:Fallback>
                  <p:oleObj name="Equation" r:id="rId4" imgW="1384200" imgH="81252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821"/>
                          <a:ext cx="2094" cy="1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2106780"/>
                </p:ext>
              </p:extLst>
            </p:nvPr>
          </p:nvGraphicFramePr>
          <p:xfrm>
            <a:off x="-288" y="2188"/>
            <a:ext cx="278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49" name="Equation" r:id="rId6" imgW="1841400" imgH="393480" progId="Equation.DSMT4">
                    <p:embed/>
                  </p:oleObj>
                </mc:Choice>
                <mc:Fallback>
                  <p:oleObj name="Equation" r:id="rId6" imgW="1841400" imgH="3934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88" y="2188"/>
                          <a:ext cx="278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69801" y="1531248"/>
            <a:ext cx="9552096" cy="58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12454759" y="3657600"/>
            <a:ext cx="7467138" cy="1724071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86290" y="2464676"/>
            <a:ext cx="7126013" cy="2864069"/>
          </a:xfrm>
          <a:custGeom>
            <a:avLst/>
            <a:gdLst>
              <a:gd name="connsiteX0" fmla="*/ 0 w 7126013"/>
              <a:gd name="connsiteY0" fmla="*/ 57807 h 2864069"/>
              <a:gd name="connsiteX1" fmla="*/ 977462 w 7126013"/>
              <a:gd name="connsiteY1" fmla="*/ 2328041 h 2864069"/>
              <a:gd name="connsiteX2" fmla="*/ 1734207 w 7126013"/>
              <a:gd name="connsiteY2" fmla="*/ 2801007 h 2864069"/>
              <a:gd name="connsiteX3" fmla="*/ 2301765 w 7126013"/>
              <a:gd name="connsiteY3" fmla="*/ 2674883 h 2864069"/>
              <a:gd name="connsiteX4" fmla="*/ 2806262 w 7126013"/>
              <a:gd name="connsiteY4" fmla="*/ 2233448 h 2864069"/>
              <a:gd name="connsiteX5" fmla="*/ 4288220 w 7126013"/>
              <a:gd name="connsiteY5" fmla="*/ 562303 h 2864069"/>
              <a:gd name="connsiteX6" fmla="*/ 4918841 w 7126013"/>
              <a:gd name="connsiteY6" fmla="*/ 120869 h 2864069"/>
              <a:gd name="connsiteX7" fmla="*/ 5644055 w 7126013"/>
              <a:gd name="connsiteY7" fmla="*/ 89338 h 2864069"/>
              <a:gd name="connsiteX8" fmla="*/ 6243144 w 7126013"/>
              <a:gd name="connsiteY8" fmla="*/ 656896 h 2864069"/>
              <a:gd name="connsiteX9" fmla="*/ 6684579 w 7126013"/>
              <a:gd name="connsiteY9" fmla="*/ 1476703 h 2864069"/>
              <a:gd name="connsiteX10" fmla="*/ 7126013 w 7126013"/>
              <a:gd name="connsiteY10" fmla="*/ 2864069 h 286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6013" h="2864069">
                <a:moveTo>
                  <a:pt x="0" y="57807"/>
                </a:moveTo>
                <a:cubicBezTo>
                  <a:pt x="344214" y="964324"/>
                  <a:pt x="688428" y="1870841"/>
                  <a:pt x="977462" y="2328041"/>
                </a:cubicBezTo>
                <a:cubicBezTo>
                  <a:pt x="1266496" y="2785241"/>
                  <a:pt x="1513490" y="2743200"/>
                  <a:pt x="1734207" y="2801007"/>
                </a:cubicBezTo>
                <a:cubicBezTo>
                  <a:pt x="1954924" y="2858814"/>
                  <a:pt x="2123089" y="2769476"/>
                  <a:pt x="2301765" y="2674883"/>
                </a:cubicBezTo>
                <a:cubicBezTo>
                  <a:pt x="2480441" y="2580290"/>
                  <a:pt x="2475186" y="2585545"/>
                  <a:pt x="2806262" y="2233448"/>
                </a:cubicBezTo>
                <a:cubicBezTo>
                  <a:pt x="3137338" y="1881351"/>
                  <a:pt x="3936124" y="914399"/>
                  <a:pt x="4288220" y="562303"/>
                </a:cubicBezTo>
                <a:cubicBezTo>
                  <a:pt x="4640316" y="210207"/>
                  <a:pt x="4692869" y="199696"/>
                  <a:pt x="4918841" y="120869"/>
                </a:cubicBezTo>
                <a:cubicBezTo>
                  <a:pt x="5144813" y="42042"/>
                  <a:pt x="5423338" y="0"/>
                  <a:pt x="5644055" y="89338"/>
                </a:cubicBezTo>
                <a:cubicBezTo>
                  <a:pt x="5864772" y="178676"/>
                  <a:pt x="6069723" y="425668"/>
                  <a:pt x="6243144" y="656896"/>
                </a:cubicBezTo>
                <a:cubicBezTo>
                  <a:pt x="6416565" y="888124"/>
                  <a:pt x="6537434" y="1108841"/>
                  <a:pt x="6684579" y="1476703"/>
                </a:cubicBezTo>
                <a:cubicBezTo>
                  <a:pt x="6831724" y="1844565"/>
                  <a:pt x="6978868" y="2354317"/>
                  <a:pt x="7126013" y="286406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2323380" y="1473200"/>
            <a:ext cx="5239407" cy="4912209"/>
          </a:xfrm>
          <a:prstGeom prst="line">
            <a:avLst/>
          </a:prstGeom>
          <a:ln w="57150">
            <a:solidFill>
              <a:srgbClr val="3550F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0644" y="7823934"/>
            <a:ext cx="450155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change </a:t>
            </a:r>
            <a:r>
              <a:rPr lang="en-US" i="1" dirty="0" smtClean="0">
                <a:solidFill>
                  <a:srgbClr val="3550FE"/>
                </a:solidFill>
              </a:rPr>
              <a:t>b</a:t>
            </a:r>
            <a:r>
              <a:rPr lang="en-US" sz="3600" i="1" dirty="0" smtClean="0">
                <a:solidFill>
                  <a:srgbClr val="3550FE"/>
                </a:solidFill>
              </a:rPr>
              <a:t>0 , </a:t>
            </a:r>
            <a:r>
              <a:rPr lang="en-US" i="1" dirty="0" smtClean="0">
                <a:solidFill>
                  <a:srgbClr val="3550FE"/>
                </a:solidFill>
              </a:rPr>
              <a:t>b</a:t>
            </a:r>
            <a:r>
              <a:rPr lang="en-US" sz="3600" i="1" dirty="0" smtClean="0">
                <a:solidFill>
                  <a:srgbClr val="3550FE"/>
                </a:solidFill>
              </a:rPr>
              <a:t>1</a:t>
            </a:r>
            <a:endParaRPr lang="en-US" i="1" dirty="0">
              <a:solidFill>
                <a:srgbClr val="3550FE"/>
              </a:solidFill>
            </a:endParaRPr>
          </a:p>
          <a:p>
            <a:endParaRPr lang="en-US" i="1" dirty="0">
              <a:solidFill>
                <a:srgbClr val="3550F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16110" y="6983921"/>
            <a:ext cx="315311" cy="867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099648" y="10081014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92153" y="6780859"/>
            <a:ext cx="315311" cy="867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594849" y="3482844"/>
            <a:ext cx="9156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</a:t>
            </a: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9224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3327" y="2247616"/>
            <a:ext cx="8657991" cy="76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2295437"/>
            <a:ext cx="5952655" cy="4320822"/>
            <a:chOff x="336" y="816"/>
            <a:chExt cx="2123" cy="1536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354" name="Equation" r:id="rId5" imgW="1384200" imgH="393480" progId="Equation.DSMT4">
                    <p:embed/>
                  </p:oleObj>
                </mc:Choice>
                <mc:Fallback>
                  <p:oleObj name="Equation" r:id="rId5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1136"/>
                          <a:ext cx="2094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9231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9220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355" name="Equation" r:id="rId7" imgW="1015920" imgH="393480" progId="Equation.3">
                    <p:embed/>
                  </p:oleObj>
                </mc:Choice>
                <mc:Fallback>
                  <p:oleObj name="Equation" r:id="rId7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18" name="Object 16"/>
          <p:cNvGraphicFramePr>
            <a:graphicFrameLocks noChangeAspect="1"/>
          </p:cNvGraphicFramePr>
          <p:nvPr/>
        </p:nvGraphicFramePr>
        <p:xfrm>
          <a:off x="14437274" y="991940"/>
          <a:ext cx="1588789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56" name="Equation" r:id="rId9" imgW="469800" imgH="393480" progId="Equation.3">
                  <p:embed/>
                </p:oleObj>
              </mc:Choice>
              <mc:Fallback>
                <p:oleObj name="Equation" r:id="rId9" imgW="469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7274" y="991940"/>
                        <a:ext cx="1588789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5"/>
          <p:cNvGraphicFramePr>
            <a:graphicFrameLocks noChangeAspect="1"/>
          </p:cNvGraphicFramePr>
          <p:nvPr/>
        </p:nvGraphicFramePr>
        <p:xfrm>
          <a:off x="18291317" y="6076157"/>
          <a:ext cx="1777357" cy="179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57" name="Equation" r:id="rId11" imgW="406080" imgH="355320" progId="Equation.3">
                  <p:embed/>
                </p:oleObj>
              </mc:Choice>
              <mc:Fallback>
                <p:oleObj name="Equation" r:id="rId11" imgW="406080" imgH="355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1317" y="6076157"/>
                        <a:ext cx="1777357" cy="17924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9277823" y="6585318"/>
            <a:ext cx="3920104" cy="4222365"/>
            <a:chOff x="3593" y="2442"/>
            <a:chExt cx="1045" cy="1501"/>
          </a:xfrm>
        </p:grpSpPr>
        <p:sp>
          <p:nvSpPr>
            <p:cNvPr id="9228" name="Line 32"/>
            <p:cNvSpPr>
              <a:spLocks noChangeShapeType="1"/>
            </p:cNvSpPr>
            <p:nvPr/>
          </p:nvSpPr>
          <p:spPr bwMode="auto">
            <a:xfrm flipV="1">
              <a:off x="3923" y="2442"/>
              <a:ext cx="214" cy="1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Text Box 33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Nullclines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reduced HH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084" y="7383904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u-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46484" y="9494825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14437274" y="991940"/>
            <a:ext cx="1588789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1004331" y="2427890"/>
            <a:ext cx="3594538" cy="4162096"/>
          </a:xfrm>
          <a:custGeom>
            <a:avLst/>
            <a:gdLst>
              <a:gd name="connsiteX0" fmla="*/ 0 w 3594538"/>
              <a:gd name="connsiteY0" fmla="*/ 4162096 h 4162096"/>
              <a:gd name="connsiteX1" fmla="*/ 1040524 w 3594538"/>
              <a:gd name="connsiteY1" fmla="*/ 4130565 h 4162096"/>
              <a:gd name="connsiteX2" fmla="*/ 2144110 w 3594538"/>
              <a:gd name="connsiteY2" fmla="*/ 3878317 h 4162096"/>
              <a:gd name="connsiteX3" fmla="*/ 2900855 w 3594538"/>
              <a:gd name="connsiteY3" fmla="*/ 2837793 h 4162096"/>
              <a:gd name="connsiteX4" fmla="*/ 3594538 w 3594538"/>
              <a:gd name="connsiteY4" fmla="*/ 0 h 41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538" h="4162096">
                <a:moveTo>
                  <a:pt x="0" y="4162096"/>
                </a:moveTo>
                <a:lnTo>
                  <a:pt x="1040524" y="4130565"/>
                </a:lnTo>
                <a:cubicBezTo>
                  <a:pt x="1397876" y="4083269"/>
                  <a:pt x="1834055" y="4093779"/>
                  <a:pt x="2144110" y="3878317"/>
                </a:cubicBezTo>
                <a:cubicBezTo>
                  <a:pt x="2454165" y="3662855"/>
                  <a:pt x="2659117" y="3484179"/>
                  <a:pt x="2900855" y="2837793"/>
                </a:cubicBezTo>
                <a:cubicBezTo>
                  <a:pt x="3142593" y="2191407"/>
                  <a:pt x="3594538" y="0"/>
                  <a:pt x="3594538" y="0"/>
                </a:cubicBezTo>
              </a:path>
            </a:pathLst>
          </a:custGeom>
          <a:ln w="3810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161986" y="2554014"/>
            <a:ext cx="7031421" cy="5265683"/>
          </a:xfrm>
          <a:custGeom>
            <a:avLst/>
            <a:gdLst>
              <a:gd name="connsiteX0" fmla="*/ 0 w 7031421"/>
              <a:gd name="connsiteY0" fmla="*/ 0 h 5265683"/>
              <a:gd name="connsiteX1" fmla="*/ 189186 w 7031421"/>
              <a:gd name="connsiteY1" fmla="*/ 4130565 h 5265683"/>
              <a:gd name="connsiteX2" fmla="*/ 378373 w 7031421"/>
              <a:gd name="connsiteY2" fmla="*/ 5265683 h 5265683"/>
              <a:gd name="connsiteX3" fmla="*/ 788276 w 7031421"/>
              <a:gd name="connsiteY3" fmla="*/ 4130565 h 5265683"/>
              <a:gd name="connsiteX4" fmla="*/ 1166648 w 7031421"/>
              <a:gd name="connsiteY4" fmla="*/ 3657600 h 5265683"/>
              <a:gd name="connsiteX5" fmla="*/ 1891862 w 7031421"/>
              <a:gd name="connsiteY5" fmla="*/ 3468414 h 5265683"/>
              <a:gd name="connsiteX6" fmla="*/ 3815255 w 7031421"/>
              <a:gd name="connsiteY6" fmla="*/ 3436883 h 5265683"/>
              <a:gd name="connsiteX7" fmla="*/ 6337738 w 7031421"/>
              <a:gd name="connsiteY7" fmla="*/ 3499945 h 5265683"/>
              <a:gd name="connsiteX8" fmla="*/ 6873766 w 7031421"/>
              <a:gd name="connsiteY8" fmla="*/ 3846786 h 5265683"/>
              <a:gd name="connsiteX9" fmla="*/ 7031421 w 7031421"/>
              <a:gd name="connsiteY9" fmla="*/ 4445876 h 526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31421" h="5265683">
                <a:moveTo>
                  <a:pt x="0" y="0"/>
                </a:moveTo>
                <a:cubicBezTo>
                  <a:pt x="63062" y="1626475"/>
                  <a:pt x="126124" y="3252951"/>
                  <a:pt x="189186" y="4130565"/>
                </a:cubicBezTo>
                <a:cubicBezTo>
                  <a:pt x="252248" y="5008179"/>
                  <a:pt x="278525" y="5265683"/>
                  <a:pt x="378373" y="5265683"/>
                </a:cubicBezTo>
                <a:cubicBezTo>
                  <a:pt x="478221" y="5265683"/>
                  <a:pt x="656897" y="4398579"/>
                  <a:pt x="788276" y="4130565"/>
                </a:cubicBezTo>
                <a:cubicBezTo>
                  <a:pt x="919655" y="3862551"/>
                  <a:pt x="982717" y="3767958"/>
                  <a:pt x="1166648" y="3657600"/>
                </a:cubicBezTo>
                <a:cubicBezTo>
                  <a:pt x="1350579" y="3547242"/>
                  <a:pt x="1450428" y="3505200"/>
                  <a:pt x="1891862" y="3468414"/>
                </a:cubicBezTo>
                <a:cubicBezTo>
                  <a:pt x="2333297" y="3431628"/>
                  <a:pt x="3074276" y="3431628"/>
                  <a:pt x="3815255" y="3436883"/>
                </a:cubicBezTo>
                <a:cubicBezTo>
                  <a:pt x="4556234" y="3442138"/>
                  <a:pt x="5827986" y="3431628"/>
                  <a:pt x="6337738" y="3499945"/>
                </a:cubicBezTo>
                <a:cubicBezTo>
                  <a:pt x="6847490" y="3568262"/>
                  <a:pt x="6758152" y="3689131"/>
                  <a:pt x="6873766" y="3846786"/>
                </a:cubicBezTo>
                <a:cubicBezTo>
                  <a:pt x="6989380" y="4004441"/>
                  <a:pt x="7031421" y="4445876"/>
                  <a:pt x="7031421" y="444587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099648" y="10081014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Phase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Plane Analysis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64274" y="7049260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Enables graphical analysis!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1474" y="7991207"/>
            <a:ext cx="571823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 role of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nullclines</a:t>
            </a:r>
            <a:endParaRPr lang="en-US" dirty="0" smtClean="0"/>
          </a:p>
          <a:p>
            <a:r>
              <a:rPr lang="en-US" dirty="0" smtClean="0"/>
              <a:t> - flow arrows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64274" y="196773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0855" y="2610497"/>
            <a:ext cx="6655004" cy="4320822"/>
            <a:chOff x="315" y="816"/>
            <a:chExt cx="2093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72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" y="1104"/>
                          <a:ext cx="2093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73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760"/>
                          <a:ext cx="153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Straight Arrow Connector 15"/>
          <p:cNvCxnSpPr/>
          <p:nvPr/>
        </p:nvCxnSpPr>
        <p:spPr>
          <a:xfrm>
            <a:off x="10815145" y="7567448"/>
            <a:ext cx="208104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306097" y="6931319"/>
            <a:ext cx="68422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neuron models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299413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</a:rPr>
              <a:t>- pulse input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- constant input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-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solidFill>
                <a:schemeClr val="bg1"/>
              </a:solidFill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(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next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week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)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3: Analysis of a 2D neuron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341768" y="364732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4729656"/>
            <a:ext cx="9773651" cy="851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11341768" y="214162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Analysis of a 2D neuron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2330" y="6830452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Enables graphical analysis!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57779" y="6752817"/>
            <a:ext cx="535114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Pulse input</a:t>
            </a:r>
          </a:p>
          <a:p>
            <a:r>
              <a:rPr lang="en-US" dirty="0" smtClean="0"/>
              <a:t>- Constant input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295437"/>
            <a:ext cx="6852143" cy="4320822"/>
            <a:chOff x="253" y="816"/>
            <a:chExt cx="2155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640" name="Equation" r:id="rId4" imgW="1384200" imgH="393480" progId="Equation.DSMT4">
                    <p:embed/>
                  </p:oleObj>
                </mc:Choice>
                <mc:Fallback>
                  <p:oleObj name="Equation" r:id="rId4" imgW="1384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" y="1104"/>
                          <a:ext cx="2093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641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76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387366" y="5860956"/>
            <a:ext cx="8970726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important input scenarios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57" name="Text Box 35"/>
          <p:cNvSpPr txBox="1">
            <a:spLocks noChangeArrowheads="1"/>
          </p:cNvSpPr>
          <p:nvPr/>
        </p:nvSpPr>
        <p:spPr bwMode="auto">
          <a:xfrm>
            <a:off x="-91471" y="9195660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pulse input</a:t>
            </a: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3972623" y="9558886"/>
            <a:ext cx="1020353" cy="767768"/>
            <a:chOff x="3462447" y="9558886"/>
            <a:chExt cx="1530529" cy="767768"/>
          </a:xfrm>
        </p:grpSpPr>
        <p:sp>
          <p:nvSpPr>
            <p:cNvPr id="10258" name="Line 36"/>
            <p:cNvSpPr>
              <a:spLocks noChangeShapeType="1"/>
            </p:cNvSpPr>
            <p:nvPr/>
          </p:nvSpPr>
          <p:spPr bwMode="auto">
            <a:xfrm>
              <a:off x="3462447" y="10324031"/>
              <a:ext cx="1530529" cy="2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59" name="Line 37"/>
            <p:cNvSpPr>
              <a:spLocks noChangeShapeType="1"/>
            </p:cNvSpPr>
            <p:nvPr/>
          </p:nvSpPr>
          <p:spPr bwMode="auto">
            <a:xfrm>
              <a:off x="3462447" y="10324032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0" name="Line 38"/>
            <p:cNvSpPr>
              <a:spLocks noChangeShapeType="1"/>
            </p:cNvSpPr>
            <p:nvPr/>
          </p:nvSpPr>
          <p:spPr bwMode="auto">
            <a:xfrm>
              <a:off x="4482800" y="10324032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1" name="Line 39"/>
            <p:cNvSpPr>
              <a:spLocks noChangeShapeType="1"/>
            </p:cNvSpPr>
            <p:nvPr/>
          </p:nvSpPr>
          <p:spPr bwMode="auto">
            <a:xfrm>
              <a:off x="3972623" y="955888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2" name="Line 40"/>
            <p:cNvSpPr>
              <a:spLocks noChangeShapeType="1"/>
            </p:cNvSpPr>
            <p:nvPr/>
          </p:nvSpPr>
          <p:spPr bwMode="auto">
            <a:xfrm>
              <a:off x="3972623" y="9558886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3" name="Line 41"/>
            <p:cNvSpPr>
              <a:spLocks noChangeShapeType="1"/>
            </p:cNvSpPr>
            <p:nvPr/>
          </p:nvSpPr>
          <p:spPr bwMode="auto">
            <a:xfrm>
              <a:off x="4482799" y="9558886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2D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neuron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odel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: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3462447" y="10326655"/>
            <a:ext cx="878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49"/>
          <p:cNvGrpSpPr/>
          <p:nvPr/>
        </p:nvGrpSpPr>
        <p:grpSpPr>
          <a:xfrm>
            <a:off x="6569211" y="1746894"/>
            <a:ext cx="10343695" cy="7448765"/>
            <a:chOff x="3208771" y="1539652"/>
            <a:chExt cx="20977936" cy="11252795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7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12012830" y="7500664"/>
            <a:ext cx="10588212" cy="5291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637" name="Equation" r:id="rId4" imgW="1358640" imgH="812520" progId="Equation.DSMT4">
                    <p:embed/>
                  </p:oleObj>
                </mc:Choice>
                <mc:Fallback>
                  <p:oleObj name="Equation" r:id="rId4" imgW="1358640" imgH="81252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2830" y="7500664"/>
                          <a:ext cx="10588212" cy="5291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10096293" y="3088550"/>
              <a:ext cx="1701439" cy="1485284"/>
              <a:chOff x="3184807" y="1351085"/>
              <a:chExt cx="1066800" cy="838201"/>
            </a:xfrm>
          </p:grpSpPr>
          <p:sp>
            <p:nvSpPr>
              <p:cNvPr id="73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3208771" y="7282621"/>
              <a:ext cx="6939332" cy="4554174"/>
              <a:chOff x="-1176955" y="4402301"/>
              <a:chExt cx="6939332" cy="4554174"/>
            </a:xfrm>
          </p:grpSpPr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50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2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5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9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-1176955" y="4563986"/>
                <a:ext cx="6939332" cy="439248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43" name="Rounded Rectangle 42"/>
            <p:cNvSpPr/>
            <p:nvPr/>
          </p:nvSpPr>
          <p:spPr bwMode="auto">
            <a:xfrm>
              <a:off x="7915855" y="1539652"/>
              <a:ext cx="7704857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12164324" y="7660331"/>
              <a:ext cx="12022383" cy="513211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cxnSp>
        <p:nvCxnSpPr>
          <p:cNvPr id="84" name="Straight Arrow Connector 83"/>
          <p:cNvCxnSpPr/>
          <p:nvPr/>
        </p:nvCxnSpPr>
        <p:spPr>
          <a:xfrm flipV="1">
            <a:off x="8539613" y="6783930"/>
            <a:ext cx="586303" cy="229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3144540" y="741443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 flipV="1">
            <a:off x="15657908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13324602" y="397322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13504665" y="2295437"/>
            <a:ext cx="2882346" cy="769646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42" name="Equation" r:id="rId4" imgW="406080" imgH="355320" progId="Equation.3">
                  <p:embed/>
                </p:oleObj>
              </mc:Choice>
              <mc:Fallback>
                <p:oleObj name="Equation" r:id="rId4" imgW="406080" imgH="355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0262" y="9012967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16674511" y="1746894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43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4511" y="1746894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4740930" y="243656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0129453" y="634247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2494216" y="3269210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sp>
        <p:nvSpPr>
          <p:cNvPr id="10257" name="Text Box 35"/>
          <p:cNvSpPr txBox="1">
            <a:spLocks noChangeArrowheads="1"/>
          </p:cNvSpPr>
          <p:nvPr/>
        </p:nvSpPr>
        <p:spPr bwMode="auto">
          <a:xfrm>
            <a:off x="-91471" y="9195660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pulse input</a:t>
            </a: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3972623" y="9558886"/>
            <a:ext cx="1020353" cy="767768"/>
            <a:chOff x="3462447" y="9558886"/>
            <a:chExt cx="1530529" cy="767768"/>
          </a:xfrm>
        </p:grpSpPr>
        <p:sp>
          <p:nvSpPr>
            <p:cNvPr id="10258" name="Line 36"/>
            <p:cNvSpPr>
              <a:spLocks noChangeShapeType="1"/>
            </p:cNvSpPr>
            <p:nvPr/>
          </p:nvSpPr>
          <p:spPr bwMode="auto">
            <a:xfrm>
              <a:off x="3462447" y="10324031"/>
              <a:ext cx="1530529" cy="2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59" name="Line 37"/>
            <p:cNvSpPr>
              <a:spLocks noChangeShapeType="1"/>
            </p:cNvSpPr>
            <p:nvPr/>
          </p:nvSpPr>
          <p:spPr bwMode="auto">
            <a:xfrm>
              <a:off x="3462447" y="10324032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0" name="Line 38"/>
            <p:cNvSpPr>
              <a:spLocks noChangeShapeType="1"/>
            </p:cNvSpPr>
            <p:nvPr/>
          </p:nvSpPr>
          <p:spPr bwMode="auto">
            <a:xfrm>
              <a:off x="4482800" y="10324032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1" name="Line 39"/>
            <p:cNvSpPr>
              <a:spLocks noChangeShapeType="1"/>
            </p:cNvSpPr>
            <p:nvPr/>
          </p:nvSpPr>
          <p:spPr bwMode="auto">
            <a:xfrm>
              <a:off x="3972623" y="955888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2" name="Line 40"/>
            <p:cNvSpPr>
              <a:spLocks noChangeShapeType="1"/>
            </p:cNvSpPr>
            <p:nvPr/>
          </p:nvSpPr>
          <p:spPr bwMode="auto">
            <a:xfrm>
              <a:off x="3972623" y="9558886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3" name="Line 41"/>
            <p:cNvSpPr>
              <a:spLocks noChangeShapeType="1"/>
            </p:cNvSpPr>
            <p:nvPr/>
          </p:nvSpPr>
          <p:spPr bwMode="auto">
            <a:xfrm>
              <a:off x="4482799" y="9558886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sp>
        <p:nvSpPr>
          <p:cNvPr id="10265" name="Text Box 43"/>
          <p:cNvSpPr txBox="1">
            <a:spLocks noChangeArrowheads="1"/>
          </p:cNvSpPr>
          <p:nvPr/>
        </p:nvSpPr>
        <p:spPr bwMode="auto">
          <a:xfrm>
            <a:off x="3357412" y="8751545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I(t)</a:t>
            </a:r>
            <a:endParaRPr lang="fr-FR" sz="4200" i="1" dirty="0">
              <a:solidFill>
                <a:srgbClr val="FF0000"/>
              </a:solidFill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837308" y="-15176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 :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9142" name="Object 5"/>
          <p:cNvGraphicFramePr>
            <a:graphicFrameLocks noChangeAspect="1"/>
          </p:cNvGraphicFramePr>
          <p:nvPr/>
        </p:nvGraphicFramePr>
        <p:xfrm>
          <a:off x="720761" y="1603922"/>
          <a:ext cx="1141888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44" name="Equation" r:id="rId8" imgW="2692080" imgH="393480" progId="Equation.DSMT4">
                  <p:embed/>
                </p:oleObj>
              </mc:Choice>
              <mc:Fallback>
                <p:oleObj name="Equation" r:id="rId8" imgW="26920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61" y="1603922"/>
                        <a:ext cx="11418888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3" name="Object 9"/>
          <p:cNvGraphicFramePr>
            <a:graphicFrameLocks noChangeAspect="1"/>
          </p:cNvGraphicFramePr>
          <p:nvPr/>
        </p:nvGraphicFramePr>
        <p:xfrm>
          <a:off x="582866" y="3685173"/>
          <a:ext cx="958215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45" name="Equation" r:id="rId10" imgW="2260440" imgH="393480" progId="Equation.DSMT4">
                  <p:embed/>
                </p:oleObj>
              </mc:Choice>
              <mc:Fallback>
                <p:oleObj name="Equation" r:id="rId10" imgW="22604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66" y="3685173"/>
                        <a:ext cx="9582150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6674511" y="1746894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3357412" y="8641645"/>
            <a:ext cx="878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3462447" y="10326655"/>
            <a:ext cx="878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7" name="Line 46"/>
          <p:cNvSpPr>
            <a:spLocks noChangeShapeType="1"/>
          </p:cNvSpPr>
          <p:nvPr/>
        </p:nvSpPr>
        <p:spPr bwMode="auto">
          <a:xfrm flipV="1">
            <a:off x="3485750" y="5326398"/>
            <a:ext cx="0" cy="3443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992976" y="8813306"/>
            <a:ext cx="775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Pulse input: jump of voltage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"/>
          <p:cNvSpPr txBox="1">
            <a:spLocks/>
          </p:cNvSpPr>
          <p:nvPr/>
        </p:nvSpPr>
        <p:spPr>
          <a:xfrm>
            <a:off x="951629" y="-203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 :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011" y="1473200"/>
            <a:ext cx="179260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3011" y="9222069"/>
            <a:ext cx="12312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Pulse input: jump of voltage/initial condition</a:t>
            </a:r>
            <a:endParaRPr lang="en-US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733011" y="8119951"/>
            <a:ext cx="42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FN model with </a:t>
            </a:r>
            <a:endParaRPr lang="en-US" sz="4800" dirty="0"/>
          </a:p>
        </p:txBody>
      </p:sp>
      <p:graphicFrame>
        <p:nvGraphicFramePr>
          <p:cNvPr id="263175" name="Object 9"/>
          <p:cNvGraphicFramePr>
            <a:graphicFrameLocks noChangeAspect="1"/>
          </p:cNvGraphicFramePr>
          <p:nvPr/>
        </p:nvGraphicFramePr>
        <p:xfrm>
          <a:off x="4719972" y="8119951"/>
          <a:ext cx="425291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85" name="Equation" r:id="rId5" imgW="1002960" imgH="228600" progId="Equation.DSMT4">
                  <p:embed/>
                </p:oleObj>
              </mc:Choice>
              <mc:Fallback>
                <p:oleObj name="Equation" r:id="rId5" imgW="10029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972" y="8119951"/>
                        <a:ext cx="4252912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12170979" y="2370083"/>
            <a:ext cx="6432331" cy="4325007"/>
          </a:xfrm>
          <a:custGeom>
            <a:avLst/>
            <a:gdLst>
              <a:gd name="connsiteX0" fmla="*/ 0 w 6432331"/>
              <a:gd name="connsiteY0" fmla="*/ 2391103 h 4325007"/>
              <a:gd name="connsiteX1" fmla="*/ 693683 w 6432331"/>
              <a:gd name="connsiteY1" fmla="*/ 1760483 h 4325007"/>
              <a:gd name="connsiteX2" fmla="*/ 1387366 w 6432331"/>
              <a:gd name="connsiteY2" fmla="*/ 246993 h 4325007"/>
              <a:gd name="connsiteX3" fmla="*/ 2238704 w 6432331"/>
              <a:gd name="connsiteY3" fmla="*/ 278524 h 4325007"/>
              <a:gd name="connsiteX4" fmla="*/ 2774731 w 6432331"/>
              <a:gd name="connsiteY4" fmla="*/ 1602827 h 4325007"/>
              <a:gd name="connsiteX5" fmla="*/ 3531476 w 6432331"/>
              <a:gd name="connsiteY5" fmla="*/ 3967655 h 4325007"/>
              <a:gd name="connsiteX6" fmla="*/ 6432331 w 6432331"/>
              <a:gd name="connsiteY6" fmla="*/ 3746938 h 43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2331" h="4325007">
                <a:moveTo>
                  <a:pt x="0" y="2391103"/>
                </a:moveTo>
                <a:cubicBezTo>
                  <a:pt x="231227" y="2254469"/>
                  <a:pt x="462455" y="2117835"/>
                  <a:pt x="693683" y="1760483"/>
                </a:cubicBezTo>
                <a:cubicBezTo>
                  <a:pt x="924911" y="1403131"/>
                  <a:pt x="1129863" y="493986"/>
                  <a:pt x="1387366" y="246993"/>
                </a:cubicBezTo>
                <a:cubicBezTo>
                  <a:pt x="1644870" y="0"/>
                  <a:pt x="2007476" y="52552"/>
                  <a:pt x="2238704" y="278524"/>
                </a:cubicBezTo>
                <a:cubicBezTo>
                  <a:pt x="2469932" y="504496"/>
                  <a:pt x="2559269" y="987972"/>
                  <a:pt x="2774731" y="1602827"/>
                </a:cubicBezTo>
                <a:cubicBezTo>
                  <a:pt x="2990193" y="2217682"/>
                  <a:pt x="2921876" y="3610303"/>
                  <a:pt x="3531476" y="3967655"/>
                </a:cubicBezTo>
                <a:cubicBezTo>
                  <a:pt x="4141076" y="4325007"/>
                  <a:pt x="5286703" y="4035972"/>
                  <a:pt x="6432331" y="374693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20767" y="4635062"/>
            <a:ext cx="460226" cy="4414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3144540" y="741443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 flipV="1">
            <a:off x="15657908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13324602" y="397322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13504665" y="2295437"/>
            <a:ext cx="2882346" cy="769646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8" name="Equation" r:id="rId4" imgW="406080" imgH="355320" progId="Equation.3">
                  <p:embed/>
                </p:oleObj>
              </mc:Choice>
              <mc:Fallback>
                <p:oleObj name="Equation" r:id="rId4" imgW="406080" imgH="355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0262" y="9012967"/>
                        <a:ext cx="2010694" cy="131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16674511" y="1746894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9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4511" y="1746894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4740930" y="243656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0129453" y="634247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2494216" y="3269210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 – 2 different inputs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6674511" y="1746894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21503" y="6342475"/>
            <a:ext cx="6573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constant input: </a:t>
            </a:r>
          </a:p>
          <a:p>
            <a:r>
              <a:rPr lang="en-US" sz="4800" dirty="0" smtClean="0"/>
              <a:t>  -  graphics?</a:t>
            </a:r>
          </a:p>
          <a:p>
            <a:r>
              <a:rPr lang="en-US" sz="4800" dirty="0" smtClean="0"/>
              <a:t>  -  spikes?</a:t>
            </a:r>
          </a:p>
          <a:p>
            <a:r>
              <a:rPr lang="en-US" sz="4800" dirty="0" smtClean="0"/>
              <a:t>  -  repetitive firing? 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621503" y="1985029"/>
            <a:ext cx="11872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Pulse input: </a:t>
            </a:r>
          </a:p>
          <a:p>
            <a:r>
              <a:rPr lang="en-US" sz="4800" dirty="0" smtClean="0"/>
              <a:t>  - jump of voltage</a:t>
            </a:r>
          </a:p>
          <a:p>
            <a:r>
              <a:rPr lang="en-US" sz="4800" dirty="0" smtClean="0"/>
              <a:t>  - ‘new initial condition’</a:t>
            </a:r>
          </a:p>
          <a:p>
            <a:r>
              <a:rPr lang="en-US" sz="4800" dirty="0" smtClean="0"/>
              <a:t>  - spike generation for large input pulses  </a:t>
            </a:r>
            <a:endParaRPr lang="en-US" sz="4800" dirty="0"/>
          </a:p>
        </p:txBody>
      </p:sp>
      <p:sp>
        <p:nvSpPr>
          <p:cNvPr id="18" name="Right Brace 17"/>
          <p:cNvSpPr/>
          <p:nvPr/>
        </p:nvSpPr>
        <p:spPr>
          <a:xfrm>
            <a:off x="6208294" y="6007722"/>
            <a:ext cx="986590" cy="39841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17328" y="7405228"/>
            <a:ext cx="164660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4698" y="1810689"/>
            <a:ext cx="2499402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207" y="5038226"/>
            <a:ext cx="8970726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important input scenarios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1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5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 flipH="1">
            <a:off x="13504665" y="3439844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7" name="Freeform 51"/>
          <p:cNvSpPr>
            <a:spLocks/>
          </p:cNvSpPr>
          <p:nvPr/>
        </p:nvSpPr>
        <p:spPr bwMode="auto">
          <a:xfrm>
            <a:off x="13324602" y="2649382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1508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8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19668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510" name="Object 54"/>
          <p:cNvGraphicFramePr>
            <a:graphicFrameLocks noChangeAspect="1"/>
          </p:cNvGraphicFramePr>
          <p:nvPr/>
        </p:nvGraphicFramePr>
        <p:xfrm>
          <a:off x="15657908" y="2089588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9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089588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3328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13330" name="Text Box 59"/>
          <p:cNvSpPr txBox="1">
            <a:spLocks noChangeArrowheads="1"/>
          </p:cNvSpPr>
          <p:nvPr/>
        </p:nvSpPr>
        <p:spPr bwMode="auto">
          <a:xfrm>
            <a:off x="17781143" y="214022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531516" name="Freeform 60"/>
          <p:cNvSpPr>
            <a:spLocks/>
          </p:cNvSpPr>
          <p:nvPr/>
        </p:nvSpPr>
        <p:spPr bwMode="auto">
          <a:xfrm>
            <a:off x="13354612" y="2210548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17" name="Freeform 61"/>
          <p:cNvSpPr>
            <a:spLocks/>
          </p:cNvSpPr>
          <p:nvPr/>
        </p:nvSpPr>
        <p:spPr bwMode="auto">
          <a:xfrm>
            <a:off x="13354612" y="188423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18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69225" y="7214438"/>
            <a:ext cx="998997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Intersection point (fixed point)</a:t>
            </a:r>
          </a:p>
          <a:p>
            <a:pPr>
              <a:buFontTx/>
              <a:buChar char="-"/>
            </a:pPr>
            <a:r>
              <a:rPr lang="en-US" dirty="0" smtClean="0"/>
              <a:t>moves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changes </a:t>
            </a:r>
            <a:r>
              <a:rPr lang="en-US" dirty="0"/>
              <a:t>Stability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-1" y="0"/>
            <a:ext cx="2160746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Model: Constant input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665411" y="2081147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1190" name="Object 5"/>
          <p:cNvGraphicFramePr>
            <a:graphicFrameLocks noChangeAspect="1"/>
          </p:cNvGraphicFramePr>
          <p:nvPr/>
        </p:nvGraphicFramePr>
        <p:xfrm>
          <a:off x="950913" y="1473200"/>
          <a:ext cx="6300787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0" name="Equation" r:id="rId8" imgW="1485720" imgH="812520" progId="Equation.DSMT4">
                  <p:embed/>
                </p:oleObj>
              </mc:Choice>
              <mc:Fallback>
                <p:oleObj name="Equation" r:id="rId8" imgW="148572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473200"/>
                        <a:ext cx="6300787" cy="343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1" name="Object 9"/>
          <p:cNvGraphicFramePr>
            <a:graphicFrameLocks noChangeAspect="1"/>
          </p:cNvGraphicFramePr>
          <p:nvPr/>
        </p:nvGraphicFramePr>
        <p:xfrm>
          <a:off x="946150" y="5318125"/>
          <a:ext cx="780573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1" name="Equation" r:id="rId10" imgW="1841400" imgH="393480" progId="Equation.DSMT4">
                  <p:embed/>
                </p:oleObj>
              </mc:Choice>
              <mc:Fallback>
                <p:oleObj name="Equation" r:id="rId10" imgW="18414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318125"/>
                        <a:ext cx="7805738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505" grpId="0" animBg="1"/>
      <p:bldP spid="531505" grpId="1" animBg="1"/>
      <p:bldP spid="531506" grpId="0" animBg="1"/>
      <p:bldP spid="531507" grpId="0" animBg="1"/>
      <p:bldP spid="531507" grpId="1" animBg="1"/>
      <p:bldP spid="531516" grpId="0" animBg="1"/>
      <p:bldP spid="531516" grpId="1" animBg="1"/>
      <p:bldP spid="531517" grpId="0" animBg="1"/>
      <p:bldP spid="531517" grpId="1" animBg="1"/>
      <p:bldP spid="531518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683145"/>
            <a:ext cx="6305928" cy="4320822"/>
            <a:chOff x="720" y="624"/>
            <a:chExt cx="1681" cy="1536"/>
          </a:xfrm>
        </p:grpSpPr>
        <p:graphicFrame>
          <p:nvGraphicFramePr>
            <p:cNvPr id="4106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360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4217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4219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4220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4208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4211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0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graphicFrame>
        <p:nvGraphicFramePr>
          <p:cNvPr id="9062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0185"/>
              </p:ext>
            </p:extLst>
          </p:nvPr>
        </p:nvGraphicFramePr>
        <p:xfrm>
          <a:off x="1275442" y="6561636"/>
          <a:ext cx="13849782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61" name="Equation" r:id="rId6" imgW="3187440" imgH="355320" progId="Equation.3">
                  <p:embed/>
                </p:oleObj>
              </mc:Choice>
              <mc:Fallback>
                <p:oleObj name="Equation" r:id="rId6" imgW="3187440" imgH="3553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442" y="6561636"/>
                        <a:ext cx="13849782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26099"/>
              </p:ext>
            </p:extLst>
          </p:nvPr>
        </p:nvGraphicFramePr>
        <p:xfrm>
          <a:off x="1645642" y="8222933"/>
          <a:ext cx="5711825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62" name="Equation" r:id="rId8" imgW="1155600" imgH="660240" progId="Equation.3">
                  <p:embed/>
                </p:oleObj>
              </mc:Choice>
              <mc:Fallback>
                <p:oleObj name="Equation" r:id="rId8" imgW="1155600" imgH="6602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42" y="8222933"/>
                        <a:ext cx="5711825" cy="2435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0838"/>
              </p:ext>
            </p:extLst>
          </p:nvPr>
        </p:nvGraphicFramePr>
        <p:xfrm>
          <a:off x="14287382" y="10489675"/>
          <a:ext cx="5216736" cy="161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63" name="Equation" r:id="rId10" imgW="1041120" imgH="431640" progId="Equation.3">
                  <p:embed/>
                </p:oleObj>
              </mc:Choice>
              <mc:Fallback>
                <p:oleObj name="Equation" r:id="rId10" imgW="104112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382" y="10489675"/>
                        <a:ext cx="5216736" cy="161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43738"/>
              </p:ext>
            </p:extLst>
          </p:nvPr>
        </p:nvGraphicFramePr>
        <p:xfrm>
          <a:off x="1916913" y="10283804"/>
          <a:ext cx="5362410" cy="163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64" name="Equation" r:id="rId12" imgW="1054080" imgH="431640" progId="Equation.3">
                  <p:embed/>
                </p:oleObj>
              </mc:Choice>
              <mc:Fallback>
                <p:oleObj name="Equation" r:id="rId12" imgW="105408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913" y="10283804"/>
                        <a:ext cx="5362410" cy="1637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145051" y="5366094"/>
            <a:ext cx="1973182" cy="1350257"/>
            <a:chOff x="4848" y="2112"/>
            <a:chExt cx="526" cy="480"/>
          </a:xfrm>
        </p:grpSpPr>
        <p:sp>
          <p:nvSpPr>
            <p:cNvPr id="4205" name="Line 25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" name="Text Box 26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1163857" y="5672714"/>
            <a:ext cx="2340807" cy="1350257"/>
            <a:chOff x="4032" y="2352"/>
            <a:chExt cx="912" cy="480"/>
          </a:xfrm>
        </p:grpSpPr>
        <p:graphicFrame>
          <p:nvGraphicFramePr>
            <p:cNvPr id="4103" name="Object 36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365" name="Equation" r:id="rId14" imgW="266400" imgH="228600" progId="Equation.3">
                    <p:embed/>
                  </p:oleObj>
                </mc:Choice>
                <mc:Fallback>
                  <p:oleObj name="Equation" r:id="rId14" imgW="266400" imgH="2286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" name="Freeform 37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" name="Freeform 38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4" name="Line 39"/>
          <p:cNvSpPr>
            <a:spLocks noChangeShapeType="1"/>
          </p:cNvSpPr>
          <p:nvPr/>
        </p:nvSpPr>
        <p:spPr bwMode="auto">
          <a:xfrm>
            <a:off x="11884105" y="328288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>
            <a:off x="17285970" y="328288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Line 41"/>
          <p:cNvSpPr>
            <a:spLocks noChangeShapeType="1"/>
          </p:cNvSpPr>
          <p:nvPr/>
        </p:nvSpPr>
        <p:spPr bwMode="auto">
          <a:xfrm>
            <a:off x="14044851" y="328288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Line 42"/>
          <p:cNvSpPr>
            <a:spLocks noChangeShapeType="1"/>
          </p:cNvSpPr>
          <p:nvPr/>
        </p:nvSpPr>
        <p:spPr bwMode="auto">
          <a:xfrm>
            <a:off x="15485349" y="328288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Oval 43"/>
          <p:cNvSpPr>
            <a:spLocks noChangeArrowheads="1"/>
          </p:cNvSpPr>
          <p:nvPr/>
        </p:nvSpPr>
        <p:spPr bwMode="auto">
          <a:xfrm>
            <a:off x="16565722" y="3012835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13684727" y="341791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14765100" y="220268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15125224" y="287780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12784416" y="274278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15665411" y="260775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16205597" y="274278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13504664" y="395801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16565722" y="40930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19086592" y="233770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17466033" y="193262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14224913" y="355293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12784416" y="368796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15485349" y="422806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14585038" y="341791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16565722" y="355293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16025535" y="20676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18006219" y="368796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19266655" y="395801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14404975" y="422806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8" name="Text Box 63"/>
          <p:cNvSpPr txBox="1">
            <a:spLocks noChangeArrowheads="1"/>
          </p:cNvSpPr>
          <p:nvPr/>
        </p:nvSpPr>
        <p:spPr bwMode="auto">
          <a:xfrm>
            <a:off x="18546406" y="1257502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4139" name="Text Box 64"/>
          <p:cNvSpPr txBox="1">
            <a:spLocks noChangeArrowheads="1"/>
          </p:cNvSpPr>
          <p:nvPr/>
        </p:nvSpPr>
        <p:spPr bwMode="auto">
          <a:xfrm>
            <a:off x="18726468" y="4228067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4140" name="Text Box 65"/>
          <p:cNvSpPr txBox="1">
            <a:spLocks noChangeArrowheads="1"/>
          </p:cNvSpPr>
          <p:nvPr/>
        </p:nvSpPr>
        <p:spPr bwMode="auto">
          <a:xfrm>
            <a:off x="19409204" y="2135169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4141" name="Text Box 66"/>
          <p:cNvSpPr txBox="1">
            <a:spLocks noChangeArrowheads="1"/>
          </p:cNvSpPr>
          <p:nvPr/>
        </p:nvSpPr>
        <p:spPr bwMode="auto">
          <a:xfrm>
            <a:off x="19446717" y="3687964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4142" name="Text Box 67"/>
          <p:cNvSpPr txBox="1">
            <a:spLocks noChangeArrowheads="1"/>
          </p:cNvSpPr>
          <p:nvPr/>
        </p:nvSpPr>
        <p:spPr bwMode="auto">
          <a:xfrm>
            <a:off x="12064167" y="4498119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4143" name="Text Box 68"/>
          <p:cNvSpPr txBox="1">
            <a:spLocks noChangeArrowheads="1"/>
          </p:cNvSpPr>
          <p:nvPr/>
        </p:nvSpPr>
        <p:spPr bwMode="auto">
          <a:xfrm>
            <a:off x="15988022" y="4565631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4144" name="Line 69"/>
          <p:cNvSpPr>
            <a:spLocks noChangeShapeType="1"/>
          </p:cNvSpPr>
          <p:nvPr/>
        </p:nvSpPr>
        <p:spPr bwMode="auto">
          <a:xfrm flipH="1" flipV="1">
            <a:off x="13864789" y="3282886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5" name="Line 70"/>
          <p:cNvSpPr>
            <a:spLocks noChangeShapeType="1"/>
          </p:cNvSpPr>
          <p:nvPr/>
        </p:nvSpPr>
        <p:spPr bwMode="auto">
          <a:xfrm flipV="1">
            <a:off x="14585037" y="3282886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6" name="Line 71"/>
          <p:cNvSpPr>
            <a:spLocks noChangeShapeType="1"/>
          </p:cNvSpPr>
          <p:nvPr/>
        </p:nvSpPr>
        <p:spPr bwMode="auto">
          <a:xfrm flipH="1" flipV="1">
            <a:off x="16925846" y="3417912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7" name="Rectangle 72"/>
          <p:cNvSpPr>
            <a:spLocks noChangeArrowheads="1"/>
          </p:cNvSpPr>
          <p:nvPr/>
        </p:nvSpPr>
        <p:spPr bwMode="auto">
          <a:xfrm>
            <a:off x="1080372" y="1755333"/>
            <a:ext cx="7922737" cy="47258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204167" y="1712566"/>
            <a:ext cx="7453823" cy="3645694"/>
            <a:chOff x="321" y="720"/>
            <a:chExt cx="1987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4149" name="Oval 108"/>
          <p:cNvSpPr>
            <a:spLocks noChangeArrowheads="1"/>
          </p:cNvSpPr>
          <p:nvPr/>
        </p:nvSpPr>
        <p:spPr bwMode="auto">
          <a:xfrm>
            <a:off x="13504664" y="301283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0" name="Oval 109"/>
          <p:cNvSpPr>
            <a:spLocks noChangeArrowheads="1"/>
          </p:cNvSpPr>
          <p:nvPr/>
        </p:nvSpPr>
        <p:spPr bwMode="auto">
          <a:xfrm>
            <a:off x="13864789" y="301283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1" name="Oval 110"/>
          <p:cNvSpPr>
            <a:spLocks noChangeArrowheads="1"/>
          </p:cNvSpPr>
          <p:nvPr/>
        </p:nvSpPr>
        <p:spPr bwMode="auto">
          <a:xfrm>
            <a:off x="15125224" y="301283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2" name="Oval 111"/>
          <p:cNvSpPr>
            <a:spLocks noChangeArrowheads="1"/>
          </p:cNvSpPr>
          <p:nvPr/>
        </p:nvSpPr>
        <p:spPr bwMode="auto">
          <a:xfrm>
            <a:off x="15305286" y="301283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9723359" y="8045700"/>
            <a:ext cx="10372332" cy="3147786"/>
            <a:chOff x="2592" y="3216"/>
            <a:chExt cx="2765" cy="1119"/>
          </a:xfrm>
        </p:grpSpPr>
        <p:sp>
          <p:nvSpPr>
            <p:cNvPr id="4156" name="Rectangle 11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Rectangle 11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Line 11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Line 11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Text Box 117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1" name="Text Box 118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2" name="Freeform 11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Text Box 120"/>
            <p:cNvSpPr txBox="1">
              <a:spLocks noChangeArrowheads="1"/>
            </p:cNvSpPr>
            <p:nvPr/>
          </p:nvSpPr>
          <p:spPr bwMode="auto">
            <a:xfrm>
              <a:off x="3312" y="3264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n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4164" name="Freeform 12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2" name="Object 12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366" name="Equation" r:id="rId16" imgW="330120" imgH="190440" progId="Equation.3">
                    <p:embed/>
                  </p:oleObj>
                </mc:Choice>
                <mc:Fallback>
                  <p:oleObj name="Equation" r:id="rId16" imgW="330120" imgH="190440" progId="Equation.3">
                    <p:embed/>
                    <p:pic>
                      <p:nvPicPr>
                        <p:cNvPr id="0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" y="3542"/>
                          <a:ext cx="370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55" name="Text Box 109"/>
          <p:cNvSpPr txBox="1">
            <a:spLocks noChangeArrowheads="1"/>
          </p:cNvSpPr>
          <p:nvPr/>
        </p:nvSpPr>
        <p:spPr bwMode="auto">
          <a:xfrm>
            <a:off x="7922736" y="1278498"/>
            <a:ext cx="667028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Hodgkin and Huxley, 1952</a:t>
            </a:r>
          </a:p>
        </p:txBody>
      </p: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Review of week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: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192173" y="5807741"/>
            <a:ext cx="3976555" cy="1350257"/>
            <a:chOff x="960" y="2352"/>
            <a:chExt cx="1440" cy="480"/>
          </a:xfrm>
        </p:grpSpPr>
        <p:graphicFrame>
          <p:nvGraphicFramePr>
            <p:cNvPr id="4105" name="Object 28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367" name="Equation" r:id="rId18" imgW="228600" imgH="228600" progId="Equation.3">
                    <p:embed/>
                  </p:oleObj>
                </mc:Choice>
                <mc:Fallback>
                  <p:oleObj name="Equation" r:id="rId18" imgW="228600" imgH="2286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3" name="Freeform 29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" name="Freeform 30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605815" y="5807741"/>
            <a:ext cx="3294796" cy="1350257"/>
            <a:chOff x="2592" y="2352"/>
            <a:chExt cx="1296" cy="480"/>
          </a:xfrm>
        </p:grpSpPr>
        <p:graphicFrame>
          <p:nvGraphicFramePr>
            <p:cNvPr id="4104" name="Object 32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368" name="Equation" r:id="rId20" imgW="190440" imgH="215640" progId="Equation.3">
                    <p:embed/>
                  </p:oleObj>
                </mc:Choice>
                <mc:Fallback>
                  <p:oleObj name="Equation" r:id="rId20" imgW="190440" imgH="21564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" name="Freeform 33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" name="Freeform 34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6385659" y="5746855"/>
            <a:ext cx="4472699" cy="184665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equations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= 4D system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299413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</a:rPr>
              <a:t>- pulse input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- constant input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-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solidFill>
                  <a:schemeClr val="bg1"/>
                </a:solidFill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solidFill>
                <a:schemeClr val="bg1"/>
              </a:solidFill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(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next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week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)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3: Analysis of a 2D neuron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341768" y="3079767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6945768"/>
            <a:ext cx="9773651" cy="851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11341768" y="1574064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0" name="Group 12"/>
          <p:cNvGrpSpPr/>
          <p:nvPr/>
        </p:nvGrpSpPr>
        <p:grpSpPr>
          <a:xfrm>
            <a:off x="12361410" y="5466876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Discussion of exercise 2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295437"/>
            <a:ext cx="6639107" cy="4320822"/>
            <a:chOff x="253" y="816"/>
            <a:chExt cx="2088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401" y="1104"/>
            <a:ext cx="1921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344" name="Equation" r:id="rId4" imgW="1269720" imgH="393480" progId="Equation.DSMT4">
                    <p:embed/>
                  </p:oleObj>
                </mc:Choice>
                <mc:Fallback>
                  <p:oleObj name="Equation" r:id="rId4" imgW="126972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" y="1104"/>
                          <a:ext cx="1921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345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76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2416589" y="8109284"/>
            <a:ext cx="856035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determine stability</a:t>
            </a:r>
          </a:p>
          <a:p>
            <a:r>
              <a:rPr lang="en-US" dirty="0" smtClean="0"/>
              <a:t>   of fixed point?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1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5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 flipH="1">
            <a:off x="14004757" y="3439845"/>
            <a:ext cx="1660653" cy="4455848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1508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74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19668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510" name="Object 54"/>
          <p:cNvGraphicFramePr>
            <a:graphicFrameLocks noChangeAspect="1"/>
          </p:cNvGraphicFramePr>
          <p:nvPr/>
        </p:nvGraphicFramePr>
        <p:xfrm>
          <a:off x="15657908" y="2570848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75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570848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3328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13330" name="Text Box 59"/>
          <p:cNvSpPr txBox="1">
            <a:spLocks noChangeArrowheads="1"/>
          </p:cNvSpPr>
          <p:nvPr/>
        </p:nvSpPr>
        <p:spPr bwMode="auto">
          <a:xfrm>
            <a:off x="17781143" y="262148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531518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0" y="0"/>
            <a:ext cx="2160746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Discussion of exercise 2 -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Detour: Stability of fixed points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665411" y="2586470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1190" name="Object 5"/>
          <p:cNvGraphicFramePr>
            <a:graphicFrameLocks noChangeAspect="1"/>
          </p:cNvGraphicFramePr>
          <p:nvPr/>
        </p:nvGraphicFramePr>
        <p:xfrm>
          <a:off x="13144540" y="8223621"/>
          <a:ext cx="53848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76" name="Equation" r:id="rId8" imgW="1269720" imgH="393480" progId="Equation.DSMT4">
                  <p:embed/>
                </p:oleObj>
              </mc:Choice>
              <mc:Fallback>
                <p:oleObj name="Equation" r:id="rId8" imgW="1269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40" y="8223621"/>
                        <a:ext cx="5384800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1" name="Object 9"/>
          <p:cNvGraphicFramePr>
            <a:graphicFrameLocks noChangeAspect="1"/>
          </p:cNvGraphicFramePr>
          <p:nvPr/>
        </p:nvGraphicFramePr>
        <p:xfrm>
          <a:off x="15724808" y="1005901"/>
          <a:ext cx="522128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77" name="Equation" r:id="rId10" imgW="1231560" imgH="393480" progId="Equation.DSMT4">
                  <p:embed/>
                </p:oleObj>
              </mc:Choice>
              <mc:Fallback>
                <p:oleObj name="Equation" r:id="rId10" imgW="12315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4808" y="1005901"/>
                        <a:ext cx="5221288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14774779" y="5462337"/>
            <a:ext cx="216568" cy="21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255821" y="6905316"/>
            <a:ext cx="216568" cy="21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5304168" y="4331368"/>
            <a:ext cx="3227233" cy="1130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4991347" y="4483768"/>
            <a:ext cx="3540054" cy="2109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561546" y="3999020"/>
            <a:ext cx="2544286" cy="9694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stable?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180419" y="6797040"/>
            <a:ext cx="367107" cy="390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4145281" y="4645391"/>
            <a:ext cx="3108960" cy="32503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H="1" flipV="1">
            <a:off x="7254240" y="4645392"/>
            <a:ext cx="7109733" cy="21516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54241" y="7260960"/>
            <a:ext cx="7262133" cy="63473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45281" y="5678905"/>
            <a:ext cx="2697479" cy="2216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50"/>
          <p:cNvSpPr>
            <a:spLocks noChangeShapeType="1"/>
          </p:cNvSpPr>
          <p:nvPr/>
        </p:nvSpPr>
        <p:spPr bwMode="auto">
          <a:xfrm flipH="1">
            <a:off x="4650403" y="4645392"/>
            <a:ext cx="1238237" cy="3250300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3144540" y="7871629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13144540" y="2740652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3504666" y="2498732"/>
            <a:ext cx="2232022" cy="672315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18726469" y="8172626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2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172626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4"/>
          <p:cNvGraphicFramePr>
            <a:graphicFrameLocks noChangeAspect="1"/>
          </p:cNvGraphicFramePr>
          <p:nvPr/>
        </p:nvGraphicFramePr>
        <p:xfrm>
          <a:off x="15657908" y="1224427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3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1224427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12026655" y="2183672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20129453" y="6909572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8531401" y="6223191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527172" y="2014889"/>
            <a:ext cx="5615691" cy="5232246"/>
            <a:chOff x="3606" y="1298"/>
            <a:chExt cx="1497" cy="1860"/>
          </a:xfrm>
        </p:grpSpPr>
        <p:sp>
          <p:nvSpPr>
            <p:cNvPr id="12336" name="Line 20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3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3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3527172" y="3775849"/>
            <a:ext cx="5615691" cy="5232246"/>
            <a:chOff x="3606" y="1298"/>
            <a:chExt cx="1497" cy="1860"/>
          </a:xfrm>
        </p:grpSpPr>
        <p:sp>
          <p:nvSpPr>
            <p:cNvPr id="12332" name="Line 41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4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4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Line 11"/>
          <p:cNvSpPr>
            <a:spLocks noChangeShapeType="1"/>
          </p:cNvSpPr>
          <p:nvPr/>
        </p:nvSpPr>
        <p:spPr bwMode="auto">
          <a:xfrm flipH="1">
            <a:off x="2363317" y="6754015"/>
            <a:ext cx="1072871" cy="2278559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2306" name="Straight Connector 33"/>
          <p:cNvCxnSpPr>
            <a:cxnSpLocks noChangeShapeType="1"/>
          </p:cNvCxnSpPr>
          <p:nvPr/>
        </p:nvCxnSpPr>
        <p:spPr bwMode="auto">
          <a:xfrm rot="16200000" flipH="1">
            <a:off x="1814868" y="7133657"/>
            <a:ext cx="2278559" cy="151927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07" name="Straight Arrow Connector 37"/>
          <p:cNvCxnSpPr>
            <a:cxnSpLocks noChangeShapeType="1"/>
          </p:cNvCxnSpPr>
          <p:nvPr/>
        </p:nvCxnSpPr>
        <p:spPr bwMode="auto">
          <a:xfrm rot="5400000">
            <a:off x="2213783" y="7451178"/>
            <a:ext cx="632934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3057826" y="8207886"/>
            <a:ext cx="632932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2700933" y="6880602"/>
            <a:ext cx="844043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0" name="Straight Arrow Connector 42"/>
          <p:cNvCxnSpPr>
            <a:cxnSpLocks noChangeShapeType="1"/>
          </p:cNvCxnSpPr>
          <p:nvPr/>
        </p:nvCxnSpPr>
        <p:spPr bwMode="auto">
          <a:xfrm flipV="1">
            <a:off x="2363316" y="8903173"/>
            <a:ext cx="84404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895443" y="6880602"/>
            <a:ext cx="2363316" cy="2151971"/>
            <a:chOff x="2071669" y="4643446"/>
            <a:chExt cx="1000133" cy="1214446"/>
          </a:xfrm>
        </p:grpSpPr>
        <p:sp>
          <p:nvSpPr>
            <p:cNvPr id="12326" name="Line 11"/>
            <p:cNvSpPr>
              <a:spLocks noChangeShapeType="1"/>
            </p:cNvSpPr>
            <p:nvPr/>
          </p:nvSpPr>
          <p:spPr bwMode="auto">
            <a:xfrm flipH="1">
              <a:off x="2071669" y="4643446"/>
              <a:ext cx="857256" cy="1214446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7" name="Straight Connector 44"/>
            <p:cNvCxnSpPr>
              <a:cxnSpLocks noChangeShapeType="1"/>
            </p:cNvCxnSpPr>
            <p:nvPr/>
          </p:nvCxnSpPr>
          <p:spPr bwMode="auto">
            <a:xfrm rot="5400000">
              <a:off x="1857356" y="5143512"/>
              <a:ext cx="1214446" cy="2143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8" name="Straight Arrow Connector 45"/>
            <p:cNvCxnSpPr>
              <a:cxnSpLocks noChangeShapeType="1"/>
            </p:cNvCxnSpPr>
            <p:nvPr/>
          </p:nvCxnSpPr>
          <p:spPr bwMode="auto">
            <a:xfrm rot="5400000">
              <a:off x="2249471" y="5678503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9" name="Straight Arrow Connector 46"/>
            <p:cNvCxnSpPr>
              <a:cxnSpLocks noChangeShapeType="1"/>
            </p:cNvCxnSpPr>
            <p:nvPr/>
          </p:nvCxnSpPr>
          <p:spPr bwMode="auto">
            <a:xfrm rot="16200000" flipV="1">
              <a:off x="2320909" y="4821247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0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2714612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1" name="Straight Arrow Connector 48"/>
            <p:cNvCxnSpPr>
              <a:cxnSpLocks noChangeShapeType="1"/>
            </p:cNvCxnSpPr>
            <p:nvPr/>
          </p:nvCxnSpPr>
          <p:spPr bwMode="auto">
            <a:xfrm>
              <a:off x="2071670" y="5786453"/>
              <a:ext cx="21431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7596375" y="6754015"/>
            <a:ext cx="1856890" cy="2278559"/>
            <a:chOff x="3214678" y="4572008"/>
            <a:chExt cx="785818" cy="1285885"/>
          </a:xfrm>
        </p:grpSpPr>
        <p:sp>
          <p:nvSpPr>
            <p:cNvPr id="12320" name="Line 11"/>
            <p:cNvSpPr>
              <a:spLocks noChangeShapeType="1"/>
            </p:cNvSpPr>
            <p:nvPr/>
          </p:nvSpPr>
          <p:spPr bwMode="auto">
            <a:xfrm flipH="1">
              <a:off x="3357554" y="4572008"/>
              <a:ext cx="357190" cy="1285885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1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214678" y="4786322"/>
              <a:ext cx="785818" cy="7858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2" name="Straight Arrow Connector 51"/>
            <p:cNvCxnSpPr>
              <a:cxnSpLocks noChangeShapeType="1"/>
            </p:cNvCxnSpPr>
            <p:nvPr/>
          </p:nvCxnSpPr>
          <p:spPr bwMode="auto">
            <a:xfrm rot="5400000">
              <a:off x="3179753" y="5464189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3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679819" y="4892685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4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3500430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5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3357554" y="578486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2438342" y="7007188"/>
            <a:ext cx="769017" cy="1344631"/>
          </a:xfrm>
          <a:custGeom>
            <a:avLst/>
            <a:gdLst>
              <a:gd name="T0" fmla="*/ 454 w 481781"/>
              <a:gd name="T1" fmla="*/ 0 h 758723"/>
              <a:gd name="T2" fmla="*/ 648 w 481781"/>
              <a:gd name="T3" fmla="*/ 570964 h 758723"/>
              <a:gd name="T4" fmla="*/ 4345 w 481781"/>
              <a:gd name="T5" fmla="*/ 748158 h 758723"/>
              <a:gd name="T6" fmla="*/ 8236 w 481781"/>
              <a:gd name="T7" fmla="*/ 639871 h 758723"/>
              <a:gd name="T8" fmla="*/ 8819 w 481781"/>
              <a:gd name="T9" fmla="*/ 364235 h 758723"/>
              <a:gd name="T10" fmla="*/ 3956 w 481781"/>
              <a:gd name="T11" fmla="*/ 324861 h 758723"/>
              <a:gd name="T12" fmla="*/ 4150 w 481781"/>
              <a:gd name="T13" fmla="*/ 492207 h 758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781"/>
              <a:gd name="T22" fmla="*/ 0 h 758723"/>
              <a:gd name="T23" fmla="*/ 481781 w 481781"/>
              <a:gd name="T24" fmla="*/ 758723 h 758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781" h="758723">
                <a:moveTo>
                  <a:pt x="22942" y="0"/>
                </a:moveTo>
                <a:cubicBezTo>
                  <a:pt x="11471" y="222864"/>
                  <a:pt x="0" y="445729"/>
                  <a:pt x="32774" y="570271"/>
                </a:cubicBezTo>
                <a:cubicBezTo>
                  <a:pt x="65548" y="694813"/>
                  <a:pt x="155677" y="735781"/>
                  <a:pt x="219587" y="747252"/>
                </a:cubicBezTo>
                <a:cubicBezTo>
                  <a:pt x="283497" y="758723"/>
                  <a:pt x="378542" y="703006"/>
                  <a:pt x="416232" y="639097"/>
                </a:cubicBezTo>
                <a:cubicBezTo>
                  <a:pt x="453922" y="575188"/>
                  <a:pt x="481781" y="416233"/>
                  <a:pt x="445729" y="363794"/>
                </a:cubicBezTo>
                <a:cubicBezTo>
                  <a:pt x="409677" y="311355"/>
                  <a:pt x="239251" y="303162"/>
                  <a:pt x="199922" y="324465"/>
                </a:cubicBezTo>
                <a:cubicBezTo>
                  <a:pt x="160593" y="345768"/>
                  <a:pt x="185174" y="418690"/>
                  <a:pt x="209755" y="49161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7682653" y="7133775"/>
            <a:ext cx="3166094" cy="1960685"/>
          </a:xfrm>
          <a:custGeom>
            <a:avLst/>
            <a:gdLst>
              <a:gd name="T0" fmla="*/ 532018 w 1340465"/>
              <a:gd name="T1" fmla="*/ 425663 h 1106129"/>
              <a:gd name="T2" fmla="*/ 532018 w 1340465"/>
              <a:gd name="T3" fmla="*/ 119977 h 1106129"/>
              <a:gd name="T4" fmla="*/ 483059 w 1340465"/>
              <a:gd name="T5" fmla="*/ 50944 h 1106129"/>
              <a:gd name="T6" fmla="*/ 326392 w 1340465"/>
              <a:gd name="T7" fmla="*/ 50944 h 1106129"/>
              <a:gd name="T8" fmla="*/ 52223 w 1340465"/>
              <a:gd name="T9" fmla="*/ 356635 h 1106129"/>
              <a:gd name="T10" fmla="*/ 13056 w 1340465"/>
              <a:gd name="T11" fmla="*/ 889126 h 1106129"/>
              <a:gd name="T12" fmla="*/ 91390 w 1340465"/>
              <a:gd name="T13" fmla="*/ 1076486 h 1106129"/>
              <a:gd name="T14" fmla="*/ 336182 w 1340465"/>
              <a:gd name="T15" fmla="*/ 1086346 h 1106129"/>
              <a:gd name="T16" fmla="*/ 933477 w 1340465"/>
              <a:gd name="T17" fmla="*/ 977874 h 1106129"/>
              <a:gd name="T18" fmla="*/ 1334940 w 1340465"/>
              <a:gd name="T19" fmla="*/ 603161 h 1106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465"/>
              <a:gd name="T31" fmla="*/ 0 h 1106129"/>
              <a:gd name="T32" fmla="*/ 1340465 w 1340465"/>
              <a:gd name="T33" fmla="*/ 1106129 h 1106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465" h="1106129">
                <a:moveTo>
                  <a:pt x="534219" y="424426"/>
                </a:moveTo>
                <a:cubicBezTo>
                  <a:pt x="538315" y="303161"/>
                  <a:pt x="542412" y="181897"/>
                  <a:pt x="534219" y="119626"/>
                </a:cubicBezTo>
                <a:cubicBezTo>
                  <a:pt x="526026" y="57355"/>
                  <a:pt x="519471" y="62271"/>
                  <a:pt x="485058" y="50800"/>
                </a:cubicBezTo>
                <a:cubicBezTo>
                  <a:pt x="450645" y="39329"/>
                  <a:pt x="399845" y="0"/>
                  <a:pt x="327742" y="50800"/>
                </a:cubicBezTo>
                <a:cubicBezTo>
                  <a:pt x="255639" y="101600"/>
                  <a:pt x="104878" y="216310"/>
                  <a:pt x="52439" y="355600"/>
                </a:cubicBezTo>
                <a:cubicBezTo>
                  <a:pt x="0" y="494890"/>
                  <a:pt x="6555" y="766916"/>
                  <a:pt x="13110" y="886542"/>
                </a:cubicBezTo>
                <a:cubicBezTo>
                  <a:pt x="19665" y="1006168"/>
                  <a:pt x="37691" y="1040581"/>
                  <a:pt x="91768" y="1073355"/>
                </a:cubicBezTo>
                <a:cubicBezTo>
                  <a:pt x="145845" y="1106129"/>
                  <a:pt x="196645" y="1099574"/>
                  <a:pt x="337574" y="1083187"/>
                </a:cubicBezTo>
                <a:cubicBezTo>
                  <a:pt x="478503" y="1066800"/>
                  <a:pt x="770194" y="1055329"/>
                  <a:pt x="937342" y="975032"/>
                </a:cubicBezTo>
                <a:cubicBezTo>
                  <a:pt x="1104490" y="894735"/>
                  <a:pt x="1222477" y="748070"/>
                  <a:pt x="1340465" y="601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TextBox 35"/>
          <p:cNvSpPr txBox="1">
            <a:spLocks noChangeArrowheads="1"/>
          </p:cNvSpPr>
          <p:nvPr/>
        </p:nvSpPr>
        <p:spPr bwMode="auto">
          <a:xfrm>
            <a:off x="7427566" y="9285747"/>
            <a:ext cx="345869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unstable</a:t>
            </a:r>
          </a:p>
        </p:txBody>
      </p:sp>
      <p:sp>
        <p:nvSpPr>
          <p:cNvPr id="12316" name="TextBox 37"/>
          <p:cNvSpPr txBox="1">
            <a:spLocks noChangeArrowheads="1"/>
          </p:cNvSpPr>
          <p:nvPr/>
        </p:nvSpPr>
        <p:spPr bwMode="auto">
          <a:xfrm>
            <a:off x="4051399" y="9606433"/>
            <a:ext cx="277595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saddle</a:t>
            </a:r>
          </a:p>
        </p:txBody>
      </p:sp>
      <p:sp>
        <p:nvSpPr>
          <p:cNvPr id="12317" name="TextBox 38"/>
          <p:cNvSpPr txBox="1">
            <a:spLocks noChangeArrowheads="1"/>
          </p:cNvSpPr>
          <p:nvPr/>
        </p:nvSpPr>
        <p:spPr bwMode="auto">
          <a:xfrm>
            <a:off x="2025700" y="9986193"/>
            <a:ext cx="25808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stable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025701" y="9159160"/>
            <a:ext cx="8440415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997566" y="6658980"/>
            <a:ext cx="9622075" cy="253173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Discussion of Exercise 2: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Detour -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4"/>
          <p:cNvGraphicFramePr>
            <a:graphicFrameLocks noChangeAspect="1"/>
          </p:cNvGraphicFramePr>
          <p:nvPr/>
        </p:nvGraphicFramePr>
        <p:xfrm>
          <a:off x="3436187" y="2504358"/>
          <a:ext cx="5154279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4" name="Equation" r:id="rId8" imgW="965160" imgH="355320" progId="Equation.3">
                  <p:embed/>
                </p:oleObj>
              </mc:Choice>
              <mc:Fallback>
                <p:oleObj name="Equation" r:id="rId8" imgW="96516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187" y="2504358"/>
                        <a:ext cx="5154279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08604" y="1525421"/>
            <a:ext cx="1973182" cy="1350257"/>
            <a:chOff x="4848" y="2112"/>
            <a:chExt cx="526" cy="480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3195558" y="4262506"/>
          <a:ext cx="4133927" cy="150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5" name="Equation" r:id="rId10" imgW="838080" imgH="355320" progId="Equation.3">
                  <p:embed/>
                </p:oleObj>
              </mc:Choice>
              <mc:Fallback>
                <p:oleObj name="Equation" r:id="rId10" imgW="83808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58" y="4262506"/>
                        <a:ext cx="4133927" cy="1502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15657908" y="1171412"/>
            <a:ext cx="2175751" cy="1411710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73" grpId="0" animBg="1"/>
      <p:bldP spid="7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305" name="Line 11"/>
          <p:cNvSpPr>
            <a:spLocks noChangeShapeType="1"/>
          </p:cNvSpPr>
          <p:nvPr/>
        </p:nvSpPr>
        <p:spPr bwMode="auto">
          <a:xfrm flipH="1">
            <a:off x="2363317" y="6754015"/>
            <a:ext cx="1072871" cy="2278559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2306" name="Straight Connector 33"/>
          <p:cNvCxnSpPr>
            <a:cxnSpLocks noChangeShapeType="1"/>
          </p:cNvCxnSpPr>
          <p:nvPr/>
        </p:nvCxnSpPr>
        <p:spPr bwMode="auto">
          <a:xfrm rot="16200000" flipH="1">
            <a:off x="1814868" y="7133657"/>
            <a:ext cx="2278559" cy="151927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07" name="Straight Arrow Connector 37"/>
          <p:cNvCxnSpPr>
            <a:cxnSpLocks noChangeShapeType="1"/>
          </p:cNvCxnSpPr>
          <p:nvPr/>
        </p:nvCxnSpPr>
        <p:spPr bwMode="auto">
          <a:xfrm rot="5400000">
            <a:off x="2213783" y="7451178"/>
            <a:ext cx="632934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3057826" y="8207886"/>
            <a:ext cx="632932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2700933" y="6880602"/>
            <a:ext cx="844043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0" name="Straight Arrow Connector 42"/>
          <p:cNvCxnSpPr>
            <a:cxnSpLocks noChangeShapeType="1"/>
          </p:cNvCxnSpPr>
          <p:nvPr/>
        </p:nvCxnSpPr>
        <p:spPr bwMode="auto">
          <a:xfrm flipV="1">
            <a:off x="2363316" y="8903173"/>
            <a:ext cx="84404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895443" y="6880602"/>
            <a:ext cx="2363316" cy="2151971"/>
            <a:chOff x="2071669" y="4643446"/>
            <a:chExt cx="1000133" cy="1214446"/>
          </a:xfrm>
        </p:grpSpPr>
        <p:sp>
          <p:nvSpPr>
            <p:cNvPr id="12326" name="Line 11"/>
            <p:cNvSpPr>
              <a:spLocks noChangeShapeType="1"/>
            </p:cNvSpPr>
            <p:nvPr/>
          </p:nvSpPr>
          <p:spPr bwMode="auto">
            <a:xfrm flipH="1">
              <a:off x="2071669" y="4643446"/>
              <a:ext cx="857256" cy="1214446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7" name="Straight Connector 44"/>
            <p:cNvCxnSpPr>
              <a:cxnSpLocks noChangeShapeType="1"/>
            </p:cNvCxnSpPr>
            <p:nvPr/>
          </p:nvCxnSpPr>
          <p:spPr bwMode="auto">
            <a:xfrm rot="5400000">
              <a:off x="1857356" y="5143512"/>
              <a:ext cx="1214446" cy="2143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8" name="Straight Arrow Connector 45"/>
            <p:cNvCxnSpPr>
              <a:cxnSpLocks noChangeShapeType="1"/>
            </p:cNvCxnSpPr>
            <p:nvPr/>
          </p:nvCxnSpPr>
          <p:spPr bwMode="auto">
            <a:xfrm rot="5400000">
              <a:off x="2249471" y="5678503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9" name="Straight Arrow Connector 46"/>
            <p:cNvCxnSpPr>
              <a:cxnSpLocks noChangeShapeType="1"/>
            </p:cNvCxnSpPr>
            <p:nvPr/>
          </p:nvCxnSpPr>
          <p:spPr bwMode="auto">
            <a:xfrm rot="16200000" flipV="1">
              <a:off x="2320909" y="4821247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0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2714612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1" name="Straight Arrow Connector 48"/>
            <p:cNvCxnSpPr>
              <a:cxnSpLocks noChangeShapeType="1"/>
            </p:cNvCxnSpPr>
            <p:nvPr/>
          </p:nvCxnSpPr>
          <p:spPr bwMode="auto">
            <a:xfrm>
              <a:off x="2071670" y="5786453"/>
              <a:ext cx="21431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7596375" y="6754015"/>
            <a:ext cx="1856890" cy="2278559"/>
            <a:chOff x="3214678" y="4572008"/>
            <a:chExt cx="785818" cy="1285885"/>
          </a:xfrm>
        </p:grpSpPr>
        <p:sp>
          <p:nvSpPr>
            <p:cNvPr id="12320" name="Line 11"/>
            <p:cNvSpPr>
              <a:spLocks noChangeShapeType="1"/>
            </p:cNvSpPr>
            <p:nvPr/>
          </p:nvSpPr>
          <p:spPr bwMode="auto">
            <a:xfrm flipH="1">
              <a:off x="3357554" y="4572008"/>
              <a:ext cx="357190" cy="1285885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1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214678" y="4786322"/>
              <a:ext cx="785818" cy="7858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2" name="Straight Arrow Connector 51"/>
            <p:cNvCxnSpPr>
              <a:cxnSpLocks noChangeShapeType="1"/>
            </p:cNvCxnSpPr>
            <p:nvPr/>
          </p:nvCxnSpPr>
          <p:spPr bwMode="auto">
            <a:xfrm rot="5400000">
              <a:off x="3179753" y="5464189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3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679819" y="4892685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4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3500430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5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3357554" y="578486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2438342" y="7007188"/>
            <a:ext cx="769017" cy="1344631"/>
          </a:xfrm>
          <a:custGeom>
            <a:avLst/>
            <a:gdLst>
              <a:gd name="T0" fmla="*/ 454 w 481781"/>
              <a:gd name="T1" fmla="*/ 0 h 758723"/>
              <a:gd name="T2" fmla="*/ 648 w 481781"/>
              <a:gd name="T3" fmla="*/ 570964 h 758723"/>
              <a:gd name="T4" fmla="*/ 4345 w 481781"/>
              <a:gd name="T5" fmla="*/ 748158 h 758723"/>
              <a:gd name="T6" fmla="*/ 8236 w 481781"/>
              <a:gd name="T7" fmla="*/ 639871 h 758723"/>
              <a:gd name="T8" fmla="*/ 8819 w 481781"/>
              <a:gd name="T9" fmla="*/ 364235 h 758723"/>
              <a:gd name="T10" fmla="*/ 3956 w 481781"/>
              <a:gd name="T11" fmla="*/ 324861 h 758723"/>
              <a:gd name="T12" fmla="*/ 4150 w 481781"/>
              <a:gd name="T13" fmla="*/ 492207 h 758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781"/>
              <a:gd name="T22" fmla="*/ 0 h 758723"/>
              <a:gd name="T23" fmla="*/ 481781 w 481781"/>
              <a:gd name="T24" fmla="*/ 758723 h 758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781" h="758723">
                <a:moveTo>
                  <a:pt x="22942" y="0"/>
                </a:moveTo>
                <a:cubicBezTo>
                  <a:pt x="11471" y="222864"/>
                  <a:pt x="0" y="445729"/>
                  <a:pt x="32774" y="570271"/>
                </a:cubicBezTo>
                <a:cubicBezTo>
                  <a:pt x="65548" y="694813"/>
                  <a:pt x="155677" y="735781"/>
                  <a:pt x="219587" y="747252"/>
                </a:cubicBezTo>
                <a:cubicBezTo>
                  <a:pt x="283497" y="758723"/>
                  <a:pt x="378542" y="703006"/>
                  <a:pt x="416232" y="639097"/>
                </a:cubicBezTo>
                <a:cubicBezTo>
                  <a:pt x="453922" y="575188"/>
                  <a:pt x="481781" y="416233"/>
                  <a:pt x="445729" y="363794"/>
                </a:cubicBezTo>
                <a:cubicBezTo>
                  <a:pt x="409677" y="311355"/>
                  <a:pt x="239251" y="303162"/>
                  <a:pt x="199922" y="324465"/>
                </a:cubicBezTo>
                <a:cubicBezTo>
                  <a:pt x="160593" y="345768"/>
                  <a:pt x="185174" y="418690"/>
                  <a:pt x="209755" y="49161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7682653" y="7133775"/>
            <a:ext cx="3166094" cy="1960685"/>
          </a:xfrm>
          <a:custGeom>
            <a:avLst/>
            <a:gdLst>
              <a:gd name="T0" fmla="*/ 532018 w 1340465"/>
              <a:gd name="T1" fmla="*/ 425663 h 1106129"/>
              <a:gd name="T2" fmla="*/ 532018 w 1340465"/>
              <a:gd name="T3" fmla="*/ 119977 h 1106129"/>
              <a:gd name="T4" fmla="*/ 483059 w 1340465"/>
              <a:gd name="T5" fmla="*/ 50944 h 1106129"/>
              <a:gd name="T6" fmla="*/ 326392 w 1340465"/>
              <a:gd name="T7" fmla="*/ 50944 h 1106129"/>
              <a:gd name="T8" fmla="*/ 52223 w 1340465"/>
              <a:gd name="T9" fmla="*/ 356635 h 1106129"/>
              <a:gd name="T10" fmla="*/ 13056 w 1340465"/>
              <a:gd name="T11" fmla="*/ 889126 h 1106129"/>
              <a:gd name="T12" fmla="*/ 91390 w 1340465"/>
              <a:gd name="T13" fmla="*/ 1076486 h 1106129"/>
              <a:gd name="T14" fmla="*/ 336182 w 1340465"/>
              <a:gd name="T15" fmla="*/ 1086346 h 1106129"/>
              <a:gd name="T16" fmla="*/ 933477 w 1340465"/>
              <a:gd name="T17" fmla="*/ 977874 h 1106129"/>
              <a:gd name="T18" fmla="*/ 1334940 w 1340465"/>
              <a:gd name="T19" fmla="*/ 603161 h 1106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465"/>
              <a:gd name="T31" fmla="*/ 0 h 1106129"/>
              <a:gd name="T32" fmla="*/ 1340465 w 1340465"/>
              <a:gd name="T33" fmla="*/ 1106129 h 1106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465" h="1106129">
                <a:moveTo>
                  <a:pt x="534219" y="424426"/>
                </a:moveTo>
                <a:cubicBezTo>
                  <a:pt x="538315" y="303161"/>
                  <a:pt x="542412" y="181897"/>
                  <a:pt x="534219" y="119626"/>
                </a:cubicBezTo>
                <a:cubicBezTo>
                  <a:pt x="526026" y="57355"/>
                  <a:pt x="519471" y="62271"/>
                  <a:pt x="485058" y="50800"/>
                </a:cubicBezTo>
                <a:cubicBezTo>
                  <a:pt x="450645" y="39329"/>
                  <a:pt x="399845" y="0"/>
                  <a:pt x="327742" y="50800"/>
                </a:cubicBezTo>
                <a:cubicBezTo>
                  <a:pt x="255639" y="101600"/>
                  <a:pt x="104878" y="216310"/>
                  <a:pt x="52439" y="355600"/>
                </a:cubicBezTo>
                <a:cubicBezTo>
                  <a:pt x="0" y="494890"/>
                  <a:pt x="6555" y="766916"/>
                  <a:pt x="13110" y="886542"/>
                </a:cubicBezTo>
                <a:cubicBezTo>
                  <a:pt x="19665" y="1006168"/>
                  <a:pt x="37691" y="1040581"/>
                  <a:pt x="91768" y="1073355"/>
                </a:cubicBezTo>
                <a:cubicBezTo>
                  <a:pt x="145845" y="1106129"/>
                  <a:pt x="196645" y="1099574"/>
                  <a:pt x="337574" y="1083187"/>
                </a:cubicBezTo>
                <a:cubicBezTo>
                  <a:pt x="478503" y="1066800"/>
                  <a:pt x="770194" y="1055329"/>
                  <a:pt x="937342" y="975032"/>
                </a:cubicBezTo>
                <a:cubicBezTo>
                  <a:pt x="1104490" y="894735"/>
                  <a:pt x="1222477" y="748070"/>
                  <a:pt x="1340465" y="601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TextBox 35"/>
          <p:cNvSpPr txBox="1">
            <a:spLocks noChangeArrowheads="1"/>
          </p:cNvSpPr>
          <p:nvPr/>
        </p:nvSpPr>
        <p:spPr bwMode="auto">
          <a:xfrm>
            <a:off x="7427566" y="9285747"/>
            <a:ext cx="345869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unstable</a:t>
            </a:r>
          </a:p>
        </p:txBody>
      </p:sp>
      <p:sp>
        <p:nvSpPr>
          <p:cNvPr id="12316" name="TextBox 37"/>
          <p:cNvSpPr txBox="1">
            <a:spLocks noChangeArrowheads="1"/>
          </p:cNvSpPr>
          <p:nvPr/>
        </p:nvSpPr>
        <p:spPr bwMode="auto">
          <a:xfrm>
            <a:off x="4051399" y="9606433"/>
            <a:ext cx="277595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saddle</a:t>
            </a:r>
          </a:p>
        </p:txBody>
      </p:sp>
      <p:sp>
        <p:nvSpPr>
          <p:cNvPr id="12317" name="TextBox 38"/>
          <p:cNvSpPr txBox="1">
            <a:spLocks noChangeArrowheads="1"/>
          </p:cNvSpPr>
          <p:nvPr/>
        </p:nvSpPr>
        <p:spPr bwMode="auto">
          <a:xfrm>
            <a:off x="2025700" y="9986193"/>
            <a:ext cx="25808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stable</a:t>
            </a:r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Discussion of Exercise 2: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9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0" name="Line 50"/>
          <p:cNvSpPr>
            <a:spLocks noChangeShapeType="1"/>
          </p:cNvSpPr>
          <p:nvPr/>
        </p:nvSpPr>
        <p:spPr bwMode="auto">
          <a:xfrm flipH="1">
            <a:off x="14004757" y="3439845"/>
            <a:ext cx="1660653" cy="4455848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1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46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19668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4"/>
          <p:cNvGraphicFramePr>
            <a:graphicFrameLocks noChangeAspect="1"/>
          </p:cNvGraphicFramePr>
          <p:nvPr/>
        </p:nvGraphicFramePr>
        <p:xfrm>
          <a:off x="15657908" y="2570848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47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570848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17781143" y="262148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69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5665411" y="2586470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2871476" y="1552397"/>
          <a:ext cx="53848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48" name="Equation" r:id="rId8" imgW="1269720" imgH="393480" progId="Equation.DSMT4">
                  <p:embed/>
                </p:oleObj>
              </mc:Choice>
              <mc:Fallback>
                <p:oleObj name="Equation" r:id="rId8" imgW="1269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476" y="1552397"/>
                        <a:ext cx="5384800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2532126" y="3412041"/>
          <a:ext cx="43053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49" name="Equation" r:id="rId10" imgW="1015920" imgH="393480" progId="Equation.DSMT4">
                  <p:embed/>
                </p:oleObj>
              </mc:Choice>
              <mc:Fallback>
                <p:oleObj name="Equation" r:id="rId10" imgW="101592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126" y="3412041"/>
                        <a:ext cx="4305300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Oval 74"/>
          <p:cNvSpPr/>
          <p:nvPr/>
        </p:nvSpPr>
        <p:spPr>
          <a:xfrm>
            <a:off x="14774779" y="5462337"/>
            <a:ext cx="216568" cy="21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4301541" y="6890076"/>
            <a:ext cx="216568" cy="21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15304168" y="4331368"/>
            <a:ext cx="3227233" cy="1130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4991347" y="4483768"/>
            <a:ext cx="3540054" cy="2109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561546" y="3999020"/>
            <a:ext cx="2544286" cy="9694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stable?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86342" y="5277758"/>
            <a:ext cx="294984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in: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2026655" y="9651027"/>
            <a:ext cx="5187639" cy="18466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Math derivation</a:t>
            </a:r>
          </a:p>
          <a:p>
            <a:r>
              <a:rPr lang="en-US" dirty="0" smtClean="0"/>
              <a:t>  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67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3.3. Neuron models and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992330" y="1460168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69089" y="2429664"/>
            <a:ext cx="6384734" cy="3341888"/>
            <a:chOff x="223" y="1104"/>
            <a:chExt cx="2008" cy="118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0" y="1104"/>
            <a:ext cx="1921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6" name="Equation" r:id="rId4" imgW="1269720" imgH="393480" progId="Equation.DSMT4">
                    <p:embed/>
                  </p:oleObj>
                </mc:Choice>
                <mc:Fallback>
                  <p:oleObj name="Equation" r:id="rId4" imgW="126972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" y="1104"/>
                          <a:ext cx="1921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23" y="1700"/>
            <a:ext cx="147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7" name="Equation" r:id="rId6" imgW="1015920" imgH="393480" progId="Equation.3">
                    <p:embed/>
                  </p:oleObj>
                </mc:Choice>
                <mc:Fallback>
                  <p:oleObj name="Equation" r:id="rId6" imgW="10159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" y="1700"/>
                          <a:ext cx="1479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1992330" y="5771891"/>
            <a:ext cx="811435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Stability characterized by </a:t>
            </a:r>
            <a:r>
              <a:rPr lang="en-US" dirty="0" err="1" smtClean="0"/>
              <a:t>Eigenvalues</a:t>
            </a:r>
            <a:r>
              <a:rPr lang="en-US" dirty="0" smtClean="0"/>
              <a:t> of </a:t>
            </a:r>
            <a:r>
              <a:rPr lang="en-US" dirty="0" err="1" smtClean="0"/>
              <a:t>linearized</a:t>
            </a:r>
            <a:r>
              <a:rPr lang="en-US" dirty="0" smtClean="0"/>
              <a:t> equations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92330" y="8495714"/>
            <a:ext cx="8671500" cy="25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17986" y="4094982"/>
            <a:ext cx="5838458" cy="36009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Back: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Application to 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neuron model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1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5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 flipH="1">
            <a:off x="13504665" y="3439844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7" name="Freeform 51"/>
          <p:cNvSpPr>
            <a:spLocks/>
          </p:cNvSpPr>
          <p:nvPr/>
        </p:nvSpPr>
        <p:spPr bwMode="auto">
          <a:xfrm>
            <a:off x="13324602" y="2649382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1508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4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19668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510" name="Object 54"/>
          <p:cNvGraphicFramePr>
            <a:graphicFrameLocks noChangeAspect="1"/>
          </p:cNvGraphicFramePr>
          <p:nvPr/>
        </p:nvGraphicFramePr>
        <p:xfrm>
          <a:off x="15657908" y="2089588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5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089588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3328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13330" name="Text Box 59"/>
          <p:cNvSpPr txBox="1">
            <a:spLocks noChangeArrowheads="1"/>
          </p:cNvSpPr>
          <p:nvPr/>
        </p:nvSpPr>
        <p:spPr bwMode="auto">
          <a:xfrm>
            <a:off x="17781143" y="214022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531516" name="Freeform 60"/>
          <p:cNvSpPr>
            <a:spLocks/>
          </p:cNvSpPr>
          <p:nvPr/>
        </p:nvSpPr>
        <p:spPr bwMode="auto">
          <a:xfrm>
            <a:off x="13354612" y="2210548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17" name="Freeform 61"/>
          <p:cNvSpPr>
            <a:spLocks/>
          </p:cNvSpPr>
          <p:nvPr/>
        </p:nvSpPr>
        <p:spPr bwMode="auto">
          <a:xfrm>
            <a:off x="13354612" y="188423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18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69225" y="7214438"/>
            <a:ext cx="998997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Intersection point (fixed point)</a:t>
            </a:r>
          </a:p>
          <a:p>
            <a:pPr>
              <a:buFontTx/>
              <a:buChar char="-"/>
            </a:pPr>
            <a:r>
              <a:rPr lang="en-US" dirty="0" smtClean="0"/>
              <a:t>moves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changes </a:t>
            </a:r>
            <a:r>
              <a:rPr lang="en-US" dirty="0"/>
              <a:t>Stability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-1" y="0"/>
            <a:ext cx="2160746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Model: Constant input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665411" y="2081147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1190" name="Object 5"/>
          <p:cNvGraphicFramePr>
            <a:graphicFrameLocks noChangeAspect="1"/>
          </p:cNvGraphicFramePr>
          <p:nvPr/>
        </p:nvGraphicFramePr>
        <p:xfrm>
          <a:off x="950913" y="1473200"/>
          <a:ext cx="6300787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6" name="Equation" r:id="rId8" imgW="1485720" imgH="812520" progId="Equation.DSMT4">
                  <p:embed/>
                </p:oleObj>
              </mc:Choice>
              <mc:Fallback>
                <p:oleObj name="Equation" r:id="rId8" imgW="148572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473200"/>
                        <a:ext cx="6300787" cy="343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1" name="Object 9"/>
          <p:cNvGraphicFramePr>
            <a:graphicFrameLocks noChangeAspect="1"/>
          </p:cNvGraphicFramePr>
          <p:nvPr/>
        </p:nvGraphicFramePr>
        <p:xfrm>
          <a:off x="946150" y="5318125"/>
          <a:ext cx="780573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7" name="Equation" r:id="rId10" imgW="1841400" imgH="393480" progId="Equation.DSMT4">
                  <p:embed/>
                </p:oleObj>
              </mc:Choice>
              <mc:Fallback>
                <p:oleObj name="Equation" r:id="rId10" imgW="18414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318125"/>
                        <a:ext cx="7805738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505" grpId="0" animBg="1"/>
      <p:bldP spid="531505" grpId="1" animBg="1"/>
      <p:bldP spid="531506" grpId="0" animBg="1"/>
      <p:bldP spid="531507" grpId="0" animBg="1"/>
      <p:bldP spid="531507" grpId="1" animBg="1"/>
      <p:bldP spid="531516" grpId="0" animBg="1"/>
      <p:bldP spid="531516" grpId="1" animBg="1"/>
      <p:bldP spid="531517" grpId="0" animBg="1"/>
      <p:bldP spid="531517" grpId="1" animBg="1"/>
      <p:bldP spid="531518" grpId="0" animBg="1"/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1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5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 flipH="1">
            <a:off x="13504665" y="3439844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1508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62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196689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510" name="Object 54"/>
          <p:cNvGraphicFramePr>
            <a:graphicFrameLocks noChangeAspect="1"/>
          </p:cNvGraphicFramePr>
          <p:nvPr/>
        </p:nvGraphicFramePr>
        <p:xfrm>
          <a:off x="15657908" y="2089588"/>
          <a:ext cx="2175751" cy="135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63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2089588"/>
                        <a:ext cx="2175751" cy="1358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3328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13330" name="Text Box 59"/>
          <p:cNvSpPr txBox="1">
            <a:spLocks noChangeArrowheads="1"/>
          </p:cNvSpPr>
          <p:nvPr/>
        </p:nvSpPr>
        <p:spPr bwMode="auto">
          <a:xfrm>
            <a:off x="17781143" y="214022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531518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69225" y="7214438"/>
            <a:ext cx="998997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Intersection point (fixed point)</a:t>
            </a:r>
          </a:p>
          <a:p>
            <a:pPr>
              <a:buFontTx/>
              <a:buChar char="-"/>
            </a:pPr>
            <a:r>
              <a:rPr lang="en-US" dirty="0" smtClean="0"/>
              <a:t>moves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changes </a:t>
            </a:r>
            <a:r>
              <a:rPr lang="en-US" dirty="0"/>
              <a:t>Stability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-1" y="0"/>
            <a:ext cx="2160746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Model: Constant input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665411" y="2081147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1190" name="Object 5"/>
          <p:cNvGraphicFramePr>
            <a:graphicFrameLocks noChangeAspect="1"/>
          </p:cNvGraphicFramePr>
          <p:nvPr/>
        </p:nvGraphicFramePr>
        <p:xfrm>
          <a:off x="950913" y="1473200"/>
          <a:ext cx="6300787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64" name="Equation" r:id="rId8" imgW="1485720" imgH="812520" progId="Equation.DSMT4">
                  <p:embed/>
                </p:oleObj>
              </mc:Choice>
              <mc:Fallback>
                <p:oleObj name="Equation" r:id="rId8" imgW="148572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473200"/>
                        <a:ext cx="6300787" cy="343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1" name="Object 9"/>
          <p:cNvGraphicFramePr>
            <a:graphicFrameLocks noChangeAspect="1"/>
          </p:cNvGraphicFramePr>
          <p:nvPr/>
        </p:nvGraphicFramePr>
        <p:xfrm>
          <a:off x="946150" y="5318125"/>
          <a:ext cx="780573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65" name="Equation" r:id="rId10" imgW="1841400" imgH="393480" progId="Equation.DSMT4">
                  <p:embed/>
                </p:oleObj>
              </mc:Choice>
              <mc:Fallback>
                <p:oleObj name="Equation" r:id="rId10" imgW="18414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318125"/>
                        <a:ext cx="7805738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 :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Constant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input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113925" y="7796786"/>
            <a:ext cx="4493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</a:t>
            </a:r>
          </a:p>
          <a:p>
            <a:r>
              <a:rPr lang="en-US" sz="3600" i="1" dirty="0" smtClean="0"/>
              <a:t>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(2014)</a:t>
            </a:r>
            <a:endParaRPr lang="en-US" sz="3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3011" y="9222069"/>
            <a:ext cx="9126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constant input: u-</a:t>
            </a:r>
            <a:r>
              <a:rPr lang="en-US" sz="4800" dirty="0" err="1" smtClean="0"/>
              <a:t>nullcline</a:t>
            </a:r>
            <a:r>
              <a:rPr lang="en-US" sz="4800" dirty="0" smtClean="0"/>
              <a:t> moves</a:t>
            </a:r>
          </a:p>
          <a:p>
            <a:r>
              <a:rPr lang="en-US" sz="4800" dirty="0" smtClean="0"/>
              <a:t>                         limit cycle</a:t>
            </a:r>
            <a:endParaRPr lang="en-US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733011" y="8119951"/>
            <a:ext cx="42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FN model with </a:t>
            </a:r>
            <a:endParaRPr lang="en-US" sz="4800" dirty="0"/>
          </a:p>
        </p:txBody>
      </p:sp>
      <p:graphicFrame>
        <p:nvGraphicFramePr>
          <p:cNvPr id="263175" name="Object 9"/>
          <p:cNvGraphicFramePr>
            <a:graphicFrameLocks noChangeAspect="1"/>
          </p:cNvGraphicFramePr>
          <p:nvPr/>
        </p:nvGraphicFramePr>
        <p:xfrm>
          <a:off x="5026174" y="8120063"/>
          <a:ext cx="635158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5" name="Equation" r:id="rId4" imgW="1498320" imgH="228600" progId="Equation.DSMT4">
                  <p:embed/>
                </p:oleObj>
              </mc:Choice>
              <mc:Fallback>
                <p:oleObj name="Equation" r:id="rId4" imgW="14983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174" y="8120063"/>
                        <a:ext cx="6351588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911" y="970124"/>
            <a:ext cx="177355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11992974" y="8740992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11992974" y="11036429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5631732" y="11036430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1377762" y="8870391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13864869" y="10271283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13861121" y="9506137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3425970" y="8358420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15648" y="7478476"/>
            <a:ext cx="11831825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and       type II  models</a:t>
            </a:r>
          </a:p>
        </p:txBody>
      </p:sp>
      <p:sp>
        <p:nvSpPr>
          <p:cNvPr id="30724" name="Text Box 14"/>
          <p:cNvSpPr txBox="1">
            <a:spLocks noChangeArrowheads="1"/>
          </p:cNvSpPr>
          <p:nvPr/>
        </p:nvSpPr>
        <p:spPr bwMode="auto">
          <a:xfrm>
            <a:off x="423899" y="8634633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0725" name="Line 15"/>
          <p:cNvSpPr>
            <a:spLocks noChangeShapeType="1"/>
          </p:cNvSpPr>
          <p:nvPr/>
        </p:nvSpPr>
        <p:spPr bwMode="auto">
          <a:xfrm>
            <a:off x="592706" y="1131545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6" name="Line 16"/>
          <p:cNvSpPr>
            <a:spLocks noChangeShapeType="1"/>
          </p:cNvSpPr>
          <p:nvPr/>
        </p:nvSpPr>
        <p:spPr bwMode="auto">
          <a:xfrm flipV="1">
            <a:off x="592704" y="10550311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5353101" y="10612198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28" name="Line 18"/>
          <p:cNvSpPr>
            <a:spLocks noChangeShapeType="1"/>
          </p:cNvSpPr>
          <p:nvPr/>
        </p:nvSpPr>
        <p:spPr bwMode="auto">
          <a:xfrm>
            <a:off x="5360603" y="1067689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 flipV="1">
            <a:off x="7780187" y="9146605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0" name="Line 21"/>
          <p:cNvSpPr>
            <a:spLocks noChangeShapeType="1"/>
          </p:cNvSpPr>
          <p:nvPr/>
        </p:nvSpPr>
        <p:spPr bwMode="auto">
          <a:xfrm>
            <a:off x="7780187" y="11442042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V="1">
            <a:off x="15399070" y="9146605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>
            <a:off x="15399070" y="11442042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11422697" y="1137734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34" name="Text Box 25"/>
          <p:cNvSpPr txBox="1">
            <a:spLocks noChangeArrowheads="1"/>
          </p:cNvSpPr>
          <p:nvPr/>
        </p:nvSpPr>
        <p:spPr bwMode="auto">
          <a:xfrm>
            <a:off x="19037828" y="11442043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35" name="Text Box 26"/>
          <p:cNvSpPr txBox="1">
            <a:spLocks noChangeArrowheads="1"/>
          </p:cNvSpPr>
          <p:nvPr/>
        </p:nvSpPr>
        <p:spPr bwMode="auto">
          <a:xfrm>
            <a:off x="14783858" y="9276004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7059939" y="940259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0737" name="Freeform 28"/>
          <p:cNvSpPr>
            <a:spLocks/>
          </p:cNvSpPr>
          <p:nvPr/>
        </p:nvSpPr>
        <p:spPr bwMode="auto">
          <a:xfrm>
            <a:off x="8973100" y="9911751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17270965" y="10676896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9" name="Freeform 30"/>
          <p:cNvSpPr>
            <a:spLocks/>
          </p:cNvSpPr>
          <p:nvPr/>
        </p:nvSpPr>
        <p:spPr bwMode="auto">
          <a:xfrm>
            <a:off x="17267217" y="9911750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0" name="Text Box 31"/>
          <p:cNvSpPr txBox="1">
            <a:spLocks noChangeArrowheads="1"/>
          </p:cNvSpPr>
          <p:nvPr/>
        </p:nvSpPr>
        <p:spPr bwMode="auto">
          <a:xfrm>
            <a:off x="8582964" y="8758407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741" name="Text Box 32"/>
          <p:cNvSpPr txBox="1">
            <a:spLocks noChangeArrowheads="1"/>
          </p:cNvSpPr>
          <p:nvPr/>
        </p:nvSpPr>
        <p:spPr bwMode="auto">
          <a:xfrm>
            <a:off x="16832066" y="8764033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742" name="TextBox 44"/>
          <p:cNvSpPr txBox="1">
            <a:spLocks noChangeArrowheads="1"/>
          </p:cNvSpPr>
          <p:nvPr/>
        </p:nvSpPr>
        <p:spPr bwMode="auto">
          <a:xfrm>
            <a:off x="844044" y="1343304"/>
            <a:ext cx="19059509" cy="45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Can we understand the dynamics of the HH model?</a:t>
            </a:r>
          </a:p>
          <a:p>
            <a:r>
              <a:rPr lang="en-US" dirty="0"/>
              <a:t>    - mathematical principle of Action Potential generation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  - constant input current </a:t>
            </a:r>
            <a:r>
              <a:rPr lang="en-US" dirty="0" err="1" smtClean="0"/>
              <a:t>vs</a:t>
            </a:r>
            <a:r>
              <a:rPr lang="en-US" dirty="0" smtClean="0"/>
              <a:t> pulse input?</a:t>
            </a:r>
            <a:endParaRPr lang="en-US" dirty="0"/>
          </a:p>
          <a:p>
            <a:r>
              <a:rPr lang="en-US" dirty="0"/>
              <a:t>    - Types of neuron model (type I and II</a:t>
            </a:r>
            <a:r>
              <a:rPr lang="en-US" dirty="0" smtClean="0"/>
              <a:t>)? (next week)</a:t>
            </a:r>
            <a:endParaRPr lang="en-US" dirty="0"/>
          </a:p>
          <a:p>
            <a:r>
              <a:rPr lang="en-US" dirty="0"/>
              <a:t>    - threshold behavior</a:t>
            </a:r>
            <a:r>
              <a:rPr lang="en-US" dirty="0" smtClean="0"/>
              <a:t>? (next week)</a:t>
            </a:r>
            <a:endParaRPr lang="en-US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12850" y="6199044"/>
            <a:ext cx="10911701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Reduce from 4 to 2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equations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Overview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and aims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3.5.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827" y="1179434"/>
            <a:ext cx="19802842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4000" b="1" dirty="0" smtClean="0"/>
              <a:t>Short current pulses.  </a:t>
            </a:r>
            <a:r>
              <a:rPr lang="en-US" sz="4000" dirty="0" smtClean="0"/>
              <a:t>In a 2-dimensional neuron model, the effect of a delta current pulse  can be analyzed </a:t>
            </a:r>
          </a:p>
          <a:p>
            <a:r>
              <a:rPr lang="en-US" sz="4000" dirty="0" smtClean="0"/>
              <a:t>[ ] By moving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 vertically upward</a:t>
            </a:r>
          </a:p>
          <a:p>
            <a:r>
              <a:rPr lang="en-US" sz="4000" dirty="0" smtClean="0"/>
              <a:t>[ ] By moving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 vertically upward</a:t>
            </a:r>
          </a:p>
          <a:p>
            <a:r>
              <a:rPr lang="en-US" sz="4000" dirty="0" smtClean="0"/>
              <a:t>[ ] As a potential change in the stability or number of the fixed point(s)</a:t>
            </a:r>
          </a:p>
          <a:p>
            <a:r>
              <a:rPr lang="en-US" sz="4000" dirty="0" smtClean="0"/>
              <a:t>[ ] As a new  initial condition</a:t>
            </a:r>
          </a:p>
          <a:p>
            <a:r>
              <a:rPr lang="en-US" sz="4000" dirty="0" smtClean="0"/>
              <a:t>[ ] By following the flow of arrows in the appropriate phase plane diagram</a:t>
            </a:r>
          </a:p>
          <a:p>
            <a:endParaRPr lang="en-US" sz="4000" dirty="0" smtClean="0"/>
          </a:p>
          <a:p>
            <a:pPr marL="742950" indent="-742950"/>
            <a:r>
              <a:rPr lang="en-US" sz="4000" b="1" dirty="0" smtClean="0"/>
              <a:t>B.  Constant current.  </a:t>
            </a:r>
            <a:r>
              <a:rPr lang="en-US" sz="4000" dirty="0" smtClean="0"/>
              <a:t>In a 2-dimensional neuron model, the effect of a constant current  can be analyzed </a:t>
            </a:r>
          </a:p>
          <a:p>
            <a:r>
              <a:rPr lang="en-US" sz="4000" dirty="0" smtClean="0"/>
              <a:t>[ ] By moving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 vertically upward</a:t>
            </a:r>
          </a:p>
          <a:p>
            <a:r>
              <a:rPr lang="en-US" sz="4000" dirty="0" smtClean="0"/>
              <a:t>[ ] By moving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 vertically upward</a:t>
            </a:r>
          </a:p>
          <a:p>
            <a:r>
              <a:rPr lang="en-US" sz="4000" dirty="0" smtClean="0"/>
              <a:t>[ ] As a potential change in the stability or number of the fixed point(s)</a:t>
            </a:r>
          </a:p>
          <a:p>
            <a:r>
              <a:rPr lang="en-US" sz="4000" dirty="0" smtClean="0"/>
              <a:t>[ ] By following the flow of arrows in the appropriate phase plane diagram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-1" y="1179434"/>
            <a:ext cx="21607463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6208397" y="1226484"/>
          <a:ext cx="4610341" cy="343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22" name="Equation" r:id="rId4" imgW="812520" imgH="812520" progId="Equation.DSMT4">
                  <p:embed/>
                </p:oleObj>
              </mc:Choice>
              <mc:Fallback>
                <p:oleObj name="Equation" r:id="rId4" imgW="81252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397" y="1226484"/>
                        <a:ext cx="4610341" cy="3437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45"/>
          <p:cNvSpPr>
            <a:spLocks noChangeArrowheads="1"/>
          </p:cNvSpPr>
          <p:nvPr/>
        </p:nvSpPr>
        <p:spPr bwMode="auto">
          <a:xfrm>
            <a:off x="0" y="1226483"/>
            <a:ext cx="21607463" cy="10847065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b="1" dirty="0"/>
          </a:p>
        </p:txBody>
      </p:sp>
      <p:graphicFrame>
        <p:nvGraphicFramePr>
          <p:cNvPr id="11267" name="Object 54"/>
          <p:cNvGraphicFramePr>
            <a:graphicFrameLocks noChangeAspect="1"/>
          </p:cNvGraphicFramePr>
          <p:nvPr/>
        </p:nvGraphicFramePr>
        <p:xfrm>
          <a:off x="7570116" y="7223876"/>
          <a:ext cx="2817224" cy="141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23" name="Equation" r:id="rId6" imgW="583920" imgH="393480" progId="Equation.DSMT4">
                  <p:embed/>
                </p:oleObj>
              </mc:Choice>
              <mc:Fallback>
                <p:oleObj name="Equation" r:id="rId6" imgW="583920" imgH="3934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116" y="7223876"/>
                        <a:ext cx="2817224" cy="1414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Line 61"/>
          <p:cNvSpPr>
            <a:spLocks noChangeShapeType="1"/>
          </p:cNvSpPr>
          <p:nvPr/>
        </p:nvSpPr>
        <p:spPr bwMode="auto">
          <a:xfrm flipH="1">
            <a:off x="5870779" y="1738457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74" name="Text Box 67"/>
          <p:cNvSpPr txBox="1">
            <a:spLocks noChangeArrowheads="1"/>
          </p:cNvSpPr>
          <p:nvPr/>
        </p:nvSpPr>
        <p:spPr bwMode="auto">
          <a:xfrm>
            <a:off x="1" y="0"/>
            <a:ext cx="18958776" cy="12412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NOW Exercise 2.1: Stability of Fixed Point in 2D</a:t>
            </a:r>
          </a:p>
        </p:txBody>
      </p:sp>
      <p:sp>
        <p:nvSpPr>
          <p:cNvPr id="11275" name="Text Box 68"/>
          <p:cNvSpPr txBox="1">
            <a:spLocks noChangeArrowheads="1"/>
          </p:cNvSpPr>
          <p:nvPr/>
        </p:nvSpPr>
        <p:spPr bwMode="auto">
          <a:xfrm>
            <a:off x="547689" y="6405282"/>
            <a:ext cx="5188981" cy="282628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Exercises:</a:t>
            </a:r>
          </a:p>
          <a:p>
            <a:r>
              <a:rPr lang="fr-CH"/>
              <a:t>2.1</a:t>
            </a:r>
            <a:r>
              <a:rPr lang="fr-CH" b="1" i="1"/>
              <a:t>now!</a:t>
            </a:r>
          </a:p>
          <a:p>
            <a:r>
              <a:rPr lang="fr-CH"/>
              <a:t>2.2  </a:t>
            </a:r>
            <a:r>
              <a:rPr lang="fr-CH" i="1"/>
              <a:t>homework</a:t>
            </a:r>
            <a:endParaRPr lang="fr-FR" i="1"/>
          </a:p>
        </p:txBody>
      </p:sp>
      <p:sp>
        <p:nvSpPr>
          <p:cNvPr id="11276" name="TextBox 43"/>
          <p:cNvSpPr txBox="1">
            <a:spLocks noChangeArrowheads="1"/>
          </p:cNvSpPr>
          <p:nvPr/>
        </p:nvSpPr>
        <p:spPr bwMode="auto">
          <a:xfrm>
            <a:off x="5870780" y="4672454"/>
            <a:ext cx="6569167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en-US" b="1"/>
          </a:p>
          <a:p>
            <a:r>
              <a:rPr lang="en-US"/>
              <a:t> - calculate </a:t>
            </a:r>
            <a:r>
              <a:rPr lang="en-US" i="1"/>
              <a:t>stability</a:t>
            </a:r>
          </a:p>
          <a:p>
            <a:r>
              <a:rPr lang="en-US"/>
              <a:t> - compare</a:t>
            </a:r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auto">
          <a:xfrm flipH="1">
            <a:off x="13185805" y="3268748"/>
            <a:ext cx="2232020" cy="672315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18726469" y="9724665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24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9724665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4"/>
          <p:cNvGraphicFramePr>
            <a:graphicFrameLocks noChangeAspect="1"/>
          </p:cNvGraphicFramePr>
          <p:nvPr/>
        </p:nvGraphicFramePr>
        <p:xfrm>
          <a:off x="15399070" y="1994443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25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9070" y="1994443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12026655" y="2953688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20129453" y="767958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3527172" y="4545865"/>
            <a:ext cx="5615691" cy="5232246"/>
            <a:chOff x="3606" y="1298"/>
            <a:chExt cx="1497" cy="1860"/>
          </a:xfrm>
        </p:grpSpPr>
        <p:sp>
          <p:nvSpPr>
            <p:cNvPr id="11285" name="Line 41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4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4" name="Oval 28"/>
          <p:cNvSpPr>
            <a:spLocks noChangeArrowheads="1"/>
          </p:cNvSpPr>
          <p:nvPr/>
        </p:nvSpPr>
        <p:spPr bwMode="auto">
          <a:xfrm>
            <a:off x="13527172" y="6458730"/>
            <a:ext cx="1189162" cy="1403706"/>
          </a:xfrm>
          <a:prstGeom prst="ellipse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15648" y="6469484"/>
            <a:ext cx="11831825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and       type II  models</a:t>
            </a:r>
          </a:p>
        </p:txBody>
      </p:sp>
      <p:sp>
        <p:nvSpPr>
          <p:cNvPr id="30724" name="Text Box 14"/>
          <p:cNvSpPr txBox="1">
            <a:spLocks noChangeArrowheads="1"/>
          </p:cNvSpPr>
          <p:nvPr/>
        </p:nvSpPr>
        <p:spPr bwMode="auto">
          <a:xfrm>
            <a:off x="423899" y="7625641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0725" name="Line 15"/>
          <p:cNvSpPr>
            <a:spLocks noChangeShapeType="1"/>
          </p:cNvSpPr>
          <p:nvPr/>
        </p:nvSpPr>
        <p:spPr bwMode="auto">
          <a:xfrm>
            <a:off x="592706" y="10306464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6" name="Line 16"/>
          <p:cNvSpPr>
            <a:spLocks noChangeShapeType="1"/>
          </p:cNvSpPr>
          <p:nvPr/>
        </p:nvSpPr>
        <p:spPr bwMode="auto">
          <a:xfrm flipV="1">
            <a:off x="592704" y="9541319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5353101" y="9603206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28" name="Line 18"/>
          <p:cNvSpPr>
            <a:spLocks noChangeShapeType="1"/>
          </p:cNvSpPr>
          <p:nvPr/>
        </p:nvSpPr>
        <p:spPr bwMode="auto">
          <a:xfrm>
            <a:off x="5360603" y="9667905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 flipV="1">
            <a:off x="7780187" y="813761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0" name="Line 21"/>
          <p:cNvSpPr>
            <a:spLocks noChangeShapeType="1"/>
          </p:cNvSpPr>
          <p:nvPr/>
        </p:nvSpPr>
        <p:spPr bwMode="auto">
          <a:xfrm>
            <a:off x="7780187" y="1043305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V="1">
            <a:off x="15399070" y="813761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>
            <a:off x="15399070" y="1043305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11422697" y="10368352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34" name="Text Box 25"/>
          <p:cNvSpPr txBox="1">
            <a:spLocks noChangeArrowheads="1"/>
          </p:cNvSpPr>
          <p:nvPr/>
        </p:nvSpPr>
        <p:spPr bwMode="auto">
          <a:xfrm>
            <a:off x="19037828" y="10433051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35" name="Text Box 26"/>
          <p:cNvSpPr txBox="1">
            <a:spLocks noChangeArrowheads="1"/>
          </p:cNvSpPr>
          <p:nvPr/>
        </p:nvSpPr>
        <p:spPr bwMode="auto">
          <a:xfrm>
            <a:off x="14783858" y="826701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7059939" y="8393600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0737" name="Freeform 28"/>
          <p:cNvSpPr>
            <a:spLocks/>
          </p:cNvSpPr>
          <p:nvPr/>
        </p:nvSpPr>
        <p:spPr bwMode="auto">
          <a:xfrm>
            <a:off x="8973100" y="8902759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17270965" y="9667904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9" name="Freeform 30"/>
          <p:cNvSpPr>
            <a:spLocks/>
          </p:cNvSpPr>
          <p:nvPr/>
        </p:nvSpPr>
        <p:spPr bwMode="auto">
          <a:xfrm>
            <a:off x="17267217" y="8902758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0" name="Text Box 31"/>
          <p:cNvSpPr txBox="1">
            <a:spLocks noChangeArrowheads="1"/>
          </p:cNvSpPr>
          <p:nvPr/>
        </p:nvSpPr>
        <p:spPr bwMode="auto">
          <a:xfrm>
            <a:off x="8582964" y="7749415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741" name="Text Box 32"/>
          <p:cNvSpPr txBox="1">
            <a:spLocks noChangeArrowheads="1"/>
          </p:cNvSpPr>
          <p:nvPr/>
        </p:nvSpPr>
        <p:spPr bwMode="auto">
          <a:xfrm>
            <a:off x="16832066" y="7755041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742" name="TextBox 44"/>
          <p:cNvSpPr txBox="1">
            <a:spLocks noChangeArrowheads="1"/>
          </p:cNvSpPr>
          <p:nvPr/>
        </p:nvSpPr>
        <p:spPr bwMode="auto">
          <a:xfrm>
            <a:off x="844044" y="1343304"/>
            <a:ext cx="1816048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Can we understand the </a:t>
            </a:r>
            <a:r>
              <a:rPr lang="en-US" b="1" dirty="0" smtClean="0"/>
              <a:t>dynamics of the 2D model</a:t>
            </a:r>
            <a:r>
              <a:rPr lang="en-US" b="1" dirty="0"/>
              <a:t>?</a:t>
            </a:r>
          </a:p>
          <a:p>
            <a:r>
              <a:rPr lang="en-US" dirty="0"/>
              <a:t>    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Computer exercise now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3848" y="2648607"/>
            <a:ext cx="17817698" cy="264687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The END for today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592704" y="5295485"/>
            <a:ext cx="925419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 smtClean="0"/>
              <a:t>Now: computer exercises</a:t>
            </a:r>
            <a:endParaRPr lang="en-US" b="1" dirty="0"/>
          </a:p>
          <a:p>
            <a:r>
              <a:rPr lang="en-US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6208397" y="1226484"/>
          <a:ext cx="4610341" cy="343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4" name="Equation" r:id="rId4" imgW="812520" imgH="812520" progId="Equation.DSMT4">
                  <p:embed/>
                </p:oleObj>
              </mc:Choice>
              <mc:Fallback>
                <p:oleObj name="Equation" r:id="rId4" imgW="8125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397" y="1226484"/>
                        <a:ext cx="4610341" cy="3437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45"/>
          <p:cNvSpPr>
            <a:spLocks noChangeArrowheads="1"/>
          </p:cNvSpPr>
          <p:nvPr/>
        </p:nvSpPr>
        <p:spPr bwMode="auto">
          <a:xfrm>
            <a:off x="0" y="1226483"/>
            <a:ext cx="21607463" cy="10847065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b="1" dirty="0"/>
          </a:p>
        </p:txBody>
      </p:sp>
      <p:graphicFrame>
        <p:nvGraphicFramePr>
          <p:cNvPr id="11267" name="Object 54"/>
          <p:cNvGraphicFramePr>
            <a:graphicFrameLocks noChangeAspect="1"/>
          </p:cNvGraphicFramePr>
          <p:nvPr/>
        </p:nvGraphicFramePr>
        <p:xfrm>
          <a:off x="7570116" y="7223876"/>
          <a:ext cx="2817224" cy="141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5" name="Equation" r:id="rId6" imgW="583920" imgH="393480" progId="Equation.DSMT4">
                  <p:embed/>
                </p:oleObj>
              </mc:Choice>
              <mc:Fallback>
                <p:oleObj name="Equation" r:id="rId6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116" y="7223876"/>
                        <a:ext cx="2817224" cy="1414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Line 61"/>
          <p:cNvSpPr>
            <a:spLocks noChangeShapeType="1"/>
          </p:cNvSpPr>
          <p:nvPr/>
        </p:nvSpPr>
        <p:spPr bwMode="auto">
          <a:xfrm flipH="1">
            <a:off x="5870779" y="1738457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74" name="Text Box 67"/>
          <p:cNvSpPr txBox="1">
            <a:spLocks noChangeArrowheads="1"/>
          </p:cNvSpPr>
          <p:nvPr/>
        </p:nvSpPr>
        <p:spPr bwMode="auto">
          <a:xfrm>
            <a:off x="1" y="0"/>
            <a:ext cx="18958776" cy="12412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NOW Exercise 2.1: Stability of Fixed Point in 2D</a:t>
            </a:r>
          </a:p>
        </p:txBody>
      </p:sp>
      <p:sp>
        <p:nvSpPr>
          <p:cNvPr id="11276" name="TextBox 43"/>
          <p:cNvSpPr txBox="1">
            <a:spLocks noChangeArrowheads="1"/>
          </p:cNvSpPr>
          <p:nvPr/>
        </p:nvSpPr>
        <p:spPr bwMode="auto">
          <a:xfrm>
            <a:off x="5870780" y="4672454"/>
            <a:ext cx="6569167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en-US" b="1"/>
          </a:p>
          <a:p>
            <a:r>
              <a:rPr lang="en-US"/>
              <a:t> - calculate </a:t>
            </a:r>
            <a:r>
              <a:rPr lang="en-US" i="1"/>
              <a:t>stability</a:t>
            </a:r>
          </a:p>
          <a:p>
            <a:r>
              <a:rPr lang="en-US"/>
              <a:t> - compare</a:t>
            </a:r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auto">
          <a:xfrm flipH="1">
            <a:off x="13185805" y="3268748"/>
            <a:ext cx="2232020" cy="672315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18726469" y="9724665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6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9724665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4"/>
          <p:cNvGraphicFramePr>
            <a:graphicFrameLocks noChangeAspect="1"/>
          </p:cNvGraphicFramePr>
          <p:nvPr/>
        </p:nvGraphicFramePr>
        <p:xfrm>
          <a:off x="15399070" y="1994443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7" name="Equation" r:id="rId10" imgW="469800" imgH="393480" progId="Equation.3">
                  <p:embed/>
                </p:oleObj>
              </mc:Choice>
              <mc:Fallback>
                <p:oleObj name="Equation" r:id="rId10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9070" y="1994443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12026655" y="2953688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20129453" y="767958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3527172" y="4545865"/>
            <a:ext cx="5615691" cy="5232246"/>
            <a:chOff x="3606" y="1298"/>
            <a:chExt cx="1497" cy="1860"/>
          </a:xfrm>
        </p:grpSpPr>
        <p:sp>
          <p:nvSpPr>
            <p:cNvPr id="11285" name="Line 41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4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4" name="Oval 28"/>
          <p:cNvSpPr>
            <a:spLocks noChangeArrowheads="1"/>
          </p:cNvSpPr>
          <p:nvPr/>
        </p:nvSpPr>
        <p:spPr bwMode="auto">
          <a:xfrm>
            <a:off x="13527172" y="6458730"/>
            <a:ext cx="1189162" cy="1403706"/>
          </a:xfrm>
          <a:prstGeom prst="ellipse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547689" y="6405283"/>
            <a:ext cx="7181514" cy="45806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err="1"/>
              <a:t>Exercises</a:t>
            </a:r>
            <a:r>
              <a:rPr lang="fr-CH" i="1" dirty="0"/>
              <a:t>:</a:t>
            </a:r>
          </a:p>
          <a:p>
            <a:r>
              <a:rPr lang="en-US" b="1" i="1" dirty="0" smtClean="0"/>
              <a:t>2.1 start now!</a:t>
            </a:r>
            <a:endParaRPr lang="fr-CH" b="1" i="1" dirty="0"/>
          </a:p>
          <a:p>
            <a:r>
              <a:rPr lang="fr-CH" dirty="0" smtClean="0"/>
              <a:t>2.2  </a:t>
            </a:r>
            <a:r>
              <a:rPr lang="fr-CH" i="1" dirty="0" err="1" smtClean="0"/>
              <a:t>homework</a:t>
            </a:r>
            <a:endParaRPr lang="fr-CH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(you may start if you</a:t>
            </a:r>
          </a:p>
          <a:p>
            <a:r>
              <a:rPr lang="en-US" i="1" dirty="0"/>
              <a:t> </a:t>
            </a:r>
            <a:r>
              <a:rPr lang="en-US" i="1" dirty="0" smtClean="0"/>
              <a:t>  have time)</a:t>
            </a:r>
            <a:endParaRPr lang="fr-FR" i="1" dirty="0"/>
          </a:p>
        </p:txBody>
      </p:sp>
      <p:sp>
        <p:nvSpPr>
          <p:cNvPr id="24" name="Text Box 66"/>
          <p:cNvSpPr txBox="1">
            <a:spLocks noChangeArrowheads="1"/>
          </p:cNvSpPr>
          <p:nvPr/>
        </p:nvSpPr>
        <p:spPr bwMode="auto">
          <a:xfrm>
            <a:off x="8513567" y="11156575"/>
            <a:ext cx="8339131" cy="404200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i="1" dirty="0" err="1" smtClean="0"/>
              <a:t>Exercise</a:t>
            </a:r>
            <a:r>
              <a:rPr lang="fr-CH" i="1" dirty="0" smtClean="0"/>
              <a:t>: </a:t>
            </a:r>
            <a:r>
              <a:rPr lang="fr-CH" i="1" dirty="0" err="1" smtClean="0"/>
              <a:t>later</a:t>
            </a:r>
            <a:endParaRPr lang="fr-CH" i="1" dirty="0" smtClean="0"/>
          </a:p>
          <a:p>
            <a:r>
              <a:rPr lang="fr-CH" i="1" dirty="0" smtClean="0"/>
              <a:t>11h20-11h35</a:t>
            </a:r>
            <a:endParaRPr lang="fr-CH" i="1" dirty="0"/>
          </a:p>
          <a:p>
            <a:r>
              <a:rPr lang="fr-CH" sz="6800" b="1" i="1" dirty="0" err="1"/>
              <a:t>Next</a:t>
            </a:r>
            <a:r>
              <a:rPr lang="fr-CH" sz="6800" b="1" i="1" dirty="0"/>
              <a:t> lecture</a:t>
            </a:r>
            <a:r>
              <a:rPr lang="fr-CH" sz="6800" b="1" dirty="0"/>
              <a:t>:</a:t>
            </a:r>
          </a:p>
          <a:p>
            <a:r>
              <a:rPr lang="fr-CH" sz="6800" b="1" dirty="0"/>
              <a:t>  </a:t>
            </a:r>
            <a:r>
              <a:rPr lang="fr-CH" sz="6800" b="1" dirty="0" smtClean="0"/>
              <a:t>11h35</a:t>
            </a:r>
            <a:endParaRPr lang="fr-FR" sz="6800" b="1" dirty="0"/>
          </a:p>
        </p:txBody>
      </p:sp>
    </p:spTree>
    <p:extLst>
      <p:ext uri="{BB962C8B-B14F-4D97-AF65-F5344CB8AC3E}">
        <p14:creationId xmlns:p14="http://schemas.microsoft.com/office/powerpoint/2010/main" val="12125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Discussion of Exercise 2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2871476" y="1552397"/>
          <a:ext cx="53848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98" name="Equation" r:id="rId4" imgW="1269720" imgH="393480" progId="Equation.DSMT4">
                  <p:embed/>
                </p:oleObj>
              </mc:Choice>
              <mc:Fallback>
                <p:oleObj name="Equation" r:id="rId4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476" y="1552397"/>
                        <a:ext cx="5384800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2532126" y="3412041"/>
          <a:ext cx="43053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99" name="Equation" r:id="rId6" imgW="1015920" imgH="393480" progId="Equation.DSMT4">
                  <p:embed/>
                </p:oleObj>
              </mc:Choice>
              <mc:Fallback>
                <p:oleObj name="Equation" r:id="rId6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126" y="3412041"/>
                        <a:ext cx="4305300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86342" y="5277758"/>
            <a:ext cx="294984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in:</a:t>
            </a:r>
            <a:endParaRPr lang="en-US" dirty="0"/>
          </a:p>
        </p:txBody>
      </p:sp>
      <p:graphicFrame>
        <p:nvGraphicFramePr>
          <p:cNvPr id="287750" name="Object 5"/>
          <p:cNvGraphicFramePr>
            <a:graphicFrameLocks noChangeAspect="1"/>
          </p:cNvGraphicFramePr>
          <p:nvPr/>
        </p:nvGraphicFramePr>
        <p:xfrm>
          <a:off x="2424113" y="6246813"/>
          <a:ext cx="28003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0" name="Equation" r:id="rId8" imgW="660240" imgH="457200" progId="Equation.DSMT4">
                  <p:embed/>
                </p:oleObj>
              </mc:Choice>
              <mc:Fallback>
                <p:oleObj name="Equation" r:id="rId8" imgW="660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6246813"/>
                        <a:ext cx="28003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718758" y="1652672"/>
            <a:ext cx="47820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point at </a:t>
            </a:r>
            <a:endParaRPr lang="en-US" dirty="0"/>
          </a:p>
        </p:txBody>
      </p:sp>
      <p:graphicFrame>
        <p:nvGraphicFramePr>
          <p:cNvPr id="287751" name="Object 5"/>
          <p:cNvGraphicFramePr>
            <a:graphicFrameLocks noChangeAspect="1"/>
          </p:cNvGraphicFramePr>
          <p:nvPr/>
        </p:nvGraphicFramePr>
        <p:xfrm>
          <a:off x="16500836" y="1656968"/>
          <a:ext cx="21002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1"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0836" y="1656968"/>
                        <a:ext cx="210026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9897978" y="2731349"/>
            <a:ext cx="46185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fixed point </a:t>
            </a:r>
            <a:endParaRPr lang="en-US" dirty="0"/>
          </a:p>
        </p:txBody>
      </p:sp>
      <p:graphicFrame>
        <p:nvGraphicFramePr>
          <p:cNvPr id="287752" name="Object 5"/>
          <p:cNvGraphicFramePr>
            <a:graphicFrameLocks noChangeAspect="1"/>
          </p:cNvGraphicFramePr>
          <p:nvPr/>
        </p:nvGraphicFramePr>
        <p:xfrm>
          <a:off x="12441238" y="3721770"/>
          <a:ext cx="50069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2" name="Equation" r:id="rId12" imgW="1180800" imgH="228600" progId="Equation.DSMT4">
                  <p:embed/>
                </p:oleObj>
              </mc:Choice>
              <mc:Fallback>
                <p:oleObj name="Equation" r:id="rId12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1238" y="3721770"/>
                        <a:ext cx="5006975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3" name="Object 5"/>
          <p:cNvGraphicFramePr>
            <a:graphicFrameLocks noChangeAspect="1"/>
          </p:cNvGraphicFramePr>
          <p:nvPr/>
        </p:nvGraphicFramePr>
        <p:xfrm>
          <a:off x="12441238" y="4836699"/>
          <a:ext cx="35528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3" name="Equation" r:id="rId14" imgW="838080" imgH="228600" progId="Equation.DSMT4">
                  <p:embed/>
                </p:oleObj>
              </mc:Choice>
              <mc:Fallback>
                <p:oleObj name="Equation" r:id="rId14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1238" y="4836699"/>
                        <a:ext cx="3552825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3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Discussion of Exercise 2 -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2871476" y="1552397"/>
          <a:ext cx="53848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42" name="Equation" r:id="rId4" imgW="1269720" imgH="393480" progId="Equation.DSMT4">
                  <p:embed/>
                </p:oleObj>
              </mc:Choice>
              <mc:Fallback>
                <p:oleObj name="Equation" r:id="rId4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476" y="1552397"/>
                        <a:ext cx="5384800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2532126" y="3412041"/>
          <a:ext cx="43053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43" name="Equation" r:id="rId6" imgW="1015920" imgH="393480" progId="Equation.DSMT4">
                  <p:embed/>
                </p:oleObj>
              </mc:Choice>
              <mc:Fallback>
                <p:oleObj name="Equation" r:id="rId6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126" y="3412041"/>
                        <a:ext cx="4305300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86342" y="5277758"/>
            <a:ext cx="294984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in:</a:t>
            </a:r>
            <a:endParaRPr lang="en-US" dirty="0"/>
          </a:p>
        </p:txBody>
      </p:sp>
      <p:graphicFrame>
        <p:nvGraphicFramePr>
          <p:cNvPr id="287750" name="Object 5"/>
          <p:cNvGraphicFramePr>
            <a:graphicFrameLocks noChangeAspect="1"/>
          </p:cNvGraphicFramePr>
          <p:nvPr/>
        </p:nvGraphicFramePr>
        <p:xfrm>
          <a:off x="2424113" y="6246813"/>
          <a:ext cx="28003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44" name="Equation" r:id="rId8" imgW="660240" imgH="457200" progId="Equation.DSMT4">
                  <p:embed/>
                </p:oleObj>
              </mc:Choice>
              <mc:Fallback>
                <p:oleObj name="Equation" r:id="rId8" imgW="660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6246813"/>
                        <a:ext cx="28003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718758" y="1652672"/>
            <a:ext cx="47820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point at </a:t>
            </a:r>
            <a:endParaRPr lang="en-US" dirty="0"/>
          </a:p>
        </p:txBody>
      </p:sp>
      <p:graphicFrame>
        <p:nvGraphicFramePr>
          <p:cNvPr id="287751" name="Object 5"/>
          <p:cNvGraphicFramePr>
            <a:graphicFrameLocks noChangeAspect="1"/>
          </p:cNvGraphicFramePr>
          <p:nvPr/>
        </p:nvGraphicFramePr>
        <p:xfrm>
          <a:off x="16500836" y="1656968"/>
          <a:ext cx="21002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45"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0836" y="1656968"/>
                        <a:ext cx="210026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9897978" y="2731349"/>
            <a:ext cx="46185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fixed point </a:t>
            </a:r>
            <a:endParaRPr lang="en-US" dirty="0"/>
          </a:p>
        </p:txBody>
      </p:sp>
      <p:graphicFrame>
        <p:nvGraphicFramePr>
          <p:cNvPr id="287752" name="Object 5"/>
          <p:cNvGraphicFramePr>
            <a:graphicFrameLocks noChangeAspect="1"/>
          </p:cNvGraphicFramePr>
          <p:nvPr/>
        </p:nvGraphicFramePr>
        <p:xfrm>
          <a:off x="12441238" y="3721770"/>
          <a:ext cx="50069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46" name="Equation" r:id="rId12" imgW="1180800" imgH="228600" progId="Equation.DSMT4">
                  <p:embed/>
                </p:oleObj>
              </mc:Choice>
              <mc:Fallback>
                <p:oleObj name="Equation" r:id="rId12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1238" y="3721770"/>
                        <a:ext cx="5006975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3" name="Object 5"/>
          <p:cNvGraphicFramePr>
            <a:graphicFrameLocks noChangeAspect="1"/>
          </p:cNvGraphicFramePr>
          <p:nvPr/>
        </p:nvGraphicFramePr>
        <p:xfrm>
          <a:off x="12441238" y="4836699"/>
          <a:ext cx="35528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47" name="Equation" r:id="rId14" imgW="838080" imgH="228600" progId="Equation.DSMT4">
                  <p:embed/>
                </p:oleObj>
              </mc:Choice>
              <mc:Fallback>
                <p:oleObj name="Equation" r:id="rId14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1238" y="4836699"/>
                        <a:ext cx="3552825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6" name="Object 5"/>
          <p:cNvGraphicFramePr>
            <a:graphicFrameLocks noChangeAspect="1"/>
          </p:cNvGraphicFramePr>
          <p:nvPr/>
        </p:nvGraphicFramePr>
        <p:xfrm>
          <a:off x="6021388" y="7345363"/>
          <a:ext cx="44704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48" name="Equation" r:id="rId16" imgW="1054080" imgH="393480" progId="Equation.DSMT4">
                  <p:embed/>
                </p:oleObj>
              </mc:Choice>
              <mc:Fallback>
                <p:oleObj name="Equation" r:id="rId16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7345363"/>
                        <a:ext cx="4470400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7" name="Object 5"/>
          <p:cNvGraphicFramePr>
            <a:graphicFrameLocks noChangeAspect="1"/>
          </p:cNvGraphicFramePr>
          <p:nvPr/>
        </p:nvGraphicFramePr>
        <p:xfrm>
          <a:off x="5710238" y="9388475"/>
          <a:ext cx="4900612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49" name="Equation" r:id="rId18" imgW="1155600" imgH="393480" progId="Equation.DSMT4">
                  <p:embed/>
                </p:oleObj>
              </mc:Choice>
              <mc:Fallback>
                <p:oleObj name="Equation" r:id="rId18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9388475"/>
                        <a:ext cx="4900612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8778" name="Picture 1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2326938" y="7815639"/>
            <a:ext cx="7637914" cy="23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8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Discussion of Exercise 2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46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6606" y="2398712"/>
            <a:ext cx="8032547" cy="25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697827" y="1429216"/>
            <a:ext cx="74254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matrix equation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50227" y="4908883"/>
            <a:ext cx="62856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solution</a:t>
            </a:r>
            <a:endParaRPr lang="en-US" dirty="0"/>
          </a:p>
        </p:txBody>
      </p:sp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0079" y="5878379"/>
            <a:ext cx="6328979" cy="134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1002627" y="7621051"/>
            <a:ext cx="101470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solution with </a:t>
            </a:r>
            <a:r>
              <a:rPr lang="en-US" dirty="0" err="1" smtClean="0"/>
              <a:t>Eigenvalues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84682" name="Object 9"/>
          <p:cNvGraphicFramePr>
            <a:graphicFrameLocks noChangeAspect="1"/>
          </p:cNvGraphicFramePr>
          <p:nvPr/>
        </p:nvGraphicFramePr>
        <p:xfrm>
          <a:off x="11149699" y="7623760"/>
          <a:ext cx="1916595" cy="114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6"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9699" y="7623760"/>
                        <a:ext cx="1916595" cy="1147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3" name="Object 9"/>
          <p:cNvGraphicFramePr>
            <a:graphicFrameLocks noChangeAspect="1"/>
          </p:cNvGraphicFramePr>
          <p:nvPr/>
        </p:nvGraphicFramePr>
        <p:xfrm>
          <a:off x="1756606" y="8852693"/>
          <a:ext cx="54340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7"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606" y="8852693"/>
                        <a:ext cx="5434012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4" name="Object 9"/>
          <p:cNvGraphicFramePr>
            <a:graphicFrameLocks noChangeAspect="1"/>
          </p:cNvGraphicFramePr>
          <p:nvPr/>
        </p:nvGraphicFramePr>
        <p:xfrm>
          <a:off x="2570079" y="10000456"/>
          <a:ext cx="620236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8" name="Equation" r:id="rId10" imgW="1231560" imgH="228600" progId="Equation.DSMT4">
                  <p:embed/>
                </p:oleObj>
              </mc:Choice>
              <mc:Fallback>
                <p:oleObj name="Equation" r:id="rId10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079" y="10000456"/>
                        <a:ext cx="6202362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3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Discussion of Exercise 2: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97827" y="1429216"/>
            <a:ext cx="74254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matrix equation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50227" y="4908883"/>
            <a:ext cx="62856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solution</a:t>
            </a:r>
            <a:endParaRPr lang="en-US" dirty="0"/>
          </a:p>
        </p:txBody>
      </p:sp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9765" y="6018105"/>
            <a:ext cx="5673494" cy="120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1002627" y="7621051"/>
            <a:ext cx="101470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solution with </a:t>
            </a:r>
            <a:r>
              <a:rPr lang="en-US" dirty="0" err="1" smtClean="0"/>
              <a:t>Eigenvalues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84682" name="Object 9"/>
          <p:cNvGraphicFramePr>
            <a:graphicFrameLocks noChangeAspect="1"/>
          </p:cNvGraphicFramePr>
          <p:nvPr/>
        </p:nvGraphicFramePr>
        <p:xfrm>
          <a:off x="11149699" y="7623760"/>
          <a:ext cx="1916595" cy="114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70" name="Equation" r:id="rId5" imgW="380880" imgH="228600" progId="Equation.DSMT4">
                  <p:embed/>
                </p:oleObj>
              </mc:Choice>
              <mc:Fallback>
                <p:oleObj name="Equation" r:id="rId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9699" y="7623760"/>
                        <a:ext cx="1916595" cy="1147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3" name="Object 9"/>
          <p:cNvGraphicFramePr>
            <a:graphicFrameLocks noChangeAspect="1"/>
          </p:cNvGraphicFramePr>
          <p:nvPr/>
        </p:nvGraphicFramePr>
        <p:xfrm>
          <a:off x="1756606" y="8852693"/>
          <a:ext cx="54340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71" name="Equation" r:id="rId7" imgW="1079280" imgH="228600" progId="Equation.DSMT4">
                  <p:embed/>
                </p:oleObj>
              </mc:Choice>
              <mc:Fallback>
                <p:oleObj name="Equation" r:id="rId7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606" y="8852693"/>
                        <a:ext cx="5434012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4" name="Object 9"/>
          <p:cNvGraphicFramePr>
            <a:graphicFrameLocks noChangeAspect="1"/>
          </p:cNvGraphicFramePr>
          <p:nvPr/>
        </p:nvGraphicFramePr>
        <p:xfrm>
          <a:off x="2570079" y="10000456"/>
          <a:ext cx="620236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72" name="Equation" r:id="rId9" imgW="1231560" imgH="228600" progId="Equation.DSMT4">
                  <p:embed/>
                </p:oleObj>
              </mc:Choice>
              <mc:Fallback>
                <p:oleObj name="Equation" r:id="rId9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079" y="10000456"/>
                        <a:ext cx="6202362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788189" y="4424135"/>
            <a:ext cx="579517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Stability requires:</a:t>
            </a:r>
            <a:endParaRPr lang="en-US" dirty="0"/>
          </a:p>
        </p:txBody>
      </p:sp>
      <p:graphicFrame>
        <p:nvGraphicFramePr>
          <p:cNvPr id="289797" name="Object 9"/>
          <p:cNvGraphicFramePr>
            <a:graphicFrameLocks noChangeAspect="1"/>
          </p:cNvGraphicFramePr>
          <p:nvPr/>
        </p:nvGraphicFramePr>
        <p:xfrm>
          <a:off x="13190502" y="5483225"/>
          <a:ext cx="6392863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73" name="Equation" r:id="rId11" imgW="1269720" imgH="228600" progId="Equation.DSMT4">
                  <p:embed/>
                </p:oleObj>
              </mc:Choice>
              <mc:Fallback>
                <p:oleObj name="Equation" r:id="rId11" imgW="1269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0502" y="5483225"/>
                        <a:ext cx="6392863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16290758" y="6630987"/>
            <a:ext cx="24063" cy="14542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539663" y="10000456"/>
            <a:ext cx="252663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/>
          <p:nvPr/>
        </p:nvGrpSpPr>
        <p:grpSpPr>
          <a:xfrm>
            <a:off x="13788189" y="8278811"/>
            <a:ext cx="5722186" cy="2870995"/>
            <a:chOff x="13788189" y="8278811"/>
            <a:chExt cx="5722186" cy="2870995"/>
          </a:xfrm>
        </p:grpSpPr>
        <p:graphicFrame>
          <p:nvGraphicFramePr>
            <p:cNvPr id="289798" name="Object 9"/>
            <p:cNvGraphicFramePr>
              <a:graphicFrameLocks noChangeAspect="1"/>
            </p:cNvGraphicFramePr>
            <p:nvPr/>
          </p:nvGraphicFramePr>
          <p:xfrm>
            <a:off x="14266863" y="8278811"/>
            <a:ext cx="3708400" cy="114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074" name="Equation" r:id="rId13" imgW="736560" imgH="228600" progId="Equation.DSMT4">
                    <p:embed/>
                  </p:oleObj>
                </mc:Choice>
                <mc:Fallback>
                  <p:oleObj name="Equation" r:id="rId13" imgW="736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6863" y="8278811"/>
                          <a:ext cx="3708400" cy="1147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9799" name="Object 9"/>
            <p:cNvGraphicFramePr>
              <a:graphicFrameLocks noChangeAspect="1"/>
            </p:cNvGraphicFramePr>
            <p:nvPr/>
          </p:nvGraphicFramePr>
          <p:xfrm>
            <a:off x="14266863" y="10000456"/>
            <a:ext cx="5243512" cy="1149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075" name="Equation" r:id="rId15" imgW="1041120" imgH="228600" progId="Equation.DSMT4">
                    <p:embed/>
                  </p:oleObj>
                </mc:Choice>
                <mc:Fallback>
                  <p:oleObj name="Equation" r:id="rId15" imgW="10411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6863" y="10000456"/>
                          <a:ext cx="5243512" cy="1149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3788189" y="9271590"/>
              <a:ext cx="12811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and</a:t>
              </a:r>
              <a:endParaRPr lang="en-US" sz="4800" b="1" dirty="0"/>
            </a:p>
          </p:txBody>
        </p:sp>
      </p:grpSp>
      <p:pic>
        <p:nvPicPr>
          <p:cNvPr id="289800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02142" y="2398712"/>
            <a:ext cx="8671500" cy="25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15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3144540" y="7871629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13144540" y="2740652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3504666" y="2498732"/>
            <a:ext cx="2232022" cy="672315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18726469" y="8172626"/>
          <a:ext cx="2262032" cy="14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4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6469" y="8172626"/>
                        <a:ext cx="2262032" cy="145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4"/>
          <p:cNvGraphicFramePr>
            <a:graphicFrameLocks noChangeAspect="1"/>
          </p:cNvGraphicFramePr>
          <p:nvPr/>
        </p:nvGraphicFramePr>
        <p:xfrm>
          <a:off x="15657908" y="1224427"/>
          <a:ext cx="2175751" cy="1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5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908" y="1224427"/>
                        <a:ext cx="2175751" cy="13586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12026655" y="2183672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20129453" y="6909572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8531401" y="6223191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527172" y="2014889"/>
            <a:ext cx="5615691" cy="5232246"/>
            <a:chOff x="3606" y="1298"/>
            <a:chExt cx="1497" cy="1860"/>
          </a:xfrm>
        </p:grpSpPr>
        <p:sp>
          <p:nvSpPr>
            <p:cNvPr id="12336" name="Line 20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3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3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3527172" y="3775849"/>
            <a:ext cx="5615691" cy="5232246"/>
            <a:chOff x="3606" y="1298"/>
            <a:chExt cx="1497" cy="1860"/>
          </a:xfrm>
        </p:grpSpPr>
        <p:sp>
          <p:nvSpPr>
            <p:cNvPr id="12332" name="Line 41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4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4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Line 11"/>
          <p:cNvSpPr>
            <a:spLocks noChangeShapeType="1"/>
          </p:cNvSpPr>
          <p:nvPr/>
        </p:nvSpPr>
        <p:spPr bwMode="auto">
          <a:xfrm flipH="1">
            <a:off x="3673957" y="6754015"/>
            <a:ext cx="1072871" cy="2278559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2306" name="Straight Connector 33"/>
          <p:cNvCxnSpPr>
            <a:cxnSpLocks noChangeShapeType="1"/>
          </p:cNvCxnSpPr>
          <p:nvPr/>
        </p:nvCxnSpPr>
        <p:spPr bwMode="auto">
          <a:xfrm rot="16200000" flipH="1">
            <a:off x="3125508" y="7133657"/>
            <a:ext cx="2278559" cy="151927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07" name="Straight Arrow Connector 37"/>
          <p:cNvCxnSpPr>
            <a:cxnSpLocks noChangeShapeType="1"/>
          </p:cNvCxnSpPr>
          <p:nvPr/>
        </p:nvCxnSpPr>
        <p:spPr bwMode="auto">
          <a:xfrm rot="5400000">
            <a:off x="3524423" y="7451178"/>
            <a:ext cx="632934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4368466" y="8207886"/>
            <a:ext cx="632932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4011573" y="6880602"/>
            <a:ext cx="844043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0" name="Straight Arrow Connector 42"/>
          <p:cNvCxnSpPr>
            <a:cxnSpLocks noChangeShapeType="1"/>
          </p:cNvCxnSpPr>
          <p:nvPr/>
        </p:nvCxnSpPr>
        <p:spPr bwMode="auto">
          <a:xfrm flipV="1">
            <a:off x="3673956" y="8903173"/>
            <a:ext cx="84404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6206083" y="6880602"/>
            <a:ext cx="2363316" cy="2151971"/>
            <a:chOff x="2071669" y="4643446"/>
            <a:chExt cx="1000133" cy="1214446"/>
          </a:xfrm>
        </p:grpSpPr>
        <p:sp>
          <p:nvSpPr>
            <p:cNvPr id="12326" name="Line 11"/>
            <p:cNvSpPr>
              <a:spLocks noChangeShapeType="1"/>
            </p:cNvSpPr>
            <p:nvPr/>
          </p:nvSpPr>
          <p:spPr bwMode="auto">
            <a:xfrm flipH="1">
              <a:off x="2071669" y="4643446"/>
              <a:ext cx="857256" cy="1214446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7" name="Straight Connector 44"/>
            <p:cNvCxnSpPr>
              <a:cxnSpLocks noChangeShapeType="1"/>
            </p:cNvCxnSpPr>
            <p:nvPr/>
          </p:nvCxnSpPr>
          <p:spPr bwMode="auto">
            <a:xfrm rot="5400000">
              <a:off x="1857356" y="5143512"/>
              <a:ext cx="1214446" cy="2143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8" name="Straight Arrow Connector 45"/>
            <p:cNvCxnSpPr>
              <a:cxnSpLocks noChangeShapeType="1"/>
            </p:cNvCxnSpPr>
            <p:nvPr/>
          </p:nvCxnSpPr>
          <p:spPr bwMode="auto">
            <a:xfrm rot="5400000">
              <a:off x="2249471" y="5678503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9" name="Straight Arrow Connector 46"/>
            <p:cNvCxnSpPr>
              <a:cxnSpLocks noChangeShapeType="1"/>
            </p:cNvCxnSpPr>
            <p:nvPr/>
          </p:nvCxnSpPr>
          <p:spPr bwMode="auto">
            <a:xfrm rot="16200000" flipV="1">
              <a:off x="2320909" y="4821247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0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2714612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1" name="Straight Arrow Connector 48"/>
            <p:cNvCxnSpPr>
              <a:cxnSpLocks noChangeShapeType="1"/>
            </p:cNvCxnSpPr>
            <p:nvPr/>
          </p:nvCxnSpPr>
          <p:spPr bwMode="auto">
            <a:xfrm>
              <a:off x="2071670" y="5786453"/>
              <a:ext cx="21431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8907015" y="6754015"/>
            <a:ext cx="1856890" cy="2278559"/>
            <a:chOff x="3214678" y="4572008"/>
            <a:chExt cx="785818" cy="1285885"/>
          </a:xfrm>
        </p:grpSpPr>
        <p:sp>
          <p:nvSpPr>
            <p:cNvPr id="12320" name="Line 11"/>
            <p:cNvSpPr>
              <a:spLocks noChangeShapeType="1"/>
            </p:cNvSpPr>
            <p:nvPr/>
          </p:nvSpPr>
          <p:spPr bwMode="auto">
            <a:xfrm flipH="1">
              <a:off x="3357554" y="4572008"/>
              <a:ext cx="357190" cy="1285885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1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214678" y="4786322"/>
              <a:ext cx="785818" cy="7858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2" name="Straight Arrow Connector 51"/>
            <p:cNvCxnSpPr>
              <a:cxnSpLocks noChangeShapeType="1"/>
            </p:cNvCxnSpPr>
            <p:nvPr/>
          </p:nvCxnSpPr>
          <p:spPr bwMode="auto">
            <a:xfrm rot="5400000">
              <a:off x="3179753" y="5464189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3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679819" y="4892685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4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3500430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5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3357554" y="578486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3748982" y="7007188"/>
            <a:ext cx="769017" cy="1344631"/>
          </a:xfrm>
          <a:custGeom>
            <a:avLst/>
            <a:gdLst>
              <a:gd name="T0" fmla="*/ 454 w 481781"/>
              <a:gd name="T1" fmla="*/ 0 h 758723"/>
              <a:gd name="T2" fmla="*/ 648 w 481781"/>
              <a:gd name="T3" fmla="*/ 570964 h 758723"/>
              <a:gd name="T4" fmla="*/ 4345 w 481781"/>
              <a:gd name="T5" fmla="*/ 748158 h 758723"/>
              <a:gd name="T6" fmla="*/ 8236 w 481781"/>
              <a:gd name="T7" fmla="*/ 639871 h 758723"/>
              <a:gd name="T8" fmla="*/ 8819 w 481781"/>
              <a:gd name="T9" fmla="*/ 364235 h 758723"/>
              <a:gd name="T10" fmla="*/ 3956 w 481781"/>
              <a:gd name="T11" fmla="*/ 324861 h 758723"/>
              <a:gd name="T12" fmla="*/ 4150 w 481781"/>
              <a:gd name="T13" fmla="*/ 492207 h 758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781"/>
              <a:gd name="T22" fmla="*/ 0 h 758723"/>
              <a:gd name="T23" fmla="*/ 481781 w 481781"/>
              <a:gd name="T24" fmla="*/ 758723 h 758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781" h="758723">
                <a:moveTo>
                  <a:pt x="22942" y="0"/>
                </a:moveTo>
                <a:cubicBezTo>
                  <a:pt x="11471" y="222864"/>
                  <a:pt x="0" y="445729"/>
                  <a:pt x="32774" y="570271"/>
                </a:cubicBezTo>
                <a:cubicBezTo>
                  <a:pt x="65548" y="694813"/>
                  <a:pt x="155677" y="735781"/>
                  <a:pt x="219587" y="747252"/>
                </a:cubicBezTo>
                <a:cubicBezTo>
                  <a:pt x="283497" y="758723"/>
                  <a:pt x="378542" y="703006"/>
                  <a:pt x="416232" y="639097"/>
                </a:cubicBezTo>
                <a:cubicBezTo>
                  <a:pt x="453922" y="575188"/>
                  <a:pt x="481781" y="416233"/>
                  <a:pt x="445729" y="363794"/>
                </a:cubicBezTo>
                <a:cubicBezTo>
                  <a:pt x="409677" y="311355"/>
                  <a:pt x="239251" y="303162"/>
                  <a:pt x="199922" y="324465"/>
                </a:cubicBezTo>
                <a:cubicBezTo>
                  <a:pt x="160593" y="345768"/>
                  <a:pt x="185174" y="418690"/>
                  <a:pt x="209755" y="49161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8993293" y="7133775"/>
            <a:ext cx="3166094" cy="1960685"/>
          </a:xfrm>
          <a:custGeom>
            <a:avLst/>
            <a:gdLst>
              <a:gd name="T0" fmla="*/ 532018 w 1340465"/>
              <a:gd name="T1" fmla="*/ 425663 h 1106129"/>
              <a:gd name="T2" fmla="*/ 532018 w 1340465"/>
              <a:gd name="T3" fmla="*/ 119977 h 1106129"/>
              <a:gd name="T4" fmla="*/ 483059 w 1340465"/>
              <a:gd name="T5" fmla="*/ 50944 h 1106129"/>
              <a:gd name="T6" fmla="*/ 326392 w 1340465"/>
              <a:gd name="T7" fmla="*/ 50944 h 1106129"/>
              <a:gd name="T8" fmla="*/ 52223 w 1340465"/>
              <a:gd name="T9" fmla="*/ 356635 h 1106129"/>
              <a:gd name="T10" fmla="*/ 13056 w 1340465"/>
              <a:gd name="T11" fmla="*/ 889126 h 1106129"/>
              <a:gd name="T12" fmla="*/ 91390 w 1340465"/>
              <a:gd name="T13" fmla="*/ 1076486 h 1106129"/>
              <a:gd name="T14" fmla="*/ 336182 w 1340465"/>
              <a:gd name="T15" fmla="*/ 1086346 h 1106129"/>
              <a:gd name="T16" fmla="*/ 933477 w 1340465"/>
              <a:gd name="T17" fmla="*/ 977874 h 1106129"/>
              <a:gd name="T18" fmla="*/ 1334940 w 1340465"/>
              <a:gd name="T19" fmla="*/ 603161 h 1106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465"/>
              <a:gd name="T31" fmla="*/ 0 h 1106129"/>
              <a:gd name="T32" fmla="*/ 1340465 w 1340465"/>
              <a:gd name="T33" fmla="*/ 1106129 h 1106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465" h="1106129">
                <a:moveTo>
                  <a:pt x="534219" y="424426"/>
                </a:moveTo>
                <a:cubicBezTo>
                  <a:pt x="538315" y="303161"/>
                  <a:pt x="542412" y="181897"/>
                  <a:pt x="534219" y="119626"/>
                </a:cubicBezTo>
                <a:cubicBezTo>
                  <a:pt x="526026" y="57355"/>
                  <a:pt x="519471" y="62271"/>
                  <a:pt x="485058" y="50800"/>
                </a:cubicBezTo>
                <a:cubicBezTo>
                  <a:pt x="450645" y="39329"/>
                  <a:pt x="399845" y="0"/>
                  <a:pt x="327742" y="50800"/>
                </a:cubicBezTo>
                <a:cubicBezTo>
                  <a:pt x="255639" y="101600"/>
                  <a:pt x="104878" y="216310"/>
                  <a:pt x="52439" y="355600"/>
                </a:cubicBezTo>
                <a:cubicBezTo>
                  <a:pt x="0" y="494890"/>
                  <a:pt x="6555" y="766916"/>
                  <a:pt x="13110" y="886542"/>
                </a:cubicBezTo>
                <a:cubicBezTo>
                  <a:pt x="19665" y="1006168"/>
                  <a:pt x="37691" y="1040581"/>
                  <a:pt x="91768" y="1073355"/>
                </a:cubicBezTo>
                <a:cubicBezTo>
                  <a:pt x="145845" y="1106129"/>
                  <a:pt x="196645" y="1099574"/>
                  <a:pt x="337574" y="1083187"/>
                </a:cubicBezTo>
                <a:cubicBezTo>
                  <a:pt x="478503" y="1066800"/>
                  <a:pt x="770194" y="1055329"/>
                  <a:pt x="937342" y="975032"/>
                </a:cubicBezTo>
                <a:cubicBezTo>
                  <a:pt x="1104490" y="894735"/>
                  <a:pt x="1222477" y="748070"/>
                  <a:pt x="1340465" y="601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TextBox 35"/>
          <p:cNvSpPr txBox="1">
            <a:spLocks noChangeArrowheads="1"/>
          </p:cNvSpPr>
          <p:nvPr/>
        </p:nvSpPr>
        <p:spPr bwMode="auto">
          <a:xfrm>
            <a:off x="8738206" y="9285747"/>
            <a:ext cx="345869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unstable</a:t>
            </a:r>
          </a:p>
        </p:txBody>
      </p:sp>
      <p:sp>
        <p:nvSpPr>
          <p:cNvPr id="12316" name="TextBox 37"/>
          <p:cNvSpPr txBox="1">
            <a:spLocks noChangeArrowheads="1"/>
          </p:cNvSpPr>
          <p:nvPr/>
        </p:nvSpPr>
        <p:spPr bwMode="auto">
          <a:xfrm>
            <a:off x="5362039" y="9606433"/>
            <a:ext cx="277595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saddle</a:t>
            </a:r>
          </a:p>
        </p:txBody>
      </p:sp>
      <p:sp>
        <p:nvSpPr>
          <p:cNvPr id="12317" name="TextBox 38"/>
          <p:cNvSpPr txBox="1">
            <a:spLocks noChangeArrowheads="1"/>
          </p:cNvSpPr>
          <p:nvPr/>
        </p:nvSpPr>
        <p:spPr bwMode="auto">
          <a:xfrm>
            <a:off x="3336340" y="9986193"/>
            <a:ext cx="25808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stable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336341" y="9159160"/>
            <a:ext cx="8440415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Discussion of exercise 2: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4"/>
          <p:cNvGraphicFramePr>
            <a:graphicFrameLocks noChangeAspect="1"/>
          </p:cNvGraphicFramePr>
          <p:nvPr>
            <p:extLst/>
          </p:nvPr>
        </p:nvGraphicFramePr>
        <p:xfrm>
          <a:off x="4746827" y="2504358"/>
          <a:ext cx="5154279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6" name="Equation" r:id="rId8" imgW="965160" imgH="355320" progId="Equation.3">
                  <p:embed/>
                </p:oleObj>
              </mc:Choice>
              <mc:Fallback>
                <p:oleObj name="Equation" r:id="rId8" imgW="965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27" y="2504358"/>
                        <a:ext cx="5154279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119244" y="1525421"/>
            <a:ext cx="1973182" cy="1350257"/>
            <a:chOff x="4848" y="2112"/>
            <a:chExt cx="526" cy="480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61" name="Object 8"/>
          <p:cNvGraphicFramePr>
            <a:graphicFrameLocks noChangeAspect="1"/>
          </p:cNvGraphicFramePr>
          <p:nvPr>
            <p:extLst/>
          </p:nvPr>
        </p:nvGraphicFramePr>
        <p:xfrm>
          <a:off x="4506198" y="4262506"/>
          <a:ext cx="4133927" cy="150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7" name="Equation" r:id="rId10" imgW="838080" imgH="355320" progId="Equation.3">
                  <p:embed/>
                </p:oleObj>
              </mc:Choice>
              <mc:Fallback>
                <p:oleObj name="Equation" r:id="rId10" imgW="8380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198" y="4262506"/>
                        <a:ext cx="4133927" cy="1502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15657908" y="1171412"/>
            <a:ext cx="2175751" cy="1411710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0822" name="Object 9"/>
          <p:cNvGraphicFramePr>
            <a:graphicFrameLocks noChangeAspect="1"/>
          </p:cNvGraphicFramePr>
          <p:nvPr>
            <p:extLst/>
          </p:nvPr>
        </p:nvGraphicFramePr>
        <p:xfrm>
          <a:off x="1431222" y="5759427"/>
          <a:ext cx="2043113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8" name="Equation" r:id="rId12" imgW="406080" imgH="406080" progId="Equation.DSMT4">
                  <p:embed/>
                </p:oleObj>
              </mc:Choice>
              <mc:Fallback>
                <p:oleObj name="Equation" r:id="rId12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222" y="5759427"/>
                        <a:ext cx="2043113" cy="203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9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0742" name="TextBox 44"/>
          <p:cNvSpPr txBox="1">
            <a:spLocks noChangeArrowheads="1"/>
          </p:cNvSpPr>
          <p:nvPr/>
        </p:nvSpPr>
        <p:spPr bwMode="auto">
          <a:xfrm>
            <a:off x="844044" y="1343304"/>
            <a:ext cx="1828070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Can we understand the dynamics of the HH model?</a:t>
            </a:r>
          </a:p>
          <a:p>
            <a:r>
              <a:rPr lang="en-US" dirty="0"/>
              <a:t>   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27113" y="3292424"/>
            <a:ext cx="10911701" cy="107195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Reduce from 4 to 2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equations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3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Overview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and aims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7" name="Rectangle 46"/>
          <p:cNvSpPr>
            <a:spLocks noChangeArrowheads="1"/>
          </p:cNvSpPr>
          <p:nvPr/>
        </p:nvSpPr>
        <p:spPr bwMode="auto">
          <a:xfrm>
            <a:off x="385006" y="1171412"/>
            <a:ext cx="12290470" cy="7478970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3.1.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5006" y="1171412"/>
            <a:ext cx="113818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4000" b="1" dirty="0" smtClean="0"/>
              <a:t>A -</a:t>
            </a:r>
            <a:r>
              <a:rPr lang="en-US" sz="4000" dirty="0" smtClean="0"/>
              <a:t> </a:t>
            </a:r>
            <a:r>
              <a:rPr lang="en-US" sz="4000" b="1" dirty="0" smtClean="0"/>
              <a:t>A biophysical point neuron model</a:t>
            </a:r>
          </a:p>
          <a:p>
            <a:r>
              <a:rPr lang="en-US" sz="4000" b="1" dirty="0" smtClean="0"/>
              <a:t>     </a:t>
            </a:r>
            <a:r>
              <a:rPr lang="en-US" sz="4000" dirty="0" smtClean="0"/>
              <a:t>with 3 ion channels, </a:t>
            </a:r>
          </a:p>
          <a:p>
            <a:r>
              <a:rPr lang="en-US" sz="4000" dirty="0" smtClean="0"/>
              <a:t>each with activation and inactivation, </a:t>
            </a:r>
          </a:p>
          <a:p>
            <a:r>
              <a:rPr lang="en-US" sz="4000" dirty="0" smtClean="0"/>
              <a:t>has a total number of equations  equal to  </a:t>
            </a:r>
          </a:p>
          <a:p>
            <a:r>
              <a:rPr lang="en-US" sz="4000" dirty="0" smtClean="0"/>
              <a:t>[ ] 3  or  </a:t>
            </a:r>
          </a:p>
          <a:p>
            <a:r>
              <a:rPr lang="en-US" sz="4000" dirty="0" smtClean="0"/>
              <a:t>[ ] 4 or  </a:t>
            </a:r>
          </a:p>
          <a:p>
            <a:r>
              <a:rPr lang="en-US" sz="4000" dirty="0" smtClean="0"/>
              <a:t>[ ] 6 or  </a:t>
            </a:r>
          </a:p>
          <a:p>
            <a:r>
              <a:rPr lang="en-US" sz="4000" dirty="0" smtClean="0"/>
              <a:t> [ ] 7 or</a:t>
            </a:r>
          </a:p>
          <a:p>
            <a:r>
              <a:rPr lang="en-US" sz="4000" dirty="0" smtClean="0"/>
              <a:t> [ ] 8 or more    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43250" y="1315790"/>
            <a:ext cx="16969450" cy="305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dirty="0" smtClean="0"/>
              <a:t>             Toward a </a:t>
            </a:r>
          </a:p>
          <a:p>
            <a:r>
              <a:rPr lang="en-US" sz="9300" dirty="0" smtClean="0"/>
              <a:t>two-dimensional  </a:t>
            </a:r>
            <a:r>
              <a:rPr lang="en-US" sz="9300" dirty="0"/>
              <a:t>neuron </a:t>
            </a:r>
            <a:r>
              <a:rPr lang="en-US" sz="9300" dirty="0" smtClean="0"/>
              <a:t>model</a:t>
            </a:r>
            <a:endParaRPr lang="en-US" dirty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464602" y="4611405"/>
            <a:ext cx="18748783" cy="471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sz="6600" b="1" dirty="0" err="1"/>
              <a:t>Reduction</a:t>
            </a:r>
            <a:r>
              <a:rPr lang="fr-CH" sz="6600" b="1" dirty="0"/>
              <a:t> of Hodgkin-Huxley to 2 dimension</a:t>
            </a:r>
          </a:p>
          <a:p>
            <a:r>
              <a:rPr lang="fr-CH" dirty="0"/>
              <a:t>    -</a:t>
            </a:r>
            <a:r>
              <a:rPr lang="fr-CH" dirty="0" err="1"/>
              <a:t>step</a:t>
            </a:r>
            <a:r>
              <a:rPr lang="fr-CH" dirty="0"/>
              <a:t> 1: </a:t>
            </a:r>
            <a:r>
              <a:rPr lang="fr-CH" dirty="0" err="1"/>
              <a:t>separation</a:t>
            </a:r>
            <a:r>
              <a:rPr lang="fr-CH" dirty="0"/>
              <a:t> of time </a:t>
            </a:r>
            <a:r>
              <a:rPr lang="fr-CH" dirty="0" err="1" smtClean="0"/>
              <a:t>scales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    -</a:t>
            </a:r>
            <a:r>
              <a:rPr lang="fr-CH" dirty="0" err="1" smtClean="0"/>
              <a:t>step</a:t>
            </a:r>
            <a:r>
              <a:rPr lang="fr-CH" dirty="0" smtClean="0"/>
              <a:t> 2: exploit </a:t>
            </a:r>
            <a:r>
              <a:rPr lang="fr-CH" dirty="0" err="1" smtClean="0"/>
              <a:t>similarities</a:t>
            </a:r>
            <a:r>
              <a:rPr lang="fr-CH" dirty="0" smtClean="0"/>
              <a:t>/</a:t>
            </a:r>
            <a:r>
              <a:rPr lang="fr-CH" dirty="0" err="1" smtClean="0"/>
              <a:t>correlations</a:t>
            </a:r>
            <a:endParaRPr lang="fr-CH" dirty="0"/>
          </a:p>
          <a:p>
            <a:endParaRPr lang="fr-FR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 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Overview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and aims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69352</TotalTime>
  <Words>2924</Words>
  <Application>Microsoft Office PowerPoint</Application>
  <PresentationFormat>Custom</PresentationFormat>
  <Paragraphs>729</Paragraphs>
  <Slides>68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ＭＳ Ｐゴシック</vt:lpstr>
      <vt:lpstr>Arial</vt:lpstr>
      <vt:lpstr>Arial Narrow</vt:lpstr>
      <vt:lpstr>Calibri</vt:lpstr>
      <vt:lpstr>Cambria Math</vt:lpstr>
      <vt:lpstr>HelveticaNeueLT Pro 55 Roman</vt:lpstr>
      <vt:lpstr>Impact</vt:lpstr>
      <vt:lpstr>Symbol</vt:lpstr>
      <vt:lpstr>Times New Roman</vt:lpstr>
      <vt:lpstr>Verdana</vt:lpstr>
      <vt:lpstr>Wingdings</vt:lpstr>
      <vt:lpstr>Thème Office</vt:lpstr>
      <vt:lpstr>Equation</vt:lpstr>
      <vt:lpstr>Photo Editor Photo</vt:lpstr>
      <vt:lpstr>PowerPoint Presentation</vt:lpstr>
      <vt:lpstr>3.1. Review of week 2 :Hodgkin-Huxley Model</vt:lpstr>
      <vt:lpstr> 3.1 Review of week 2  :  Hodgkin-Huxley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Reduction of dimensionality: Separation of time scales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Exercise 1 – MathDetour 3.1: Separation of time scales</vt:lpstr>
      <vt:lpstr>Discussion Exercise 1 – MathDetour 3.1 Separation of time scales</vt:lpstr>
      <vt:lpstr>Discuss Exercise 1 – MathDetour 3.1: Separation of time scales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Wulfram Gerstner</cp:lastModifiedBy>
  <cp:revision>1200</cp:revision>
  <cp:lastPrinted>2013-05-07T08:05:56Z</cp:lastPrinted>
  <dcterms:created xsi:type="dcterms:W3CDTF">2011-05-09T14:50:50Z</dcterms:created>
  <dcterms:modified xsi:type="dcterms:W3CDTF">2019-03-11T11:23:49Z</dcterms:modified>
</cp:coreProperties>
</file>