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552" r:id="rId2"/>
    <p:sldId id="647" r:id="rId3"/>
    <p:sldId id="648" r:id="rId4"/>
    <p:sldId id="583" r:id="rId5"/>
    <p:sldId id="654" r:id="rId6"/>
    <p:sldId id="555" r:id="rId7"/>
    <p:sldId id="784" r:id="rId8"/>
    <p:sldId id="777" r:id="rId9"/>
    <p:sldId id="775" r:id="rId10"/>
    <p:sldId id="773" r:id="rId11"/>
    <p:sldId id="785" r:id="rId12"/>
    <p:sldId id="779" r:id="rId13"/>
    <p:sldId id="778" r:id="rId14"/>
    <p:sldId id="774" r:id="rId15"/>
    <p:sldId id="556" r:id="rId16"/>
    <p:sldId id="652" r:id="rId17"/>
    <p:sldId id="653" r:id="rId18"/>
    <p:sldId id="557" r:id="rId19"/>
    <p:sldId id="558" r:id="rId20"/>
    <p:sldId id="786" r:id="rId21"/>
    <p:sldId id="559" r:id="rId22"/>
    <p:sldId id="560" r:id="rId23"/>
    <p:sldId id="561" r:id="rId24"/>
    <p:sldId id="562" r:id="rId25"/>
    <p:sldId id="563" r:id="rId26"/>
    <p:sldId id="789" r:id="rId27"/>
    <p:sldId id="564" r:id="rId28"/>
    <p:sldId id="565" r:id="rId29"/>
    <p:sldId id="566" r:id="rId30"/>
    <p:sldId id="567" r:id="rId31"/>
    <p:sldId id="568" r:id="rId32"/>
    <p:sldId id="655" r:id="rId33"/>
    <p:sldId id="763" r:id="rId34"/>
    <p:sldId id="781" r:id="rId35"/>
    <p:sldId id="787" r:id="rId36"/>
    <p:sldId id="536" r:id="rId37"/>
    <p:sldId id="780" r:id="rId38"/>
    <p:sldId id="535" r:id="rId39"/>
    <p:sldId id="537" r:id="rId40"/>
    <p:sldId id="538" r:id="rId41"/>
    <p:sldId id="788" r:id="rId42"/>
    <p:sldId id="539" r:id="rId43"/>
    <p:sldId id="540" r:id="rId44"/>
    <p:sldId id="541" r:id="rId45"/>
    <p:sldId id="790" r:id="rId46"/>
    <p:sldId id="542" r:id="rId47"/>
    <p:sldId id="543" r:id="rId48"/>
    <p:sldId id="544" r:id="rId49"/>
    <p:sldId id="657" r:id="rId50"/>
    <p:sldId id="782" r:id="rId51"/>
    <p:sldId id="545" r:id="rId52"/>
    <p:sldId id="546" r:id="rId53"/>
    <p:sldId id="547" r:id="rId54"/>
    <p:sldId id="548" r:id="rId55"/>
    <p:sldId id="549" r:id="rId56"/>
    <p:sldId id="551" r:id="rId57"/>
    <p:sldId id="735" r:id="rId58"/>
    <p:sldId id="783" r:id="rId59"/>
    <p:sldId id="739" r:id="rId60"/>
    <p:sldId id="737" r:id="rId61"/>
    <p:sldId id="740" r:id="rId62"/>
    <p:sldId id="741" r:id="rId63"/>
    <p:sldId id="770" r:id="rId64"/>
    <p:sldId id="771" r:id="rId65"/>
    <p:sldId id="550" r:id="rId66"/>
    <p:sldId id="765" r:id="rId67"/>
    <p:sldId id="769" r:id="rId68"/>
    <p:sldId id="772" r:id="rId69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4F7"/>
    <a:srgbClr val="3550FE"/>
    <a:srgbClr val="0076FF"/>
    <a:srgbClr val="00602B"/>
    <a:srgbClr val="C30000"/>
    <a:srgbClr val="29ABE2"/>
    <a:srgbClr val="0049FF"/>
    <a:srgbClr val="E346FF"/>
    <a:srgbClr val="AE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84903" autoAdjust="0"/>
  </p:normalViewPr>
  <p:slideViewPr>
    <p:cSldViewPr snapToGrid="0" snapToObjects="1">
      <p:cViewPr varScale="1">
        <p:scale>
          <a:sx n="45" d="100"/>
          <a:sy n="45" d="100"/>
        </p:scale>
        <p:origin x="182" y="48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0242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Relationship Id="rId5" Type="http://schemas.openxmlformats.org/officeDocument/2006/relationships/image" Target="../media/image25.wmf"/><Relationship Id="rId4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7.wmf"/><Relationship Id="rId5" Type="http://schemas.openxmlformats.org/officeDocument/2006/relationships/image" Target="../media/image33.wmf"/><Relationship Id="rId4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34.wmf"/><Relationship Id="rId4" Type="http://schemas.openxmlformats.org/officeDocument/2006/relationships/image" Target="../media/image1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35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34.wmf"/><Relationship Id="rId4" Type="http://schemas.openxmlformats.org/officeDocument/2006/relationships/image" Target="../media/image1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36.wmf"/><Relationship Id="rId4" Type="http://schemas.openxmlformats.org/officeDocument/2006/relationships/image" Target="../media/image1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39.wmf"/><Relationship Id="rId4" Type="http://schemas.openxmlformats.org/officeDocument/2006/relationships/image" Target="../media/image1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4.wmf"/><Relationship Id="rId1" Type="http://schemas.openxmlformats.org/officeDocument/2006/relationships/image" Target="../media/image40.wmf"/><Relationship Id="rId4" Type="http://schemas.openxmlformats.org/officeDocument/2006/relationships/image" Target="../media/image1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4.wmf"/><Relationship Id="rId1" Type="http://schemas.openxmlformats.org/officeDocument/2006/relationships/image" Target="../media/image20.wmf"/><Relationship Id="rId5" Type="http://schemas.openxmlformats.org/officeDocument/2006/relationships/image" Target="../media/image16.wmf"/><Relationship Id="rId4" Type="http://schemas.openxmlformats.org/officeDocument/2006/relationships/image" Target="../media/image2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0.wmf"/><Relationship Id="rId1" Type="http://schemas.openxmlformats.org/officeDocument/2006/relationships/image" Target="../media/image2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19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45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2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19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4.wmf"/><Relationship Id="rId1" Type="http://schemas.openxmlformats.org/officeDocument/2006/relationships/image" Target="../media/image20.wmf"/><Relationship Id="rId5" Type="http://schemas.openxmlformats.org/officeDocument/2006/relationships/image" Target="../media/image16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Relationship Id="rId5" Type="http://schemas.openxmlformats.org/officeDocument/2006/relationships/image" Target="../media/image25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18/03/2019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75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18/03/2019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992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2018:</a:t>
            </a:r>
            <a:r>
              <a:rPr lang="fr-FR" baseline="0" dirty="0" smtClean="0">
                <a:ea typeface="ＭＳ Ｐゴシック" pitchFamily="34" charset="-128"/>
              </a:rPr>
              <a:t> the new format </a:t>
            </a:r>
            <a:r>
              <a:rPr lang="fr-FR" baseline="0" dirty="0" err="1" smtClean="0">
                <a:ea typeface="ＭＳ Ｐゴシック" pitchFamily="34" charset="-128"/>
              </a:rPr>
              <a:t>worked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very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well</a:t>
            </a:r>
            <a:r>
              <a:rPr lang="fr-FR" baseline="0" dirty="0" smtClean="0">
                <a:ea typeface="ＭＳ Ｐゴシック" pitchFamily="34" charset="-128"/>
              </a:rPr>
              <a:t>.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on </a:t>
            </a:r>
            <a:r>
              <a:rPr lang="fr-FR" baseline="0" dirty="0" err="1" smtClean="0">
                <a:ea typeface="ＭＳ Ｐゴシック" pitchFamily="34" charset="-128"/>
              </a:rPr>
              <a:t>inhibitory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rebound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12 or 15  minutes! – </a:t>
            </a:r>
            <a:r>
              <a:rPr lang="fr-FR" baseline="0" dirty="0" err="1" smtClean="0">
                <a:ea typeface="ＭＳ Ｐゴシック" pitchFamily="34" charset="-128"/>
              </a:rPr>
              <a:t>early</a:t>
            </a:r>
            <a:r>
              <a:rPr lang="fr-FR" baseline="0" dirty="0" smtClean="0">
                <a:ea typeface="ＭＳ Ｐゴシック" pitchFamily="34" charset="-128"/>
              </a:rPr>
              <a:t> in the </a:t>
            </a:r>
            <a:r>
              <a:rPr lang="fr-FR" baseline="0" dirty="0" err="1" smtClean="0">
                <a:ea typeface="ＭＳ Ｐゴシック" pitchFamily="34" charset="-128"/>
              </a:rPr>
              <a:t>lesson</a:t>
            </a:r>
            <a:r>
              <a:rPr lang="fr-FR" baseline="0" dirty="0" smtClean="0">
                <a:ea typeface="ＭＳ Ｐゴシック" pitchFamily="34" charset="-128"/>
              </a:rPr>
              <a:t>!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at 10:45 at the end of second </a:t>
            </a:r>
            <a:r>
              <a:rPr lang="fr-FR" baseline="0" dirty="0" err="1" smtClean="0">
                <a:ea typeface="ＭＳ Ｐゴシック" pitchFamily="34" charset="-128"/>
              </a:rPr>
              <a:t>hour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The </a:t>
            </a:r>
            <a:r>
              <a:rPr lang="fr-FR" baseline="0" dirty="0" err="1" smtClean="0">
                <a:ea typeface="ＭＳ Ｐゴシック" pitchFamily="34" charset="-128"/>
              </a:rPr>
              <a:t>Reduction</a:t>
            </a:r>
            <a:r>
              <a:rPr lang="fr-FR" baseline="0" dirty="0" smtClean="0">
                <a:ea typeface="ＭＳ Ｐゴシック" pitchFamily="34" charset="-128"/>
              </a:rPr>
              <a:t> to 1 dimension </a:t>
            </a:r>
            <a:r>
              <a:rPr lang="fr-FR" baseline="0" dirty="0" err="1" smtClean="0">
                <a:ea typeface="ＭＳ Ｐゴシック" pitchFamily="34" charset="-128"/>
              </a:rPr>
              <a:t>was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dropped</a:t>
            </a:r>
            <a:r>
              <a:rPr lang="fr-FR" baseline="0" dirty="0" smtClean="0">
                <a:ea typeface="ＭＳ Ｐゴシック" pitchFamily="34" charset="-128"/>
              </a:rPr>
              <a:t> (but </a:t>
            </a:r>
            <a:r>
              <a:rPr lang="fr-FR" baseline="0" dirty="0" err="1" smtClean="0">
                <a:ea typeface="ＭＳ Ｐゴシック" pitchFamily="34" charset="-128"/>
              </a:rPr>
              <a:t>it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will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reappear</a:t>
            </a:r>
            <a:r>
              <a:rPr lang="fr-FR" baseline="0" dirty="0" smtClean="0">
                <a:ea typeface="ＭＳ Ｐゴシック" pitchFamily="34" charset="-128"/>
              </a:rPr>
              <a:t> in the </a:t>
            </a:r>
            <a:r>
              <a:rPr lang="fr-FR" baseline="0" dirty="0" err="1" smtClean="0">
                <a:ea typeface="ＭＳ Ｐゴシック" pitchFamily="34" charset="-128"/>
              </a:rPr>
              <a:t>very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smtClean="0">
                <a:ea typeface="ＭＳ Ｐゴシック" pitchFamily="34" charset="-128"/>
              </a:rPr>
              <a:t>last lecture!)</a:t>
            </a:r>
            <a:endParaRPr lang="fr-FR" dirty="0" smtClean="0">
              <a:ea typeface="ＭＳ Ｐゴシック" pitchFamily="34" charset="-128"/>
            </a:endParaRPr>
          </a:p>
          <a:p>
            <a:r>
              <a:rPr lang="fr-FR" dirty="0" smtClean="0">
                <a:ea typeface="ＭＳ Ｐゴシック" pitchFamily="34" charset="-128"/>
              </a:rPr>
              <a:t>In 2016: first </a:t>
            </a:r>
            <a:r>
              <a:rPr lang="fr-FR" dirty="0" err="1" smtClean="0">
                <a:ea typeface="ＭＳ Ｐゴシック" pitchFamily="34" charset="-128"/>
              </a:rPr>
              <a:t>hour</a:t>
            </a:r>
            <a:r>
              <a:rPr lang="fr-FR" dirty="0" smtClean="0">
                <a:ea typeface="ＭＳ Ｐゴシック" pitchFamily="34" charset="-128"/>
              </a:rPr>
              <a:t>  (45 minutes) </a:t>
            </a:r>
            <a:r>
              <a:rPr lang="fr-FR" dirty="0" err="1" smtClean="0">
                <a:ea typeface="ＭＳ Ｐゴシック" pitchFamily="34" charset="-128"/>
              </a:rPr>
              <a:t>until</a:t>
            </a:r>
            <a:r>
              <a:rPr lang="fr-FR" dirty="0" smtClean="0">
                <a:ea typeface="ＭＳ Ｐゴシック" pitchFamily="34" charset="-128"/>
              </a:rPr>
              <a:t> Quiz 1 and </a:t>
            </a:r>
            <a:r>
              <a:rPr lang="fr-FR" dirty="0" err="1" smtClean="0">
                <a:ea typeface="ＭＳ Ｐゴシック" pitchFamily="34" charset="-128"/>
              </a:rPr>
              <a:t>separation</a:t>
            </a:r>
            <a:r>
              <a:rPr lang="fr-FR" baseline="0" dirty="0" smtClean="0">
                <a:ea typeface="ＭＳ Ｐゴシック" pitchFamily="34" charset="-128"/>
              </a:rPr>
              <a:t> of time </a:t>
            </a:r>
            <a:r>
              <a:rPr lang="fr-FR" baseline="0" dirty="0" err="1" smtClean="0">
                <a:ea typeface="ＭＳ Ｐゴシック" pitchFamily="34" charset="-128"/>
              </a:rPr>
              <a:t>scales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prep</a:t>
            </a:r>
            <a:r>
              <a:rPr lang="fr-FR" baseline="0" dirty="0" smtClean="0">
                <a:ea typeface="ＭＳ Ｐゴシック" pitchFamily="34" charset="-128"/>
              </a:rPr>
              <a:t> for </a:t>
            </a:r>
            <a:r>
              <a:rPr lang="fr-FR" dirty="0" err="1" smtClean="0">
                <a:ea typeface="ＭＳ Ｐゴシック" pitchFamily="34" charset="-128"/>
              </a:rPr>
              <a:t>Exercise</a:t>
            </a:r>
            <a:r>
              <a:rPr lang="fr-FR" baseline="0" dirty="0" err="1" smtClean="0">
                <a:ea typeface="ＭＳ Ｐゴシック" pitchFamily="34" charset="-128"/>
              </a:rPr>
              <a:t>s</a:t>
            </a:r>
            <a:r>
              <a:rPr lang="fr-FR" baseline="0" dirty="0" smtClean="0">
                <a:ea typeface="ＭＳ Ｐゴシック" pitchFamily="34" charset="-128"/>
              </a:rPr>
              <a:t> 1+2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Second </a:t>
            </a:r>
            <a:r>
              <a:rPr lang="fr-FR" baseline="0" dirty="0" err="1" smtClean="0">
                <a:ea typeface="ＭＳ Ｐゴシック" pitchFamily="34" charset="-128"/>
              </a:rPr>
              <a:t>hour</a:t>
            </a:r>
            <a:r>
              <a:rPr lang="fr-FR" baseline="0" dirty="0" smtClean="0">
                <a:ea typeface="ＭＳ Ｐゴシック" pitchFamily="34" charset="-128"/>
              </a:rPr>
              <a:t>: </a:t>
            </a:r>
            <a:r>
              <a:rPr lang="fr-FR" baseline="0" dirty="0" err="1" smtClean="0">
                <a:ea typeface="ＭＳ Ｐゴシック" pitchFamily="34" charset="-128"/>
              </a:rPr>
              <a:t>Exercises</a:t>
            </a:r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hour</a:t>
            </a:r>
            <a:r>
              <a:rPr lang="fr-FR" baseline="0" dirty="0" smtClean="0">
                <a:ea typeface="ＭＳ Ｐゴシック" pitchFamily="34" charset="-128"/>
              </a:rPr>
              <a:t>: Part 4.2 and 4.3. At the </a:t>
            </a:r>
            <a:r>
              <a:rPr lang="fr-FR" baseline="0" dirty="0" err="1" smtClean="0">
                <a:ea typeface="ＭＳ Ｐゴシック" pitchFamily="34" charset="-128"/>
              </a:rPr>
              <a:t>beginning</a:t>
            </a:r>
            <a:r>
              <a:rPr lang="fr-FR" baseline="0" dirty="0" smtClean="0">
                <a:ea typeface="ＭＳ Ｐゴシック" pitchFamily="34" charset="-128"/>
              </a:rPr>
              <a:t> discussion of </a:t>
            </a:r>
            <a:r>
              <a:rPr lang="fr-FR" baseline="0" dirty="0" err="1" smtClean="0">
                <a:ea typeface="ＭＳ Ｐゴシック" pitchFamily="34" charset="-128"/>
              </a:rPr>
              <a:t>exercises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The timing </a:t>
            </a:r>
            <a:r>
              <a:rPr lang="fr-FR" baseline="0" dirty="0" err="1" smtClean="0">
                <a:ea typeface="ＭＳ Ｐゴシック" pitchFamily="34" charset="-128"/>
              </a:rPr>
              <a:t>was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perfect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except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that</a:t>
            </a:r>
            <a:r>
              <a:rPr lang="fr-FR" baseline="0" dirty="0" smtClean="0">
                <a:ea typeface="ＭＳ Ｐゴシック" pitchFamily="34" charset="-128"/>
              </a:rPr>
              <a:t> a few more minutes at the end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If I </a:t>
            </a:r>
            <a:r>
              <a:rPr lang="fr-FR" baseline="0" dirty="0" err="1" smtClean="0">
                <a:ea typeface="ＭＳ Ｐゴシック" pitchFamily="34" charset="-128"/>
              </a:rPr>
              <a:t>waste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too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much</a:t>
            </a:r>
            <a:r>
              <a:rPr lang="fr-FR" baseline="0" dirty="0" smtClean="0">
                <a:ea typeface="ＭＳ Ｐゴシック" pitchFamily="34" charset="-128"/>
              </a:rPr>
              <a:t> time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exercises</a:t>
            </a:r>
            <a:r>
              <a:rPr lang="fr-FR" baseline="0" dirty="0" smtClean="0">
                <a:ea typeface="ＭＳ Ｐゴシック" pitchFamily="34" charset="-128"/>
              </a:rPr>
              <a:t>, the </a:t>
            </a:r>
            <a:r>
              <a:rPr lang="fr-FR" baseline="0" dirty="0" err="1" smtClean="0">
                <a:ea typeface="ＭＳ Ｐゴシック" pitchFamily="34" charset="-128"/>
              </a:rPr>
              <a:t>further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reduction</a:t>
            </a:r>
            <a:r>
              <a:rPr lang="fr-FR" baseline="0" dirty="0" smtClean="0">
                <a:ea typeface="ＭＳ Ｐゴシック" pitchFamily="34" charset="-128"/>
              </a:rPr>
              <a:t> to 1dim </a:t>
            </a:r>
            <a:r>
              <a:rPr lang="fr-FR" baseline="0" dirty="0" err="1" smtClean="0">
                <a:ea typeface="ＭＳ Ｐゴシック" pitchFamily="34" charset="-128"/>
              </a:rPr>
              <a:t>needs</a:t>
            </a:r>
            <a:r>
              <a:rPr lang="fr-FR" baseline="0" dirty="0" smtClean="0">
                <a:ea typeface="ＭＳ Ｐゴシック" pitchFamily="34" charset="-128"/>
              </a:rPr>
              <a:t> to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dropped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  <a:endParaRPr lang="fr-FR" dirty="0" smtClean="0">
              <a:ea typeface="ＭＳ Ｐゴシック" pitchFamily="34" charset="-128"/>
            </a:endParaRPr>
          </a:p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26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2018:</a:t>
            </a:r>
            <a:r>
              <a:rPr lang="fr-FR" baseline="0" dirty="0" smtClean="0">
                <a:ea typeface="ＭＳ Ｐゴシック" pitchFamily="34" charset="-128"/>
              </a:rPr>
              <a:t> the new format </a:t>
            </a:r>
            <a:r>
              <a:rPr lang="fr-FR" baseline="0" dirty="0" err="1" smtClean="0">
                <a:ea typeface="ＭＳ Ｐゴシック" pitchFamily="34" charset="-128"/>
              </a:rPr>
              <a:t>worked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very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well</a:t>
            </a:r>
            <a:r>
              <a:rPr lang="fr-FR" baseline="0" dirty="0" smtClean="0">
                <a:ea typeface="ＭＳ Ｐゴシック" pitchFamily="34" charset="-128"/>
              </a:rPr>
              <a:t>.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on </a:t>
            </a:r>
            <a:r>
              <a:rPr lang="fr-FR" baseline="0" dirty="0" err="1" smtClean="0">
                <a:ea typeface="ＭＳ Ｐゴシック" pitchFamily="34" charset="-128"/>
              </a:rPr>
              <a:t>inhibitory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rebound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12 or 15  minutes! – </a:t>
            </a:r>
            <a:r>
              <a:rPr lang="fr-FR" baseline="0" dirty="0" err="1" smtClean="0">
                <a:ea typeface="ＭＳ Ｐゴシック" pitchFamily="34" charset="-128"/>
              </a:rPr>
              <a:t>early</a:t>
            </a:r>
            <a:r>
              <a:rPr lang="fr-FR" baseline="0" dirty="0" smtClean="0">
                <a:ea typeface="ＭＳ Ｐゴシック" pitchFamily="34" charset="-128"/>
              </a:rPr>
              <a:t> in the </a:t>
            </a:r>
            <a:r>
              <a:rPr lang="fr-FR" baseline="0" dirty="0" err="1" smtClean="0">
                <a:ea typeface="ＭＳ Ｐゴシック" pitchFamily="34" charset="-128"/>
              </a:rPr>
              <a:t>lesson</a:t>
            </a:r>
            <a:r>
              <a:rPr lang="fr-FR" baseline="0" dirty="0" smtClean="0">
                <a:ea typeface="ＭＳ Ｐゴシック" pitchFamily="34" charset="-128"/>
              </a:rPr>
              <a:t>!</a:t>
            </a:r>
            <a:endParaRPr lang="fr-FR" dirty="0" smtClean="0">
              <a:ea typeface="ＭＳ Ｐゴシック" pitchFamily="34" charset="-128"/>
            </a:endParaRPr>
          </a:p>
          <a:p>
            <a:r>
              <a:rPr lang="fr-FR" dirty="0" smtClean="0">
                <a:ea typeface="ＭＳ Ｐゴシック" pitchFamily="34" charset="-128"/>
              </a:rPr>
              <a:t>In 2016: first </a:t>
            </a:r>
            <a:r>
              <a:rPr lang="fr-FR" dirty="0" err="1" smtClean="0">
                <a:ea typeface="ＭＳ Ｐゴシック" pitchFamily="34" charset="-128"/>
              </a:rPr>
              <a:t>hour</a:t>
            </a:r>
            <a:r>
              <a:rPr lang="fr-FR" dirty="0" smtClean="0">
                <a:ea typeface="ＭＳ Ｐゴシック" pitchFamily="34" charset="-128"/>
              </a:rPr>
              <a:t>  (45 minutes) </a:t>
            </a:r>
            <a:r>
              <a:rPr lang="fr-FR" dirty="0" err="1" smtClean="0">
                <a:ea typeface="ＭＳ Ｐゴシック" pitchFamily="34" charset="-128"/>
              </a:rPr>
              <a:t>until</a:t>
            </a:r>
            <a:r>
              <a:rPr lang="fr-FR" dirty="0" smtClean="0">
                <a:ea typeface="ＭＳ Ｐゴシック" pitchFamily="34" charset="-128"/>
              </a:rPr>
              <a:t> Quiz 1 and </a:t>
            </a:r>
            <a:r>
              <a:rPr lang="fr-FR" dirty="0" err="1" smtClean="0">
                <a:ea typeface="ＭＳ Ｐゴシック" pitchFamily="34" charset="-128"/>
              </a:rPr>
              <a:t>separation</a:t>
            </a:r>
            <a:r>
              <a:rPr lang="fr-FR" baseline="0" dirty="0" smtClean="0">
                <a:ea typeface="ＭＳ Ｐゴシック" pitchFamily="34" charset="-128"/>
              </a:rPr>
              <a:t> of time </a:t>
            </a:r>
            <a:r>
              <a:rPr lang="fr-FR" baseline="0" dirty="0" err="1" smtClean="0">
                <a:ea typeface="ＭＳ Ｐゴシック" pitchFamily="34" charset="-128"/>
              </a:rPr>
              <a:t>scales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prep</a:t>
            </a:r>
            <a:r>
              <a:rPr lang="fr-FR" baseline="0" dirty="0" smtClean="0">
                <a:ea typeface="ＭＳ Ｐゴシック" pitchFamily="34" charset="-128"/>
              </a:rPr>
              <a:t> for </a:t>
            </a:r>
            <a:r>
              <a:rPr lang="fr-FR" dirty="0" err="1" smtClean="0">
                <a:ea typeface="ＭＳ Ｐゴシック" pitchFamily="34" charset="-128"/>
              </a:rPr>
              <a:t>Exercise</a:t>
            </a:r>
            <a:r>
              <a:rPr lang="fr-FR" baseline="0" dirty="0" err="1" smtClean="0">
                <a:ea typeface="ＭＳ Ｐゴシック" pitchFamily="34" charset="-128"/>
              </a:rPr>
              <a:t>s</a:t>
            </a:r>
            <a:r>
              <a:rPr lang="fr-FR" baseline="0" dirty="0" smtClean="0">
                <a:ea typeface="ＭＳ Ｐゴシック" pitchFamily="34" charset="-128"/>
              </a:rPr>
              <a:t> 1+2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Second </a:t>
            </a:r>
            <a:r>
              <a:rPr lang="fr-FR" baseline="0" dirty="0" err="1" smtClean="0">
                <a:ea typeface="ＭＳ Ｐゴシック" pitchFamily="34" charset="-128"/>
              </a:rPr>
              <a:t>hour</a:t>
            </a:r>
            <a:r>
              <a:rPr lang="fr-FR" baseline="0" dirty="0" smtClean="0">
                <a:ea typeface="ＭＳ Ｐゴシック" pitchFamily="34" charset="-128"/>
              </a:rPr>
              <a:t>: </a:t>
            </a:r>
            <a:r>
              <a:rPr lang="fr-FR" baseline="0" dirty="0" err="1" smtClean="0">
                <a:ea typeface="ＭＳ Ｐゴシック" pitchFamily="34" charset="-128"/>
              </a:rPr>
              <a:t>Exercises</a:t>
            </a:r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hour</a:t>
            </a:r>
            <a:r>
              <a:rPr lang="fr-FR" baseline="0" dirty="0" smtClean="0">
                <a:ea typeface="ＭＳ Ｐゴシック" pitchFamily="34" charset="-128"/>
              </a:rPr>
              <a:t>: Part 4.2 and 4.3. At the </a:t>
            </a:r>
            <a:r>
              <a:rPr lang="fr-FR" baseline="0" dirty="0" err="1" smtClean="0">
                <a:ea typeface="ＭＳ Ｐゴシック" pitchFamily="34" charset="-128"/>
              </a:rPr>
              <a:t>beginning</a:t>
            </a:r>
            <a:r>
              <a:rPr lang="fr-FR" baseline="0" dirty="0" smtClean="0">
                <a:ea typeface="ＭＳ Ｐゴシック" pitchFamily="34" charset="-128"/>
              </a:rPr>
              <a:t> discussion of </a:t>
            </a:r>
            <a:r>
              <a:rPr lang="fr-FR" baseline="0" dirty="0" err="1" smtClean="0">
                <a:ea typeface="ＭＳ Ｐゴシック" pitchFamily="34" charset="-128"/>
              </a:rPr>
              <a:t>exercises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The timing </a:t>
            </a:r>
            <a:r>
              <a:rPr lang="fr-FR" baseline="0" dirty="0" err="1" smtClean="0">
                <a:ea typeface="ＭＳ Ｐゴシック" pitchFamily="34" charset="-128"/>
              </a:rPr>
              <a:t>was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perfect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except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that</a:t>
            </a:r>
            <a:r>
              <a:rPr lang="fr-FR" baseline="0" dirty="0" smtClean="0">
                <a:ea typeface="ＭＳ Ｐゴシック" pitchFamily="34" charset="-128"/>
              </a:rPr>
              <a:t> a few more minutes at the end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If I </a:t>
            </a:r>
            <a:r>
              <a:rPr lang="fr-FR" baseline="0" dirty="0" err="1" smtClean="0">
                <a:ea typeface="ＭＳ Ｐゴシック" pitchFamily="34" charset="-128"/>
              </a:rPr>
              <a:t>waste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too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much</a:t>
            </a:r>
            <a:r>
              <a:rPr lang="fr-FR" baseline="0" dirty="0" smtClean="0">
                <a:ea typeface="ＭＳ Ｐゴシック" pitchFamily="34" charset="-128"/>
              </a:rPr>
              <a:t> time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exercises</a:t>
            </a:r>
            <a:r>
              <a:rPr lang="fr-FR" baseline="0" dirty="0" smtClean="0">
                <a:ea typeface="ＭＳ Ｐゴシック" pitchFamily="34" charset="-128"/>
              </a:rPr>
              <a:t>, the </a:t>
            </a:r>
            <a:r>
              <a:rPr lang="fr-FR" baseline="0" dirty="0" err="1" smtClean="0">
                <a:ea typeface="ＭＳ Ｐゴシック" pitchFamily="34" charset="-128"/>
              </a:rPr>
              <a:t>further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reduction</a:t>
            </a:r>
            <a:r>
              <a:rPr lang="fr-FR" baseline="0" dirty="0" smtClean="0">
                <a:ea typeface="ＭＳ Ｐゴシック" pitchFamily="34" charset="-128"/>
              </a:rPr>
              <a:t> to 1dim </a:t>
            </a:r>
            <a:r>
              <a:rPr lang="fr-FR" baseline="0" dirty="0" err="1" smtClean="0">
                <a:ea typeface="ＭＳ Ｐゴシック" pitchFamily="34" charset="-128"/>
              </a:rPr>
              <a:t>needs</a:t>
            </a:r>
            <a:r>
              <a:rPr lang="fr-FR" baseline="0" dirty="0" smtClean="0">
                <a:ea typeface="ＭＳ Ｐゴシック" pitchFamily="34" charset="-128"/>
              </a:rPr>
              <a:t> to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dropped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  <a:endParaRPr lang="fr-FR" dirty="0" smtClean="0">
              <a:ea typeface="ＭＳ Ｐゴシック" pitchFamily="34" charset="-128"/>
            </a:endParaRPr>
          </a:p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05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49405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5EEC-9616-4906-85E0-869E76F4BD89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50647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283F7-7873-4ECA-87F7-CAAD17656BBB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74711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31403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87793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447C4-20B8-45B2-AFA9-789258A6F509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61300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447C4-20B8-45B2-AFA9-789258A6F509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24395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447C4-20B8-45B2-AFA9-789258A6F509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3058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BA52A-2AB4-4819-83B7-EDDD2F9F69A5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3936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6C1BA-A324-412B-BFD9-65C47A4A4172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99055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61562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77004-5D2A-434F-8F80-91E02B6A931F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61986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77004-5D2A-434F-8F80-91E02B6A931F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32340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BA52A-2AB4-4819-83B7-EDDD2F9F69A5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4812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BA52A-2AB4-4819-83B7-EDDD2F9F69A5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08349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2FFEC-1B96-42A8-AB45-2E61900D4891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56609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7091E-FD2F-4DD8-9497-6394752F9393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64029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53264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war</a:t>
            </a:r>
            <a:r>
              <a:rPr lang="fr-FR" dirty="0" smtClean="0"/>
              <a:t> hier </a:t>
            </a:r>
            <a:r>
              <a:rPr lang="fr-FR" dirty="0" err="1" smtClean="0"/>
              <a:t>nach</a:t>
            </a:r>
            <a:r>
              <a:rPr lang="fr-FR" dirty="0" smtClean="0"/>
              <a:t> 40 </a:t>
            </a:r>
            <a:r>
              <a:rPr lang="fr-FR" dirty="0" err="1" smtClean="0"/>
              <a:t>Minuten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12642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EAA29-6085-4A22-9204-56649D270986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4667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92614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77004-5D2A-434F-8F80-91E02B6A931F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7739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8304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45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70865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77004-5D2A-434F-8F80-91E02B6A931F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243868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77004-5D2A-434F-8F80-91E02B6A931F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16651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6662B-5503-4DF3-A479-1F391E042A33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8831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6662B-5503-4DF3-A479-1F391E042A33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456809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6662B-5503-4DF3-A479-1F391E042A33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850723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Entweder</a:t>
            </a:r>
            <a:r>
              <a:rPr lang="fr-FR" dirty="0" smtClean="0"/>
              <a:t> </a:t>
            </a:r>
            <a:r>
              <a:rPr lang="fr-FR" dirty="0" err="1" smtClean="0"/>
              <a:t>noch</a:t>
            </a:r>
            <a:r>
              <a:rPr lang="fr-FR" dirty="0" smtClean="0"/>
              <a:t> vor Ende der </a:t>
            </a:r>
            <a:r>
              <a:rPr lang="fr-FR" dirty="0" err="1" smtClean="0"/>
              <a:t>Stunde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nicht</a:t>
            </a:r>
            <a:r>
              <a:rPr lang="fr-FR" baseline="0" dirty="0" smtClean="0"/>
              <a:t> (in 2018: </a:t>
            </a:r>
            <a:r>
              <a:rPr lang="fr-FR" baseline="0" dirty="0" err="1" smtClean="0"/>
              <a:t>das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letztes</a:t>
            </a:r>
            <a:r>
              <a:rPr lang="fr-FR" baseline="0" dirty="0" smtClean="0"/>
              <a:t> slide vor 12:00)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1385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32997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651700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5EEC-9616-4906-85E0-869E76F4BD89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291420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05B02-74FE-4BCD-AAF3-94F7BF907976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629455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05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130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C19D3-9F4C-43D9-955D-4D388B76CB3D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965644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6662B-5503-4DF3-A479-1F391E042A33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274588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6662B-5503-4DF3-A479-1F391E042A33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317775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6662B-5503-4DF3-A479-1F391E042A33}" type="slidenum">
              <a:rPr lang="fr-FR" smtClean="0"/>
              <a:pPr/>
              <a:t>54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057219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55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0816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970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56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Entweder</a:t>
            </a:r>
            <a:r>
              <a:rPr lang="fr-FR" dirty="0" smtClean="0"/>
              <a:t> </a:t>
            </a:r>
            <a:r>
              <a:rPr lang="fr-FR" dirty="0" err="1" smtClean="0"/>
              <a:t>noch</a:t>
            </a:r>
            <a:r>
              <a:rPr lang="fr-FR" dirty="0" smtClean="0"/>
              <a:t> vor Ende der </a:t>
            </a:r>
            <a:r>
              <a:rPr lang="fr-FR" dirty="0" err="1" smtClean="0"/>
              <a:t>Stunde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nicht</a:t>
            </a:r>
            <a:r>
              <a:rPr lang="fr-FR" baseline="0" dirty="0" smtClean="0"/>
              <a:t> (in 2018: </a:t>
            </a:r>
            <a:r>
              <a:rPr lang="fr-FR" baseline="0" dirty="0" err="1" smtClean="0"/>
              <a:t>das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letztes</a:t>
            </a:r>
            <a:r>
              <a:rPr lang="fr-FR" baseline="0" dirty="0" smtClean="0"/>
              <a:t> slide vor 12:00)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819998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918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A83C0-4655-4CF0-A5CA-BEE918CB119D}" type="slidenum">
              <a:rPr lang="fr-FR" smtClean="0"/>
              <a:pPr/>
              <a:t>59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790135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60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715901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C5C18-4C9D-4B12-A8A6-C798A09B6493}" type="slidenum">
              <a:rPr lang="fr-FR" smtClean="0"/>
              <a:pPr/>
              <a:t>61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124504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62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167320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63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614313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64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041000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65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608606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66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6969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5EEC-9616-4906-85E0-869E76F4BD89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346649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67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485489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68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8978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5EEC-9616-4906-85E0-869E76F4BD89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33679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C19D3-9F4C-43D9-955D-4D388B76CB3D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9741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EAA29-6085-4A22-9204-56649D270986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10 minutes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3555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16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6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6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28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4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16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6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16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25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16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6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16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15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6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6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5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6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22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22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2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21.w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5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6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6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5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1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45.wmf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16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4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3.wmf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49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49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50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132.bin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53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6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2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119646"/>
            <a:ext cx="17818260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544646" y="288742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4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Reducing detail: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Analysis of 2D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367662" y="6046680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41768" y="1856805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noProof="0" dirty="0" smtClean="0">
                <a:latin typeface="Arial Narrow" pitchFamily="34" charset="0"/>
                <a:cs typeface="ＭＳ Ｐゴシック" charset="0"/>
              </a:rPr>
              <a:t>4</a:t>
            </a:r>
            <a:r>
              <a:rPr kumimoji="0" lang="fr-C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.1</a:t>
            </a:r>
            <a:r>
              <a:rPr kumimoji="0" lang="fr-CH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Separation</a:t>
            </a:r>
            <a:r>
              <a:rPr kumimoji="0" lang="fr-C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time </a:t>
            </a:r>
            <a:r>
              <a:rPr kumimoji="0" lang="fr-CH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scales</a:t>
            </a:r>
            <a:endParaRPr kumimoji="0" lang="fr-CH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4.2</a:t>
            </a:r>
            <a:r>
              <a:rPr lang="fr-CH" sz="60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limit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cycles: constant input</a:t>
            </a: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4.3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Pulse input</a:t>
            </a:r>
            <a:endParaRPr lang="en-US" sz="4400" b="1" dirty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4.4.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Further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reduction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to 1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dim</a:t>
            </a:r>
            <a:endParaRPr lang="fr-CH" sz="60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nonlinear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(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again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)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341768" y="285905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591906" y="5452435"/>
            <a:ext cx="9773651" cy="15133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341768" y="1353347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>
            <a:off x="11349790" y="4489559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59157" y="8082434"/>
            <a:ext cx="7964040" cy="25853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4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5400" dirty="0"/>
              <a:t>-</a:t>
            </a:r>
            <a:r>
              <a:rPr lang="en-US" sz="5400" dirty="0" smtClean="0"/>
              <a:t> Ch. 4.4 – 4.7 </a:t>
            </a:r>
            <a:endParaRPr lang="en-US" sz="4400" dirty="0" smtClean="0"/>
          </a:p>
        </p:txBody>
      </p:sp>
      <p:pic>
        <p:nvPicPr>
          <p:cNvPr id="18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Line 47"/>
          <p:cNvSpPr>
            <a:spLocks noChangeShapeType="1"/>
          </p:cNvSpPr>
          <p:nvPr/>
        </p:nvSpPr>
        <p:spPr bwMode="auto">
          <a:xfrm>
            <a:off x="3244872" y="8200000"/>
            <a:ext cx="7742674" cy="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6" name="Line 48"/>
          <p:cNvSpPr>
            <a:spLocks noChangeShapeType="1"/>
          </p:cNvSpPr>
          <p:nvPr/>
        </p:nvSpPr>
        <p:spPr bwMode="auto">
          <a:xfrm flipH="1" flipV="1">
            <a:off x="3244873" y="3069022"/>
            <a:ext cx="375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98417" name="Freeform 49"/>
          <p:cNvSpPr>
            <a:spLocks/>
          </p:cNvSpPr>
          <p:nvPr/>
        </p:nvSpPr>
        <p:spPr bwMode="auto">
          <a:xfrm>
            <a:off x="3424934" y="333907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9218" name="Object 52"/>
          <p:cNvGraphicFramePr>
            <a:graphicFrameLocks noChangeAspect="1"/>
          </p:cNvGraphicFramePr>
          <p:nvPr/>
        </p:nvGraphicFramePr>
        <p:xfrm>
          <a:off x="5758240" y="2393894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71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8240" y="2393894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Text Box 53"/>
          <p:cNvSpPr txBox="1">
            <a:spLocks noChangeArrowheads="1"/>
          </p:cNvSpPr>
          <p:nvPr/>
        </p:nvSpPr>
        <p:spPr bwMode="auto">
          <a:xfrm>
            <a:off x="2126987" y="2512041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9241" name="Text Box 54"/>
          <p:cNvSpPr txBox="1">
            <a:spLocks noChangeArrowheads="1"/>
          </p:cNvSpPr>
          <p:nvPr/>
        </p:nvSpPr>
        <p:spPr bwMode="auto">
          <a:xfrm>
            <a:off x="10229785" y="7237941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9242" name="Text Box 55"/>
          <p:cNvSpPr txBox="1">
            <a:spLocks noChangeArrowheads="1"/>
          </p:cNvSpPr>
          <p:nvPr/>
        </p:nvSpPr>
        <p:spPr bwMode="auto">
          <a:xfrm>
            <a:off x="8050282" y="6551561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I(t)=0</a:t>
            </a:r>
            <a:endParaRPr lang="en-US" dirty="0"/>
          </a:p>
        </p:txBody>
      </p:sp>
      <p:sp>
        <p:nvSpPr>
          <p:cNvPr id="9243" name="Text Box 56"/>
          <p:cNvSpPr txBox="1">
            <a:spLocks noChangeArrowheads="1"/>
          </p:cNvSpPr>
          <p:nvPr/>
        </p:nvSpPr>
        <p:spPr bwMode="auto">
          <a:xfrm>
            <a:off x="8050280" y="8996088"/>
            <a:ext cx="232441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r>
              <a:rPr lang="en-US" sz="4200" dirty="0"/>
              <a:t>&lt;0</a:t>
            </a:r>
          </a:p>
        </p:txBody>
      </p:sp>
      <p:sp>
        <p:nvSpPr>
          <p:cNvPr id="9244" name="Text Box 57"/>
          <p:cNvSpPr txBox="1">
            <a:spLocks noChangeArrowheads="1"/>
          </p:cNvSpPr>
          <p:nvPr/>
        </p:nvSpPr>
        <p:spPr bwMode="auto">
          <a:xfrm>
            <a:off x="120318" y="248786"/>
            <a:ext cx="21015685" cy="21183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</a:t>
            </a:r>
            <a:r>
              <a:rPr lang="en-US" sz="6800" dirty="0" smtClean="0"/>
              <a:t>Week 4 – </a:t>
            </a:r>
            <a:r>
              <a:rPr lang="en-US" sz="6800" b="1" dirty="0" smtClean="0"/>
              <a:t>Exercise 1 on inhibitory rebound </a:t>
            </a:r>
            <a:r>
              <a:rPr lang="en-US" sz="6800" b="1" dirty="0"/>
              <a:t>NOW! </a:t>
            </a:r>
          </a:p>
          <a:p>
            <a:r>
              <a:rPr lang="en-US" b="1" dirty="0"/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245" name="Rectangle 58"/>
          <p:cNvSpPr>
            <a:spLocks noChangeArrowheads="1"/>
          </p:cNvSpPr>
          <p:nvPr/>
        </p:nvSpPr>
        <p:spPr bwMode="auto">
          <a:xfrm>
            <a:off x="222807" y="1862094"/>
            <a:ext cx="21607462" cy="9763865"/>
          </a:xfrm>
          <a:prstGeom prst="rect">
            <a:avLst/>
          </a:prstGeom>
          <a:solidFill>
            <a:srgbClr val="FF99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dirty="0"/>
          </a:p>
        </p:txBody>
      </p:sp>
      <p:sp>
        <p:nvSpPr>
          <p:cNvPr id="9246" name="TextBox 55"/>
          <p:cNvSpPr txBox="1">
            <a:spLocks noChangeArrowheads="1"/>
          </p:cNvSpPr>
          <p:nvPr/>
        </p:nvSpPr>
        <p:spPr bwMode="auto">
          <a:xfrm>
            <a:off x="9959691" y="10126928"/>
            <a:ext cx="645375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 smtClean="0"/>
              <a:t>Now exercises</a:t>
            </a:r>
            <a:endParaRPr lang="en-US" sz="6800" b="1" dirty="0"/>
          </a:p>
        </p:txBody>
      </p:sp>
      <p:cxnSp>
        <p:nvCxnSpPr>
          <p:cNvPr id="9247" name="Straight Arrow Connector 57"/>
          <p:cNvCxnSpPr>
            <a:cxnSpLocks noChangeShapeType="1"/>
          </p:cNvCxnSpPr>
          <p:nvPr/>
        </p:nvCxnSpPr>
        <p:spPr bwMode="auto">
          <a:xfrm flipV="1">
            <a:off x="3488705" y="7865247"/>
            <a:ext cx="678986" cy="12377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2971505" y="4665014"/>
            <a:ext cx="6530955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Start at 9:30</a:t>
            </a:r>
          </a:p>
          <a:p>
            <a:r>
              <a:rPr lang="en-US" dirty="0" smtClean="0"/>
              <a:t>Next lecture at 9:40</a:t>
            </a:r>
          </a:p>
        </p:txBody>
      </p:sp>
      <p:sp>
        <p:nvSpPr>
          <p:cNvPr id="27" name="Line 50"/>
          <p:cNvSpPr>
            <a:spLocks noChangeShapeType="1"/>
          </p:cNvSpPr>
          <p:nvPr/>
        </p:nvSpPr>
        <p:spPr bwMode="auto">
          <a:xfrm flipV="1">
            <a:off x="3043965" y="3963567"/>
            <a:ext cx="3603332" cy="4025453"/>
          </a:xfrm>
          <a:prstGeom prst="line">
            <a:avLst/>
          </a:prstGeom>
          <a:noFill/>
          <a:ln w="9525">
            <a:solidFill>
              <a:schemeClr val="accent1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417" grpId="0" animBg="1"/>
      <p:bldP spid="92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95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119646"/>
            <a:ext cx="17818260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544646" y="288742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4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Reducing detail: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Analysis of 2D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41768" y="1856805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noProof="0" dirty="0" smtClean="0">
                <a:latin typeface="Arial Narrow" pitchFamily="34" charset="0"/>
                <a:cs typeface="ＭＳ Ｐゴシック" charset="0"/>
              </a:rPr>
              <a:t>4</a:t>
            </a:r>
            <a:r>
              <a:rPr kumimoji="0" lang="fr-C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.1</a:t>
            </a:r>
            <a:r>
              <a:rPr kumimoji="0" lang="fr-CH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Separation</a:t>
            </a:r>
            <a:r>
              <a:rPr kumimoji="0" lang="fr-C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time </a:t>
            </a:r>
            <a:r>
              <a:rPr kumimoji="0" lang="fr-CH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scales</a:t>
            </a:r>
            <a:endParaRPr kumimoji="0" lang="fr-CH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4.2</a:t>
            </a:r>
            <a:r>
              <a:rPr lang="fr-CH" sz="60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limit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cycles: constant input</a:t>
            </a: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4.3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Pulse input</a:t>
            </a:r>
            <a:endParaRPr lang="en-US" sz="4400" b="1" dirty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4.4.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Further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reduction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to 1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dim</a:t>
            </a:r>
            <a:endParaRPr lang="fr-CH" sz="60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nonlinear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(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again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)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341768" y="285905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705475" y="6961322"/>
            <a:ext cx="9773651" cy="15133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341768" y="1353347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>
            <a:off x="11349790" y="4489559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468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 4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Type I and II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318798" y="5747594"/>
            <a:ext cx="10709951" cy="1210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6600" dirty="0"/>
              <a:t>Type I and </a:t>
            </a:r>
            <a:r>
              <a:rPr lang="en-US" sz="6600" dirty="0" smtClean="0"/>
              <a:t>  </a:t>
            </a:r>
            <a:r>
              <a:rPr lang="en-US" sz="6600" dirty="0"/>
              <a:t>type II  models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0162424" y="971116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16048771" y="7415723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16048771" y="971116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3804934" y="9646462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9687529" y="9711161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5433559" y="7545122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11355337" y="8180869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17920666" y="8946014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17916918" y="8180868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0965201" y="7027525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7481767" y="7033151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681367" y="1916072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0850174" y="4596895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10850172" y="3831750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5610569" y="3893637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15618071" y="3958336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7613384" y="1431324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6972287" y="2473282"/>
            <a:ext cx="3799072" cy="2716936"/>
            <a:chOff x="2438445" y="2941168"/>
            <a:chExt cx="3799072" cy="27169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5" name="Line 22"/>
          <p:cNvSpPr>
            <a:spLocks noChangeShapeType="1"/>
          </p:cNvSpPr>
          <p:nvPr/>
        </p:nvSpPr>
        <p:spPr bwMode="auto">
          <a:xfrm flipV="1">
            <a:off x="10257610" y="7495934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1260435" y="168665"/>
            <a:ext cx="17068836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Review:  </a:t>
            </a:r>
            <a:r>
              <a:rPr lang="en-US" sz="6000" dirty="0" err="1" smtClean="0">
                <a:solidFill>
                  <a:srgbClr val="FF0000"/>
                </a:solidFill>
              </a:rPr>
              <a:t>Nullclines</a:t>
            </a:r>
            <a:r>
              <a:rPr lang="en-US" sz="6000" dirty="0" smtClean="0">
                <a:solidFill>
                  <a:srgbClr val="FF0000"/>
                </a:solidFill>
              </a:rPr>
              <a:t> change for  </a:t>
            </a:r>
            <a:r>
              <a:rPr lang="en-US" sz="6000" dirty="0">
                <a:solidFill>
                  <a:srgbClr val="FF0000"/>
                </a:solidFill>
              </a:rPr>
              <a:t>c</a:t>
            </a:r>
            <a:r>
              <a:rPr lang="en-US" sz="6000" dirty="0" smtClean="0">
                <a:solidFill>
                  <a:srgbClr val="FF0000"/>
                </a:solidFill>
              </a:rPr>
              <a:t>onstant stimulus</a:t>
            </a:r>
            <a:endParaRPr lang="en-US" sz="6000" dirty="0">
              <a:solidFill>
                <a:srgbClr val="FF0000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620561" y="3195608"/>
          <a:ext cx="7348789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246" name="Equation" r:id="rId4" imgW="1295280" imgH="393480" progId="Equation.3">
                  <p:embed/>
                </p:oleObj>
              </mc:Choice>
              <mc:Fallback>
                <p:oleObj name="Equation" r:id="rId4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561" y="3195608"/>
                        <a:ext cx="7348789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4119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1156104" name="Object 8"/>
          <p:cNvGraphicFramePr>
            <a:graphicFrameLocks noChangeAspect="1"/>
          </p:cNvGraphicFramePr>
          <p:nvPr/>
        </p:nvGraphicFramePr>
        <p:xfrm>
          <a:off x="1225550" y="4951413"/>
          <a:ext cx="5834063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247" name="Equation" r:id="rId6" imgW="1028520" imgH="393480" progId="Equation.3">
                  <p:embed/>
                </p:oleObj>
              </mc:Choice>
              <mc:Fallback>
                <p:oleObj name="Equation" r:id="rId6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951413"/>
                        <a:ext cx="5834063" cy="166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7" name="Freeform 11"/>
          <p:cNvSpPr>
            <a:spLocks/>
          </p:cNvSpPr>
          <p:nvPr/>
        </p:nvSpPr>
        <p:spPr bwMode="auto">
          <a:xfrm>
            <a:off x="13324602" y="37807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8" name="Line 12"/>
          <p:cNvSpPr>
            <a:spLocks noChangeShapeType="1"/>
          </p:cNvSpPr>
          <p:nvPr/>
        </p:nvSpPr>
        <p:spPr bwMode="auto">
          <a:xfrm flipH="1">
            <a:off x="13504665" y="4185797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9" name="Freeform 13"/>
          <p:cNvSpPr>
            <a:spLocks/>
          </p:cNvSpPr>
          <p:nvPr/>
        </p:nvSpPr>
        <p:spPr bwMode="auto">
          <a:xfrm>
            <a:off x="13324602" y="3395335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56110" name="Object 14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248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942642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6111" name="Object 15"/>
          <p:cNvGraphicFramePr>
            <a:graphicFrameLocks noChangeAspect="1"/>
          </p:cNvGraphicFramePr>
          <p:nvPr/>
        </p:nvGraphicFramePr>
        <p:xfrm>
          <a:off x="15657908" y="2835541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249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835541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17608583" y="10633274"/>
            <a:ext cx="368215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3300"/>
                </a:solidFill>
              </a:rPr>
              <a:t>u</a:t>
            </a:r>
            <a:r>
              <a:rPr lang="fr-CH" i="0">
                <a:solidFill>
                  <a:srgbClr val="FF3300"/>
                </a:solidFill>
              </a:rPr>
              <a:t>-nullcline</a:t>
            </a:r>
            <a:endParaRPr lang="fr-FR" i="0">
              <a:solidFill>
                <a:srgbClr val="FF3300"/>
              </a:solidFill>
            </a:endParaRP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17781143" y="2886174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w</a:t>
            </a:r>
            <a:r>
              <a:rPr lang="fr-CH" i="0" dirty="0">
                <a:solidFill>
                  <a:srgbClr val="3550FE"/>
                </a:solidFill>
              </a:rPr>
              <a:t>-</a:t>
            </a:r>
            <a:r>
              <a:rPr lang="fr-CH" i="0" dirty="0" err="1">
                <a:solidFill>
                  <a:srgbClr val="3550FE"/>
                </a:solidFill>
              </a:rPr>
              <a:t>nullcline</a:t>
            </a:r>
            <a:endParaRPr lang="fr-FR" i="0" dirty="0">
              <a:solidFill>
                <a:srgbClr val="3550FE"/>
              </a:solidFill>
            </a:endParaRPr>
          </a:p>
        </p:txBody>
      </p:sp>
      <p:sp>
        <p:nvSpPr>
          <p:cNvPr id="1156117" name="Freeform 21"/>
          <p:cNvSpPr>
            <a:spLocks/>
          </p:cNvSpPr>
          <p:nvPr/>
        </p:nvSpPr>
        <p:spPr bwMode="auto">
          <a:xfrm>
            <a:off x="13354612" y="2956501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18" name="Freeform 22"/>
          <p:cNvSpPr>
            <a:spLocks/>
          </p:cNvSpPr>
          <p:nvPr/>
        </p:nvSpPr>
        <p:spPr bwMode="auto">
          <a:xfrm>
            <a:off x="13354612" y="263018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19" name="Freeform 23"/>
          <p:cNvSpPr>
            <a:spLocks/>
          </p:cNvSpPr>
          <p:nvPr/>
        </p:nvSpPr>
        <p:spPr bwMode="auto">
          <a:xfrm>
            <a:off x="13354612" y="224761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20" name="Text Box 24"/>
          <p:cNvSpPr txBox="1">
            <a:spLocks noChangeArrowheads="1"/>
          </p:cNvSpPr>
          <p:nvPr/>
        </p:nvSpPr>
        <p:spPr bwMode="auto">
          <a:xfrm>
            <a:off x="2247029" y="7468611"/>
            <a:ext cx="8858255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/>
              <a:t>apply</a:t>
            </a:r>
            <a:r>
              <a:rPr lang="fr-CH" sz="5900" dirty="0"/>
              <a:t> constant stimulus I</a:t>
            </a:r>
            <a:r>
              <a:rPr lang="fr-CH" sz="2500" dirty="0"/>
              <a:t>0</a:t>
            </a:r>
            <a:endParaRPr lang="fr-FR" sz="25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01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7" grpId="0" animBg="1"/>
      <p:bldP spid="1156107" grpId="1" animBg="1"/>
      <p:bldP spid="1156108" grpId="0" animBg="1"/>
      <p:bldP spid="1156109" grpId="0" animBg="1"/>
      <p:bldP spid="1156109" grpId="1" animBg="1"/>
      <p:bldP spid="2066" grpId="0"/>
      <p:bldP spid="1156117" grpId="0" animBg="1"/>
      <p:bldP spid="1156117" grpId="1" animBg="1"/>
      <p:bldP spid="1156118" grpId="0" animBg="1"/>
      <p:bldP spid="1156118" grpId="1" animBg="1"/>
      <p:bldP spid="1156119" grpId="0" animBg="1"/>
      <p:bldP spid="11561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474751" y="281982"/>
            <a:ext cx="18585212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</a:t>
            </a:r>
            <a:r>
              <a:rPr lang="en-US" sz="6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4.2. Limit cycle (example: </a:t>
            </a:r>
            <a:r>
              <a:rPr lang="en-US" sz="68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FitzHugh</a:t>
            </a:r>
            <a:r>
              <a:rPr lang="en-US" sz="6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en-US" sz="6800" dirty="0" err="1">
                <a:solidFill>
                  <a:srgbClr val="FF0000"/>
                </a:solidFill>
                <a:latin typeface="Impact" panose="020B0806030902050204" pitchFamily="34" charset="0"/>
              </a:rPr>
              <a:t>Nagumo</a:t>
            </a:r>
            <a:r>
              <a:rPr lang="en-US" sz="6800" dirty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en-US" sz="6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Model)</a:t>
            </a:r>
            <a:endParaRPr lang="en-US" sz="6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620561" y="3195608"/>
          <a:ext cx="7348789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4" name="Equation" r:id="rId4" imgW="1295280" imgH="393480" progId="Equation.3">
                  <p:embed/>
                </p:oleObj>
              </mc:Choice>
              <mc:Fallback>
                <p:oleObj name="Equation" r:id="rId4" imgW="1295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561" y="3195608"/>
                        <a:ext cx="7348789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5150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5" name="Equation" r:id="rId6" imgW="1015920" imgH="393480" progId="Equation.3">
                  <p:embed/>
                </p:oleObj>
              </mc:Choice>
              <mc:Fallback>
                <p:oleObj name="Equation" r:id="rId6" imgW="10159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35" y="4950942"/>
                        <a:ext cx="5761990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13504665" y="4185797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13324602" y="229543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124" name="Object 13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6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942642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4"/>
          <p:cNvGraphicFramePr>
            <a:graphicFrameLocks noChangeAspect="1"/>
          </p:cNvGraphicFramePr>
          <p:nvPr/>
        </p:nvGraphicFramePr>
        <p:xfrm>
          <a:off x="15657908" y="2835541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7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835541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V="1">
            <a:off x="17826157" y="5671079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13684727" y="4320823"/>
            <a:ext cx="0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V="1">
            <a:off x="14404975" y="7561439"/>
            <a:ext cx="14404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>
            <a:off x="14585038" y="7021336"/>
            <a:ext cx="3601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0" name="Line 22"/>
          <p:cNvSpPr>
            <a:spLocks noChangeShapeType="1"/>
          </p:cNvSpPr>
          <p:nvPr/>
        </p:nvSpPr>
        <p:spPr bwMode="auto">
          <a:xfrm flipH="1" flipV="1">
            <a:off x="14585037" y="5536054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1" name="Line 23"/>
          <p:cNvSpPr>
            <a:spLocks noChangeShapeType="1"/>
          </p:cNvSpPr>
          <p:nvPr/>
        </p:nvSpPr>
        <p:spPr bwMode="auto">
          <a:xfrm flipH="1">
            <a:off x="14585038" y="4590874"/>
            <a:ext cx="9003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2" name="Line 24"/>
          <p:cNvSpPr>
            <a:spLocks noChangeShapeType="1"/>
          </p:cNvSpPr>
          <p:nvPr/>
        </p:nvSpPr>
        <p:spPr bwMode="auto">
          <a:xfrm flipV="1">
            <a:off x="15665411" y="5401028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3" name="Line 25"/>
          <p:cNvSpPr>
            <a:spLocks noChangeShapeType="1"/>
          </p:cNvSpPr>
          <p:nvPr/>
        </p:nvSpPr>
        <p:spPr bwMode="auto">
          <a:xfrm>
            <a:off x="14044851" y="5806105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4" name="Line 26"/>
          <p:cNvSpPr>
            <a:spLocks noChangeShapeType="1"/>
          </p:cNvSpPr>
          <p:nvPr/>
        </p:nvSpPr>
        <p:spPr bwMode="auto">
          <a:xfrm flipV="1">
            <a:off x="18186281" y="6211182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8171" name="Text Box 27"/>
          <p:cNvSpPr txBox="1">
            <a:spLocks noChangeArrowheads="1"/>
          </p:cNvSpPr>
          <p:nvPr/>
        </p:nvSpPr>
        <p:spPr bwMode="auto">
          <a:xfrm>
            <a:off x="14164325" y="8942642"/>
            <a:ext cx="366933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limit cycle</a:t>
            </a:r>
          </a:p>
        </p:txBody>
      </p:sp>
      <p:sp>
        <p:nvSpPr>
          <p:cNvPr id="5146" name="Text Box 28"/>
          <p:cNvSpPr txBox="1">
            <a:spLocks noChangeArrowheads="1"/>
          </p:cNvSpPr>
          <p:nvPr/>
        </p:nvSpPr>
        <p:spPr bwMode="auto">
          <a:xfrm>
            <a:off x="2419587" y="7268155"/>
            <a:ext cx="7157468" cy="213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/>
              <a:t>-</a:t>
            </a:r>
            <a:r>
              <a:rPr lang="fr-CH" sz="4200" dirty="0" err="1"/>
              <a:t>unstable</a:t>
            </a:r>
            <a:r>
              <a:rPr lang="fr-CH" sz="4200" dirty="0"/>
              <a:t> </a:t>
            </a:r>
            <a:r>
              <a:rPr lang="fr-CH" sz="4200" dirty="0" err="1"/>
              <a:t>fixed</a:t>
            </a:r>
            <a:r>
              <a:rPr lang="fr-CH" sz="4200" dirty="0"/>
              <a:t> point</a:t>
            </a:r>
          </a:p>
          <a:p>
            <a:r>
              <a:rPr lang="fr-CH" sz="4200" dirty="0"/>
              <a:t>-</a:t>
            </a:r>
            <a:r>
              <a:rPr lang="fr-CH" sz="4200" dirty="0" err="1"/>
              <a:t>closed</a:t>
            </a:r>
            <a:r>
              <a:rPr lang="fr-CH" sz="4200" dirty="0"/>
              <a:t> </a:t>
            </a:r>
            <a:r>
              <a:rPr lang="fr-CH" sz="4200" dirty="0" err="1"/>
              <a:t>boundary</a:t>
            </a:r>
            <a:r>
              <a:rPr lang="fr-CH" sz="4200" dirty="0"/>
              <a:t> </a:t>
            </a:r>
          </a:p>
          <a:p>
            <a:r>
              <a:rPr lang="fr-CH" sz="4200" dirty="0"/>
              <a:t>   </a:t>
            </a:r>
            <a:r>
              <a:rPr lang="fr-CH" sz="4200" dirty="0" err="1"/>
              <a:t>with</a:t>
            </a:r>
            <a:r>
              <a:rPr lang="fr-CH" sz="4200" dirty="0"/>
              <a:t> </a:t>
            </a:r>
            <a:r>
              <a:rPr lang="fr-CH" sz="4200" dirty="0" err="1"/>
              <a:t>arrows</a:t>
            </a:r>
            <a:r>
              <a:rPr lang="fr-CH" sz="4200" dirty="0"/>
              <a:t> </a:t>
            </a:r>
            <a:r>
              <a:rPr lang="fr-CH" sz="4200" dirty="0" err="1"/>
              <a:t>pointing</a:t>
            </a:r>
            <a:r>
              <a:rPr lang="fr-CH" sz="4200" dirty="0"/>
              <a:t> </a:t>
            </a:r>
            <a:r>
              <a:rPr lang="fr-CH" sz="4200" dirty="0" err="1"/>
              <a:t>inside</a:t>
            </a:r>
            <a:endParaRPr lang="fr-FR" sz="4200" dirty="0"/>
          </a:p>
        </p:txBody>
      </p:sp>
      <p:sp>
        <p:nvSpPr>
          <p:cNvPr id="5147" name="Line 29"/>
          <p:cNvSpPr>
            <a:spLocks noChangeShapeType="1"/>
          </p:cNvSpPr>
          <p:nvPr/>
        </p:nvSpPr>
        <p:spPr bwMode="auto">
          <a:xfrm>
            <a:off x="2464604" y="9698617"/>
            <a:ext cx="1703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8" name="Text Box 30"/>
          <p:cNvSpPr txBox="1">
            <a:spLocks noChangeArrowheads="1"/>
          </p:cNvSpPr>
          <p:nvPr/>
        </p:nvSpPr>
        <p:spPr bwMode="auto">
          <a:xfrm>
            <a:off x="4291482" y="9310418"/>
            <a:ext cx="2725166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/>
              <a:t>limit</a:t>
            </a:r>
            <a:r>
              <a:rPr lang="fr-CH" sz="4200" dirty="0"/>
              <a:t> cycle</a:t>
            </a:r>
            <a:endParaRPr lang="fr-FR" sz="4200" dirty="0"/>
          </a:p>
        </p:txBody>
      </p:sp>
      <p:sp>
        <p:nvSpPr>
          <p:cNvPr id="1158175" name="Freeform 31"/>
          <p:cNvSpPr>
            <a:spLocks/>
          </p:cNvSpPr>
          <p:nvPr/>
        </p:nvSpPr>
        <p:spPr bwMode="auto">
          <a:xfrm>
            <a:off x="13410884" y="4565558"/>
            <a:ext cx="4539068" cy="2064768"/>
          </a:xfrm>
          <a:custGeom>
            <a:avLst/>
            <a:gdLst>
              <a:gd name="T0" fmla="*/ 2147483647 w 1278"/>
              <a:gd name="T1" fmla="*/ 2147483647 h 734"/>
              <a:gd name="T2" fmla="*/ 2147483647 w 1278"/>
              <a:gd name="T3" fmla="*/ 2147483647 h 734"/>
              <a:gd name="T4" fmla="*/ 2147483647 w 1278"/>
              <a:gd name="T5" fmla="*/ 2147483647 h 734"/>
              <a:gd name="T6" fmla="*/ 2147483647 w 1278"/>
              <a:gd name="T7" fmla="*/ 2147483647 h 734"/>
              <a:gd name="T8" fmla="*/ 2147483647 w 1278"/>
              <a:gd name="T9" fmla="*/ 2147483647 h 734"/>
              <a:gd name="T10" fmla="*/ 2147483647 w 1278"/>
              <a:gd name="T11" fmla="*/ 2147483647 h 7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8"/>
              <a:gd name="T19" fmla="*/ 0 h 734"/>
              <a:gd name="T20" fmla="*/ 1278 w 1278"/>
              <a:gd name="T21" fmla="*/ 734 h 7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8" h="734">
                <a:moveTo>
                  <a:pt x="530" y="718"/>
                </a:moveTo>
                <a:cubicBezTo>
                  <a:pt x="836" y="722"/>
                  <a:pt x="1142" y="726"/>
                  <a:pt x="1210" y="628"/>
                </a:cubicBezTo>
                <a:cubicBezTo>
                  <a:pt x="1278" y="530"/>
                  <a:pt x="1119" y="220"/>
                  <a:pt x="938" y="129"/>
                </a:cubicBezTo>
                <a:cubicBezTo>
                  <a:pt x="757" y="38"/>
                  <a:pt x="242" y="0"/>
                  <a:pt x="121" y="83"/>
                </a:cubicBezTo>
                <a:cubicBezTo>
                  <a:pt x="0" y="166"/>
                  <a:pt x="166" y="522"/>
                  <a:pt x="212" y="628"/>
                </a:cubicBezTo>
                <a:cubicBezTo>
                  <a:pt x="258" y="734"/>
                  <a:pt x="326" y="726"/>
                  <a:pt x="394" y="7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71" grpId="0" autoUpdateAnimBg="0"/>
      <p:bldP spid="11581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       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Limit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Cycle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30021" y="8344906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4890" y="991940"/>
            <a:ext cx="177355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3158" y="8252573"/>
            <a:ext cx="111011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-unstable fixed point in 2D</a:t>
            </a:r>
          </a:p>
          <a:p>
            <a:r>
              <a:rPr lang="en-US" sz="5400" dirty="0" smtClean="0"/>
              <a:t>-bounding box with inward flow</a:t>
            </a:r>
          </a:p>
          <a:p>
            <a:r>
              <a:rPr lang="en-US" sz="5400" dirty="0" smtClean="0"/>
              <a:t>    </a:t>
            </a:r>
            <a:r>
              <a:rPr lang="en-US" sz="5400" dirty="0" smtClean="0">
                <a:sym typeface="Wingdings" pitchFamily="2" charset="2"/>
              </a:rPr>
              <a:t> limit cycle  </a:t>
            </a:r>
            <a:r>
              <a:rPr lang="en-US" sz="4800" i="1" dirty="0" smtClean="0">
                <a:sym typeface="Wingdings" pitchFamily="2" charset="2"/>
              </a:rPr>
              <a:t>(Poincare </a:t>
            </a:r>
            <a:r>
              <a:rPr lang="en-US" sz="4800" i="1" dirty="0" err="1" smtClean="0">
                <a:sym typeface="Wingdings" pitchFamily="2" charset="2"/>
              </a:rPr>
              <a:t>Bendixson</a:t>
            </a:r>
            <a:r>
              <a:rPr lang="en-US" sz="4800" i="1" dirty="0" smtClean="0">
                <a:sym typeface="Wingdings" pitchFamily="2" charset="2"/>
              </a:rPr>
              <a:t>)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    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Limit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Cycle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30021" y="8344906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5307" y="6636746"/>
            <a:ext cx="111011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-containing one unstable fixed point</a:t>
            </a:r>
          </a:p>
          <a:p>
            <a:r>
              <a:rPr lang="en-US" sz="5400" dirty="0" smtClean="0"/>
              <a:t>-no other fixed point </a:t>
            </a:r>
          </a:p>
          <a:p>
            <a:r>
              <a:rPr lang="en-US" sz="5400" dirty="0" smtClean="0"/>
              <a:t>-bounding box with inward flow</a:t>
            </a:r>
          </a:p>
          <a:p>
            <a:r>
              <a:rPr lang="en-US" sz="5400" dirty="0" smtClean="0"/>
              <a:t>    </a:t>
            </a:r>
            <a:r>
              <a:rPr lang="en-US" sz="5400" dirty="0" smtClean="0">
                <a:sym typeface="Wingdings" pitchFamily="2" charset="2"/>
              </a:rPr>
              <a:t> limit cycle  </a:t>
            </a:r>
            <a:r>
              <a:rPr lang="en-US" sz="4800" i="1" dirty="0" smtClean="0">
                <a:sym typeface="Wingdings" pitchFamily="2" charset="2"/>
              </a:rPr>
              <a:t>(Poincare </a:t>
            </a:r>
            <a:r>
              <a:rPr lang="en-US" sz="4800" i="1" dirty="0" err="1" smtClean="0">
                <a:sym typeface="Wingdings" pitchFamily="2" charset="2"/>
              </a:rPr>
              <a:t>Bendixson</a:t>
            </a:r>
            <a:r>
              <a:rPr lang="en-US" sz="4800" i="1" dirty="0" smtClean="0">
                <a:sym typeface="Wingdings" pitchFamily="2" charset="2"/>
              </a:rPr>
              <a:t>)</a:t>
            </a:r>
            <a:endParaRPr lang="en-US" sz="4800" i="1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9651" y="1473200"/>
            <a:ext cx="81819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5307" y="2963917"/>
            <a:ext cx="11657358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2-dimensional equations,</a:t>
            </a:r>
          </a:p>
          <a:p>
            <a:r>
              <a:rPr lang="en-US" b="1" dirty="0" smtClean="0"/>
              <a:t>a limit cycle must exist, if we can</a:t>
            </a:r>
          </a:p>
          <a:p>
            <a:r>
              <a:rPr lang="en-US" b="1" dirty="0" smtClean="0"/>
              <a:t> find a surface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627364" y="217290"/>
            <a:ext cx="6705229" cy="22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</a:t>
            </a:r>
            <a:r>
              <a:rPr lang="en-US" sz="6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4.2 Type </a:t>
            </a:r>
            <a:r>
              <a:rPr lang="en-US" sz="6800" dirty="0">
                <a:solidFill>
                  <a:srgbClr val="FF0000"/>
                </a:solidFill>
                <a:latin typeface="Impact" panose="020B0806030902050204" pitchFamily="34" charset="0"/>
              </a:rPr>
              <a:t>II Model </a:t>
            </a:r>
          </a:p>
          <a:p>
            <a:r>
              <a:rPr lang="en-US" sz="6800" dirty="0"/>
              <a:t> constant input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2295437"/>
            <a:ext cx="7708914" cy="4320822"/>
            <a:chOff x="336" y="816"/>
            <a:chExt cx="2055" cy="1536"/>
          </a:xfrm>
        </p:grpSpPr>
        <p:graphicFrame>
          <p:nvGraphicFramePr>
            <p:cNvPr id="6149" name="Object 5"/>
            <p:cNvGraphicFramePr>
              <a:graphicFrameLocks noChangeAspect="1"/>
            </p:cNvGraphicFramePr>
            <p:nvPr/>
          </p:nvGraphicFramePr>
          <p:xfrm>
            <a:off x="432" y="1136"/>
            <a:ext cx="195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23" name="Equation" r:id="rId4" imgW="1295280" imgH="393480" progId="Equation.3">
                    <p:embed/>
                  </p:oleObj>
                </mc:Choice>
                <mc:Fallback>
                  <p:oleObj name="Equation" r:id="rId4" imgW="1295280" imgH="393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136"/>
                          <a:ext cx="1959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6191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6150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24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60"/>
                          <a:ext cx="153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13324602" y="37807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13504665" y="4185797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13324602" y="229543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18850262" y="9012967"/>
          <a:ext cx="2010694" cy="131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5" name="Equation" r:id="rId8" imgW="406080" imgH="355320" progId="Equation.3">
                  <p:embed/>
                </p:oleObj>
              </mc:Choice>
              <mc:Fallback>
                <p:oleObj name="Equation" r:id="rId8" imgW="406080" imgH="3553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0262" y="9012967"/>
                        <a:ext cx="2010694" cy="1313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6"/>
          <p:cNvGraphicFramePr>
            <a:graphicFrameLocks noChangeAspect="1"/>
          </p:cNvGraphicFramePr>
          <p:nvPr/>
        </p:nvGraphicFramePr>
        <p:xfrm>
          <a:off x="15657908" y="2835541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6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835541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Text Box 17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6161" name="Text Box 19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6162" name="Freeform 20"/>
          <p:cNvSpPr>
            <a:spLocks/>
          </p:cNvSpPr>
          <p:nvPr/>
        </p:nvSpPr>
        <p:spPr bwMode="auto">
          <a:xfrm>
            <a:off x="13324602" y="3375643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3" name="Freeform 21"/>
          <p:cNvSpPr>
            <a:spLocks/>
          </p:cNvSpPr>
          <p:nvPr/>
        </p:nvSpPr>
        <p:spPr bwMode="auto">
          <a:xfrm>
            <a:off x="13324602" y="283554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4" name="Text Box 22"/>
          <p:cNvSpPr txBox="1">
            <a:spLocks noChangeArrowheads="1"/>
          </p:cNvSpPr>
          <p:nvPr/>
        </p:nvSpPr>
        <p:spPr bwMode="auto">
          <a:xfrm>
            <a:off x="7733446" y="10364023"/>
            <a:ext cx="73904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517122" y="7696465"/>
            <a:ext cx="13429639" cy="3105591"/>
            <a:chOff x="671" y="2736"/>
            <a:chExt cx="3580" cy="1104"/>
          </a:xfrm>
        </p:grpSpPr>
        <p:sp>
          <p:nvSpPr>
            <p:cNvPr id="6183" name="Line 24"/>
            <p:cNvSpPr>
              <a:spLocks noChangeShapeType="1"/>
            </p:cNvSpPr>
            <p:nvPr/>
          </p:nvSpPr>
          <p:spPr bwMode="auto">
            <a:xfrm>
              <a:off x="816" y="384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Line 25"/>
            <p:cNvSpPr>
              <a:spLocks noChangeShapeType="1"/>
            </p:cNvSpPr>
            <p:nvPr/>
          </p:nvSpPr>
          <p:spPr bwMode="auto">
            <a:xfrm flipV="1">
              <a:off x="816" y="273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8" name="Object 26"/>
            <p:cNvGraphicFramePr>
              <a:graphicFrameLocks noChangeAspect="1"/>
            </p:cNvGraphicFramePr>
            <p:nvPr/>
          </p:nvGraphicFramePr>
          <p:xfrm>
            <a:off x="671" y="2806"/>
            <a:ext cx="166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27" name="Equation" r:id="rId12" imgW="126720" imgH="139680" progId="Equation.3">
                    <p:embed/>
                  </p:oleObj>
                </mc:Choice>
                <mc:Fallback>
                  <p:oleObj name="Equation" r:id="rId12" imgW="126720" imgH="1396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" y="2806"/>
                          <a:ext cx="166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85" name="Freeform 27"/>
            <p:cNvSpPr>
              <a:spLocks/>
            </p:cNvSpPr>
            <p:nvPr/>
          </p:nvSpPr>
          <p:spPr bwMode="auto">
            <a:xfrm>
              <a:off x="1392" y="3072"/>
              <a:ext cx="528" cy="240"/>
            </a:xfrm>
            <a:custGeom>
              <a:avLst/>
              <a:gdLst>
                <a:gd name="T0" fmla="*/ 0 w 528"/>
                <a:gd name="T1" fmla="*/ 240 h 240"/>
                <a:gd name="T2" fmla="*/ 192 w 528"/>
                <a:gd name="T3" fmla="*/ 48 h 240"/>
                <a:gd name="T4" fmla="*/ 528 w 528"/>
                <a:gd name="T5" fmla="*/ 0 h 240"/>
                <a:gd name="T6" fmla="*/ 0 60000 65536"/>
                <a:gd name="T7" fmla="*/ 0 60000 65536"/>
                <a:gd name="T8" fmla="*/ 0 60000 65536"/>
                <a:gd name="T9" fmla="*/ 0 w 528"/>
                <a:gd name="T10" fmla="*/ 0 h 240"/>
                <a:gd name="T11" fmla="*/ 528 w 52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240">
                  <a:moveTo>
                    <a:pt x="0" y="240"/>
                  </a:moveTo>
                  <a:cubicBezTo>
                    <a:pt x="52" y="164"/>
                    <a:pt x="104" y="88"/>
                    <a:pt x="192" y="48"/>
                  </a:cubicBezTo>
                  <a:cubicBezTo>
                    <a:pt x="280" y="8"/>
                    <a:pt x="404" y="4"/>
                    <a:pt x="52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Line 28"/>
            <p:cNvSpPr>
              <a:spLocks noChangeShapeType="1"/>
            </p:cNvSpPr>
            <p:nvPr/>
          </p:nvSpPr>
          <p:spPr bwMode="auto">
            <a:xfrm>
              <a:off x="1392" y="3408"/>
              <a:ext cx="0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1402" y="3537"/>
              <a:ext cx="2849" cy="263"/>
              <a:chOff x="1247" y="3537"/>
              <a:chExt cx="2849" cy="263"/>
            </a:xfrm>
          </p:grpSpPr>
          <p:sp>
            <p:nvSpPr>
              <p:cNvPr id="6188" name="Text Box 30"/>
              <p:cNvSpPr txBox="1">
                <a:spLocks noChangeArrowheads="1"/>
              </p:cNvSpPr>
              <p:nvPr/>
            </p:nvSpPr>
            <p:spPr bwMode="auto">
              <a:xfrm>
                <a:off x="2290" y="3537"/>
                <a:ext cx="1806" cy="263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4200" dirty="0" err="1"/>
                  <a:t>Discontinuous</a:t>
                </a:r>
                <a:r>
                  <a:rPr lang="fr-CH" sz="4200" dirty="0"/>
                  <a:t> gain </a:t>
                </a:r>
                <a:r>
                  <a:rPr lang="fr-CH" sz="4200" dirty="0" err="1"/>
                  <a:t>function</a:t>
                </a:r>
                <a:endParaRPr lang="fr-FR" sz="4200" dirty="0"/>
              </a:p>
            </p:txBody>
          </p:sp>
          <p:sp>
            <p:nvSpPr>
              <p:cNvPr id="6189" name="Line 31"/>
              <p:cNvSpPr>
                <a:spLocks noChangeShapeType="1"/>
              </p:cNvSpPr>
              <p:nvPr/>
            </p:nvSpPr>
            <p:spPr bwMode="auto">
              <a:xfrm flipH="1">
                <a:off x="1247" y="3612"/>
                <a:ext cx="1043" cy="1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62272" name="Text Box 32"/>
          <p:cNvSpPr txBox="1">
            <a:spLocks noChangeArrowheads="1"/>
          </p:cNvSpPr>
          <p:nvPr/>
        </p:nvSpPr>
        <p:spPr bwMode="auto">
          <a:xfrm>
            <a:off x="1909411" y="11176191"/>
            <a:ext cx="11366954" cy="841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/>
              <a:t>Stability</a:t>
            </a:r>
            <a:r>
              <a:rPr lang="fr-CH" sz="4200" dirty="0"/>
              <a:t> </a:t>
            </a:r>
            <a:r>
              <a:rPr lang="fr-CH" sz="4200" dirty="0" err="1"/>
              <a:t>lost</a:t>
            </a:r>
            <a:r>
              <a:rPr lang="fr-CH" sz="4200" dirty="0"/>
              <a:t> </a:t>
            </a:r>
            <a:r>
              <a:rPr lang="fr-CH" sz="4200" dirty="0">
                <a:sym typeface="Wingdings" pitchFamily="2" charset="2"/>
              </a:rPr>
              <a:t> oscillation </a:t>
            </a:r>
            <a:r>
              <a:rPr lang="fr-CH" sz="4200" dirty="0" err="1">
                <a:sym typeface="Wingdings" pitchFamily="2" charset="2"/>
              </a:rPr>
              <a:t>with</a:t>
            </a:r>
            <a:r>
              <a:rPr lang="fr-CH" sz="4200" dirty="0">
                <a:sym typeface="Wingdings" pitchFamily="2" charset="2"/>
              </a:rPr>
              <a:t> </a:t>
            </a:r>
            <a:r>
              <a:rPr lang="fr-CH" sz="4200" dirty="0" err="1">
                <a:sym typeface="Wingdings" pitchFamily="2" charset="2"/>
              </a:rPr>
              <a:t>finite</a:t>
            </a:r>
            <a:r>
              <a:rPr lang="fr-CH" sz="4200" dirty="0">
                <a:sym typeface="Wingdings" pitchFamily="2" charset="2"/>
              </a:rPr>
              <a:t> </a:t>
            </a:r>
            <a:r>
              <a:rPr lang="fr-CH" sz="4200" dirty="0" err="1">
                <a:sym typeface="Wingdings" pitchFamily="2" charset="2"/>
              </a:rPr>
              <a:t>frequency</a:t>
            </a:r>
            <a:endParaRPr lang="fr-FR" sz="4200" dirty="0"/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4389017" y="6582504"/>
            <a:ext cx="6743893" cy="1241234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smtClean="0"/>
              <a:t> </a:t>
            </a:r>
            <a:r>
              <a:rPr lang="fr-CH" sz="6800" dirty="0" err="1">
                <a:solidFill>
                  <a:srgbClr val="FF0000"/>
                </a:solidFill>
              </a:rPr>
              <a:t>Hopf</a:t>
            </a:r>
            <a:r>
              <a:rPr lang="fr-CH" sz="6800" dirty="0"/>
              <a:t> </a:t>
            </a:r>
            <a:r>
              <a:rPr lang="fr-CH" sz="6800" dirty="0">
                <a:solidFill>
                  <a:srgbClr val="FF0000"/>
                </a:solidFill>
              </a:rPr>
              <a:t>bifurcation</a:t>
            </a:r>
            <a:endParaRPr lang="fr-FR" sz="6800" dirty="0">
              <a:solidFill>
                <a:srgbClr val="FF0000"/>
              </a:solidFill>
            </a:endParaRPr>
          </a:p>
        </p:txBody>
      </p:sp>
      <p:sp>
        <p:nvSpPr>
          <p:cNvPr id="6168" name="Line 11"/>
          <p:cNvSpPr>
            <a:spLocks noChangeShapeType="1"/>
          </p:cNvSpPr>
          <p:nvPr/>
        </p:nvSpPr>
        <p:spPr bwMode="auto">
          <a:xfrm flipH="1">
            <a:off x="11478966" y="379761"/>
            <a:ext cx="1072871" cy="2278559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6169" name="Straight Connector 33"/>
          <p:cNvCxnSpPr>
            <a:cxnSpLocks noChangeShapeType="1"/>
          </p:cNvCxnSpPr>
          <p:nvPr/>
        </p:nvCxnSpPr>
        <p:spPr bwMode="auto">
          <a:xfrm rot="16200000" flipH="1">
            <a:off x="10930516" y="759404"/>
            <a:ext cx="2278559" cy="151927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70" name="Straight Arrow Connector 37"/>
          <p:cNvCxnSpPr>
            <a:cxnSpLocks noChangeShapeType="1"/>
          </p:cNvCxnSpPr>
          <p:nvPr/>
        </p:nvCxnSpPr>
        <p:spPr bwMode="auto">
          <a:xfrm rot="5400000">
            <a:off x="11329432" y="1076924"/>
            <a:ext cx="632932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71" name="Straight Arrow Connector 40"/>
          <p:cNvCxnSpPr>
            <a:cxnSpLocks noChangeShapeType="1"/>
          </p:cNvCxnSpPr>
          <p:nvPr/>
        </p:nvCxnSpPr>
        <p:spPr bwMode="auto">
          <a:xfrm rot="16200000" flipV="1">
            <a:off x="12173474" y="1833631"/>
            <a:ext cx="632934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72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11816581" y="506346"/>
            <a:ext cx="844043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73" name="Straight Arrow Connector 42"/>
          <p:cNvCxnSpPr>
            <a:cxnSpLocks noChangeShapeType="1"/>
          </p:cNvCxnSpPr>
          <p:nvPr/>
        </p:nvCxnSpPr>
        <p:spPr bwMode="auto">
          <a:xfrm flipV="1">
            <a:off x="11478965" y="2528921"/>
            <a:ext cx="844043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6712023" y="379761"/>
            <a:ext cx="1856890" cy="2278559"/>
            <a:chOff x="3214678" y="4572008"/>
            <a:chExt cx="785818" cy="1285885"/>
          </a:xfrm>
        </p:grpSpPr>
        <p:sp>
          <p:nvSpPr>
            <p:cNvPr id="6177" name="Line 11"/>
            <p:cNvSpPr>
              <a:spLocks noChangeShapeType="1"/>
            </p:cNvSpPr>
            <p:nvPr/>
          </p:nvSpPr>
          <p:spPr bwMode="auto">
            <a:xfrm flipH="1">
              <a:off x="3357554" y="4572008"/>
              <a:ext cx="357190" cy="1285885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78" name="Straight Connector 50"/>
            <p:cNvCxnSpPr>
              <a:cxnSpLocks noChangeShapeType="1"/>
            </p:cNvCxnSpPr>
            <p:nvPr/>
          </p:nvCxnSpPr>
          <p:spPr bwMode="auto">
            <a:xfrm rot="5400000">
              <a:off x="3214678" y="4786322"/>
              <a:ext cx="785818" cy="78581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9" name="Straight Arrow Connector 51"/>
            <p:cNvCxnSpPr>
              <a:cxnSpLocks noChangeShapeType="1"/>
            </p:cNvCxnSpPr>
            <p:nvPr/>
          </p:nvCxnSpPr>
          <p:spPr bwMode="auto">
            <a:xfrm rot="5400000">
              <a:off x="3179753" y="5464189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80" name="Straight Arrow Connector 52"/>
            <p:cNvCxnSpPr>
              <a:cxnSpLocks noChangeShapeType="1"/>
            </p:cNvCxnSpPr>
            <p:nvPr/>
          </p:nvCxnSpPr>
          <p:spPr bwMode="auto">
            <a:xfrm rot="16200000" flipV="1">
              <a:off x="3679819" y="4892685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81" name="Straight Arrow Connector 53"/>
            <p:cNvCxnSpPr>
              <a:cxnSpLocks noChangeShapeType="1"/>
            </p:cNvCxnSpPr>
            <p:nvPr/>
          </p:nvCxnSpPr>
          <p:spPr bwMode="auto">
            <a:xfrm rot="10800000" flipV="1">
              <a:off x="3500430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82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3357554" y="578486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11553991" y="632935"/>
            <a:ext cx="769017" cy="1344631"/>
          </a:xfrm>
          <a:custGeom>
            <a:avLst/>
            <a:gdLst>
              <a:gd name="T0" fmla="*/ 454 w 481781"/>
              <a:gd name="T1" fmla="*/ 0 h 758723"/>
              <a:gd name="T2" fmla="*/ 648 w 481781"/>
              <a:gd name="T3" fmla="*/ 570964 h 758723"/>
              <a:gd name="T4" fmla="*/ 4345 w 481781"/>
              <a:gd name="T5" fmla="*/ 748158 h 758723"/>
              <a:gd name="T6" fmla="*/ 8236 w 481781"/>
              <a:gd name="T7" fmla="*/ 639871 h 758723"/>
              <a:gd name="T8" fmla="*/ 8819 w 481781"/>
              <a:gd name="T9" fmla="*/ 364235 h 758723"/>
              <a:gd name="T10" fmla="*/ 3956 w 481781"/>
              <a:gd name="T11" fmla="*/ 324861 h 758723"/>
              <a:gd name="T12" fmla="*/ 4150 w 481781"/>
              <a:gd name="T13" fmla="*/ 492207 h 7587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1781"/>
              <a:gd name="T22" fmla="*/ 0 h 758723"/>
              <a:gd name="T23" fmla="*/ 481781 w 481781"/>
              <a:gd name="T24" fmla="*/ 758723 h 7587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1781" h="758723">
                <a:moveTo>
                  <a:pt x="22942" y="0"/>
                </a:moveTo>
                <a:cubicBezTo>
                  <a:pt x="11471" y="222864"/>
                  <a:pt x="0" y="445729"/>
                  <a:pt x="32774" y="570271"/>
                </a:cubicBezTo>
                <a:cubicBezTo>
                  <a:pt x="65548" y="694813"/>
                  <a:pt x="155677" y="735781"/>
                  <a:pt x="219587" y="747252"/>
                </a:cubicBezTo>
                <a:cubicBezTo>
                  <a:pt x="283497" y="758723"/>
                  <a:pt x="378542" y="703006"/>
                  <a:pt x="416232" y="639097"/>
                </a:cubicBezTo>
                <a:cubicBezTo>
                  <a:pt x="453922" y="575188"/>
                  <a:pt x="481781" y="416233"/>
                  <a:pt x="445729" y="363794"/>
                </a:cubicBezTo>
                <a:cubicBezTo>
                  <a:pt x="409677" y="311355"/>
                  <a:pt x="239251" y="303162"/>
                  <a:pt x="199922" y="324465"/>
                </a:cubicBezTo>
                <a:cubicBezTo>
                  <a:pt x="160593" y="345768"/>
                  <a:pt x="185174" y="418690"/>
                  <a:pt x="209755" y="49161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7" name="Freeform 56"/>
          <p:cNvSpPr>
            <a:spLocks noChangeArrowheads="1"/>
          </p:cNvSpPr>
          <p:nvPr/>
        </p:nvSpPr>
        <p:spPr bwMode="auto">
          <a:xfrm>
            <a:off x="16798302" y="759519"/>
            <a:ext cx="3166094" cy="1960687"/>
          </a:xfrm>
          <a:custGeom>
            <a:avLst/>
            <a:gdLst>
              <a:gd name="T0" fmla="*/ 532018 w 1340465"/>
              <a:gd name="T1" fmla="*/ 425665 h 1106129"/>
              <a:gd name="T2" fmla="*/ 532018 w 1340465"/>
              <a:gd name="T3" fmla="*/ 119977 h 1106129"/>
              <a:gd name="T4" fmla="*/ 483059 w 1340465"/>
              <a:gd name="T5" fmla="*/ 50949 h 1106129"/>
              <a:gd name="T6" fmla="*/ 326392 w 1340465"/>
              <a:gd name="T7" fmla="*/ 50949 h 1106129"/>
              <a:gd name="T8" fmla="*/ 52223 w 1340465"/>
              <a:gd name="T9" fmla="*/ 356640 h 1106129"/>
              <a:gd name="T10" fmla="*/ 13056 w 1340465"/>
              <a:gd name="T11" fmla="*/ 889131 h 1106129"/>
              <a:gd name="T12" fmla="*/ 91390 w 1340465"/>
              <a:gd name="T13" fmla="*/ 1076492 h 1106129"/>
              <a:gd name="T14" fmla="*/ 336182 w 1340465"/>
              <a:gd name="T15" fmla="*/ 1086352 h 1106129"/>
              <a:gd name="T16" fmla="*/ 933477 w 1340465"/>
              <a:gd name="T17" fmla="*/ 977880 h 1106129"/>
              <a:gd name="T18" fmla="*/ 1334940 w 1340465"/>
              <a:gd name="T19" fmla="*/ 603164 h 1106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0465"/>
              <a:gd name="T31" fmla="*/ 0 h 1106129"/>
              <a:gd name="T32" fmla="*/ 1340465 w 1340465"/>
              <a:gd name="T33" fmla="*/ 1106129 h 1106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0465" h="1106129">
                <a:moveTo>
                  <a:pt x="534219" y="424426"/>
                </a:moveTo>
                <a:cubicBezTo>
                  <a:pt x="538315" y="303161"/>
                  <a:pt x="542412" y="181897"/>
                  <a:pt x="534219" y="119626"/>
                </a:cubicBezTo>
                <a:cubicBezTo>
                  <a:pt x="526026" y="57355"/>
                  <a:pt x="519471" y="62271"/>
                  <a:pt x="485058" y="50800"/>
                </a:cubicBezTo>
                <a:cubicBezTo>
                  <a:pt x="450645" y="39329"/>
                  <a:pt x="399845" y="0"/>
                  <a:pt x="327742" y="50800"/>
                </a:cubicBezTo>
                <a:cubicBezTo>
                  <a:pt x="255639" y="101600"/>
                  <a:pt x="104878" y="216310"/>
                  <a:pt x="52439" y="355600"/>
                </a:cubicBezTo>
                <a:cubicBezTo>
                  <a:pt x="0" y="494890"/>
                  <a:pt x="6555" y="766916"/>
                  <a:pt x="13110" y="886542"/>
                </a:cubicBezTo>
                <a:cubicBezTo>
                  <a:pt x="19665" y="1006168"/>
                  <a:pt x="37691" y="1040581"/>
                  <a:pt x="91768" y="1073355"/>
                </a:cubicBezTo>
                <a:cubicBezTo>
                  <a:pt x="145845" y="1106129"/>
                  <a:pt x="196645" y="1099574"/>
                  <a:pt x="337574" y="1083187"/>
                </a:cubicBezTo>
                <a:cubicBezTo>
                  <a:pt x="478503" y="1066800"/>
                  <a:pt x="770194" y="1055329"/>
                  <a:pt x="937342" y="975032"/>
                </a:cubicBezTo>
                <a:cubicBezTo>
                  <a:pt x="1104490" y="894735"/>
                  <a:pt x="1222477" y="748070"/>
                  <a:pt x="1340465" y="601406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  <p:bldP spid="35" grpId="0" animBg="1"/>
      <p:bldP spid="56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pic>
        <p:nvPicPr>
          <p:cNvPr id="299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9669" y="1625474"/>
            <a:ext cx="12578429" cy="892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Hopf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bifurcation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-770499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90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87307"/>
              </p:ext>
            </p:extLst>
          </p:nvPr>
        </p:nvGraphicFramePr>
        <p:xfrm>
          <a:off x="599839" y="3770188"/>
          <a:ext cx="240633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6" name="Equation" r:id="rId5" imgW="660240" imgH="203040" progId="Equation.DSMT4">
                  <p:embed/>
                </p:oleObj>
              </mc:Choice>
              <mc:Fallback>
                <p:oleObj name="Equation" r:id="rId5" imgW="66024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839" y="3770188"/>
                        <a:ext cx="2406333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535873"/>
              </p:ext>
            </p:extLst>
          </p:nvPr>
        </p:nvGraphicFramePr>
        <p:xfrm>
          <a:off x="1900677" y="6743700"/>
          <a:ext cx="12954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7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677" y="6743700"/>
                        <a:ext cx="129540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191376"/>
              </p:ext>
            </p:extLst>
          </p:nvPr>
        </p:nvGraphicFramePr>
        <p:xfrm>
          <a:off x="17337876" y="6959600"/>
          <a:ext cx="12954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8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7876" y="6959600"/>
                        <a:ext cx="129540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5"/>
          <p:cNvGrpSpPr/>
          <p:nvPr/>
        </p:nvGrpSpPr>
        <p:grpSpPr>
          <a:xfrm>
            <a:off x="17337876" y="8028338"/>
            <a:ext cx="1923828" cy="2025387"/>
            <a:chOff x="6485181" y="2667039"/>
            <a:chExt cx="3252373" cy="2340445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6485181" y="2667039"/>
              <a:ext cx="1856890" cy="2278559"/>
              <a:chOff x="3214678" y="4572008"/>
              <a:chExt cx="785818" cy="1285885"/>
            </a:xfrm>
          </p:grpSpPr>
          <p:sp>
            <p:nvSpPr>
              <p:cNvPr id="39" name="Line 11"/>
              <p:cNvSpPr>
                <a:spLocks noChangeShapeType="1"/>
              </p:cNvSpPr>
              <p:nvPr/>
            </p:nvSpPr>
            <p:spPr bwMode="auto">
              <a:xfrm flipH="1">
                <a:off x="3357554" y="4572008"/>
                <a:ext cx="357190" cy="1285885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3214678" y="4786322"/>
                <a:ext cx="785818" cy="78581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1" name="Straight Arrow Connector 51"/>
              <p:cNvCxnSpPr>
                <a:cxnSpLocks noChangeShapeType="1"/>
              </p:cNvCxnSpPr>
              <p:nvPr/>
            </p:nvCxnSpPr>
            <p:spPr bwMode="auto">
              <a:xfrm rot="5400000">
                <a:off x="3179753" y="5464189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Straight Arrow Connector 52"/>
              <p:cNvCxnSpPr>
                <a:cxnSpLocks noChangeShapeType="1"/>
              </p:cNvCxnSpPr>
              <p:nvPr/>
            </p:nvCxnSpPr>
            <p:spPr bwMode="auto">
              <a:xfrm rot="16200000" flipV="1">
                <a:off x="3679819" y="4892685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Straight Arrow Connector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3500430" y="4643446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Straight Arrow Connector 54"/>
              <p:cNvCxnSpPr>
                <a:cxnSpLocks noChangeShapeType="1"/>
              </p:cNvCxnSpPr>
              <p:nvPr/>
            </p:nvCxnSpPr>
            <p:spPr bwMode="auto">
              <a:xfrm flipV="1">
                <a:off x="3357554" y="5784866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38" name="Freeform 37"/>
            <p:cNvSpPr>
              <a:spLocks noChangeArrowheads="1"/>
            </p:cNvSpPr>
            <p:nvPr/>
          </p:nvSpPr>
          <p:spPr bwMode="auto">
            <a:xfrm>
              <a:off x="6571460" y="3046797"/>
              <a:ext cx="3166094" cy="1960687"/>
            </a:xfrm>
            <a:custGeom>
              <a:avLst/>
              <a:gdLst>
                <a:gd name="T0" fmla="*/ 532018 w 1340465"/>
                <a:gd name="T1" fmla="*/ 425665 h 1106129"/>
                <a:gd name="T2" fmla="*/ 532018 w 1340465"/>
                <a:gd name="T3" fmla="*/ 119977 h 1106129"/>
                <a:gd name="T4" fmla="*/ 483059 w 1340465"/>
                <a:gd name="T5" fmla="*/ 50949 h 1106129"/>
                <a:gd name="T6" fmla="*/ 326392 w 1340465"/>
                <a:gd name="T7" fmla="*/ 50949 h 1106129"/>
                <a:gd name="T8" fmla="*/ 52223 w 1340465"/>
                <a:gd name="T9" fmla="*/ 356640 h 1106129"/>
                <a:gd name="T10" fmla="*/ 13056 w 1340465"/>
                <a:gd name="T11" fmla="*/ 889131 h 1106129"/>
                <a:gd name="T12" fmla="*/ 91390 w 1340465"/>
                <a:gd name="T13" fmla="*/ 1076492 h 1106129"/>
                <a:gd name="T14" fmla="*/ 336182 w 1340465"/>
                <a:gd name="T15" fmla="*/ 1086352 h 1106129"/>
                <a:gd name="T16" fmla="*/ 933477 w 1340465"/>
                <a:gd name="T17" fmla="*/ 977880 h 1106129"/>
                <a:gd name="T18" fmla="*/ 1334940 w 1340465"/>
                <a:gd name="T19" fmla="*/ 603164 h 1106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0465"/>
                <a:gd name="T31" fmla="*/ 0 h 1106129"/>
                <a:gd name="T32" fmla="*/ 1340465 w 1340465"/>
                <a:gd name="T33" fmla="*/ 1106129 h 1106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0465" h="1106129">
                  <a:moveTo>
                    <a:pt x="534219" y="424426"/>
                  </a:moveTo>
                  <a:cubicBezTo>
                    <a:pt x="538315" y="303161"/>
                    <a:pt x="542412" y="181897"/>
                    <a:pt x="534219" y="119626"/>
                  </a:cubicBezTo>
                  <a:cubicBezTo>
                    <a:pt x="526026" y="57355"/>
                    <a:pt x="519471" y="62271"/>
                    <a:pt x="485058" y="50800"/>
                  </a:cubicBezTo>
                  <a:cubicBezTo>
                    <a:pt x="450645" y="39329"/>
                    <a:pt x="399845" y="0"/>
                    <a:pt x="327742" y="50800"/>
                  </a:cubicBezTo>
                  <a:cubicBezTo>
                    <a:pt x="255639" y="101600"/>
                    <a:pt x="104878" y="216310"/>
                    <a:pt x="52439" y="355600"/>
                  </a:cubicBezTo>
                  <a:cubicBezTo>
                    <a:pt x="0" y="494890"/>
                    <a:pt x="6555" y="766916"/>
                    <a:pt x="13110" y="886542"/>
                  </a:cubicBezTo>
                  <a:cubicBezTo>
                    <a:pt x="19665" y="1006168"/>
                    <a:pt x="37691" y="1040581"/>
                    <a:pt x="91768" y="1073355"/>
                  </a:cubicBezTo>
                  <a:cubicBezTo>
                    <a:pt x="145845" y="1106129"/>
                    <a:pt x="196645" y="1099574"/>
                    <a:pt x="337574" y="1083187"/>
                  </a:cubicBezTo>
                  <a:cubicBezTo>
                    <a:pt x="478503" y="1066800"/>
                    <a:pt x="770194" y="1055329"/>
                    <a:pt x="937342" y="975032"/>
                  </a:cubicBezTo>
                  <a:cubicBezTo>
                    <a:pt x="1104490" y="894735"/>
                    <a:pt x="1222477" y="748070"/>
                    <a:pt x="1340465" y="601406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grpSp>
        <p:nvGrpSpPr>
          <p:cNvPr id="4" name="Group 44"/>
          <p:cNvGrpSpPr/>
          <p:nvPr/>
        </p:nvGrpSpPr>
        <p:grpSpPr>
          <a:xfrm>
            <a:off x="1900677" y="8532251"/>
            <a:ext cx="1519274" cy="2278560"/>
            <a:chOff x="1909411" y="2540454"/>
            <a:chExt cx="1519274" cy="2278560"/>
          </a:xfrm>
        </p:grpSpPr>
        <p:sp>
          <p:nvSpPr>
            <p:cNvPr id="46" name="Line 11"/>
            <p:cNvSpPr>
              <a:spLocks noChangeShapeType="1"/>
            </p:cNvSpPr>
            <p:nvPr/>
          </p:nvSpPr>
          <p:spPr bwMode="auto">
            <a:xfrm flipH="1">
              <a:off x="2078217" y="2540454"/>
              <a:ext cx="1072871" cy="2278559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cxnSp>
          <p:nvCxnSpPr>
            <p:cNvPr id="47" name="Straight Connector 33"/>
            <p:cNvCxnSpPr>
              <a:cxnSpLocks noChangeShapeType="1"/>
            </p:cNvCxnSpPr>
            <p:nvPr/>
          </p:nvCxnSpPr>
          <p:spPr bwMode="auto">
            <a:xfrm rot="16200000" flipH="1">
              <a:off x="1529768" y="2920098"/>
              <a:ext cx="2278559" cy="151927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1928683" y="3237617"/>
              <a:ext cx="632932" cy="37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2772725" y="3994324"/>
              <a:ext cx="632934" cy="37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Straight Arrow Connector 41"/>
            <p:cNvCxnSpPr>
              <a:cxnSpLocks noChangeShapeType="1"/>
            </p:cNvCxnSpPr>
            <p:nvPr/>
          </p:nvCxnSpPr>
          <p:spPr bwMode="auto">
            <a:xfrm rot="10800000" flipV="1">
              <a:off x="2415832" y="2667039"/>
              <a:ext cx="844043" cy="2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2078216" y="4689614"/>
              <a:ext cx="844043" cy="281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153242" y="2793628"/>
              <a:ext cx="769017" cy="1344631"/>
            </a:xfrm>
            <a:custGeom>
              <a:avLst/>
              <a:gdLst>
                <a:gd name="T0" fmla="*/ 454 w 481781"/>
                <a:gd name="T1" fmla="*/ 0 h 758723"/>
                <a:gd name="T2" fmla="*/ 648 w 481781"/>
                <a:gd name="T3" fmla="*/ 570964 h 758723"/>
                <a:gd name="T4" fmla="*/ 4345 w 481781"/>
                <a:gd name="T5" fmla="*/ 748158 h 758723"/>
                <a:gd name="T6" fmla="*/ 8236 w 481781"/>
                <a:gd name="T7" fmla="*/ 639871 h 758723"/>
                <a:gd name="T8" fmla="*/ 8819 w 481781"/>
                <a:gd name="T9" fmla="*/ 364235 h 758723"/>
                <a:gd name="T10" fmla="*/ 3956 w 481781"/>
                <a:gd name="T11" fmla="*/ 324861 h 758723"/>
                <a:gd name="T12" fmla="*/ 4150 w 481781"/>
                <a:gd name="T13" fmla="*/ 492207 h 7587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781"/>
                <a:gd name="T22" fmla="*/ 0 h 758723"/>
                <a:gd name="T23" fmla="*/ 481781 w 481781"/>
                <a:gd name="T24" fmla="*/ 758723 h 7587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781" h="758723">
                  <a:moveTo>
                    <a:pt x="22942" y="0"/>
                  </a:moveTo>
                  <a:cubicBezTo>
                    <a:pt x="11471" y="222864"/>
                    <a:pt x="0" y="445729"/>
                    <a:pt x="32774" y="570271"/>
                  </a:cubicBezTo>
                  <a:cubicBezTo>
                    <a:pt x="65548" y="694813"/>
                    <a:pt x="155677" y="735781"/>
                    <a:pt x="219587" y="747252"/>
                  </a:cubicBezTo>
                  <a:cubicBezTo>
                    <a:pt x="283497" y="758723"/>
                    <a:pt x="378542" y="703006"/>
                    <a:pt x="416232" y="639097"/>
                  </a:cubicBezTo>
                  <a:cubicBezTo>
                    <a:pt x="453922" y="575188"/>
                    <a:pt x="481781" y="416233"/>
                    <a:pt x="445729" y="363794"/>
                  </a:cubicBezTo>
                  <a:cubicBezTo>
                    <a:pt x="409677" y="311355"/>
                    <a:pt x="239251" y="303162"/>
                    <a:pt x="199922" y="324465"/>
                  </a:cubicBezTo>
                  <a:cubicBezTo>
                    <a:pt x="160593" y="345768"/>
                    <a:pt x="185174" y="418690"/>
                    <a:pt x="209755" y="491613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graphicFrame>
        <p:nvGraphicFramePr>
          <p:cNvPr id="31744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08473"/>
              </p:ext>
            </p:extLst>
          </p:nvPr>
        </p:nvGraphicFramePr>
        <p:xfrm>
          <a:off x="601109" y="4845050"/>
          <a:ext cx="24050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9" name="Equation" r:id="rId11" imgW="660240" imgH="203040" progId="Equation.DSMT4">
                  <p:embed/>
                </p:oleObj>
              </mc:Choice>
              <mc:Fallback>
                <p:oleObj name="Equation" r:id="rId11" imgW="66024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09" y="4845050"/>
                        <a:ext cx="2405063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238789" y="10767318"/>
            <a:ext cx="50968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</a:t>
            </a:r>
            <a:endParaRPr lang="en-US" sz="2800" i="1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9669" y="1606424"/>
            <a:ext cx="12578429" cy="892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19669" y="6534150"/>
            <a:ext cx="13003545" cy="4276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TextBox 5"/>
          <p:cNvSpPr txBox="1"/>
          <p:nvPr/>
        </p:nvSpPr>
        <p:spPr>
          <a:xfrm>
            <a:off x="3142354" y="1732808"/>
            <a:ext cx="998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endParaRPr lang="fr-CH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6812220" y="3523059"/>
            <a:ext cx="4809143" cy="2035420"/>
            <a:chOff x="2743200" y="9669811"/>
            <a:chExt cx="7853928" cy="2035420"/>
          </a:xfrm>
        </p:grpSpPr>
        <p:sp>
          <p:nvSpPr>
            <p:cNvPr id="34" name="Rectangle 33"/>
            <p:cNvSpPr/>
            <p:nvPr/>
          </p:nvSpPr>
          <p:spPr>
            <a:xfrm>
              <a:off x="2743200" y="9669811"/>
              <a:ext cx="7853928" cy="2035420"/>
            </a:xfrm>
            <a:prstGeom prst="rect">
              <a:avLst/>
            </a:prstGeom>
            <a:ln>
              <a:solidFill>
                <a:srgbClr val="87D4F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37809" y="10073251"/>
              <a:ext cx="7275676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Blackboard 2</a:t>
              </a:r>
              <a:endParaRPr lang="fr-CH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464602" y="4611405"/>
            <a:ext cx="18748783" cy="471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fr-CH" sz="6600" b="1" dirty="0" err="1"/>
              <a:t>Reduction</a:t>
            </a:r>
            <a:r>
              <a:rPr lang="fr-CH" sz="6600" b="1" dirty="0"/>
              <a:t> of Hodgkin-Huxley to 2 dimension</a:t>
            </a:r>
          </a:p>
          <a:p>
            <a:r>
              <a:rPr lang="fr-CH" dirty="0"/>
              <a:t>    -</a:t>
            </a:r>
            <a:r>
              <a:rPr lang="fr-CH" dirty="0" err="1"/>
              <a:t>step</a:t>
            </a:r>
            <a:r>
              <a:rPr lang="fr-CH" dirty="0"/>
              <a:t> 1: </a:t>
            </a:r>
            <a:r>
              <a:rPr lang="fr-CH" dirty="0" err="1"/>
              <a:t>separation</a:t>
            </a:r>
            <a:r>
              <a:rPr lang="fr-CH" dirty="0"/>
              <a:t> of time </a:t>
            </a:r>
            <a:r>
              <a:rPr lang="fr-CH" dirty="0" err="1" smtClean="0"/>
              <a:t>scales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    -</a:t>
            </a:r>
            <a:r>
              <a:rPr lang="fr-CH" dirty="0" err="1" smtClean="0"/>
              <a:t>step</a:t>
            </a:r>
            <a:r>
              <a:rPr lang="fr-CH" dirty="0" smtClean="0"/>
              <a:t> 2: exploit </a:t>
            </a:r>
            <a:r>
              <a:rPr lang="fr-CH" dirty="0" err="1" smtClean="0"/>
              <a:t>similarities</a:t>
            </a:r>
            <a:r>
              <a:rPr lang="fr-CH" dirty="0" smtClean="0"/>
              <a:t>/</a:t>
            </a:r>
            <a:r>
              <a:rPr lang="fr-CH" dirty="0" err="1" smtClean="0"/>
              <a:t>correlations</a:t>
            </a:r>
            <a:endParaRPr lang="fr-CH" dirty="0"/>
          </a:p>
          <a:p>
            <a:endParaRPr lang="fr-FR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 4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 from week 3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76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6164" name="Text Box 22"/>
          <p:cNvSpPr txBox="1">
            <a:spLocks noChangeArrowheads="1"/>
          </p:cNvSpPr>
          <p:nvPr/>
        </p:nvSpPr>
        <p:spPr bwMode="auto">
          <a:xfrm>
            <a:off x="15869428" y="4984955"/>
            <a:ext cx="73904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I</a:t>
            </a:r>
            <a:r>
              <a:rPr lang="en-US" sz="4200" baseline="-25000" dirty="0">
                <a:solidFill>
                  <a:srgbClr val="FF0000"/>
                </a:solidFill>
              </a:rPr>
              <a:t>0</a:t>
            </a:r>
            <a:endParaRPr lang="en-US" sz="5900" dirty="0">
              <a:solidFill>
                <a:srgbClr val="FF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122441" y="2138163"/>
            <a:ext cx="10754966" cy="3105591"/>
            <a:chOff x="608" y="2736"/>
            <a:chExt cx="2867" cy="1104"/>
          </a:xfrm>
        </p:grpSpPr>
        <p:sp>
          <p:nvSpPr>
            <p:cNvPr id="6183" name="Line 24"/>
            <p:cNvSpPr>
              <a:spLocks noChangeShapeType="1"/>
            </p:cNvSpPr>
            <p:nvPr/>
          </p:nvSpPr>
          <p:spPr bwMode="auto">
            <a:xfrm>
              <a:off x="816" y="384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Line 25"/>
            <p:cNvSpPr>
              <a:spLocks noChangeShapeType="1"/>
            </p:cNvSpPr>
            <p:nvPr/>
          </p:nvSpPr>
          <p:spPr bwMode="auto">
            <a:xfrm flipV="1">
              <a:off x="816" y="273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8" name="Object 26"/>
            <p:cNvGraphicFramePr>
              <a:graphicFrameLocks noChangeAspect="1"/>
            </p:cNvGraphicFramePr>
            <p:nvPr/>
          </p:nvGraphicFramePr>
          <p:xfrm>
            <a:off x="608" y="2736"/>
            <a:ext cx="229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08" name="Equation" r:id="rId4" imgW="126720" imgH="139680" progId="Equation.3">
                    <p:embed/>
                  </p:oleObj>
                </mc:Choice>
                <mc:Fallback>
                  <p:oleObj name="Equation" r:id="rId4" imgW="126720" imgH="1396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" y="2736"/>
                          <a:ext cx="229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85" name="Freeform 27"/>
            <p:cNvSpPr>
              <a:spLocks/>
            </p:cNvSpPr>
            <p:nvPr/>
          </p:nvSpPr>
          <p:spPr bwMode="auto">
            <a:xfrm>
              <a:off x="1392" y="3072"/>
              <a:ext cx="528" cy="240"/>
            </a:xfrm>
            <a:custGeom>
              <a:avLst/>
              <a:gdLst>
                <a:gd name="T0" fmla="*/ 0 w 528"/>
                <a:gd name="T1" fmla="*/ 240 h 240"/>
                <a:gd name="T2" fmla="*/ 192 w 528"/>
                <a:gd name="T3" fmla="*/ 48 h 240"/>
                <a:gd name="T4" fmla="*/ 528 w 528"/>
                <a:gd name="T5" fmla="*/ 0 h 240"/>
                <a:gd name="T6" fmla="*/ 0 60000 65536"/>
                <a:gd name="T7" fmla="*/ 0 60000 65536"/>
                <a:gd name="T8" fmla="*/ 0 60000 65536"/>
                <a:gd name="T9" fmla="*/ 0 w 528"/>
                <a:gd name="T10" fmla="*/ 0 h 240"/>
                <a:gd name="T11" fmla="*/ 528 w 52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240">
                  <a:moveTo>
                    <a:pt x="0" y="240"/>
                  </a:moveTo>
                  <a:cubicBezTo>
                    <a:pt x="52" y="164"/>
                    <a:pt x="104" y="88"/>
                    <a:pt x="192" y="48"/>
                  </a:cubicBezTo>
                  <a:cubicBezTo>
                    <a:pt x="280" y="8"/>
                    <a:pt x="404" y="4"/>
                    <a:pt x="528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Line 28"/>
            <p:cNvSpPr>
              <a:spLocks noChangeShapeType="1"/>
            </p:cNvSpPr>
            <p:nvPr/>
          </p:nvSpPr>
          <p:spPr bwMode="auto">
            <a:xfrm>
              <a:off x="1392" y="3408"/>
              <a:ext cx="0" cy="384"/>
            </a:xfrm>
            <a:prstGeom prst="line">
              <a:avLst/>
            </a:prstGeom>
            <a:noFill/>
            <a:ln w="9525">
              <a:solidFill>
                <a:srgbClr val="00602B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402" y="2800"/>
              <a:ext cx="2073" cy="948"/>
              <a:chOff x="1247" y="2800"/>
              <a:chExt cx="2073" cy="948"/>
            </a:xfrm>
          </p:grpSpPr>
          <p:sp>
            <p:nvSpPr>
              <p:cNvPr id="6188" name="Text Box 30"/>
              <p:cNvSpPr txBox="1">
                <a:spLocks noChangeArrowheads="1"/>
              </p:cNvSpPr>
              <p:nvPr/>
            </p:nvSpPr>
            <p:spPr bwMode="auto">
              <a:xfrm>
                <a:off x="1909" y="2800"/>
                <a:ext cx="1411" cy="492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4200" dirty="0" err="1" smtClean="0">
                    <a:solidFill>
                      <a:srgbClr val="00B050"/>
                    </a:solidFill>
                  </a:rPr>
                  <a:t>Discontinuous</a:t>
                </a:r>
                <a:endParaRPr lang="fr-CH" sz="4200" dirty="0" smtClean="0">
                  <a:solidFill>
                    <a:srgbClr val="00B050"/>
                  </a:solidFill>
                </a:endParaRPr>
              </a:p>
              <a:p>
                <a:r>
                  <a:rPr lang="fr-CH" sz="4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CH" sz="4200" dirty="0">
                    <a:solidFill>
                      <a:srgbClr val="00B050"/>
                    </a:solidFill>
                  </a:rPr>
                  <a:t>gain </a:t>
                </a:r>
                <a:r>
                  <a:rPr lang="fr-CH" sz="4200" dirty="0" err="1" smtClean="0">
                    <a:solidFill>
                      <a:srgbClr val="00B050"/>
                    </a:solidFill>
                  </a:rPr>
                  <a:t>function</a:t>
                </a:r>
                <a:r>
                  <a:rPr lang="fr-CH" sz="4200" dirty="0" smtClean="0">
                    <a:solidFill>
                      <a:srgbClr val="00B050"/>
                    </a:solidFill>
                  </a:rPr>
                  <a:t>: Type II</a:t>
                </a:r>
                <a:endParaRPr lang="fr-FR" sz="4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189" name="Line 31"/>
              <p:cNvSpPr>
                <a:spLocks noChangeShapeType="1"/>
              </p:cNvSpPr>
              <p:nvPr/>
            </p:nvSpPr>
            <p:spPr bwMode="auto">
              <a:xfrm flipH="1">
                <a:off x="1247" y="3292"/>
                <a:ext cx="662" cy="456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62272" name="Text Box 32"/>
          <p:cNvSpPr txBox="1">
            <a:spLocks noChangeArrowheads="1"/>
          </p:cNvSpPr>
          <p:nvPr/>
        </p:nvSpPr>
        <p:spPr bwMode="auto">
          <a:xfrm>
            <a:off x="8379142" y="8639205"/>
            <a:ext cx="12984384" cy="34264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 smtClean="0"/>
              <a:t>Hopf</a:t>
            </a:r>
            <a:r>
              <a:rPr lang="en-US" sz="4200" dirty="0" smtClean="0"/>
              <a:t> bifurcation: pair of complex Eigenvalues</a:t>
            </a:r>
            <a:endParaRPr lang="fr-CH" sz="4200" dirty="0"/>
          </a:p>
          <a:p>
            <a:r>
              <a:rPr lang="fr-CH" sz="4200" dirty="0" err="1" smtClean="0"/>
              <a:t>Stability</a:t>
            </a:r>
            <a:r>
              <a:rPr lang="fr-CH" sz="4200" dirty="0" smtClean="0"/>
              <a:t> </a:t>
            </a:r>
            <a:r>
              <a:rPr lang="fr-CH" sz="4200" dirty="0" err="1"/>
              <a:t>lost</a:t>
            </a:r>
            <a:r>
              <a:rPr lang="fr-CH" sz="4200" dirty="0"/>
              <a:t> </a:t>
            </a:r>
            <a:r>
              <a:rPr lang="fr-CH" sz="4200" dirty="0">
                <a:sym typeface="Wingdings" pitchFamily="2" charset="2"/>
              </a:rPr>
              <a:t> oscillation </a:t>
            </a:r>
            <a:r>
              <a:rPr lang="fr-CH" sz="4200" dirty="0" err="1">
                <a:sym typeface="Wingdings" pitchFamily="2" charset="2"/>
              </a:rPr>
              <a:t>with</a:t>
            </a:r>
            <a:r>
              <a:rPr lang="fr-CH" sz="4200" dirty="0">
                <a:sym typeface="Wingdings" pitchFamily="2" charset="2"/>
              </a:rPr>
              <a:t> </a:t>
            </a:r>
            <a:r>
              <a:rPr lang="fr-CH" sz="4200" dirty="0" err="1">
                <a:sym typeface="Wingdings" pitchFamily="2" charset="2"/>
              </a:rPr>
              <a:t>finite</a:t>
            </a:r>
            <a:r>
              <a:rPr lang="fr-CH" sz="4200" dirty="0">
                <a:sym typeface="Wingdings" pitchFamily="2" charset="2"/>
              </a:rPr>
              <a:t> </a:t>
            </a:r>
            <a:r>
              <a:rPr lang="fr-CH" sz="4200" dirty="0" err="1" smtClean="0">
                <a:sym typeface="Wingdings" pitchFamily="2" charset="2"/>
              </a:rPr>
              <a:t>frequency</a:t>
            </a:r>
            <a:endParaRPr lang="fr-CH" sz="4200" dirty="0" smtClean="0">
              <a:sym typeface="Wingdings" pitchFamily="2" charset="2"/>
            </a:endParaRPr>
          </a:p>
          <a:p>
            <a:r>
              <a:rPr lang="en-US" sz="4200" dirty="0" smtClean="0">
                <a:sym typeface="Wingdings" pitchFamily="2" charset="2"/>
              </a:rPr>
              <a:t>Subcritical     local oscillation is also unstable, and </a:t>
            </a:r>
          </a:p>
          <a:p>
            <a:r>
              <a:rPr lang="en-US" sz="4200" dirty="0">
                <a:sym typeface="Wingdings" pitchFamily="2" charset="2"/>
              </a:rPr>
              <a:t> </a:t>
            </a:r>
            <a:r>
              <a:rPr lang="en-US" sz="4200" dirty="0" smtClean="0">
                <a:sym typeface="Wingdings" pitchFamily="2" charset="2"/>
              </a:rPr>
              <a:t>                        therefore jump (in neuron models)</a:t>
            </a:r>
          </a:p>
          <a:p>
            <a:r>
              <a:rPr lang="en-US" sz="4200" dirty="0">
                <a:sym typeface="Wingdings" pitchFamily="2" charset="2"/>
              </a:rPr>
              <a:t> </a:t>
            </a:r>
            <a:r>
              <a:rPr lang="en-US" sz="4200" dirty="0" smtClean="0">
                <a:sym typeface="Wingdings" pitchFamily="2" charset="2"/>
              </a:rPr>
              <a:t>                        to a  large limit cycle</a:t>
            </a:r>
            <a:endParaRPr lang="fr-FR" sz="4200" dirty="0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Hopf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bifurcation:  </a:t>
            </a:r>
            <a:r>
              <a:rPr lang="en-US" sz="6000" i="1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f-I -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curve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017799" y="1578003"/>
            <a:ext cx="282801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f-I</a:t>
            </a:r>
            <a:r>
              <a:rPr lang="en-US" dirty="0" smtClean="0"/>
              <a:t> curve</a:t>
            </a:r>
            <a:endParaRPr lang="en-US" dirty="0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031485" y="3083343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514492" y="5764166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flipV="1">
            <a:off x="514490" y="4999021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5274887" y="5060908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5282389" y="5125607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4" name="Group 40"/>
          <p:cNvGrpSpPr/>
          <p:nvPr/>
        </p:nvGrpSpPr>
        <p:grpSpPr>
          <a:xfrm>
            <a:off x="5331126" y="1652672"/>
            <a:ext cx="3799072" cy="2716936"/>
            <a:chOff x="2438445" y="2941168"/>
            <a:chExt cx="3799072" cy="271693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48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6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46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3" name="Line 28"/>
          <p:cNvSpPr>
            <a:spLocks noChangeShapeType="1"/>
          </p:cNvSpPr>
          <p:nvPr/>
        </p:nvSpPr>
        <p:spPr bwMode="auto">
          <a:xfrm flipH="1">
            <a:off x="13100969" y="5826081"/>
            <a:ext cx="1" cy="2801778"/>
          </a:xfrm>
          <a:prstGeom prst="line">
            <a:avLst/>
          </a:prstGeom>
          <a:noFill/>
          <a:ln w="9525">
            <a:solidFill>
              <a:srgbClr val="00602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/>
          <p:nvPr/>
        </p:nvGrpSpPr>
        <p:grpSpPr>
          <a:xfrm>
            <a:off x="10981488" y="6034240"/>
            <a:ext cx="1519274" cy="2278560"/>
            <a:chOff x="1909411" y="2540454"/>
            <a:chExt cx="1519274" cy="2278560"/>
          </a:xfrm>
        </p:grpSpPr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H="1">
              <a:off x="2078217" y="2540454"/>
              <a:ext cx="1072871" cy="2278559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cxnSp>
          <p:nvCxnSpPr>
            <p:cNvPr id="58" name="Straight Connector 33"/>
            <p:cNvCxnSpPr>
              <a:cxnSpLocks noChangeShapeType="1"/>
            </p:cNvCxnSpPr>
            <p:nvPr/>
          </p:nvCxnSpPr>
          <p:spPr bwMode="auto">
            <a:xfrm rot="16200000" flipH="1">
              <a:off x="1529768" y="2920098"/>
              <a:ext cx="2278559" cy="151927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9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1928683" y="3237617"/>
              <a:ext cx="632932" cy="37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2772725" y="3994324"/>
              <a:ext cx="632934" cy="37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Straight Arrow Connector 41"/>
            <p:cNvCxnSpPr>
              <a:cxnSpLocks noChangeShapeType="1"/>
            </p:cNvCxnSpPr>
            <p:nvPr/>
          </p:nvCxnSpPr>
          <p:spPr bwMode="auto">
            <a:xfrm rot="10800000" flipV="1">
              <a:off x="2415832" y="2667039"/>
              <a:ext cx="844043" cy="2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2078216" y="4689614"/>
              <a:ext cx="844043" cy="281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3" name="Freeform 62"/>
            <p:cNvSpPr>
              <a:spLocks noChangeArrowheads="1"/>
            </p:cNvSpPr>
            <p:nvPr/>
          </p:nvSpPr>
          <p:spPr bwMode="auto">
            <a:xfrm>
              <a:off x="2153242" y="2793628"/>
              <a:ext cx="769017" cy="1344631"/>
            </a:xfrm>
            <a:custGeom>
              <a:avLst/>
              <a:gdLst>
                <a:gd name="T0" fmla="*/ 454 w 481781"/>
                <a:gd name="T1" fmla="*/ 0 h 758723"/>
                <a:gd name="T2" fmla="*/ 648 w 481781"/>
                <a:gd name="T3" fmla="*/ 570964 h 758723"/>
                <a:gd name="T4" fmla="*/ 4345 w 481781"/>
                <a:gd name="T5" fmla="*/ 748158 h 758723"/>
                <a:gd name="T6" fmla="*/ 8236 w 481781"/>
                <a:gd name="T7" fmla="*/ 639871 h 758723"/>
                <a:gd name="T8" fmla="*/ 8819 w 481781"/>
                <a:gd name="T9" fmla="*/ 364235 h 758723"/>
                <a:gd name="T10" fmla="*/ 3956 w 481781"/>
                <a:gd name="T11" fmla="*/ 324861 h 758723"/>
                <a:gd name="T12" fmla="*/ 4150 w 481781"/>
                <a:gd name="T13" fmla="*/ 492207 h 7587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781"/>
                <a:gd name="T22" fmla="*/ 0 h 758723"/>
                <a:gd name="T23" fmla="*/ 481781 w 481781"/>
                <a:gd name="T24" fmla="*/ 758723 h 7587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781" h="758723">
                  <a:moveTo>
                    <a:pt x="22942" y="0"/>
                  </a:moveTo>
                  <a:cubicBezTo>
                    <a:pt x="11471" y="222864"/>
                    <a:pt x="0" y="445729"/>
                    <a:pt x="32774" y="570271"/>
                  </a:cubicBezTo>
                  <a:cubicBezTo>
                    <a:pt x="65548" y="694813"/>
                    <a:pt x="155677" y="735781"/>
                    <a:pt x="219587" y="747252"/>
                  </a:cubicBezTo>
                  <a:cubicBezTo>
                    <a:pt x="283497" y="758723"/>
                    <a:pt x="378542" y="703006"/>
                    <a:pt x="416232" y="639097"/>
                  </a:cubicBezTo>
                  <a:cubicBezTo>
                    <a:pt x="453922" y="575188"/>
                    <a:pt x="481781" y="416233"/>
                    <a:pt x="445729" y="363794"/>
                  </a:cubicBezTo>
                  <a:cubicBezTo>
                    <a:pt x="409677" y="311355"/>
                    <a:pt x="239251" y="303162"/>
                    <a:pt x="199922" y="324465"/>
                  </a:cubicBezTo>
                  <a:cubicBezTo>
                    <a:pt x="160593" y="345768"/>
                    <a:pt x="185174" y="418690"/>
                    <a:pt x="209755" y="491613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13883903" y="6100248"/>
            <a:ext cx="1923828" cy="2025387"/>
            <a:chOff x="6485181" y="2667039"/>
            <a:chExt cx="3252373" cy="2340445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6485181" y="2667039"/>
              <a:ext cx="1856890" cy="2278559"/>
              <a:chOff x="3214678" y="4572008"/>
              <a:chExt cx="785818" cy="1285885"/>
            </a:xfrm>
          </p:grpSpPr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 flipH="1">
                <a:off x="3357554" y="4572008"/>
                <a:ext cx="357190" cy="1285885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8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3214678" y="4786322"/>
                <a:ext cx="785818" cy="78581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" name="Straight Arrow Connector 51"/>
              <p:cNvCxnSpPr>
                <a:cxnSpLocks noChangeShapeType="1"/>
              </p:cNvCxnSpPr>
              <p:nvPr/>
            </p:nvCxnSpPr>
            <p:spPr bwMode="auto">
              <a:xfrm rot="5400000">
                <a:off x="3179753" y="5464189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0" name="Straight Arrow Connector 52"/>
              <p:cNvCxnSpPr>
                <a:cxnSpLocks noChangeShapeType="1"/>
              </p:cNvCxnSpPr>
              <p:nvPr/>
            </p:nvCxnSpPr>
            <p:spPr bwMode="auto">
              <a:xfrm rot="16200000" flipV="1">
                <a:off x="3679819" y="4892685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1" name="Straight Arrow Connector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3500430" y="4643446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2" name="Straight Arrow Connector 54"/>
              <p:cNvCxnSpPr>
                <a:cxnSpLocks noChangeShapeType="1"/>
              </p:cNvCxnSpPr>
              <p:nvPr/>
            </p:nvCxnSpPr>
            <p:spPr bwMode="auto">
              <a:xfrm flipV="1">
                <a:off x="3357554" y="5784866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6" name="Freeform 65"/>
            <p:cNvSpPr>
              <a:spLocks noChangeArrowheads="1"/>
            </p:cNvSpPr>
            <p:nvPr/>
          </p:nvSpPr>
          <p:spPr bwMode="auto">
            <a:xfrm>
              <a:off x="6571460" y="3046797"/>
              <a:ext cx="3166094" cy="1960687"/>
            </a:xfrm>
            <a:custGeom>
              <a:avLst/>
              <a:gdLst>
                <a:gd name="T0" fmla="*/ 532018 w 1340465"/>
                <a:gd name="T1" fmla="*/ 425665 h 1106129"/>
                <a:gd name="T2" fmla="*/ 532018 w 1340465"/>
                <a:gd name="T3" fmla="*/ 119977 h 1106129"/>
                <a:gd name="T4" fmla="*/ 483059 w 1340465"/>
                <a:gd name="T5" fmla="*/ 50949 h 1106129"/>
                <a:gd name="T6" fmla="*/ 326392 w 1340465"/>
                <a:gd name="T7" fmla="*/ 50949 h 1106129"/>
                <a:gd name="T8" fmla="*/ 52223 w 1340465"/>
                <a:gd name="T9" fmla="*/ 356640 h 1106129"/>
                <a:gd name="T10" fmla="*/ 13056 w 1340465"/>
                <a:gd name="T11" fmla="*/ 889131 h 1106129"/>
                <a:gd name="T12" fmla="*/ 91390 w 1340465"/>
                <a:gd name="T13" fmla="*/ 1076492 h 1106129"/>
                <a:gd name="T14" fmla="*/ 336182 w 1340465"/>
                <a:gd name="T15" fmla="*/ 1086352 h 1106129"/>
                <a:gd name="T16" fmla="*/ 933477 w 1340465"/>
                <a:gd name="T17" fmla="*/ 977880 h 1106129"/>
                <a:gd name="T18" fmla="*/ 1334940 w 1340465"/>
                <a:gd name="T19" fmla="*/ 603164 h 1106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0465"/>
                <a:gd name="T31" fmla="*/ 0 h 1106129"/>
                <a:gd name="T32" fmla="*/ 1340465 w 1340465"/>
                <a:gd name="T33" fmla="*/ 1106129 h 1106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0465" h="1106129">
                  <a:moveTo>
                    <a:pt x="534219" y="424426"/>
                  </a:moveTo>
                  <a:cubicBezTo>
                    <a:pt x="538315" y="303161"/>
                    <a:pt x="542412" y="181897"/>
                    <a:pt x="534219" y="119626"/>
                  </a:cubicBezTo>
                  <a:cubicBezTo>
                    <a:pt x="526026" y="57355"/>
                    <a:pt x="519471" y="62271"/>
                    <a:pt x="485058" y="50800"/>
                  </a:cubicBezTo>
                  <a:cubicBezTo>
                    <a:pt x="450645" y="39329"/>
                    <a:pt x="399845" y="0"/>
                    <a:pt x="327742" y="50800"/>
                  </a:cubicBezTo>
                  <a:cubicBezTo>
                    <a:pt x="255639" y="101600"/>
                    <a:pt x="104878" y="216310"/>
                    <a:pt x="52439" y="355600"/>
                  </a:cubicBezTo>
                  <a:cubicBezTo>
                    <a:pt x="0" y="494890"/>
                    <a:pt x="6555" y="766916"/>
                    <a:pt x="13110" y="886542"/>
                  </a:cubicBezTo>
                  <a:cubicBezTo>
                    <a:pt x="19665" y="1006168"/>
                    <a:pt x="37691" y="1040581"/>
                    <a:pt x="91768" y="1073355"/>
                  </a:cubicBezTo>
                  <a:cubicBezTo>
                    <a:pt x="145845" y="1106129"/>
                    <a:pt x="196645" y="1099574"/>
                    <a:pt x="337574" y="1083187"/>
                  </a:cubicBezTo>
                  <a:cubicBezTo>
                    <a:pt x="478503" y="1066800"/>
                    <a:pt x="770194" y="1055329"/>
                    <a:pt x="937342" y="975032"/>
                  </a:cubicBezTo>
                  <a:cubicBezTo>
                    <a:pt x="1104490" y="894735"/>
                    <a:pt x="1222477" y="748070"/>
                    <a:pt x="1340465" y="601406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1" y="0"/>
            <a:ext cx="16207318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/>
              <a:t>  </a:t>
            </a:r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4.2 Example</a:t>
            </a:r>
            <a:r>
              <a:rPr lang="en-US" sz="6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: </a:t>
            </a:r>
            <a:r>
              <a:rPr lang="en-US" sz="60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FitzHugh-Nagumo</a:t>
            </a:r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/  </a:t>
            </a:r>
            <a:r>
              <a:rPr lang="en-US" sz="60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Hopf</a:t>
            </a:r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bifurcation</a:t>
            </a:r>
            <a:endParaRPr lang="en-US" sz="6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2118" y="1575503"/>
            <a:ext cx="142673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I=0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34660" y="6458950"/>
            <a:ext cx="1383452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I&gt;</a:t>
            </a:r>
            <a:r>
              <a:rPr lang="en-US" dirty="0" err="1" smtClean="0"/>
              <a:t>I</a:t>
            </a:r>
            <a:r>
              <a:rPr lang="en-US" sz="2500" dirty="0" err="1" smtClean="0"/>
              <a:t>c</a:t>
            </a:r>
            <a:endParaRPr lang="en-US" dirty="0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488" y="1417770"/>
            <a:ext cx="15890488" cy="931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>
          <a:xfrm>
            <a:off x="1339214" y="2647460"/>
            <a:ext cx="1519274" cy="2278560"/>
            <a:chOff x="1909411" y="2540454"/>
            <a:chExt cx="1519274" cy="2278560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>
              <a:off x="2078217" y="2540454"/>
              <a:ext cx="1072871" cy="2278559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cxnSp>
          <p:nvCxnSpPr>
            <p:cNvPr id="9" name="Straight Connector 33"/>
            <p:cNvCxnSpPr>
              <a:cxnSpLocks noChangeShapeType="1"/>
            </p:cNvCxnSpPr>
            <p:nvPr/>
          </p:nvCxnSpPr>
          <p:spPr bwMode="auto">
            <a:xfrm rot="16200000" flipH="1">
              <a:off x="1529768" y="2920098"/>
              <a:ext cx="2278559" cy="151927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1928683" y="3237617"/>
              <a:ext cx="632932" cy="37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2772725" y="3994324"/>
              <a:ext cx="632934" cy="37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Straight Arrow Connector 41"/>
            <p:cNvCxnSpPr>
              <a:cxnSpLocks noChangeShapeType="1"/>
            </p:cNvCxnSpPr>
            <p:nvPr/>
          </p:nvCxnSpPr>
          <p:spPr bwMode="auto">
            <a:xfrm rot="10800000" flipV="1">
              <a:off x="2415832" y="2667039"/>
              <a:ext cx="844043" cy="2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2078216" y="4689614"/>
              <a:ext cx="844043" cy="281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2153242" y="2793628"/>
              <a:ext cx="769017" cy="1344631"/>
            </a:xfrm>
            <a:custGeom>
              <a:avLst/>
              <a:gdLst>
                <a:gd name="T0" fmla="*/ 454 w 481781"/>
                <a:gd name="T1" fmla="*/ 0 h 758723"/>
                <a:gd name="T2" fmla="*/ 648 w 481781"/>
                <a:gd name="T3" fmla="*/ 570964 h 758723"/>
                <a:gd name="T4" fmla="*/ 4345 w 481781"/>
                <a:gd name="T5" fmla="*/ 748158 h 758723"/>
                <a:gd name="T6" fmla="*/ 8236 w 481781"/>
                <a:gd name="T7" fmla="*/ 639871 h 758723"/>
                <a:gd name="T8" fmla="*/ 8819 w 481781"/>
                <a:gd name="T9" fmla="*/ 364235 h 758723"/>
                <a:gd name="T10" fmla="*/ 3956 w 481781"/>
                <a:gd name="T11" fmla="*/ 324861 h 758723"/>
                <a:gd name="T12" fmla="*/ 4150 w 481781"/>
                <a:gd name="T13" fmla="*/ 492207 h 7587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781"/>
                <a:gd name="T22" fmla="*/ 0 h 758723"/>
                <a:gd name="T23" fmla="*/ 481781 w 481781"/>
                <a:gd name="T24" fmla="*/ 758723 h 7587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781" h="758723">
                  <a:moveTo>
                    <a:pt x="22942" y="0"/>
                  </a:moveTo>
                  <a:cubicBezTo>
                    <a:pt x="11471" y="222864"/>
                    <a:pt x="0" y="445729"/>
                    <a:pt x="32774" y="570271"/>
                  </a:cubicBezTo>
                  <a:cubicBezTo>
                    <a:pt x="65548" y="694813"/>
                    <a:pt x="155677" y="735781"/>
                    <a:pt x="219587" y="747252"/>
                  </a:cubicBezTo>
                  <a:cubicBezTo>
                    <a:pt x="283497" y="758723"/>
                    <a:pt x="378542" y="703006"/>
                    <a:pt x="416232" y="639097"/>
                  </a:cubicBezTo>
                  <a:cubicBezTo>
                    <a:pt x="453922" y="575188"/>
                    <a:pt x="481781" y="416233"/>
                    <a:pt x="445729" y="363794"/>
                  </a:cubicBezTo>
                  <a:cubicBezTo>
                    <a:pt x="409677" y="311355"/>
                    <a:pt x="239251" y="303162"/>
                    <a:pt x="199922" y="324465"/>
                  </a:cubicBezTo>
                  <a:cubicBezTo>
                    <a:pt x="160593" y="345768"/>
                    <a:pt x="185174" y="418690"/>
                    <a:pt x="209755" y="491613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5"/>
          <p:cNvGrpSpPr/>
          <p:nvPr/>
        </p:nvGrpSpPr>
        <p:grpSpPr>
          <a:xfrm>
            <a:off x="934660" y="7628556"/>
            <a:ext cx="1923828" cy="2025387"/>
            <a:chOff x="6485181" y="2667039"/>
            <a:chExt cx="3252373" cy="2340445"/>
          </a:xfrm>
        </p:grpSpPr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6485181" y="2667039"/>
              <a:ext cx="1856890" cy="2278559"/>
              <a:chOff x="3214678" y="4572008"/>
              <a:chExt cx="785818" cy="1285885"/>
            </a:xfrm>
          </p:grpSpPr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flipH="1">
                <a:off x="3357554" y="4572008"/>
                <a:ext cx="357190" cy="1285885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0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3214678" y="4786322"/>
                <a:ext cx="785818" cy="78581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1" name="Straight Arrow Connector 51"/>
              <p:cNvCxnSpPr>
                <a:cxnSpLocks noChangeShapeType="1"/>
              </p:cNvCxnSpPr>
              <p:nvPr/>
            </p:nvCxnSpPr>
            <p:spPr bwMode="auto">
              <a:xfrm rot="5400000">
                <a:off x="3179753" y="5464189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Straight Arrow Connector 52"/>
              <p:cNvCxnSpPr>
                <a:cxnSpLocks noChangeShapeType="1"/>
              </p:cNvCxnSpPr>
              <p:nvPr/>
            </p:nvCxnSpPr>
            <p:spPr bwMode="auto">
              <a:xfrm rot="16200000" flipV="1">
                <a:off x="3679819" y="4892685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" name="Straight Arrow Connector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3500430" y="4643446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" name="Straight Arrow Connector 54"/>
              <p:cNvCxnSpPr>
                <a:cxnSpLocks noChangeShapeType="1"/>
              </p:cNvCxnSpPr>
              <p:nvPr/>
            </p:nvCxnSpPr>
            <p:spPr bwMode="auto">
              <a:xfrm flipV="1">
                <a:off x="3357554" y="5784866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6571460" y="3046797"/>
              <a:ext cx="3166094" cy="1960687"/>
            </a:xfrm>
            <a:custGeom>
              <a:avLst/>
              <a:gdLst>
                <a:gd name="T0" fmla="*/ 532018 w 1340465"/>
                <a:gd name="T1" fmla="*/ 425665 h 1106129"/>
                <a:gd name="T2" fmla="*/ 532018 w 1340465"/>
                <a:gd name="T3" fmla="*/ 119977 h 1106129"/>
                <a:gd name="T4" fmla="*/ 483059 w 1340465"/>
                <a:gd name="T5" fmla="*/ 50949 h 1106129"/>
                <a:gd name="T6" fmla="*/ 326392 w 1340465"/>
                <a:gd name="T7" fmla="*/ 50949 h 1106129"/>
                <a:gd name="T8" fmla="*/ 52223 w 1340465"/>
                <a:gd name="T9" fmla="*/ 356640 h 1106129"/>
                <a:gd name="T10" fmla="*/ 13056 w 1340465"/>
                <a:gd name="T11" fmla="*/ 889131 h 1106129"/>
                <a:gd name="T12" fmla="*/ 91390 w 1340465"/>
                <a:gd name="T13" fmla="*/ 1076492 h 1106129"/>
                <a:gd name="T14" fmla="*/ 336182 w 1340465"/>
                <a:gd name="T15" fmla="*/ 1086352 h 1106129"/>
                <a:gd name="T16" fmla="*/ 933477 w 1340465"/>
                <a:gd name="T17" fmla="*/ 977880 h 1106129"/>
                <a:gd name="T18" fmla="*/ 1334940 w 1340465"/>
                <a:gd name="T19" fmla="*/ 603164 h 1106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0465"/>
                <a:gd name="T31" fmla="*/ 0 h 1106129"/>
                <a:gd name="T32" fmla="*/ 1340465 w 1340465"/>
                <a:gd name="T33" fmla="*/ 1106129 h 1106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0465" h="1106129">
                  <a:moveTo>
                    <a:pt x="534219" y="424426"/>
                  </a:moveTo>
                  <a:cubicBezTo>
                    <a:pt x="538315" y="303161"/>
                    <a:pt x="542412" y="181897"/>
                    <a:pt x="534219" y="119626"/>
                  </a:cubicBezTo>
                  <a:cubicBezTo>
                    <a:pt x="526026" y="57355"/>
                    <a:pt x="519471" y="62271"/>
                    <a:pt x="485058" y="50800"/>
                  </a:cubicBezTo>
                  <a:cubicBezTo>
                    <a:pt x="450645" y="39329"/>
                    <a:pt x="399845" y="0"/>
                    <a:pt x="327742" y="50800"/>
                  </a:cubicBezTo>
                  <a:cubicBezTo>
                    <a:pt x="255639" y="101600"/>
                    <a:pt x="104878" y="216310"/>
                    <a:pt x="52439" y="355600"/>
                  </a:cubicBezTo>
                  <a:cubicBezTo>
                    <a:pt x="0" y="494890"/>
                    <a:pt x="6555" y="766916"/>
                    <a:pt x="13110" y="886542"/>
                  </a:cubicBezTo>
                  <a:cubicBezTo>
                    <a:pt x="19665" y="1006168"/>
                    <a:pt x="37691" y="1040581"/>
                    <a:pt x="91768" y="1073355"/>
                  </a:cubicBezTo>
                  <a:cubicBezTo>
                    <a:pt x="145845" y="1106129"/>
                    <a:pt x="196645" y="1099574"/>
                    <a:pt x="337574" y="1083187"/>
                  </a:cubicBezTo>
                  <a:cubicBezTo>
                    <a:pt x="478503" y="1066800"/>
                    <a:pt x="770194" y="1055329"/>
                    <a:pt x="937342" y="975032"/>
                  </a:cubicBezTo>
                  <a:cubicBezTo>
                    <a:pt x="1104490" y="894735"/>
                    <a:pt x="1222477" y="748070"/>
                    <a:pt x="1340465" y="601406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Type I and II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318798" y="5747594"/>
            <a:ext cx="10709951" cy="1210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6600" dirty="0"/>
              <a:t>Type I and </a:t>
            </a:r>
            <a:r>
              <a:rPr lang="en-US" sz="6600" dirty="0" smtClean="0"/>
              <a:t>  </a:t>
            </a:r>
            <a:r>
              <a:rPr lang="en-US" sz="6600" dirty="0"/>
              <a:t>type II  models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0162424" y="971116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16048771" y="7415723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16048771" y="971116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3804934" y="9646462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9687529" y="9711161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5433559" y="7545122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11355337" y="8180869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17920666" y="8946014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17916918" y="8180868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0965201" y="7027525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7481767" y="7033151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681367" y="1916072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0850174" y="4596895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10850172" y="3831750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5610569" y="3893637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15618071" y="3958336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7613384" y="1431324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6972287" y="2473282"/>
            <a:ext cx="3799072" cy="2716936"/>
            <a:chOff x="2438445" y="2941168"/>
            <a:chExt cx="3799072" cy="27169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5" name="Line 22"/>
          <p:cNvSpPr>
            <a:spLocks noChangeShapeType="1"/>
          </p:cNvSpPr>
          <p:nvPr/>
        </p:nvSpPr>
        <p:spPr bwMode="auto">
          <a:xfrm flipV="1">
            <a:off x="10257610" y="7495934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7827" y="5747594"/>
            <a:ext cx="4588949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Now: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Type I model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495300" y="1652672"/>
            <a:ext cx="10501332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</a:t>
            </a:r>
            <a:r>
              <a:rPr lang="en-US" sz="6000" b="1" dirty="0"/>
              <a:t>type I </a:t>
            </a:r>
            <a:r>
              <a:rPr lang="en-US" sz="6000" b="1" dirty="0" smtClean="0"/>
              <a:t>Model: </a:t>
            </a:r>
            <a:r>
              <a:rPr lang="en-US" sz="6000" b="1" dirty="0"/>
              <a:t>3 fixed points</a:t>
            </a:r>
            <a:endParaRPr lang="en-US" sz="6800" b="1" dirty="0">
              <a:solidFill>
                <a:srgbClr val="FFFF0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620561" y="3724994"/>
          <a:ext cx="7348789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4" name="Equation" r:id="rId4" imgW="1295280" imgH="393480" progId="Equation.3">
                  <p:embed/>
                </p:oleObj>
              </mc:Choice>
              <mc:Fallback>
                <p:oleObj name="Equation" r:id="rId4" imgW="1295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561" y="3724994"/>
                        <a:ext cx="7348789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824823"/>
            <a:ext cx="1973182" cy="1350257"/>
            <a:chOff x="4848" y="2112"/>
            <a:chExt cx="526" cy="480"/>
          </a:xfrm>
        </p:grpSpPr>
        <p:sp>
          <p:nvSpPr>
            <p:cNvPr id="7203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260435" y="5480328"/>
          <a:ext cx="5761990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5" name="Equation" r:id="rId6" imgW="1015920" imgH="393480" progId="Equation.3">
                  <p:embed/>
                </p:oleObj>
              </mc:Choice>
              <mc:Fallback>
                <p:oleObj name="Equation" r:id="rId6" imgW="10159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35" y="5480328"/>
                        <a:ext cx="5761990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3144540" y="98906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13144540" y="47596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13324602" y="435457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18726469" y="10191629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6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10191629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4"/>
          <p:cNvGraphicFramePr>
            <a:graphicFrameLocks noChangeAspect="1"/>
          </p:cNvGraphicFramePr>
          <p:nvPr/>
        </p:nvGraphicFramePr>
        <p:xfrm>
          <a:off x="17991214" y="4616192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7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214" y="4616192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12026655" y="42026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20129453" y="89285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18531401" y="8242195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dirty="0"/>
          </a:p>
        </p:txBody>
      </p:sp>
      <p:sp>
        <p:nvSpPr>
          <p:cNvPr id="7183" name="Freeform 25"/>
          <p:cNvSpPr>
            <a:spLocks/>
          </p:cNvSpPr>
          <p:nvPr/>
        </p:nvSpPr>
        <p:spPr bwMode="auto">
          <a:xfrm rot="-240000">
            <a:off x="12604354" y="6177426"/>
            <a:ext cx="7022425" cy="2070394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77926" name="Text Box 38"/>
          <p:cNvSpPr txBox="1">
            <a:spLocks noChangeArrowheads="1"/>
          </p:cNvSpPr>
          <p:nvPr/>
        </p:nvSpPr>
        <p:spPr bwMode="auto">
          <a:xfrm>
            <a:off x="1260435" y="9270016"/>
            <a:ext cx="9610063" cy="1241234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 smtClean="0"/>
              <a:t>Saddle</a:t>
            </a:r>
            <a:r>
              <a:rPr lang="fr-CH" sz="6800" dirty="0" smtClean="0"/>
              <a:t>-</a:t>
            </a:r>
            <a:r>
              <a:rPr lang="fr-CH" sz="6800" dirty="0" err="1" smtClean="0"/>
              <a:t>node</a:t>
            </a:r>
            <a:r>
              <a:rPr lang="fr-CH" sz="6800" dirty="0" smtClean="0"/>
              <a:t> bifurcation</a:t>
            </a:r>
            <a:endParaRPr lang="fr-FR" sz="6800" dirty="0"/>
          </a:p>
        </p:txBody>
      </p:sp>
      <p:cxnSp>
        <p:nvCxnSpPr>
          <p:cNvPr id="7185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12344314" y="9160572"/>
            <a:ext cx="2658319" cy="1012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6" name="Straight Arrow Connector 31"/>
          <p:cNvCxnSpPr>
            <a:cxnSpLocks noChangeShapeType="1"/>
          </p:cNvCxnSpPr>
          <p:nvPr/>
        </p:nvCxnSpPr>
        <p:spPr bwMode="auto">
          <a:xfrm rot="5400000" flipH="1" flipV="1">
            <a:off x="13800256" y="9097319"/>
            <a:ext cx="2278559" cy="5064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7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14728742" y="8464385"/>
            <a:ext cx="2784905" cy="50642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88" name="TextBox 35"/>
          <p:cNvSpPr txBox="1">
            <a:spLocks noChangeArrowheads="1"/>
          </p:cNvSpPr>
          <p:nvPr/>
        </p:nvSpPr>
        <p:spPr bwMode="auto">
          <a:xfrm>
            <a:off x="15361558" y="9856877"/>
            <a:ext cx="315637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unstable</a:t>
            </a:r>
          </a:p>
        </p:txBody>
      </p:sp>
      <p:sp>
        <p:nvSpPr>
          <p:cNvPr id="7189" name="TextBox 37"/>
          <p:cNvSpPr txBox="1">
            <a:spLocks noChangeArrowheads="1"/>
          </p:cNvSpPr>
          <p:nvPr/>
        </p:nvSpPr>
        <p:spPr bwMode="auto">
          <a:xfrm>
            <a:off x="13842282" y="10430736"/>
            <a:ext cx="25456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saddle</a:t>
            </a:r>
          </a:p>
        </p:txBody>
      </p:sp>
      <p:sp>
        <p:nvSpPr>
          <p:cNvPr id="7190" name="TextBox 38"/>
          <p:cNvSpPr txBox="1">
            <a:spLocks noChangeArrowheads="1"/>
          </p:cNvSpPr>
          <p:nvPr/>
        </p:nvSpPr>
        <p:spPr bwMode="auto">
          <a:xfrm>
            <a:off x="11816581" y="10810496"/>
            <a:ext cx="234204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stable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1816582" y="9983464"/>
            <a:ext cx="6414716" cy="162030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7192" name="Straight Arrow Connector 35"/>
          <p:cNvCxnSpPr>
            <a:cxnSpLocks noChangeShapeType="1"/>
          </p:cNvCxnSpPr>
          <p:nvPr/>
        </p:nvCxnSpPr>
        <p:spPr bwMode="auto">
          <a:xfrm rot="5400000">
            <a:off x="13186323" y="5743750"/>
            <a:ext cx="632934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3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17916707" y="8779015"/>
            <a:ext cx="632932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4" name="Straight Arrow Connector 40"/>
          <p:cNvCxnSpPr>
            <a:cxnSpLocks noChangeShapeType="1"/>
          </p:cNvCxnSpPr>
          <p:nvPr/>
        </p:nvCxnSpPr>
        <p:spPr bwMode="auto">
          <a:xfrm rot="10800000">
            <a:off x="16036791" y="6565625"/>
            <a:ext cx="844040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5" name="Straight Arrow Connector 42"/>
          <p:cNvCxnSpPr>
            <a:cxnSpLocks noChangeShapeType="1"/>
          </p:cNvCxnSpPr>
          <p:nvPr/>
        </p:nvCxnSpPr>
        <p:spPr bwMode="auto">
          <a:xfrm>
            <a:off x="15530365" y="7958079"/>
            <a:ext cx="506426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6" name="Straight Arrow Connector 43"/>
          <p:cNvCxnSpPr>
            <a:cxnSpLocks noChangeShapeType="1"/>
          </p:cNvCxnSpPr>
          <p:nvPr/>
        </p:nvCxnSpPr>
        <p:spPr bwMode="auto">
          <a:xfrm>
            <a:off x="13335857" y="8335026"/>
            <a:ext cx="506424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97" name="Line 11"/>
          <p:cNvSpPr>
            <a:spLocks noChangeShapeType="1"/>
          </p:cNvSpPr>
          <p:nvPr/>
        </p:nvSpPr>
        <p:spPr bwMode="auto">
          <a:xfrm flipH="1">
            <a:off x="15192749" y="1645627"/>
            <a:ext cx="3038549" cy="164562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7198" name="Straight Connector 44"/>
          <p:cNvCxnSpPr>
            <a:cxnSpLocks noChangeShapeType="1"/>
          </p:cNvCxnSpPr>
          <p:nvPr/>
        </p:nvCxnSpPr>
        <p:spPr bwMode="auto">
          <a:xfrm rot="5400000">
            <a:off x="15509451" y="1835427"/>
            <a:ext cx="2405144" cy="10128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99" name="Straight Arrow Connector 45"/>
          <p:cNvCxnSpPr>
            <a:cxnSpLocks noChangeShapeType="1"/>
          </p:cNvCxnSpPr>
          <p:nvPr/>
        </p:nvCxnSpPr>
        <p:spPr bwMode="auto">
          <a:xfrm rot="5400000" flipH="1" flipV="1">
            <a:off x="15954300" y="3289375"/>
            <a:ext cx="506346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00" name="Straight Arrow Connector 46"/>
          <p:cNvCxnSpPr>
            <a:cxnSpLocks noChangeShapeType="1"/>
          </p:cNvCxnSpPr>
          <p:nvPr/>
        </p:nvCxnSpPr>
        <p:spPr bwMode="auto">
          <a:xfrm rot="5400000">
            <a:off x="16963400" y="1517164"/>
            <a:ext cx="506346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01" name="Straight Arrow Connector 47"/>
          <p:cNvCxnSpPr>
            <a:cxnSpLocks noChangeShapeType="1"/>
          </p:cNvCxnSpPr>
          <p:nvPr/>
        </p:nvCxnSpPr>
        <p:spPr bwMode="auto">
          <a:xfrm>
            <a:off x="18062490" y="1772212"/>
            <a:ext cx="506424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02" name="Straight Arrow Connector 48"/>
          <p:cNvCxnSpPr>
            <a:cxnSpLocks noChangeShapeType="1"/>
          </p:cNvCxnSpPr>
          <p:nvPr/>
        </p:nvCxnSpPr>
        <p:spPr bwMode="auto">
          <a:xfrm flipH="1">
            <a:off x="15361557" y="3038078"/>
            <a:ext cx="506424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Type I Neuron Models: saddle-node bifurcation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2247029" y="7468611"/>
            <a:ext cx="8858255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/>
              <a:t>apply</a:t>
            </a:r>
            <a:r>
              <a:rPr lang="fr-CH" sz="5900" dirty="0"/>
              <a:t> constant stimulus I</a:t>
            </a:r>
            <a:r>
              <a:rPr lang="fr-CH" sz="2500" dirty="0"/>
              <a:t>0</a:t>
            </a:r>
            <a:endParaRPr lang="fr-FR" sz="2500" dirty="0"/>
          </a:p>
        </p:txBody>
      </p:sp>
      <p:sp>
        <p:nvSpPr>
          <p:cNvPr id="41" name="TextBox 40"/>
          <p:cNvSpPr txBox="1"/>
          <p:nvPr/>
        </p:nvSpPr>
        <p:spPr>
          <a:xfrm>
            <a:off x="13335857" y="3634977"/>
            <a:ext cx="4900701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size of arrows!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926" grpId="0" animBg="1"/>
      <p:bldP spid="40" grpId="0" animBg="1"/>
      <p:bldP spid="39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620561" y="3195608"/>
          <a:ext cx="7348789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78" name="Equation" r:id="rId4" imgW="1295280" imgH="393480" progId="Equation.3">
                  <p:embed/>
                </p:oleObj>
              </mc:Choice>
              <mc:Fallback>
                <p:oleObj name="Equation" r:id="rId4" imgW="1295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561" y="3195608"/>
                        <a:ext cx="7348789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7203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79" name="Equation" r:id="rId6" imgW="1015920" imgH="393480" progId="Equation.3">
                  <p:embed/>
                </p:oleObj>
              </mc:Choice>
              <mc:Fallback>
                <p:oleObj name="Equation" r:id="rId6" imgW="10159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35" y="4950942"/>
                        <a:ext cx="5761990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3144540" y="98906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13144540" y="47596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13324602" y="425509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18726469" y="10191629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80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10191629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4"/>
          <p:cNvGraphicFramePr>
            <a:graphicFrameLocks noChangeAspect="1"/>
          </p:cNvGraphicFramePr>
          <p:nvPr/>
        </p:nvGraphicFramePr>
        <p:xfrm>
          <a:off x="17991214" y="4616192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81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214" y="4616192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12026655" y="42026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20129453" y="89285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18531401" y="8242195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dirty="0"/>
          </a:p>
        </p:txBody>
      </p:sp>
      <p:sp>
        <p:nvSpPr>
          <p:cNvPr id="7183" name="Freeform 25"/>
          <p:cNvSpPr>
            <a:spLocks/>
          </p:cNvSpPr>
          <p:nvPr/>
        </p:nvSpPr>
        <p:spPr bwMode="auto">
          <a:xfrm rot="-240000">
            <a:off x="12604354" y="6177426"/>
            <a:ext cx="7022425" cy="2070394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8" name="TextBox 35"/>
          <p:cNvSpPr txBox="1">
            <a:spLocks noChangeArrowheads="1"/>
          </p:cNvSpPr>
          <p:nvPr/>
        </p:nvSpPr>
        <p:spPr bwMode="auto">
          <a:xfrm>
            <a:off x="15361558" y="9856877"/>
            <a:ext cx="315637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unstable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11816581" y="7311497"/>
            <a:ext cx="4571330" cy="4570956"/>
            <a:chOff x="11816581" y="7311497"/>
            <a:chExt cx="4571330" cy="4570956"/>
          </a:xfrm>
        </p:grpSpPr>
        <p:cxnSp>
          <p:nvCxnSpPr>
            <p:cNvPr id="7185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13139753" y="8337731"/>
              <a:ext cx="1272282" cy="27539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86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14686324" y="8211251"/>
              <a:ext cx="339864" cy="227856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87" name="Straight Arrow Connector 33"/>
            <p:cNvCxnSpPr>
              <a:cxnSpLocks noChangeShapeType="1"/>
            </p:cNvCxnSpPr>
            <p:nvPr/>
          </p:nvCxnSpPr>
          <p:spPr bwMode="auto">
            <a:xfrm flipV="1">
              <a:off x="15745150" y="7311497"/>
              <a:ext cx="506428" cy="278490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189" name="TextBox 37"/>
            <p:cNvSpPr txBox="1">
              <a:spLocks noChangeArrowheads="1"/>
            </p:cNvSpPr>
            <p:nvPr/>
          </p:nvSpPr>
          <p:spPr bwMode="auto">
            <a:xfrm>
              <a:off x="13842282" y="10430736"/>
              <a:ext cx="2545629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saddle</a:t>
              </a:r>
            </a:p>
          </p:txBody>
        </p:sp>
        <p:sp>
          <p:nvSpPr>
            <p:cNvPr id="7190" name="TextBox 38"/>
            <p:cNvSpPr txBox="1">
              <a:spLocks noChangeArrowheads="1"/>
            </p:cNvSpPr>
            <p:nvPr/>
          </p:nvSpPr>
          <p:spPr bwMode="auto">
            <a:xfrm>
              <a:off x="11816581" y="10810496"/>
              <a:ext cx="234204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stable</a:t>
              </a:r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1816582" y="9983464"/>
            <a:ext cx="6414716" cy="162030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7193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17916707" y="8779015"/>
            <a:ext cx="632932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" name="Freeform 11"/>
          <p:cNvSpPr>
            <a:spLocks/>
          </p:cNvSpPr>
          <p:nvPr/>
        </p:nvSpPr>
        <p:spPr bwMode="auto">
          <a:xfrm>
            <a:off x="13332624" y="402571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850531" y="8029740"/>
            <a:ext cx="5817358" cy="3334115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 smtClean="0"/>
              <a:t>Blackboard</a:t>
            </a:r>
            <a:r>
              <a:rPr lang="fr-CH" sz="6800" smtClean="0"/>
              <a:t> 3:</a:t>
            </a:r>
            <a:endParaRPr lang="fr-CH" sz="6800" dirty="0" smtClean="0"/>
          </a:p>
          <a:p>
            <a:r>
              <a:rPr lang="fr-CH" sz="6800" dirty="0" smtClean="0"/>
              <a:t>- flow </a:t>
            </a:r>
            <a:r>
              <a:rPr lang="fr-CH" sz="6800" dirty="0" err="1" smtClean="0"/>
              <a:t>arrows</a:t>
            </a:r>
            <a:r>
              <a:rPr lang="fr-CH" sz="6800" dirty="0" smtClean="0"/>
              <a:t>, </a:t>
            </a:r>
          </a:p>
          <a:p>
            <a:r>
              <a:rPr lang="fr-CH" sz="6800" dirty="0" smtClean="0"/>
              <a:t>- </a:t>
            </a:r>
            <a:r>
              <a:rPr lang="fr-CH" sz="6800" dirty="0" err="1" smtClean="0"/>
              <a:t>ghost</a:t>
            </a:r>
            <a:r>
              <a:rPr lang="fr-CH" sz="6800" dirty="0" smtClean="0"/>
              <a:t>/</a:t>
            </a:r>
            <a:r>
              <a:rPr lang="fr-CH" sz="6800" dirty="0" err="1" smtClean="0"/>
              <a:t>ruins</a:t>
            </a:r>
            <a:endParaRPr lang="fr-FR" sz="6800" dirty="0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270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Type I Neuron Models: saddle-node bifurcation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213531" y="1937736"/>
            <a:ext cx="494558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onstant input 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40" grpId="0" animBg="1"/>
      <p:bldP spid="3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28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620561" y="3195608"/>
          <a:ext cx="7348789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43" name="Equation" r:id="rId4" imgW="1295280" imgH="393480" progId="Equation.3">
                  <p:embed/>
                </p:oleObj>
              </mc:Choice>
              <mc:Fallback>
                <p:oleObj name="Equation" r:id="rId4" imgW="1295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561" y="3195608"/>
                        <a:ext cx="7348789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8221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44" name="Equation" r:id="rId6" imgW="1015920" imgH="393480" progId="Equation.3">
                  <p:embed/>
                </p:oleObj>
              </mc:Choice>
              <mc:Fallback>
                <p:oleObj name="Equation" r:id="rId6" imgW="10159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35" y="4950942"/>
                        <a:ext cx="5761990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66347" name="Freeform 11"/>
          <p:cNvSpPr>
            <a:spLocks/>
          </p:cNvSpPr>
          <p:nvPr/>
        </p:nvSpPr>
        <p:spPr bwMode="auto">
          <a:xfrm>
            <a:off x="13324602" y="3105591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66348" name="Freeform 12"/>
          <p:cNvSpPr>
            <a:spLocks/>
          </p:cNvSpPr>
          <p:nvPr/>
        </p:nvSpPr>
        <p:spPr bwMode="auto">
          <a:xfrm>
            <a:off x="13324602" y="282991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66349" name="Object 13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45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942642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6350" name="Object 14"/>
          <p:cNvGraphicFramePr>
            <a:graphicFrameLocks noChangeAspect="1"/>
          </p:cNvGraphicFramePr>
          <p:nvPr/>
        </p:nvGraphicFramePr>
        <p:xfrm>
          <a:off x="17991214" y="3367204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46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214" y="3367204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1166354" name="Freeform 18"/>
          <p:cNvSpPr>
            <a:spLocks/>
          </p:cNvSpPr>
          <p:nvPr/>
        </p:nvSpPr>
        <p:spPr bwMode="auto">
          <a:xfrm>
            <a:off x="13324602" y="297056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66355" name="Freeform 19"/>
          <p:cNvSpPr>
            <a:spLocks/>
          </p:cNvSpPr>
          <p:nvPr/>
        </p:nvSpPr>
        <p:spPr bwMode="auto">
          <a:xfrm>
            <a:off x="13324602" y="283554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>
            <a:off x="3061057" y="10802056"/>
            <a:ext cx="4681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 flipV="1">
            <a:off x="3061057" y="7696465"/>
            <a:ext cx="0" cy="31055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13" name="Text Box 22"/>
          <p:cNvSpPr txBox="1">
            <a:spLocks noChangeArrowheads="1"/>
          </p:cNvSpPr>
          <p:nvPr/>
        </p:nvSpPr>
        <p:spPr bwMode="auto">
          <a:xfrm>
            <a:off x="6913640" y="10773926"/>
            <a:ext cx="73904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graphicFrame>
        <p:nvGraphicFramePr>
          <p:cNvPr id="8198" name="Object 23"/>
          <p:cNvGraphicFramePr>
            <a:graphicFrameLocks noChangeAspect="1"/>
          </p:cNvGraphicFramePr>
          <p:nvPr/>
        </p:nvGraphicFramePr>
        <p:xfrm>
          <a:off x="2517122" y="7893377"/>
          <a:ext cx="622715" cy="51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47" name="Equation" r:id="rId12" imgW="126720" imgH="139680" progId="Equation.3">
                  <p:embed/>
                </p:oleObj>
              </mc:Choice>
              <mc:Fallback>
                <p:oleObj name="Equation" r:id="rId12" imgW="126720" imgH="1396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122" y="7893377"/>
                        <a:ext cx="622715" cy="517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Freeform 24"/>
          <p:cNvSpPr>
            <a:spLocks/>
          </p:cNvSpPr>
          <p:nvPr/>
        </p:nvSpPr>
        <p:spPr bwMode="auto">
          <a:xfrm>
            <a:off x="4321493" y="8641645"/>
            <a:ext cx="2880995" cy="2160411"/>
          </a:xfrm>
          <a:custGeom>
            <a:avLst/>
            <a:gdLst>
              <a:gd name="T0" fmla="*/ 0 w 528"/>
              <a:gd name="T1" fmla="*/ 2147483647 h 240"/>
              <a:gd name="T2" fmla="*/ 2147483647 w 528"/>
              <a:gd name="T3" fmla="*/ 2147483647 h 240"/>
              <a:gd name="T4" fmla="*/ 2147483647 w 528"/>
              <a:gd name="T5" fmla="*/ 0 h 240"/>
              <a:gd name="T6" fmla="*/ 0 60000 65536"/>
              <a:gd name="T7" fmla="*/ 0 60000 65536"/>
              <a:gd name="T8" fmla="*/ 0 60000 65536"/>
              <a:gd name="T9" fmla="*/ 0 w 528"/>
              <a:gd name="T10" fmla="*/ 0 h 240"/>
              <a:gd name="T11" fmla="*/ 528 w 52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40">
                <a:moveTo>
                  <a:pt x="0" y="240"/>
                </a:moveTo>
                <a:cubicBezTo>
                  <a:pt x="52" y="164"/>
                  <a:pt x="104" y="88"/>
                  <a:pt x="192" y="48"/>
                </a:cubicBezTo>
                <a:cubicBezTo>
                  <a:pt x="280" y="8"/>
                  <a:pt x="404" y="4"/>
                  <a:pt x="528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12675630" y="4815917"/>
            <a:ext cx="6636041" cy="2281373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677868" y="9949704"/>
            <a:ext cx="8950590" cy="739828"/>
            <a:chOff x="1247" y="3537"/>
            <a:chExt cx="2386" cy="263"/>
          </a:xfrm>
        </p:grpSpPr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2290" y="3537"/>
              <a:ext cx="1343" cy="26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dirty="0" err="1"/>
                <a:t>Low</a:t>
              </a:r>
              <a:r>
                <a:rPr lang="fr-CH" sz="4200" dirty="0"/>
                <a:t>-</a:t>
              </a:r>
              <a:r>
                <a:rPr lang="fr-CH" sz="4200" dirty="0" err="1"/>
                <a:t>frequency</a:t>
              </a:r>
              <a:r>
                <a:rPr lang="fr-CH" sz="4200" dirty="0"/>
                <a:t> </a:t>
              </a:r>
              <a:r>
                <a:rPr lang="fr-CH" sz="4200" dirty="0" err="1"/>
                <a:t>firing</a:t>
              </a:r>
              <a:endParaRPr lang="fr-FR" sz="4200" dirty="0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 flipH="1">
              <a:off x="1247" y="3612"/>
              <a:ext cx="1043" cy="1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6365" name="Freeform 29"/>
          <p:cNvSpPr>
            <a:spLocks/>
          </p:cNvSpPr>
          <p:nvPr/>
        </p:nvSpPr>
        <p:spPr bwMode="auto">
          <a:xfrm>
            <a:off x="13834778" y="5311012"/>
            <a:ext cx="3916353" cy="1808783"/>
          </a:xfrm>
          <a:custGeom>
            <a:avLst/>
            <a:gdLst>
              <a:gd name="T0" fmla="*/ 2147483647 w 1044"/>
              <a:gd name="T1" fmla="*/ 2147483647 h 597"/>
              <a:gd name="T2" fmla="*/ 2147483647 w 1044"/>
              <a:gd name="T3" fmla="*/ 2147483647 h 597"/>
              <a:gd name="T4" fmla="*/ 2147483647 w 1044"/>
              <a:gd name="T5" fmla="*/ 2147483647 h 597"/>
              <a:gd name="T6" fmla="*/ 2147483647 w 1044"/>
              <a:gd name="T7" fmla="*/ 2147483647 h 597"/>
              <a:gd name="T8" fmla="*/ 2147483647 w 1044"/>
              <a:gd name="T9" fmla="*/ 2147483647 h 597"/>
              <a:gd name="T10" fmla="*/ 2147483647 w 1044"/>
              <a:gd name="T11" fmla="*/ 2147483647 h 597"/>
              <a:gd name="T12" fmla="*/ 2147483647 w 1044"/>
              <a:gd name="T13" fmla="*/ 2147483647 h 5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4"/>
              <a:gd name="T22" fmla="*/ 0 h 597"/>
              <a:gd name="T23" fmla="*/ 1044 w 1044"/>
              <a:gd name="T24" fmla="*/ 597 h 5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4" h="597">
                <a:moveTo>
                  <a:pt x="235" y="589"/>
                </a:moveTo>
                <a:cubicBezTo>
                  <a:pt x="511" y="593"/>
                  <a:pt x="788" y="597"/>
                  <a:pt x="916" y="544"/>
                </a:cubicBezTo>
                <a:cubicBezTo>
                  <a:pt x="1044" y="491"/>
                  <a:pt x="1014" y="354"/>
                  <a:pt x="1006" y="271"/>
                </a:cubicBezTo>
                <a:cubicBezTo>
                  <a:pt x="998" y="188"/>
                  <a:pt x="1013" y="83"/>
                  <a:pt x="870" y="45"/>
                </a:cubicBezTo>
                <a:cubicBezTo>
                  <a:pt x="727" y="7"/>
                  <a:pt x="289" y="0"/>
                  <a:pt x="145" y="45"/>
                </a:cubicBezTo>
                <a:cubicBezTo>
                  <a:pt x="1" y="90"/>
                  <a:pt x="16" y="226"/>
                  <a:pt x="8" y="317"/>
                </a:cubicBezTo>
                <a:cubicBezTo>
                  <a:pt x="0" y="408"/>
                  <a:pt x="49" y="498"/>
                  <a:pt x="99" y="58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66366" name="Freeform 30"/>
          <p:cNvSpPr>
            <a:spLocks/>
          </p:cNvSpPr>
          <p:nvPr/>
        </p:nvSpPr>
        <p:spPr bwMode="auto">
          <a:xfrm>
            <a:off x="14206158" y="7097290"/>
            <a:ext cx="510176" cy="2812"/>
          </a:xfrm>
          <a:custGeom>
            <a:avLst/>
            <a:gdLst>
              <a:gd name="T0" fmla="*/ 0 w 136"/>
              <a:gd name="T1" fmla="*/ 0 h 1"/>
              <a:gd name="T2" fmla="*/ 2147483647 w 136"/>
              <a:gd name="T3" fmla="*/ 0 h 1"/>
              <a:gd name="T4" fmla="*/ 0 60000 65536"/>
              <a:gd name="T5" fmla="*/ 0 60000 65536"/>
              <a:gd name="T6" fmla="*/ 0 w 136"/>
              <a:gd name="T7" fmla="*/ 0 h 1"/>
              <a:gd name="T8" fmla="*/ 136 w 1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">
                <a:moveTo>
                  <a:pt x="0" y="0"/>
                </a:moveTo>
                <a:cubicBezTo>
                  <a:pt x="56" y="0"/>
                  <a:pt x="113" y="0"/>
                  <a:pt x="1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2213531" y="1937736"/>
            <a:ext cx="494558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onstant input </a:t>
            </a:r>
            <a:endParaRPr lang="fr-CH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270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Type I Neuron Models: saddle-node bifurcation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16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48" grpId="0" animBg="1"/>
      <p:bldP spid="1166354" grpId="0" animBg="1"/>
      <p:bldP spid="1166355" grpId="0" animBg="1"/>
      <p:bldP spid="1166365" grpId="0" animBg="1"/>
      <p:bldP spid="11663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232054" y="41452"/>
            <a:ext cx="13403730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4.2. Example: Morris-</a:t>
            </a:r>
            <a:r>
              <a:rPr lang="en-US" sz="60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Lecar</a:t>
            </a:r>
            <a:r>
              <a:rPr lang="en-US" sz="6000" dirty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as </a:t>
            </a:r>
            <a:r>
              <a:rPr lang="en-US" sz="6000" dirty="0">
                <a:solidFill>
                  <a:srgbClr val="FF0000"/>
                </a:solidFill>
                <a:latin typeface="Impact" panose="020B0806030902050204" pitchFamily="34" charset="0"/>
              </a:rPr>
              <a:t>type I </a:t>
            </a:r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Model</a:t>
            </a:r>
            <a:endParaRPr lang="en-US" sz="6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2508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326" y="1476845"/>
            <a:ext cx="17308478" cy="91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64505" y="2375830"/>
            <a:ext cx="142673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I=0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34660" y="6458950"/>
            <a:ext cx="1383452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I&gt;</a:t>
            </a:r>
            <a:r>
              <a:rPr lang="en-US" dirty="0" err="1" smtClean="0"/>
              <a:t>I</a:t>
            </a:r>
            <a:r>
              <a:rPr lang="en-US" sz="2500" dirty="0" err="1" smtClean="0"/>
              <a:t>c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1620562" y="2419210"/>
          <a:ext cx="6969908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67" name="Equation" r:id="rId4" imgW="1295280" imgH="393480" progId="Equation.3">
                  <p:embed/>
                </p:oleObj>
              </mc:Choice>
              <mc:Fallback>
                <p:oleObj name="Equation" r:id="rId4" imgW="1295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562" y="2419210"/>
                        <a:ext cx="6969908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27344" y="1519039"/>
            <a:ext cx="1973182" cy="1350257"/>
            <a:chOff x="4848" y="2112"/>
            <a:chExt cx="526" cy="480"/>
          </a:xfrm>
        </p:grpSpPr>
        <p:sp>
          <p:nvSpPr>
            <p:cNvPr id="22555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47851" name="Freeform 11"/>
          <p:cNvSpPr>
            <a:spLocks/>
          </p:cNvSpPr>
          <p:nvPr/>
        </p:nvSpPr>
        <p:spPr bwMode="auto">
          <a:xfrm>
            <a:off x="13324602" y="3105591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47853" name="Freeform 13"/>
          <p:cNvSpPr>
            <a:spLocks/>
          </p:cNvSpPr>
          <p:nvPr/>
        </p:nvSpPr>
        <p:spPr bwMode="auto">
          <a:xfrm>
            <a:off x="13324602" y="256548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47854" name="Object 14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68" name="Equation" r:id="rId6" imgW="457200" imgH="393480" progId="Equation.3">
                  <p:embed/>
                </p:oleObj>
              </mc:Choice>
              <mc:Fallback>
                <p:oleObj name="Equation" r:id="rId6" imgW="4572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942642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55" name="Object 15"/>
          <p:cNvGraphicFramePr>
            <a:graphicFrameLocks noChangeAspect="1"/>
          </p:cNvGraphicFramePr>
          <p:nvPr/>
        </p:nvGraphicFramePr>
        <p:xfrm>
          <a:off x="17991214" y="3367204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69" name="Equation" r:id="rId8" imgW="469800" imgH="393480" progId="Equation.3">
                  <p:embed/>
                </p:oleObj>
              </mc:Choice>
              <mc:Fallback>
                <p:oleObj name="Equation" r:id="rId8" imgW="469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214" y="3367204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12026655" y="2953688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20129453" y="767958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sp>
        <p:nvSpPr>
          <p:cNvPr id="547859" name="Freeform 19"/>
          <p:cNvSpPr>
            <a:spLocks/>
          </p:cNvSpPr>
          <p:nvPr/>
        </p:nvSpPr>
        <p:spPr bwMode="auto">
          <a:xfrm>
            <a:off x="13324602" y="297056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47860" name="Freeform 20"/>
          <p:cNvSpPr>
            <a:spLocks/>
          </p:cNvSpPr>
          <p:nvPr/>
        </p:nvSpPr>
        <p:spPr bwMode="auto">
          <a:xfrm>
            <a:off x="13324602" y="283554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47" name="Line 21"/>
          <p:cNvSpPr>
            <a:spLocks noChangeShapeType="1"/>
          </p:cNvSpPr>
          <p:nvPr/>
        </p:nvSpPr>
        <p:spPr bwMode="auto">
          <a:xfrm>
            <a:off x="3061057" y="10802056"/>
            <a:ext cx="4681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48" name="Line 22"/>
          <p:cNvSpPr>
            <a:spLocks noChangeShapeType="1"/>
          </p:cNvSpPr>
          <p:nvPr/>
        </p:nvSpPr>
        <p:spPr bwMode="auto">
          <a:xfrm flipV="1">
            <a:off x="3061057" y="7696465"/>
            <a:ext cx="0" cy="31055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49" name="Text Box 23"/>
          <p:cNvSpPr txBox="1">
            <a:spLocks noChangeArrowheads="1"/>
          </p:cNvSpPr>
          <p:nvPr/>
        </p:nvSpPr>
        <p:spPr bwMode="auto">
          <a:xfrm>
            <a:off x="6913640" y="10773926"/>
            <a:ext cx="73904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graphicFrame>
        <p:nvGraphicFramePr>
          <p:cNvPr id="22533" name="Object 24"/>
          <p:cNvGraphicFramePr>
            <a:graphicFrameLocks noChangeAspect="1"/>
          </p:cNvGraphicFramePr>
          <p:nvPr/>
        </p:nvGraphicFramePr>
        <p:xfrm>
          <a:off x="2517122" y="7893377"/>
          <a:ext cx="622715" cy="51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70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122" y="7893377"/>
                        <a:ext cx="622715" cy="517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Freeform 25"/>
          <p:cNvSpPr>
            <a:spLocks/>
          </p:cNvSpPr>
          <p:nvPr/>
        </p:nvSpPr>
        <p:spPr bwMode="auto">
          <a:xfrm>
            <a:off x="4321493" y="8641645"/>
            <a:ext cx="2880995" cy="2160411"/>
          </a:xfrm>
          <a:custGeom>
            <a:avLst/>
            <a:gdLst>
              <a:gd name="T0" fmla="*/ 0 w 528"/>
              <a:gd name="T1" fmla="*/ 2147483647 h 240"/>
              <a:gd name="T2" fmla="*/ 2147483647 w 528"/>
              <a:gd name="T3" fmla="*/ 2147483647 h 240"/>
              <a:gd name="T4" fmla="*/ 2147483647 w 528"/>
              <a:gd name="T5" fmla="*/ 0 h 240"/>
              <a:gd name="T6" fmla="*/ 0 60000 65536"/>
              <a:gd name="T7" fmla="*/ 0 60000 65536"/>
              <a:gd name="T8" fmla="*/ 0 60000 65536"/>
              <a:gd name="T9" fmla="*/ 0 w 528"/>
              <a:gd name="T10" fmla="*/ 0 h 240"/>
              <a:gd name="T11" fmla="*/ 528 w 52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40">
                <a:moveTo>
                  <a:pt x="0" y="240"/>
                </a:moveTo>
                <a:cubicBezTo>
                  <a:pt x="52" y="164"/>
                  <a:pt x="104" y="88"/>
                  <a:pt x="192" y="48"/>
                </a:cubicBezTo>
                <a:cubicBezTo>
                  <a:pt x="280" y="8"/>
                  <a:pt x="404" y="4"/>
                  <a:pt x="528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51" name="Freeform 28"/>
          <p:cNvSpPr>
            <a:spLocks/>
          </p:cNvSpPr>
          <p:nvPr/>
        </p:nvSpPr>
        <p:spPr bwMode="auto">
          <a:xfrm rot="-120000">
            <a:off x="12604354" y="4815917"/>
            <a:ext cx="7022425" cy="2070394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677868" y="9949704"/>
            <a:ext cx="8950590" cy="739828"/>
            <a:chOff x="1247" y="3537"/>
            <a:chExt cx="2386" cy="263"/>
          </a:xfrm>
        </p:grpSpPr>
        <p:sp>
          <p:nvSpPr>
            <p:cNvPr id="22553" name="Text Box 29"/>
            <p:cNvSpPr txBox="1">
              <a:spLocks noChangeArrowheads="1"/>
            </p:cNvSpPr>
            <p:nvPr/>
          </p:nvSpPr>
          <p:spPr bwMode="auto">
            <a:xfrm>
              <a:off x="2290" y="3537"/>
              <a:ext cx="1343" cy="26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dirty="0" err="1"/>
                <a:t>Low</a:t>
              </a:r>
              <a:r>
                <a:rPr lang="fr-CH" sz="4200" dirty="0"/>
                <a:t>-</a:t>
              </a:r>
              <a:r>
                <a:rPr lang="fr-CH" sz="4200" dirty="0" err="1"/>
                <a:t>frequency</a:t>
              </a:r>
              <a:r>
                <a:rPr lang="fr-CH" sz="4200" dirty="0"/>
                <a:t> </a:t>
              </a:r>
              <a:r>
                <a:rPr lang="fr-CH" sz="4200" dirty="0" err="1"/>
                <a:t>firing</a:t>
              </a:r>
              <a:endParaRPr lang="fr-FR" sz="4200" dirty="0"/>
            </a:p>
          </p:txBody>
        </p:sp>
        <p:sp>
          <p:nvSpPr>
            <p:cNvPr id="22554" name="Line 30"/>
            <p:cNvSpPr>
              <a:spLocks noChangeShapeType="1"/>
            </p:cNvSpPr>
            <p:nvPr/>
          </p:nvSpPr>
          <p:spPr bwMode="auto">
            <a:xfrm flipH="1">
              <a:off x="1247" y="3612"/>
              <a:ext cx="1043" cy="1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2534" name="Object 32"/>
          <p:cNvGraphicFramePr>
            <a:graphicFrameLocks noChangeAspect="1"/>
          </p:cNvGraphicFramePr>
          <p:nvPr/>
        </p:nvGraphicFramePr>
        <p:xfrm>
          <a:off x="2035576" y="4084527"/>
          <a:ext cx="7930239" cy="329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71" name="Equation" r:id="rId12" imgW="1803240" imgH="685800" progId="Equation.DSMT4">
                  <p:embed/>
                </p:oleObj>
              </mc:Choice>
              <mc:Fallback>
                <p:oleObj name="Equation" r:id="rId12" imgW="1803240" imgH="6858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576" y="4084527"/>
                        <a:ext cx="7930239" cy="32912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32054" y="41452"/>
            <a:ext cx="13381288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4.2. Example: Morris-</a:t>
            </a:r>
            <a:r>
              <a:rPr lang="en-US" sz="60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Lecar</a:t>
            </a:r>
            <a:r>
              <a:rPr lang="en-US" sz="6000" dirty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as </a:t>
            </a:r>
            <a:r>
              <a:rPr lang="en-US" sz="6000" dirty="0">
                <a:solidFill>
                  <a:srgbClr val="FF0000"/>
                </a:solidFill>
                <a:latin typeface="Impact" panose="020B0806030902050204" pitchFamily="34" charset="0"/>
              </a:rPr>
              <a:t>type I </a:t>
            </a:r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Model</a:t>
            </a:r>
            <a:endParaRPr lang="en-US" sz="6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53" grpId="0" animBg="1"/>
      <p:bldP spid="5478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174532"/>
              </p:ext>
            </p:extLst>
          </p:nvPr>
        </p:nvGraphicFramePr>
        <p:xfrm>
          <a:off x="870675" y="3936502"/>
          <a:ext cx="17719864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544" name="Equation" r:id="rId4" imgW="4368600" imgH="393480" progId="Equation.DSMT4">
                  <p:embed/>
                </p:oleObj>
              </mc:Choice>
              <mc:Fallback>
                <p:oleObj name="Equation" r:id="rId4" imgW="43686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675" y="3936502"/>
                        <a:ext cx="17719864" cy="1628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18783" y="1133083"/>
            <a:ext cx="6434290" cy="1350257"/>
            <a:chOff x="960" y="2352"/>
            <a:chExt cx="1440" cy="480"/>
          </a:xfrm>
        </p:grpSpPr>
        <p:graphicFrame>
          <p:nvGraphicFramePr>
            <p:cNvPr id="6152" name="Object 12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545" name="Equation" r:id="rId6" imgW="228600" imgH="228600" progId="Equation.3">
                    <p:embed/>
                  </p:oleObj>
                </mc:Choice>
                <mc:Fallback>
                  <p:oleObj name="Equation" r:id="rId6" imgW="22860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2" name="Freeform 13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Freeform 14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631368" y="1122981"/>
            <a:ext cx="4806581" cy="1279933"/>
            <a:chOff x="2592" y="2377"/>
            <a:chExt cx="1296" cy="455"/>
          </a:xfrm>
        </p:grpSpPr>
        <p:graphicFrame>
          <p:nvGraphicFramePr>
            <p:cNvPr id="6151" name="Object 16"/>
            <p:cNvGraphicFramePr>
              <a:graphicFrameLocks noChangeAspect="1"/>
            </p:cNvGraphicFramePr>
            <p:nvPr/>
          </p:nvGraphicFramePr>
          <p:xfrm>
            <a:off x="2976" y="2377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546" name="Equation" r:id="rId8" imgW="190440" imgH="215640" progId="Equation.3">
                    <p:embed/>
                  </p:oleObj>
                </mc:Choice>
                <mc:Fallback>
                  <p:oleObj name="Equation" r:id="rId8" imgW="190440" imgH="2156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77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0" name="Freeform 17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18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596210" y="1081078"/>
            <a:ext cx="2798684" cy="1369948"/>
            <a:chOff x="4032" y="2345"/>
            <a:chExt cx="912" cy="487"/>
          </a:xfrm>
        </p:grpSpPr>
        <p:graphicFrame>
          <p:nvGraphicFramePr>
            <p:cNvPr id="6150" name="Object 20"/>
            <p:cNvGraphicFramePr>
              <a:graphicFrameLocks noChangeAspect="1"/>
            </p:cNvGraphicFramePr>
            <p:nvPr/>
          </p:nvGraphicFramePr>
          <p:xfrm>
            <a:off x="4416" y="2345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547" name="Equation" r:id="rId10" imgW="266400" imgH="228600" progId="Equation.3">
                    <p:embed/>
                  </p:oleObj>
                </mc:Choice>
                <mc:Fallback>
                  <p:oleObj name="Equation" r:id="rId10" imgW="266400" imgH="228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45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8" name="Freeform 21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2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840196" y="5958466"/>
            <a:ext cx="17402262" cy="1071957"/>
            <a:chOff x="720249" y="8714296"/>
            <a:chExt cx="17402262" cy="1071957"/>
          </a:xfrm>
        </p:grpSpPr>
        <p:sp>
          <p:nvSpPr>
            <p:cNvPr id="6159" name="Text Box 38"/>
            <p:cNvSpPr txBox="1">
              <a:spLocks noChangeArrowheads="1"/>
            </p:cNvSpPr>
            <p:nvPr/>
          </p:nvSpPr>
          <p:spPr bwMode="auto">
            <a:xfrm>
              <a:off x="720249" y="8714296"/>
              <a:ext cx="8604980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dirty="0"/>
                <a:t>1) dynamics of </a:t>
              </a:r>
              <a:r>
                <a:rPr lang="en-US" i="1" dirty="0"/>
                <a:t>m</a:t>
              </a:r>
              <a:r>
                <a:rPr lang="en-US" dirty="0"/>
                <a:t> </a:t>
              </a:r>
              <a:r>
                <a:rPr lang="en-US" dirty="0" smtClean="0"/>
                <a:t>are fast</a:t>
              </a:r>
              <a:endParaRPr lang="en-US" dirty="0"/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12461807" y="8764589"/>
              <a:ext cx="5660704" cy="970498"/>
              <a:chOff x="3322" y="2688"/>
              <a:chExt cx="2102" cy="345"/>
            </a:xfrm>
          </p:grpSpPr>
          <p:sp>
            <p:nvSpPr>
              <p:cNvPr id="6167" name="Line 40"/>
              <p:cNvSpPr>
                <a:spLocks noChangeShapeType="1"/>
              </p:cNvSpPr>
              <p:nvPr/>
            </p:nvSpPr>
            <p:spPr bwMode="auto">
              <a:xfrm>
                <a:off x="3322" y="288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49" name="Object 41"/>
              <p:cNvGraphicFramePr>
                <a:graphicFrameLocks noChangeAspect="1"/>
              </p:cNvGraphicFramePr>
              <p:nvPr/>
            </p:nvGraphicFramePr>
            <p:xfrm>
              <a:off x="3945" y="2688"/>
              <a:ext cx="1479" cy="3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1548" name="Equation" r:id="rId12" imgW="977760" imgH="228600" progId="Equation.3">
                      <p:embed/>
                    </p:oleObj>
                  </mc:Choice>
                  <mc:Fallback>
                    <p:oleObj name="Equation" r:id="rId12" imgW="977760" imgH="228600" progId="Equation.3">
                      <p:embed/>
                      <p:pic>
                        <p:nvPicPr>
                          <p:cNvPr id="0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5" y="2688"/>
                            <a:ext cx="1479" cy="34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2581751" y="6984883"/>
            <a:ext cx="5660707" cy="855163"/>
            <a:chOff x="3322" y="3035"/>
            <a:chExt cx="2073" cy="304"/>
          </a:xfrm>
        </p:grpSpPr>
        <p:sp>
          <p:nvSpPr>
            <p:cNvPr id="6166" name="Line 43"/>
            <p:cNvSpPr>
              <a:spLocks noChangeShapeType="1"/>
            </p:cNvSpPr>
            <p:nvPr/>
          </p:nvSpPr>
          <p:spPr bwMode="auto">
            <a:xfrm>
              <a:off x="3322" y="321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8" name="Object 44"/>
            <p:cNvGraphicFramePr>
              <a:graphicFrameLocks noChangeAspect="1"/>
            </p:cNvGraphicFramePr>
            <p:nvPr/>
          </p:nvGraphicFramePr>
          <p:xfrm>
            <a:off x="3955" y="3035"/>
            <a:ext cx="1440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549" name="Equation" r:id="rId14" imgW="952200" imgH="203040" progId="Equation.3">
                    <p:embed/>
                  </p:oleObj>
                </mc:Choice>
                <mc:Fallback>
                  <p:oleObj name="Equation" r:id="rId14" imgW="952200" imgH="203040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3035"/>
                          <a:ext cx="1440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2" name="AutoShape 46"/>
          <p:cNvSpPr>
            <a:spLocks/>
          </p:cNvSpPr>
          <p:nvPr/>
        </p:nvSpPr>
        <p:spPr bwMode="auto">
          <a:xfrm rot="16200000">
            <a:off x="15017318" y="7109678"/>
            <a:ext cx="369481" cy="1541459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3" name="AutoShape 47"/>
          <p:cNvSpPr>
            <a:spLocks/>
          </p:cNvSpPr>
          <p:nvPr/>
        </p:nvSpPr>
        <p:spPr bwMode="auto">
          <a:xfrm rot="16200000">
            <a:off x="17267655" y="7298878"/>
            <a:ext cx="382573" cy="1176151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4" name="Text Box 48"/>
          <p:cNvSpPr txBox="1">
            <a:spLocks noChangeArrowheads="1"/>
          </p:cNvSpPr>
          <p:nvPr/>
        </p:nvSpPr>
        <p:spPr bwMode="auto">
          <a:xfrm>
            <a:off x="14773430" y="7909800"/>
            <a:ext cx="147963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 smtClean="0">
                <a:solidFill>
                  <a:srgbClr val="FF3300"/>
                </a:solidFill>
              </a:rPr>
              <a:t>w(t)</a:t>
            </a:r>
            <a:endParaRPr lang="fr-FR" sz="5100" i="1" dirty="0">
              <a:solidFill>
                <a:srgbClr val="FF3300"/>
              </a:solidFill>
            </a:endParaRPr>
          </a:p>
        </p:txBody>
      </p:sp>
      <p:sp>
        <p:nvSpPr>
          <p:cNvPr id="6165" name="Text Box 49"/>
          <p:cNvSpPr txBox="1">
            <a:spLocks noChangeArrowheads="1"/>
          </p:cNvSpPr>
          <p:nvPr/>
        </p:nvSpPr>
        <p:spPr bwMode="auto">
          <a:xfrm>
            <a:off x="16972338" y="7861674"/>
            <a:ext cx="147963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 smtClean="0">
                <a:solidFill>
                  <a:srgbClr val="FF3300"/>
                </a:solidFill>
              </a:rPr>
              <a:t>w(t)</a:t>
            </a:r>
            <a:endParaRPr lang="fr-FR" sz="5100" i="1" dirty="0">
              <a:solidFill>
                <a:srgbClr val="FF3300"/>
              </a:solidFill>
            </a:endParaRPr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 4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 from week 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07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372973"/>
              </p:ext>
            </p:extLst>
          </p:nvPr>
        </p:nvGraphicFramePr>
        <p:xfrm>
          <a:off x="896344" y="1866900"/>
          <a:ext cx="20351424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550" name="Equation" r:id="rId16" imgW="4952880" imgH="393480" progId="Equation.DSMT4">
                  <p:embed/>
                </p:oleObj>
              </mc:Choice>
              <mc:Fallback>
                <p:oleObj name="Equation" r:id="rId16" imgW="49528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344" y="1866900"/>
                        <a:ext cx="20351424" cy="166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896344" y="6969129"/>
            <a:ext cx="1137016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) dynamics 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pSp>
        <p:nvGrpSpPr>
          <p:cNvPr id="8" name="Group 35"/>
          <p:cNvGrpSpPr/>
          <p:nvPr/>
        </p:nvGrpSpPr>
        <p:grpSpPr>
          <a:xfrm>
            <a:off x="2158163" y="8590936"/>
            <a:ext cx="8426319" cy="3219450"/>
            <a:chOff x="2158163" y="8590936"/>
            <a:chExt cx="8426319" cy="3219450"/>
          </a:xfrm>
        </p:grpSpPr>
        <p:graphicFrame>
          <p:nvGraphicFramePr>
            <p:cNvPr id="200714" name="Object 22"/>
            <p:cNvGraphicFramePr>
              <a:graphicFrameLocks noChangeAspect="1"/>
            </p:cNvGraphicFramePr>
            <p:nvPr/>
          </p:nvGraphicFramePr>
          <p:xfrm>
            <a:off x="2158163" y="10175261"/>
            <a:ext cx="5289550" cy="163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551" name="Equation" r:id="rId18" imgW="1041120" imgH="431640" progId="Equation.3">
                    <p:embed/>
                  </p:oleObj>
                </mc:Choice>
                <mc:Fallback>
                  <p:oleObj name="Equation" r:id="rId18" imgW="1041120" imgH="4316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163" y="10175261"/>
                          <a:ext cx="5289550" cy="163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0715" name="Object 23"/>
            <p:cNvGraphicFramePr>
              <a:graphicFrameLocks noChangeAspect="1"/>
            </p:cNvGraphicFramePr>
            <p:nvPr/>
          </p:nvGraphicFramePr>
          <p:xfrm>
            <a:off x="2158163" y="8590936"/>
            <a:ext cx="5057775" cy="156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552" name="Equation" r:id="rId20" imgW="1041120" imgH="431640" progId="Equation.3">
                    <p:embed/>
                  </p:oleObj>
                </mc:Choice>
                <mc:Fallback>
                  <p:oleObj name="Equation" r:id="rId20" imgW="1041120" imgH="4316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163" y="8590936"/>
                          <a:ext cx="5057775" cy="1560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9162573" y="10151449"/>
              <a:ext cx="14219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0716" name="Object 5"/>
          <p:cNvGraphicFramePr>
            <a:graphicFrameLocks noChangeAspect="1"/>
          </p:cNvGraphicFramePr>
          <p:nvPr/>
        </p:nvGraphicFramePr>
        <p:xfrm>
          <a:off x="10737782" y="9175750"/>
          <a:ext cx="6000750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553" name="Equation" r:id="rId22" imgW="1104840" imgH="444240" progId="Equation.DSMT4">
                  <p:embed/>
                </p:oleObj>
              </mc:Choice>
              <mc:Fallback>
                <p:oleObj name="Equation" r:id="rId22" imgW="11048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7782" y="9175750"/>
                        <a:ext cx="6000750" cy="199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63" grpId="0" animBg="1"/>
      <p:bldP spid="6164" grpId="0"/>
      <p:bldP spid="61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926489" y="1904426"/>
            <a:ext cx="1096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Response at  firing threshold?</a:t>
            </a:r>
            <a:endParaRPr lang="fr-FR" b="1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23899" y="8371594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592706" y="11052417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592704" y="10287272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353101" y="10349159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5360603" y="10413858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911484" y="3142162"/>
            <a:ext cx="9981959" cy="124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Type I                    type II</a:t>
            </a: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V="1">
            <a:off x="7780187" y="8883566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7780187" y="11179003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15399070" y="8883566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15399070" y="11179003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11422697" y="11114305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9037828" y="11179004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14783858" y="9012965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7059939" y="9139553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32796" name="Freeform 28"/>
          <p:cNvSpPr>
            <a:spLocks/>
          </p:cNvSpPr>
          <p:nvPr/>
        </p:nvSpPr>
        <p:spPr bwMode="auto">
          <a:xfrm>
            <a:off x="8973100" y="9648712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17270965" y="10413857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98" name="Freeform 30"/>
          <p:cNvSpPr>
            <a:spLocks/>
          </p:cNvSpPr>
          <p:nvPr/>
        </p:nvSpPr>
        <p:spPr bwMode="auto">
          <a:xfrm>
            <a:off x="17267217" y="9648711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8582964" y="8495368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16832066" y="8500994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56930" y="5693584"/>
            <a:ext cx="514275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Saddle-Node</a:t>
            </a:r>
          </a:p>
          <a:p>
            <a:r>
              <a:rPr lang="en-US" dirty="0" smtClean="0"/>
              <a:t>Onto limit cycle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4682844" y="5845984"/>
            <a:ext cx="530626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example:</a:t>
            </a:r>
          </a:p>
          <a:p>
            <a:r>
              <a:rPr lang="en-US" dirty="0" smtClean="0"/>
              <a:t>Subcritical </a:t>
            </a:r>
            <a:r>
              <a:rPr lang="en-US" dirty="0" err="1" smtClean="0"/>
              <a:t>Hopf</a:t>
            </a:r>
            <a:endParaRPr lang="en-US" dirty="0" smtClean="0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4.2.</a:t>
            </a:r>
            <a:r>
              <a:rPr kumimoji="0" lang="en-US" sz="60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kumimoji="0" lang="en-US" sz="6000" b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Type I and II Neuron Models</a:t>
            </a: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52107" y="14899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Type I and II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318798" y="5747594"/>
            <a:ext cx="10709951" cy="1210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6600" dirty="0"/>
              <a:t>Type I and </a:t>
            </a:r>
            <a:r>
              <a:rPr lang="en-US" sz="6600" dirty="0" smtClean="0"/>
              <a:t>  </a:t>
            </a:r>
            <a:r>
              <a:rPr lang="en-US" sz="6600" dirty="0"/>
              <a:t>type II  models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0162424" y="971116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16048771" y="7415723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16048771" y="971116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3804934" y="9646462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9687529" y="9711161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5433559" y="7545122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11355337" y="8180869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17920666" y="8946014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17916918" y="8180868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0965201" y="7027525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7481767" y="7033151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681367" y="1916072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0850174" y="4596895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10850172" y="3831750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5610569" y="3893637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15618071" y="3958336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7613384" y="1431324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6972287" y="2473282"/>
            <a:ext cx="3799072" cy="2716936"/>
            <a:chOff x="2438445" y="2941168"/>
            <a:chExt cx="3799072" cy="27169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5" name="Line 22"/>
          <p:cNvSpPr>
            <a:spLocks noChangeShapeType="1"/>
          </p:cNvSpPr>
          <p:nvPr/>
        </p:nvSpPr>
        <p:spPr bwMode="auto">
          <a:xfrm flipV="1">
            <a:off x="10257610" y="7495934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40626" y="6268020"/>
            <a:ext cx="980888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Enables graphical analysis!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40627" y="6706939"/>
            <a:ext cx="1028901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Constant input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ym typeface="Wingdings" pitchFamily="2" charset="2"/>
              </a:rPr>
              <a:t> repetitive firing (or not)</a:t>
            </a:r>
          </a:p>
          <a:p>
            <a:r>
              <a:rPr lang="en-US" dirty="0" smtClean="0">
                <a:sym typeface="Wingdings" pitchFamily="2" charset="2"/>
              </a:rPr>
              <a:t>       limit cycle (or not)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40627" y="1090240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42" name="Group 4"/>
          <p:cNvGrpSpPr>
            <a:grpSpLocks/>
          </p:cNvGrpSpPr>
          <p:nvPr/>
        </p:nvGrpSpPr>
        <p:grpSpPr bwMode="auto">
          <a:xfrm>
            <a:off x="1580074" y="1733005"/>
            <a:ext cx="6639106" cy="4320822"/>
            <a:chOff x="253" y="816"/>
            <a:chExt cx="2155" cy="1536"/>
          </a:xfrm>
        </p:grpSpPr>
        <p:graphicFrame>
          <p:nvGraphicFramePr>
            <p:cNvPr id="44" name="Object 5"/>
            <p:cNvGraphicFramePr>
              <a:graphicFrameLocks noChangeAspect="1"/>
            </p:cNvGraphicFramePr>
            <p:nvPr/>
          </p:nvGraphicFramePr>
          <p:xfrm>
            <a:off x="315" y="1104"/>
            <a:ext cx="2093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461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" y="1104"/>
                          <a:ext cx="2093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46" name="Object 9"/>
            <p:cNvGraphicFramePr>
              <a:graphicFrameLocks noChangeAspect="1"/>
            </p:cNvGraphicFramePr>
            <p:nvPr/>
          </p:nvGraphicFramePr>
          <p:xfrm>
            <a:off x="253" y="1760"/>
            <a:ext cx="147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462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1760"/>
                          <a:ext cx="1479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4.1.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29318" y="1075160"/>
            <a:ext cx="16411664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4000" b="1" dirty="0" smtClean="0"/>
              <a:t>2-dimensional neuron model with (supercritical) saddle-node-onto-limit cycle bifurcation </a:t>
            </a:r>
          </a:p>
          <a:p>
            <a:r>
              <a:rPr lang="en-US" sz="4000" dirty="0" smtClean="0"/>
              <a:t>[ ] The neuron model is of type II, because there is a jump in the f-I curve</a:t>
            </a:r>
          </a:p>
          <a:p>
            <a:r>
              <a:rPr lang="en-US" sz="4000" dirty="0" smtClean="0"/>
              <a:t>[ ] The neuron model is of type I, because the f-I curve is continuous</a:t>
            </a:r>
          </a:p>
          <a:p>
            <a:r>
              <a:rPr lang="en-US" sz="4000" dirty="0" smtClean="0"/>
              <a:t>[ ] The neuron model is of type I, if the limit cycle passes through a regime where the flow is very slow.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B. Threshold in a 2-dimensional neuron model with subcritical </a:t>
            </a:r>
            <a:r>
              <a:rPr lang="en-US" sz="4000" b="1" dirty="0" err="1" smtClean="0"/>
              <a:t>Hopf</a:t>
            </a:r>
            <a:r>
              <a:rPr lang="en-US" sz="4000" b="1" dirty="0" smtClean="0"/>
              <a:t> bifurcation </a:t>
            </a:r>
          </a:p>
          <a:p>
            <a:r>
              <a:rPr lang="en-US" sz="4000" dirty="0" smtClean="0"/>
              <a:t>[ ] The neuron model is of type II, because there is a jump in the f-I curve</a:t>
            </a:r>
          </a:p>
          <a:p>
            <a:r>
              <a:rPr lang="en-US" sz="4000" dirty="0" smtClean="0"/>
              <a:t>[ ] The neuron model is of type I, because the f-I curve is continuous</a:t>
            </a:r>
          </a:p>
          <a:p>
            <a:r>
              <a:rPr lang="en-US" sz="4000" dirty="0" smtClean="0"/>
              <a:t>[ ] starting with zero current, and slowly increasing the current, is this true?  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“ in the regime below the </a:t>
            </a:r>
            <a:r>
              <a:rPr lang="en-US" sz="4000" dirty="0" err="1" smtClean="0"/>
              <a:t>Hopf</a:t>
            </a:r>
            <a:r>
              <a:rPr lang="en-US" sz="4000" dirty="0" smtClean="0"/>
              <a:t> bifurcation, the neuron is</a:t>
            </a:r>
          </a:p>
          <a:p>
            <a:r>
              <a:rPr lang="en-US" sz="4000" dirty="0" smtClean="0"/>
              <a:t>    at rest or will necessarily converge to the resting state”</a:t>
            </a:r>
          </a:p>
          <a:p>
            <a:endParaRPr lang="en-US" sz="4000" dirty="0" smtClean="0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125506" y="1075160"/>
            <a:ext cx="21433947" cy="11077153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Line 47"/>
          <p:cNvSpPr>
            <a:spLocks noChangeShapeType="1"/>
          </p:cNvSpPr>
          <p:nvPr/>
        </p:nvSpPr>
        <p:spPr bwMode="auto">
          <a:xfrm>
            <a:off x="3244872" y="8200000"/>
            <a:ext cx="7742674" cy="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6" name="Line 48"/>
          <p:cNvSpPr>
            <a:spLocks noChangeShapeType="1"/>
          </p:cNvSpPr>
          <p:nvPr/>
        </p:nvSpPr>
        <p:spPr bwMode="auto">
          <a:xfrm flipH="1" flipV="1">
            <a:off x="3244873" y="3069022"/>
            <a:ext cx="375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98417" name="Freeform 49"/>
          <p:cNvSpPr>
            <a:spLocks/>
          </p:cNvSpPr>
          <p:nvPr/>
        </p:nvSpPr>
        <p:spPr bwMode="auto">
          <a:xfrm>
            <a:off x="3424934" y="333907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8" name="Line 50"/>
          <p:cNvSpPr>
            <a:spLocks noChangeShapeType="1"/>
          </p:cNvSpPr>
          <p:nvPr/>
        </p:nvSpPr>
        <p:spPr bwMode="auto">
          <a:xfrm flipH="1">
            <a:off x="5962897" y="3752590"/>
            <a:ext cx="1039213" cy="308327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9218" name="Object 52"/>
          <p:cNvGraphicFramePr>
            <a:graphicFrameLocks noChangeAspect="1"/>
          </p:cNvGraphicFramePr>
          <p:nvPr/>
        </p:nvGraphicFramePr>
        <p:xfrm>
          <a:off x="5758240" y="2393894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8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8240" y="2393894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Text Box 53"/>
          <p:cNvSpPr txBox="1">
            <a:spLocks noChangeArrowheads="1"/>
          </p:cNvSpPr>
          <p:nvPr/>
        </p:nvSpPr>
        <p:spPr bwMode="auto">
          <a:xfrm>
            <a:off x="2126987" y="2512041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9241" name="Text Box 54"/>
          <p:cNvSpPr txBox="1">
            <a:spLocks noChangeArrowheads="1"/>
          </p:cNvSpPr>
          <p:nvPr/>
        </p:nvSpPr>
        <p:spPr bwMode="auto">
          <a:xfrm>
            <a:off x="10229785" y="7237941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9242" name="Text Box 55"/>
          <p:cNvSpPr txBox="1">
            <a:spLocks noChangeArrowheads="1"/>
          </p:cNvSpPr>
          <p:nvPr/>
        </p:nvSpPr>
        <p:spPr bwMode="auto">
          <a:xfrm>
            <a:off x="8050282" y="6551561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I(t)=0</a:t>
            </a:r>
            <a:endParaRPr lang="en-US" dirty="0"/>
          </a:p>
        </p:txBody>
      </p:sp>
      <p:sp>
        <p:nvSpPr>
          <p:cNvPr id="9243" name="Text Box 56"/>
          <p:cNvSpPr txBox="1">
            <a:spLocks noChangeArrowheads="1"/>
          </p:cNvSpPr>
          <p:nvPr/>
        </p:nvSpPr>
        <p:spPr bwMode="auto">
          <a:xfrm>
            <a:off x="8050280" y="8996088"/>
            <a:ext cx="232441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r>
              <a:rPr lang="en-US" sz="4200" dirty="0"/>
              <a:t>&lt;0</a:t>
            </a:r>
          </a:p>
        </p:txBody>
      </p:sp>
      <p:sp>
        <p:nvSpPr>
          <p:cNvPr id="9244" name="Text Box 57"/>
          <p:cNvSpPr txBox="1">
            <a:spLocks noChangeArrowheads="1"/>
          </p:cNvSpPr>
          <p:nvPr/>
        </p:nvSpPr>
        <p:spPr bwMode="auto">
          <a:xfrm>
            <a:off x="2700933" y="270051"/>
            <a:ext cx="13750876" cy="21183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</a:t>
            </a:r>
            <a:r>
              <a:rPr lang="en-US" sz="6800" dirty="0" smtClean="0"/>
              <a:t>Week 4 - Exercise 2.1-2.5: </a:t>
            </a:r>
            <a:r>
              <a:rPr lang="en-US" sz="6800" dirty="0"/>
              <a:t>NOW! </a:t>
            </a:r>
          </a:p>
          <a:p>
            <a:r>
              <a:rPr lang="en-US" b="1" dirty="0"/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245" name="Rectangle 58"/>
          <p:cNvSpPr>
            <a:spLocks noChangeArrowheads="1"/>
          </p:cNvSpPr>
          <p:nvPr/>
        </p:nvSpPr>
        <p:spPr bwMode="auto">
          <a:xfrm>
            <a:off x="0" y="1469571"/>
            <a:ext cx="21607462" cy="10682742"/>
          </a:xfrm>
          <a:prstGeom prst="rect">
            <a:avLst/>
          </a:prstGeom>
          <a:solidFill>
            <a:srgbClr val="FF99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dirty="0"/>
          </a:p>
        </p:txBody>
      </p:sp>
      <p:sp>
        <p:nvSpPr>
          <p:cNvPr id="9246" name="TextBox 55"/>
          <p:cNvSpPr txBox="1">
            <a:spLocks noChangeArrowheads="1"/>
          </p:cNvSpPr>
          <p:nvPr/>
        </p:nvSpPr>
        <p:spPr bwMode="auto">
          <a:xfrm>
            <a:off x="9959691" y="10126928"/>
            <a:ext cx="645375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 smtClean="0"/>
              <a:t>Now exercises</a:t>
            </a:r>
            <a:endParaRPr lang="en-US" sz="6800" b="1" dirty="0"/>
          </a:p>
        </p:txBody>
      </p:sp>
      <p:cxnSp>
        <p:nvCxnSpPr>
          <p:cNvPr id="9247" name="Straight Arrow Connector 57"/>
          <p:cNvCxnSpPr>
            <a:cxnSpLocks noChangeShapeType="1"/>
          </p:cNvCxnSpPr>
          <p:nvPr/>
        </p:nvCxnSpPr>
        <p:spPr bwMode="auto">
          <a:xfrm flipV="1">
            <a:off x="3488705" y="7865247"/>
            <a:ext cx="678986" cy="12377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2971505" y="4665014"/>
            <a:ext cx="6883872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 at 11:15</a:t>
            </a:r>
          </a:p>
        </p:txBody>
      </p:sp>
      <p:sp>
        <p:nvSpPr>
          <p:cNvPr id="27" name="Line 50"/>
          <p:cNvSpPr>
            <a:spLocks noChangeShapeType="1"/>
          </p:cNvSpPr>
          <p:nvPr/>
        </p:nvSpPr>
        <p:spPr bwMode="auto">
          <a:xfrm flipV="1">
            <a:off x="2952525" y="6851098"/>
            <a:ext cx="3071331" cy="446596"/>
          </a:xfrm>
          <a:prstGeom prst="line">
            <a:avLst/>
          </a:prstGeom>
          <a:noFill/>
          <a:ln w="9525">
            <a:solidFill>
              <a:schemeClr val="accent1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368425" y="2109788"/>
          <a:ext cx="7853363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46" name="Equation" r:id="rId4" imgW="1384200" imgH="393480" progId="Equation.DSMT4">
                  <p:embed/>
                </p:oleObj>
              </mc:Choice>
              <mc:Fallback>
                <p:oleObj name="Equation" r:id="rId4" imgW="1384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2109788"/>
                        <a:ext cx="7853363" cy="166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1209587"/>
            <a:ext cx="1973182" cy="1350257"/>
            <a:chOff x="4848" y="2112"/>
            <a:chExt cx="526" cy="480"/>
          </a:xfrm>
        </p:grpSpPr>
        <p:sp>
          <p:nvSpPr>
            <p:cNvPr id="7203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260435" y="3865092"/>
          <a:ext cx="5761990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47" name="Equation" r:id="rId6" imgW="1015920" imgH="393480" progId="Equation.3">
                  <p:embed/>
                </p:oleObj>
              </mc:Choice>
              <mc:Fallback>
                <p:oleObj name="Equation" r:id="rId6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35" y="3865092"/>
                        <a:ext cx="5761990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3144540" y="98906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13144540" y="47596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13324602" y="425509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18726469" y="10191629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48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10191629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76023"/>
              </p:ext>
            </p:extLst>
          </p:nvPr>
        </p:nvGraphicFramePr>
        <p:xfrm>
          <a:off x="16889997" y="3993057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49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9997" y="3993057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12026655" y="42026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20129453" y="89285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18531401" y="8242195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dirty="0"/>
          </a:p>
        </p:txBody>
      </p:sp>
      <p:grpSp>
        <p:nvGrpSpPr>
          <p:cNvPr id="3" name="Group 38"/>
          <p:cNvGrpSpPr/>
          <p:nvPr/>
        </p:nvGrpSpPr>
        <p:grpSpPr>
          <a:xfrm>
            <a:off x="11816581" y="8337731"/>
            <a:ext cx="2595454" cy="3544722"/>
            <a:chOff x="11816581" y="8337731"/>
            <a:chExt cx="2595454" cy="3544722"/>
          </a:xfrm>
        </p:grpSpPr>
        <p:cxnSp>
          <p:nvCxnSpPr>
            <p:cNvPr id="7185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13139753" y="8337731"/>
              <a:ext cx="1272282" cy="27539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190" name="TextBox 38"/>
            <p:cNvSpPr txBox="1">
              <a:spLocks noChangeArrowheads="1"/>
            </p:cNvSpPr>
            <p:nvPr/>
          </p:nvSpPr>
          <p:spPr bwMode="auto">
            <a:xfrm>
              <a:off x="11816581" y="10810496"/>
              <a:ext cx="234204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stable</a:t>
              </a:r>
            </a:p>
          </p:txBody>
        </p:sp>
      </p:grpSp>
      <p:cxnSp>
        <p:nvCxnSpPr>
          <p:cNvPr id="7193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17916707" y="8779015"/>
            <a:ext cx="632932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4" name="Group 40"/>
          <p:cNvGrpSpPr/>
          <p:nvPr/>
        </p:nvGrpSpPr>
        <p:grpSpPr>
          <a:xfrm>
            <a:off x="2168950" y="6235319"/>
            <a:ext cx="6122114" cy="2356973"/>
            <a:chOff x="2337467" y="8132838"/>
            <a:chExt cx="6122114" cy="2356973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2337467" y="8132838"/>
              <a:ext cx="3553918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dirty="0" smtClean="0">
                  <a:solidFill>
                    <a:srgbClr val="FF0000"/>
                  </a:solidFill>
                </a:rPr>
                <a:t>pulse input</a:t>
              </a:r>
              <a:endParaRPr lang="fr-CH" sz="5100" dirty="0">
                <a:solidFill>
                  <a:srgbClr val="FF0000"/>
                </a:solidFill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2506274" y="10489811"/>
              <a:ext cx="5953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2506274" y="8970926"/>
              <a:ext cx="1046821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4200" i="1" dirty="0" smtClean="0">
                  <a:solidFill>
                    <a:srgbClr val="FF0000"/>
                  </a:solidFill>
                </a:rPr>
                <a:t>I(t)</a:t>
              </a:r>
              <a:endParaRPr lang="fr-FR" sz="21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15489" y="9536178"/>
              <a:ext cx="0" cy="9536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767889" y="9520137"/>
              <a:ext cx="0" cy="9536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615489" y="9512093"/>
              <a:ext cx="152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671637" y="9688556"/>
              <a:ext cx="1524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4.2. Exercise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6"/>
          <p:cNvGrpSpPr/>
          <p:nvPr/>
        </p:nvGrpSpPr>
        <p:grpSpPr>
          <a:xfrm>
            <a:off x="2168950" y="9353550"/>
            <a:ext cx="5953307" cy="1738143"/>
            <a:chOff x="2168950" y="9353550"/>
            <a:chExt cx="5953307" cy="1738143"/>
          </a:xfrm>
        </p:grpSpPr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2168950" y="11091693"/>
              <a:ext cx="5953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2168950" y="9353550"/>
              <a:ext cx="0" cy="17381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1425970" y="725771"/>
            <a:ext cx="9461244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/>
              <a:t>Blackboard 4:</a:t>
            </a:r>
          </a:p>
          <a:p>
            <a:r>
              <a:rPr lang="en-US" sz="6600" dirty="0" smtClean="0"/>
              <a:t>Saddle, stable manifold, </a:t>
            </a:r>
          </a:p>
          <a:p>
            <a:r>
              <a:rPr lang="en-US" sz="6600" dirty="0" smtClean="0"/>
              <a:t>Slow response</a:t>
            </a:r>
            <a:endParaRPr lang="en-US" sz="6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683613" y="8242195"/>
            <a:ext cx="3156155" cy="9553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5834428" y="5399353"/>
            <a:ext cx="909484" cy="286418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58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 Bifurcations, simplifications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7827" y="2228850"/>
            <a:ext cx="10392589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Bifurcations in neural modeling,</a:t>
            </a:r>
          </a:p>
          <a:p>
            <a:r>
              <a:rPr lang="en-US" dirty="0" smtClean="0"/>
              <a:t>Type I/II neuron models,</a:t>
            </a:r>
          </a:p>
          <a:p>
            <a:r>
              <a:rPr lang="en-US" dirty="0" smtClean="0"/>
              <a:t>Canonical simplified models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10493" y="5524500"/>
            <a:ext cx="6247223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Nancy </a:t>
            </a:r>
            <a:r>
              <a:rPr lang="en-US" i="1" dirty="0" err="1" smtClean="0"/>
              <a:t>Koppell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Bart </a:t>
            </a:r>
            <a:r>
              <a:rPr lang="en-US" i="1" dirty="0" err="1" smtClean="0"/>
              <a:t>Ermentrout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John </a:t>
            </a:r>
            <a:r>
              <a:rPr lang="en-US" i="1" dirty="0" err="1" smtClean="0"/>
              <a:t>Rinzel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Eugene </a:t>
            </a:r>
            <a:r>
              <a:rPr lang="en-US" i="1" dirty="0" err="1" smtClean="0"/>
              <a:t>Izhikevich</a:t>
            </a:r>
            <a:endParaRPr lang="en-US" i="1" dirty="0" smtClean="0"/>
          </a:p>
          <a:p>
            <a:r>
              <a:rPr lang="en-US" i="1" dirty="0" smtClean="0"/>
              <a:t>   and many others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119646"/>
            <a:ext cx="17818260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544646" y="288742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4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Reducing detail: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Analysis of 2D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41768" y="1856805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noProof="0" dirty="0" smtClean="0">
                <a:latin typeface="Arial Narrow" pitchFamily="34" charset="0"/>
                <a:cs typeface="ＭＳ Ｐゴシック" charset="0"/>
              </a:rPr>
              <a:t>4</a:t>
            </a:r>
            <a:r>
              <a:rPr kumimoji="0" lang="fr-C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.1</a:t>
            </a:r>
            <a:r>
              <a:rPr kumimoji="0" lang="fr-CH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Separation</a:t>
            </a:r>
            <a:r>
              <a:rPr kumimoji="0" lang="fr-C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time </a:t>
            </a:r>
            <a:r>
              <a:rPr kumimoji="0" lang="fr-CH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scales</a:t>
            </a:r>
            <a:endParaRPr kumimoji="0" lang="fr-CH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4.2</a:t>
            </a:r>
            <a:r>
              <a:rPr lang="fr-CH" sz="60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limit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cycles: constant input</a:t>
            </a: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4.3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Pulse input</a:t>
            </a:r>
            <a:endParaRPr lang="en-US" sz="4400" b="1" dirty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4.4.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Further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reduction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to 1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dim</a:t>
            </a:r>
            <a:endParaRPr lang="fr-CH" sz="60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nonlinear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(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again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)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341768" y="285905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833812" y="8474677"/>
            <a:ext cx="9773651" cy="15133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341768" y="1353347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>
            <a:off x="11349790" y="4489559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356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4.3. Threshold for Pulse Input in 2dim.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055395" y="1810163"/>
            <a:ext cx="355391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smtClean="0">
                <a:solidFill>
                  <a:srgbClr val="FF0000"/>
                </a:solidFill>
              </a:rPr>
              <a:t>pulse input</a:t>
            </a:r>
            <a:endParaRPr lang="fr-CH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0224202" y="4490986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0224202" y="2972101"/>
            <a:ext cx="104682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 smtClean="0">
                <a:solidFill>
                  <a:srgbClr val="FF0000"/>
                </a:solidFill>
              </a:rPr>
              <a:t>I(t)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987412" y="1325415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6346315" y="2367373"/>
            <a:ext cx="3799072" cy="2716936"/>
            <a:chOff x="2438445" y="2941168"/>
            <a:chExt cx="3799072" cy="27169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11333417" y="3537353"/>
            <a:ext cx="0" cy="953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85817" y="3521312"/>
            <a:ext cx="0" cy="953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333417" y="3513268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2223754" y="4083930"/>
            <a:ext cx="463204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Line 33"/>
          <p:cNvSpPr>
            <a:spLocks noChangeShapeType="1"/>
          </p:cNvSpPr>
          <p:nvPr/>
        </p:nvSpPr>
        <p:spPr bwMode="auto">
          <a:xfrm flipV="1">
            <a:off x="10776545" y="7038091"/>
            <a:ext cx="0" cy="227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10776544" y="9271948"/>
            <a:ext cx="3127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10017719" y="6903729"/>
            <a:ext cx="5619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u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54" name="Line 36"/>
          <p:cNvSpPr>
            <a:spLocks noChangeShapeType="1"/>
          </p:cNvSpPr>
          <p:nvPr/>
        </p:nvSpPr>
        <p:spPr bwMode="auto">
          <a:xfrm flipH="1">
            <a:off x="11360242" y="8383703"/>
            <a:ext cx="119289" cy="88536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37"/>
          <p:cNvSpPr>
            <a:spLocks/>
          </p:cNvSpPr>
          <p:nvPr/>
        </p:nvSpPr>
        <p:spPr bwMode="auto">
          <a:xfrm>
            <a:off x="11479808" y="6977766"/>
            <a:ext cx="1322768" cy="238045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11479807" y="6955540"/>
            <a:ext cx="2404311" cy="2419435"/>
          </a:xfrm>
          <a:custGeom>
            <a:avLst/>
            <a:gdLst>
              <a:gd name="T0" fmla="*/ 0 w 907"/>
              <a:gd name="T1" fmla="*/ 2147483647 h 869"/>
              <a:gd name="T2" fmla="*/ 2147483647 w 907"/>
              <a:gd name="T3" fmla="*/ 2147483647 h 869"/>
              <a:gd name="T4" fmla="*/ 2147483647 w 907"/>
              <a:gd name="T5" fmla="*/ 2147483647 h 869"/>
              <a:gd name="T6" fmla="*/ 2147483647 w 907"/>
              <a:gd name="T7" fmla="*/ 2147483647 h 869"/>
              <a:gd name="T8" fmla="*/ 2147483647 w 907"/>
              <a:gd name="T9" fmla="*/ 2147483647 h 869"/>
              <a:gd name="T10" fmla="*/ 2147483647 w 907"/>
              <a:gd name="T11" fmla="*/ 2147483647 h 869"/>
              <a:gd name="T12" fmla="*/ 2147483647 w 907"/>
              <a:gd name="T13" fmla="*/ 2147483647 h 869"/>
              <a:gd name="T14" fmla="*/ 2147483647 w 907"/>
              <a:gd name="T15" fmla="*/ 2147483647 h 8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7"/>
              <a:gd name="T25" fmla="*/ 0 h 869"/>
              <a:gd name="T26" fmla="*/ 907 w 907"/>
              <a:gd name="T27" fmla="*/ 869 h 8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7" h="869">
                <a:moveTo>
                  <a:pt x="0" y="551"/>
                </a:moveTo>
                <a:cubicBezTo>
                  <a:pt x="98" y="536"/>
                  <a:pt x="197" y="521"/>
                  <a:pt x="272" y="506"/>
                </a:cubicBezTo>
                <a:cubicBezTo>
                  <a:pt x="347" y="491"/>
                  <a:pt x="401" y="499"/>
                  <a:pt x="454" y="461"/>
                </a:cubicBezTo>
                <a:cubicBezTo>
                  <a:pt x="507" y="423"/>
                  <a:pt x="560" y="355"/>
                  <a:pt x="590" y="279"/>
                </a:cubicBezTo>
                <a:cubicBezTo>
                  <a:pt x="620" y="203"/>
                  <a:pt x="612" y="14"/>
                  <a:pt x="635" y="7"/>
                </a:cubicBezTo>
                <a:cubicBezTo>
                  <a:pt x="658" y="0"/>
                  <a:pt x="711" y="143"/>
                  <a:pt x="726" y="234"/>
                </a:cubicBezTo>
                <a:cubicBezTo>
                  <a:pt x="741" y="325"/>
                  <a:pt x="696" y="445"/>
                  <a:pt x="726" y="551"/>
                </a:cubicBezTo>
                <a:cubicBezTo>
                  <a:pt x="756" y="657"/>
                  <a:pt x="831" y="763"/>
                  <a:pt x="907" y="869"/>
                </a:cubicBezTo>
              </a:path>
            </a:pathLst>
          </a:cu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017719" y="5425132"/>
            <a:ext cx="4054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Delayed spike</a:t>
            </a:r>
            <a:endParaRPr lang="en-US" sz="48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11389565" y="3689731"/>
            <a:ext cx="152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412114" y="7457726"/>
            <a:ext cx="5495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Reduced amplitude</a:t>
            </a:r>
            <a:endParaRPr lang="en-US" sz="4800" dirty="0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16170940" y="8518065"/>
            <a:ext cx="0" cy="227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16170939" y="10751922"/>
            <a:ext cx="3127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5412114" y="8383703"/>
            <a:ext cx="5619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u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>
            <a:off x="16754637" y="9863677"/>
            <a:ext cx="119289" cy="88536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37"/>
          <p:cNvSpPr>
            <a:spLocks/>
          </p:cNvSpPr>
          <p:nvPr/>
        </p:nvSpPr>
        <p:spPr bwMode="auto">
          <a:xfrm>
            <a:off x="16874203" y="8457740"/>
            <a:ext cx="1322768" cy="238045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37"/>
          <p:cNvSpPr>
            <a:spLocks/>
          </p:cNvSpPr>
          <p:nvPr/>
        </p:nvSpPr>
        <p:spPr bwMode="auto">
          <a:xfrm>
            <a:off x="16932010" y="8736265"/>
            <a:ext cx="1264786" cy="2012776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368425" y="3195638"/>
          <a:ext cx="7853363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90" name="Equation" r:id="rId4" imgW="1384200" imgH="393480" progId="Equation.DSMT4">
                  <p:embed/>
                </p:oleObj>
              </mc:Choice>
              <mc:Fallback>
                <p:oleObj name="Equation" r:id="rId4" imgW="13842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195638"/>
                        <a:ext cx="7853363" cy="166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7203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91" name="Equation" r:id="rId6" imgW="1015920" imgH="393480" progId="Equation.3">
                  <p:embed/>
                </p:oleObj>
              </mc:Choice>
              <mc:Fallback>
                <p:oleObj name="Equation" r:id="rId6" imgW="10159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35" y="4950942"/>
                        <a:ext cx="5761990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3144540" y="98906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13144540" y="47596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13324602" y="425509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18726469" y="10191629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92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10191629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4"/>
          <p:cNvGraphicFramePr>
            <a:graphicFrameLocks noChangeAspect="1"/>
          </p:cNvGraphicFramePr>
          <p:nvPr/>
        </p:nvGraphicFramePr>
        <p:xfrm>
          <a:off x="17991214" y="4616192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93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214" y="4616192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12026655" y="42026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20129453" y="89285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18531401" y="8242195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dirty="0"/>
          </a:p>
        </p:txBody>
      </p:sp>
      <p:sp>
        <p:nvSpPr>
          <p:cNvPr id="7183" name="Freeform 25"/>
          <p:cNvSpPr>
            <a:spLocks/>
          </p:cNvSpPr>
          <p:nvPr/>
        </p:nvSpPr>
        <p:spPr bwMode="auto">
          <a:xfrm rot="-240000">
            <a:off x="12604354" y="6177426"/>
            <a:ext cx="7022425" cy="2070394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77926" name="Text Box 38"/>
          <p:cNvSpPr txBox="1">
            <a:spLocks noChangeArrowheads="1"/>
          </p:cNvSpPr>
          <p:nvPr/>
        </p:nvSpPr>
        <p:spPr bwMode="auto">
          <a:xfrm>
            <a:off x="0" y="85059"/>
            <a:ext cx="20564985" cy="124123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 smtClean="0"/>
              <a:t>Review</a:t>
            </a:r>
            <a:r>
              <a:rPr lang="fr-CH" sz="6800" dirty="0" smtClean="0"/>
              <a:t> </a:t>
            </a:r>
            <a:r>
              <a:rPr lang="fr-CH" sz="6800" dirty="0" err="1" smtClean="0"/>
              <a:t>from</a:t>
            </a:r>
            <a:r>
              <a:rPr lang="fr-CH" sz="6800" dirty="0" smtClean="0"/>
              <a:t> 4.1: </a:t>
            </a:r>
            <a:r>
              <a:rPr lang="fr-CH" sz="6000" dirty="0" err="1" smtClean="0"/>
              <a:t>Saddle-node</a:t>
            </a:r>
            <a:r>
              <a:rPr lang="fr-CH" sz="6000" dirty="0" smtClean="0"/>
              <a:t> onto </a:t>
            </a:r>
            <a:r>
              <a:rPr lang="fr-CH" sz="6000" dirty="0" err="1" smtClean="0"/>
              <a:t>limit</a:t>
            </a:r>
            <a:r>
              <a:rPr lang="fr-CH" sz="6000" dirty="0" smtClean="0"/>
              <a:t> cycle bifurcation</a:t>
            </a:r>
            <a:endParaRPr lang="fr-FR" sz="6000" dirty="0"/>
          </a:p>
        </p:txBody>
      </p:sp>
      <p:sp>
        <p:nvSpPr>
          <p:cNvPr id="7188" name="TextBox 35"/>
          <p:cNvSpPr txBox="1">
            <a:spLocks noChangeArrowheads="1"/>
          </p:cNvSpPr>
          <p:nvPr/>
        </p:nvSpPr>
        <p:spPr bwMode="auto">
          <a:xfrm>
            <a:off x="15361558" y="9856877"/>
            <a:ext cx="315637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unstable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11816581" y="7311497"/>
            <a:ext cx="4571330" cy="4570956"/>
            <a:chOff x="11816581" y="7311497"/>
            <a:chExt cx="4571330" cy="4570956"/>
          </a:xfrm>
        </p:grpSpPr>
        <p:cxnSp>
          <p:nvCxnSpPr>
            <p:cNvPr id="7185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13139753" y="8337731"/>
              <a:ext cx="1272282" cy="27539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86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14686324" y="8211251"/>
              <a:ext cx="339864" cy="227856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87" name="Straight Arrow Connector 33"/>
            <p:cNvCxnSpPr>
              <a:cxnSpLocks noChangeShapeType="1"/>
            </p:cNvCxnSpPr>
            <p:nvPr/>
          </p:nvCxnSpPr>
          <p:spPr bwMode="auto">
            <a:xfrm flipV="1">
              <a:off x="15745150" y="7311497"/>
              <a:ext cx="506428" cy="278490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189" name="TextBox 37"/>
            <p:cNvSpPr txBox="1">
              <a:spLocks noChangeArrowheads="1"/>
            </p:cNvSpPr>
            <p:nvPr/>
          </p:nvSpPr>
          <p:spPr bwMode="auto">
            <a:xfrm>
              <a:off x="13842282" y="10430736"/>
              <a:ext cx="2545629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saddle</a:t>
              </a:r>
            </a:p>
          </p:txBody>
        </p:sp>
        <p:sp>
          <p:nvSpPr>
            <p:cNvPr id="7190" name="TextBox 38"/>
            <p:cNvSpPr txBox="1">
              <a:spLocks noChangeArrowheads="1"/>
            </p:cNvSpPr>
            <p:nvPr/>
          </p:nvSpPr>
          <p:spPr bwMode="auto">
            <a:xfrm>
              <a:off x="11816581" y="10810496"/>
              <a:ext cx="234204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stable</a:t>
              </a:r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1816581" y="9983464"/>
            <a:ext cx="6701349" cy="162030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7193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17916707" y="8779015"/>
            <a:ext cx="632932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" name="Freeform 11"/>
          <p:cNvSpPr>
            <a:spLocks/>
          </p:cNvSpPr>
          <p:nvPr/>
        </p:nvSpPr>
        <p:spPr bwMode="auto">
          <a:xfrm>
            <a:off x="13332624" y="402571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13037738" y="6272963"/>
            <a:ext cx="4539068" cy="2064768"/>
          </a:xfrm>
          <a:custGeom>
            <a:avLst/>
            <a:gdLst>
              <a:gd name="T0" fmla="*/ 2147483647 w 1278"/>
              <a:gd name="T1" fmla="*/ 2147483647 h 734"/>
              <a:gd name="T2" fmla="*/ 2147483647 w 1278"/>
              <a:gd name="T3" fmla="*/ 2147483647 h 734"/>
              <a:gd name="T4" fmla="*/ 2147483647 w 1278"/>
              <a:gd name="T5" fmla="*/ 2147483647 h 734"/>
              <a:gd name="T6" fmla="*/ 2147483647 w 1278"/>
              <a:gd name="T7" fmla="*/ 2147483647 h 734"/>
              <a:gd name="T8" fmla="*/ 2147483647 w 1278"/>
              <a:gd name="T9" fmla="*/ 2147483647 h 734"/>
              <a:gd name="T10" fmla="*/ 2147483647 w 1278"/>
              <a:gd name="T11" fmla="*/ 2147483647 h 7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8"/>
              <a:gd name="T19" fmla="*/ 0 h 734"/>
              <a:gd name="T20" fmla="*/ 1278 w 1278"/>
              <a:gd name="T21" fmla="*/ 734 h 7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8" h="734">
                <a:moveTo>
                  <a:pt x="530" y="718"/>
                </a:moveTo>
                <a:cubicBezTo>
                  <a:pt x="836" y="722"/>
                  <a:pt x="1142" y="726"/>
                  <a:pt x="1210" y="628"/>
                </a:cubicBezTo>
                <a:cubicBezTo>
                  <a:pt x="1278" y="530"/>
                  <a:pt x="1119" y="220"/>
                  <a:pt x="938" y="129"/>
                </a:cubicBezTo>
                <a:cubicBezTo>
                  <a:pt x="757" y="38"/>
                  <a:pt x="242" y="0"/>
                  <a:pt x="121" y="83"/>
                </a:cubicBezTo>
                <a:cubicBezTo>
                  <a:pt x="0" y="166"/>
                  <a:pt x="166" y="522"/>
                  <a:pt x="212" y="628"/>
                </a:cubicBezTo>
                <a:cubicBezTo>
                  <a:pt x="258" y="734"/>
                  <a:pt x="326" y="726"/>
                  <a:pt x="394" y="7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14446788" y="8300440"/>
            <a:ext cx="510176" cy="2812"/>
          </a:xfrm>
          <a:custGeom>
            <a:avLst/>
            <a:gdLst>
              <a:gd name="T0" fmla="*/ 0 w 136"/>
              <a:gd name="T1" fmla="*/ 0 h 1"/>
              <a:gd name="T2" fmla="*/ 2147483647 w 136"/>
              <a:gd name="T3" fmla="*/ 0 h 1"/>
              <a:gd name="T4" fmla="*/ 0 60000 65536"/>
              <a:gd name="T5" fmla="*/ 0 60000 65536"/>
              <a:gd name="T6" fmla="*/ 0 w 136"/>
              <a:gd name="T7" fmla="*/ 0 h 1"/>
              <a:gd name="T8" fmla="*/ 136 w 1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">
                <a:moveTo>
                  <a:pt x="0" y="0"/>
                </a:moveTo>
                <a:cubicBezTo>
                  <a:pt x="56" y="0"/>
                  <a:pt x="113" y="0"/>
                  <a:pt x="1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40" grpId="0" animBg="1"/>
      <p:bldP spid="3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 4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 from week 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13242" y="6637948"/>
            <a:ext cx="980888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Enables graphical analysis!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270443" y="7483643"/>
            <a:ext cx="102890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Pulse input </a:t>
            </a:r>
          </a:p>
          <a:p>
            <a:r>
              <a:rPr lang="en-US" dirty="0" smtClean="0">
                <a:sym typeface="Wingdings" pitchFamily="2" charset="2"/>
              </a:rPr>
              <a:t>       AP firing (or not)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Constant input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ym typeface="Wingdings" pitchFamily="2" charset="2"/>
              </a:rPr>
              <a:t> repetitive firing (or not)</a:t>
            </a:r>
          </a:p>
          <a:p>
            <a:r>
              <a:rPr lang="en-US" dirty="0" smtClean="0">
                <a:sym typeface="Wingdings" pitchFamily="2" charset="2"/>
              </a:rPr>
              <a:t>       limit cycle (or not)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813243" y="1460168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52690" y="2102933"/>
            <a:ext cx="6639106" cy="4320822"/>
            <a:chOff x="253" y="816"/>
            <a:chExt cx="2155" cy="153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5" y="1104"/>
            <a:ext cx="2093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958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" y="1104"/>
                          <a:ext cx="2093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53" y="1760"/>
            <a:ext cx="147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959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1760"/>
                          <a:ext cx="1479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815712" y="837159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 flipV="1">
            <a:off x="1815712" y="324061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2175837" y="3915745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1995774" y="2025385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7397641" y="8672590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0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641" y="8672590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/>
        </p:nvGraphicFramePr>
        <p:xfrm>
          <a:off x="4329080" y="2565489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1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080" y="2565489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97827" y="2683636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8800625" y="7409536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7202573" y="6723155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V="1">
            <a:off x="6497329" y="5401027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2355899" y="4050771"/>
            <a:ext cx="0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3076147" y="7291387"/>
            <a:ext cx="14404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3256210" y="6751284"/>
            <a:ext cx="3601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H="1" flipV="1">
            <a:off x="3256209" y="5266002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 flipH="1">
            <a:off x="3256210" y="4320822"/>
            <a:ext cx="9003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 flipV="1">
            <a:off x="4336583" y="5130976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716023" y="5536053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 flipV="1">
            <a:off x="6857453" y="5941130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368425" y="2109788"/>
          <a:ext cx="7853363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18" name="Equation" r:id="rId4" imgW="1384200" imgH="393480" progId="Equation.DSMT4">
                  <p:embed/>
                </p:oleObj>
              </mc:Choice>
              <mc:Fallback>
                <p:oleObj name="Equation" r:id="rId4" imgW="13842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2109788"/>
                        <a:ext cx="7853363" cy="166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1209587"/>
            <a:ext cx="1973182" cy="1350257"/>
            <a:chOff x="4848" y="2112"/>
            <a:chExt cx="526" cy="480"/>
          </a:xfrm>
        </p:grpSpPr>
        <p:sp>
          <p:nvSpPr>
            <p:cNvPr id="7203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260435" y="3865092"/>
          <a:ext cx="5761990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19" name="Equation" r:id="rId6" imgW="1015920" imgH="393480" progId="Equation.3">
                  <p:embed/>
                </p:oleObj>
              </mc:Choice>
              <mc:Fallback>
                <p:oleObj name="Equation" r:id="rId6" imgW="10159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35" y="3865092"/>
                        <a:ext cx="5761990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3144540" y="98906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13144540" y="47596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13324602" y="425509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18726469" y="10191629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20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10191629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4"/>
          <p:cNvGraphicFramePr>
            <a:graphicFrameLocks noChangeAspect="1"/>
          </p:cNvGraphicFramePr>
          <p:nvPr/>
        </p:nvGraphicFramePr>
        <p:xfrm>
          <a:off x="17991214" y="4616192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21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214" y="4616192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12026655" y="42026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20129453" y="89285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18531401" y="8242195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dirty="0"/>
          </a:p>
        </p:txBody>
      </p:sp>
      <p:sp>
        <p:nvSpPr>
          <p:cNvPr id="7183" name="Freeform 25"/>
          <p:cNvSpPr>
            <a:spLocks/>
          </p:cNvSpPr>
          <p:nvPr/>
        </p:nvSpPr>
        <p:spPr bwMode="auto">
          <a:xfrm rot="-240000">
            <a:off x="12604354" y="6177426"/>
            <a:ext cx="7022425" cy="2070394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8" name="TextBox 35"/>
          <p:cNvSpPr txBox="1">
            <a:spLocks noChangeArrowheads="1"/>
          </p:cNvSpPr>
          <p:nvPr/>
        </p:nvSpPr>
        <p:spPr bwMode="auto">
          <a:xfrm>
            <a:off x="15361558" y="9856877"/>
            <a:ext cx="315637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unstable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11816581" y="7311497"/>
            <a:ext cx="4571330" cy="4570956"/>
            <a:chOff x="11816581" y="7311497"/>
            <a:chExt cx="4571330" cy="4570956"/>
          </a:xfrm>
        </p:grpSpPr>
        <p:cxnSp>
          <p:nvCxnSpPr>
            <p:cNvPr id="7185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13139753" y="8337731"/>
              <a:ext cx="1272282" cy="27539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86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14686324" y="8211251"/>
              <a:ext cx="339864" cy="227856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87" name="Straight Arrow Connector 33"/>
            <p:cNvCxnSpPr>
              <a:cxnSpLocks noChangeShapeType="1"/>
            </p:cNvCxnSpPr>
            <p:nvPr/>
          </p:nvCxnSpPr>
          <p:spPr bwMode="auto">
            <a:xfrm flipV="1">
              <a:off x="15745150" y="7311497"/>
              <a:ext cx="506428" cy="278490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189" name="TextBox 37"/>
            <p:cNvSpPr txBox="1">
              <a:spLocks noChangeArrowheads="1"/>
            </p:cNvSpPr>
            <p:nvPr/>
          </p:nvSpPr>
          <p:spPr bwMode="auto">
            <a:xfrm>
              <a:off x="13842282" y="10430736"/>
              <a:ext cx="2545629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saddle</a:t>
              </a:r>
            </a:p>
          </p:txBody>
        </p:sp>
        <p:sp>
          <p:nvSpPr>
            <p:cNvPr id="7190" name="TextBox 38"/>
            <p:cNvSpPr txBox="1">
              <a:spLocks noChangeArrowheads="1"/>
            </p:cNvSpPr>
            <p:nvPr/>
          </p:nvSpPr>
          <p:spPr bwMode="auto">
            <a:xfrm>
              <a:off x="11816581" y="10810496"/>
              <a:ext cx="234204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stable</a:t>
              </a:r>
            </a:p>
          </p:txBody>
        </p:sp>
      </p:grpSp>
      <p:cxnSp>
        <p:nvCxnSpPr>
          <p:cNvPr id="7193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17916707" y="8779015"/>
            <a:ext cx="632932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4" name="Group 40"/>
          <p:cNvGrpSpPr/>
          <p:nvPr/>
        </p:nvGrpSpPr>
        <p:grpSpPr>
          <a:xfrm>
            <a:off x="2168950" y="6235319"/>
            <a:ext cx="6122114" cy="2356973"/>
            <a:chOff x="2337467" y="8132838"/>
            <a:chExt cx="6122114" cy="2356973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2337467" y="8132838"/>
              <a:ext cx="3553918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dirty="0" smtClean="0">
                  <a:solidFill>
                    <a:srgbClr val="FF0000"/>
                  </a:solidFill>
                </a:rPr>
                <a:t>pulse input</a:t>
              </a:r>
              <a:endParaRPr lang="fr-CH" sz="5100" dirty="0">
                <a:solidFill>
                  <a:srgbClr val="FF0000"/>
                </a:solidFill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2506274" y="10489811"/>
              <a:ext cx="5953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2506274" y="8970926"/>
              <a:ext cx="1046821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4200" i="1" dirty="0" smtClean="0">
                  <a:solidFill>
                    <a:srgbClr val="FF0000"/>
                  </a:solidFill>
                </a:rPr>
                <a:t>I(t)</a:t>
              </a:r>
              <a:endParaRPr lang="fr-FR" sz="21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15489" y="9536178"/>
              <a:ext cx="0" cy="9536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767889" y="9520137"/>
              <a:ext cx="0" cy="9536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615489" y="9512093"/>
              <a:ext cx="152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671637" y="9688556"/>
              <a:ext cx="1524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 Threshold for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6"/>
          <p:cNvGrpSpPr/>
          <p:nvPr/>
        </p:nvGrpSpPr>
        <p:grpSpPr>
          <a:xfrm>
            <a:off x="2168950" y="9353550"/>
            <a:ext cx="5953307" cy="1738143"/>
            <a:chOff x="2168950" y="9353550"/>
            <a:chExt cx="5953307" cy="1738143"/>
          </a:xfrm>
        </p:grpSpPr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2168950" y="11091693"/>
              <a:ext cx="5953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2168950" y="9353550"/>
              <a:ext cx="0" cy="17381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1425970" y="725771"/>
            <a:ext cx="9461244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/>
              <a:t>Blackboard 4:</a:t>
            </a:r>
          </a:p>
          <a:p>
            <a:r>
              <a:rPr lang="en-US" sz="6600" dirty="0" smtClean="0"/>
              <a:t>Saddle, stable manifold, </a:t>
            </a:r>
          </a:p>
          <a:p>
            <a:r>
              <a:rPr lang="en-US" sz="6600" dirty="0" smtClean="0"/>
              <a:t>Slow response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13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368425" y="3195638"/>
          <a:ext cx="7853363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38" name="Equation" r:id="rId4" imgW="1384200" imgH="393480" progId="Equation.DSMT4">
                  <p:embed/>
                </p:oleObj>
              </mc:Choice>
              <mc:Fallback>
                <p:oleObj name="Equation" r:id="rId4" imgW="13842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195638"/>
                        <a:ext cx="7853363" cy="166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11311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39" name="Equation" r:id="rId6" imgW="1015920" imgH="393480" progId="Equation.3">
                  <p:embed/>
                </p:oleObj>
              </mc:Choice>
              <mc:Fallback>
                <p:oleObj name="Equation" r:id="rId6" imgW="10159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35" y="4950942"/>
                        <a:ext cx="5761990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13324602" y="3105592"/>
            <a:ext cx="5401866" cy="5882058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268" name="Object 12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40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942642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3"/>
          <p:cNvGraphicFramePr>
            <a:graphicFrameLocks noChangeAspect="1"/>
          </p:cNvGraphicFramePr>
          <p:nvPr/>
        </p:nvGraphicFramePr>
        <p:xfrm>
          <a:off x="17991214" y="3367204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41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214" y="3367204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11278" name="Freeform 17"/>
          <p:cNvSpPr>
            <a:spLocks/>
          </p:cNvSpPr>
          <p:nvPr/>
        </p:nvSpPr>
        <p:spPr bwMode="auto">
          <a:xfrm rot="-240000">
            <a:off x="12386779" y="4934064"/>
            <a:ext cx="7240001" cy="2095712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1234177" y="7094475"/>
            <a:ext cx="392902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>
                <a:solidFill>
                  <a:srgbClr val="FF0000"/>
                </a:solidFill>
              </a:rPr>
              <a:t>pulse input</a:t>
            </a: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>
            <a:off x="2018197" y="9775299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1" name="Line 20"/>
          <p:cNvSpPr>
            <a:spLocks noChangeShapeType="1"/>
          </p:cNvSpPr>
          <p:nvPr/>
        </p:nvSpPr>
        <p:spPr bwMode="auto">
          <a:xfrm>
            <a:off x="2018197" y="9775299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2" name="Line 21"/>
          <p:cNvSpPr>
            <a:spLocks noChangeShapeType="1"/>
          </p:cNvSpPr>
          <p:nvPr/>
        </p:nvSpPr>
        <p:spPr bwMode="auto">
          <a:xfrm>
            <a:off x="3038550" y="9775299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3" name="Line 22"/>
          <p:cNvSpPr>
            <a:spLocks noChangeShapeType="1"/>
          </p:cNvSpPr>
          <p:nvPr/>
        </p:nvSpPr>
        <p:spPr bwMode="auto">
          <a:xfrm>
            <a:off x="2528373" y="9010153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4" name="Line 23"/>
          <p:cNvSpPr>
            <a:spLocks noChangeShapeType="1"/>
          </p:cNvSpPr>
          <p:nvPr/>
        </p:nvSpPr>
        <p:spPr bwMode="auto">
          <a:xfrm>
            <a:off x="2528373" y="9010153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5" name="Line 24"/>
          <p:cNvSpPr>
            <a:spLocks noChangeShapeType="1"/>
          </p:cNvSpPr>
          <p:nvPr/>
        </p:nvSpPr>
        <p:spPr bwMode="auto">
          <a:xfrm>
            <a:off x="3038549" y="9010153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6" name="Line 25"/>
          <p:cNvSpPr>
            <a:spLocks noChangeShapeType="1"/>
          </p:cNvSpPr>
          <p:nvPr/>
        </p:nvSpPr>
        <p:spPr bwMode="auto">
          <a:xfrm>
            <a:off x="2528373" y="9136739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7" name="Text Box 26"/>
          <p:cNvSpPr txBox="1">
            <a:spLocks noChangeArrowheads="1"/>
          </p:cNvSpPr>
          <p:nvPr/>
        </p:nvSpPr>
        <p:spPr bwMode="auto">
          <a:xfrm>
            <a:off x="1913162" y="8202812"/>
            <a:ext cx="104682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>
                <a:solidFill>
                  <a:srgbClr val="FF0000"/>
                </a:solidFill>
              </a:rPr>
              <a:t>I(t)</a:t>
            </a:r>
            <a:endParaRPr lang="fr-FR" sz="4200" dirty="0">
              <a:solidFill>
                <a:srgbClr val="FF0000"/>
              </a:solidFill>
            </a:endParaRP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14011091" y="7088849"/>
            <a:ext cx="544688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" name="Freeform 34"/>
          <p:cNvSpPr>
            <a:spLocks/>
          </p:cNvSpPr>
          <p:nvPr/>
        </p:nvSpPr>
        <p:spPr bwMode="auto">
          <a:xfrm>
            <a:off x="13673474" y="5443225"/>
            <a:ext cx="3912600" cy="1659691"/>
          </a:xfrm>
          <a:custGeom>
            <a:avLst/>
            <a:gdLst>
              <a:gd name="T0" fmla="*/ 2147483647 w 1133"/>
              <a:gd name="T1" fmla="*/ 2147483647 h 492"/>
              <a:gd name="T2" fmla="*/ 2147483647 w 1133"/>
              <a:gd name="T3" fmla="*/ 2147483647 h 492"/>
              <a:gd name="T4" fmla="*/ 2147483647 w 1133"/>
              <a:gd name="T5" fmla="*/ 2147483647 h 492"/>
              <a:gd name="T6" fmla="*/ 2147483647 w 1133"/>
              <a:gd name="T7" fmla="*/ 2147483647 h 492"/>
              <a:gd name="T8" fmla="*/ 2147483647 w 1133"/>
              <a:gd name="T9" fmla="*/ 2147483647 h 492"/>
              <a:gd name="T10" fmla="*/ 2147483647 w 1133"/>
              <a:gd name="T11" fmla="*/ 2147483647 h 492"/>
              <a:gd name="T12" fmla="*/ 2147483647 w 1133"/>
              <a:gd name="T13" fmla="*/ 2147483647 h 492"/>
              <a:gd name="T14" fmla="*/ 2147483647 w 1133"/>
              <a:gd name="T15" fmla="*/ 2147483647 h 4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3"/>
              <a:gd name="T25" fmla="*/ 0 h 492"/>
              <a:gd name="T26" fmla="*/ 1133 w 1133"/>
              <a:gd name="T27" fmla="*/ 492 h 4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3" h="492">
                <a:moveTo>
                  <a:pt x="695" y="492"/>
                </a:moveTo>
                <a:cubicBezTo>
                  <a:pt x="842" y="488"/>
                  <a:pt x="990" y="484"/>
                  <a:pt x="1058" y="446"/>
                </a:cubicBezTo>
                <a:cubicBezTo>
                  <a:pt x="1126" y="408"/>
                  <a:pt x="1133" y="333"/>
                  <a:pt x="1103" y="265"/>
                </a:cubicBezTo>
                <a:cubicBezTo>
                  <a:pt x="1073" y="197"/>
                  <a:pt x="1036" y="76"/>
                  <a:pt x="877" y="38"/>
                </a:cubicBezTo>
                <a:cubicBezTo>
                  <a:pt x="718" y="0"/>
                  <a:pt x="295" y="23"/>
                  <a:pt x="151" y="38"/>
                </a:cubicBezTo>
                <a:cubicBezTo>
                  <a:pt x="7" y="53"/>
                  <a:pt x="30" y="76"/>
                  <a:pt x="15" y="129"/>
                </a:cubicBezTo>
                <a:cubicBezTo>
                  <a:pt x="0" y="182"/>
                  <a:pt x="45" y="311"/>
                  <a:pt x="60" y="356"/>
                </a:cubicBezTo>
                <a:cubicBezTo>
                  <a:pt x="75" y="401"/>
                  <a:pt x="90" y="401"/>
                  <a:pt x="105" y="401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15864230" y="6962264"/>
            <a:ext cx="341367" cy="2559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" name="Freeform 32"/>
          <p:cNvSpPr>
            <a:spLocks noChangeArrowheads="1"/>
          </p:cNvSpPr>
          <p:nvPr/>
        </p:nvSpPr>
        <p:spPr bwMode="auto">
          <a:xfrm>
            <a:off x="14686324" y="6908815"/>
            <a:ext cx="720249" cy="3038078"/>
          </a:xfrm>
          <a:custGeom>
            <a:avLst/>
            <a:gdLst>
              <a:gd name="T0" fmla="*/ 0 w 304800"/>
              <a:gd name="T1" fmla="*/ 1714500 h 1714500"/>
              <a:gd name="T2" fmla="*/ 139700 w 304800"/>
              <a:gd name="T3" fmla="*/ 571500 h 1714500"/>
              <a:gd name="T4" fmla="*/ 304800 w 304800"/>
              <a:gd name="T5" fmla="*/ 0 h 1714500"/>
              <a:gd name="T6" fmla="*/ 304800 w 304800"/>
              <a:gd name="T7" fmla="*/ 0 h 1714500"/>
              <a:gd name="T8" fmla="*/ 0 60000 65536"/>
              <a:gd name="T9" fmla="*/ 0 60000 65536"/>
              <a:gd name="T10" fmla="*/ 0 60000 65536"/>
              <a:gd name="T11" fmla="*/ 0 60000 65536"/>
              <a:gd name="T12" fmla="*/ 0 w 304800"/>
              <a:gd name="T13" fmla="*/ 0 h 1714500"/>
              <a:gd name="T14" fmla="*/ 304800 w 304800"/>
              <a:gd name="T15" fmla="*/ 1714500 h 1714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" h="1714500">
                <a:moveTo>
                  <a:pt x="0" y="1714500"/>
                </a:moveTo>
                <a:cubicBezTo>
                  <a:pt x="44450" y="1285875"/>
                  <a:pt x="88900" y="857250"/>
                  <a:pt x="139700" y="571500"/>
                </a:cubicBezTo>
                <a:cubicBezTo>
                  <a:pt x="190500" y="285750"/>
                  <a:pt x="304800" y="0"/>
                  <a:pt x="3048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5400000" flipH="1" flipV="1">
            <a:off x="14709350" y="9428827"/>
            <a:ext cx="632934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" name="Line 11"/>
          <p:cNvSpPr>
            <a:spLocks noChangeShapeType="1"/>
          </p:cNvSpPr>
          <p:nvPr/>
        </p:nvSpPr>
        <p:spPr bwMode="auto">
          <a:xfrm flipH="1">
            <a:off x="15192749" y="1645627"/>
            <a:ext cx="3038549" cy="164562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41" name="Straight Arrow Connector 47"/>
          <p:cNvCxnSpPr>
            <a:cxnSpLocks noChangeShapeType="1"/>
          </p:cNvCxnSpPr>
          <p:nvPr/>
        </p:nvCxnSpPr>
        <p:spPr bwMode="auto">
          <a:xfrm>
            <a:off x="18062490" y="1772212"/>
            <a:ext cx="506424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5361557" y="1139280"/>
            <a:ext cx="1856890" cy="2405144"/>
            <a:chOff x="6500826" y="642920"/>
            <a:chExt cx="785818" cy="1358114"/>
          </a:xfrm>
        </p:grpSpPr>
        <p:cxnSp>
          <p:nvCxnSpPr>
            <p:cNvPr id="11306" name="Straight Connector 44"/>
            <p:cNvCxnSpPr>
              <a:cxnSpLocks noChangeShapeType="1"/>
            </p:cNvCxnSpPr>
            <p:nvPr/>
          </p:nvCxnSpPr>
          <p:spPr bwMode="auto">
            <a:xfrm rot="5400000">
              <a:off x="6393670" y="1107266"/>
              <a:ext cx="1357320" cy="42862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307" name="Straight Arrow Connector 45"/>
            <p:cNvCxnSpPr>
              <a:cxnSpLocks noChangeShapeType="1"/>
            </p:cNvCxnSpPr>
            <p:nvPr/>
          </p:nvCxnSpPr>
          <p:spPr bwMode="auto">
            <a:xfrm rot="5400000" flipH="1" flipV="1">
              <a:off x="6715140" y="1857364"/>
              <a:ext cx="285752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308" name="Straight Arrow Connector 46"/>
            <p:cNvCxnSpPr>
              <a:cxnSpLocks noChangeShapeType="1"/>
            </p:cNvCxnSpPr>
            <p:nvPr/>
          </p:nvCxnSpPr>
          <p:spPr bwMode="auto">
            <a:xfrm rot="5400000">
              <a:off x="7142973" y="857233"/>
              <a:ext cx="285754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309" name="Straight Arrow Connector 48"/>
            <p:cNvCxnSpPr>
              <a:cxnSpLocks noChangeShapeType="1"/>
            </p:cNvCxnSpPr>
            <p:nvPr/>
          </p:nvCxnSpPr>
          <p:spPr bwMode="auto">
            <a:xfrm flipH="1">
              <a:off x="6500826" y="1714488"/>
              <a:ext cx="214312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310" name="Straight Arrow Connector 43"/>
            <p:cNvCxnSpPr>
              <a:cxnSpLocks noChangeShapeType="1"/>
            </p:cNvCxnSpPr>
            <p:nvPr/>
          </p:nvCxnSpPr>
          <p:spPr bwMode="auto">
            <a:xfrm rot="5400000" flipH="1" flipV="1">
              <a:off x="6822297" y="1607331"/>
              <a:ext cx="428628" cy="714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16712024" y="2531732"/>
            <a:ext cx="1350466" cy="1139280"/>
          </a:xfrm>
          <a:custGeom>
            <a:avLst/>
            <a:gdLst>
              <a:gd name="T0" fmla="*/ 0 w 622300"/>
              <a:gd name="T1" fmla="*/ 256597 h 749300"/>
              <a:gd name="T2" fmla="*/ 48979 w 622300"/>
              <a:gd name="T3" fmla="*/ 82633 h 749300"/>
              <a:gd name="T4" fmla="*/ 111955 w 622300"/>
              <a:gd name="T5" fmla="*/ 39142 h 749300"/>
              <a:gd name="T6" fmla="*/ 342861 w 622300"/>
              <a:gd name="T7" fmla="*/ 0 h 749300"/>
              <a:gd name="T8" fmla="*/ 0 60000 65536"/>
              <a:gd name="T9" fmla="*/ 0 60000 65536"/>
              <a:gd name="T10" fmla="*/ 0 60000 65536"/>
              <a:gd name="T11" fmla="*/ 0 60000 65536"/>
              <a:gd name="T12" fmla="*/ 0 w 622300"/>
              <a:gd name="T13" fmla="*/ 0 h 749300"/>
              <a:gd name="T14" fmla="*/ 622300 w 622300"/>
              <a:gd name="T15" fmla="*/ 749300 h 749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2300" h="749300">
                <a:moveTo>
                  <a:pt x="0" y="749300"/>
                </a:moveTo>
                <a:cubicBezTo>
                  <a:pt x="27516" y="548216"/>
                  <a:pt x="55033" y="347133"/>
                  <a:pt x="88900" y="241300"/>
                </a:cubicBezTo>
                <a:cubicBezTo>
                  <a:pt x="122767" y="135467"/>
                  <a:pt x="114300" y="154517"/>
                  <a:pt x="203200" y="114300"/>
                </a:cubicBezTo>
                <a:cubicBezTo>
                  <a:pt x="292100" y="74083"/>
                  <a:pt x="457200" y="37041"/>
                  <a:pt x="6223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7" name="Freeform 46"/>
          <p:cNvSpPr>
            <a:spLocks noChangeArrowheads="1"/>
          </p:cNvSpPr>
          <p:nvPr/>
        </p:nvSpPr>
        <p:spPr bwMode="auto">
          <a:xfrm>
            <a:off x="17072148" y="2531732"/>
            <a:ext cx="1350466" cy="1139280"/>
          </a:xfrm>
          <a:custGeom>
            <a:avLst/>
            <a:gdLst>
              <a:gd name="T0" fmla="*/ 0 w 622300"/>
              <a:gd name="T1" fmla="*/ 256597 h 749300"/>
              <a:gd name="T2" fmla="*/ 48979 w 622300"/>
              <a:gd name="T3" fmla="*/ 82633 h 749300"/>
              <a:gd name="T4" fmla="*/ 111955 w 622300"/>
              <a:gd name="T5" fmla="*/ 39142 h 749300"/>
              <a:gd name="T6" fmla="*/ 342861 w 622300"/>
              <a:gd name="T7" fmla="*/ 0 h 749300"/>
              <a:gd name="T8" fmla="*/ 0 60000 65536"/>
              <a:gd name="T9" fmla="*/ 0 60000 65536"/>
              <a:gd name="T10" fmla="*/ 0 60000 65536"/>
              <a:gd name="T11" fmla="*/ 0 60000 65536"/>
              <a:gd name="T12" fmla="*/ 0 w 622300"/>
              <a:gd name="T13" fmla="*/ 0 h 749300"/>
              <a:gd name="T14" fmla="*/ 622300 w 622300"/>
              <a:gd name="T15" fmla="*/ 749300 h 749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2300" h="749300">
                <a:moveTo>
                  <a:pt x="0" y="749300"/>
                </a:moveTo>
                <a:cubicBezTo>
                  <a:pt x="27516" y="548216"/>
                  <a:pt x="55033" y="347133"/>
                  <a:pt x="88900" y="241300"/>
                </a:cubicBezTo>
                <a:cubicBezTo>
                  <a:pt x="122767" y="135467"/>
                  <a:pt x="114300" y="154517"/>
                  <a:pt x="203200" y="114300"/>
                </a:cubicBezTo>
                <a:cubicBezTo>
                  <a:pt x="292100" y="74083"/>
                  <a:pt x="457200" y="37041"/>
                  <a:pt x="6223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 flipV="1">
            <a:off x="16880832" y="2407958"/>
            <a:ext cx="2363316" cy="12377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99" name="TextBox 52"/>
          <p:cNvSpPr txBox="1">
            <a:spLocks noChangeArrowheads="1"/>
          </p:cNvSpPr>
          <p:nvPr/>
        </p:nvSpPr>
        <p:spPr bwMode="auto">
          <a:xfrm>
            <a:off x="15699175" y="506347"/>
            <a:ext cx="25456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saddle</a:t>
            </a:r>
          </a:p>
        </p:txBody>
      </p: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5400000">
            <a:off x="12998673" y="3628751"/>
            <a:ext cx="5569810" cy="8440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15019015" y="2653727"/>
            <a:ext cx="1316706" cy="451865"/>
          </a:xfrm>
          <a:custGeom>
            <a:avLst/>
            <a:gdLst>
              <a:gd name="T0" fmla="*/ 536454 w 556683"/>
              <a:gd name="T1" fmla="*/ 355600 h 355600"/>
              <a:gd name="T2" fmla="*/ 510908 w 556683"/>
              <a:gd name="T3" fmla="*/ 76200 h 355600"/>
              <a:gd name="T4" fmla="*/ 242682 w 556683"/>
              <a:gd name="T5" fmla="*/ 12700 h 355600"/>
              <a:gd name="T6" fmla="*/ 0 w 556683"/>
              <a:gd name="T7" fmla="*/ 0 h 355600"/>
              <a:gd name="T8" fmla="*/ 0 60000 65536"/>
              <a:gd name="T9" fmla="*/ 0 60000 65536"/>
              <a:gd name="T10" fmla="*/ 0 60000 65536"/>
              <a:gd name="T11" fmla="*/ 0 60000 65536"/>
              <a:gd name="T12" fmla="*/ 0 w 556683"/>
              <a:gd name="T13" fmla="*/ 0 h 355600"/>
              <a:gd name="T14" fmla="*/ 556683 w 556683"/>
              <a:gd name="T15" fmla="*/ 355600 h 355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6683" h="355600">
                <a:moveTo>
                  <a:pt x="533400" y="355600"/>
                </a:moveTo>
                <a:cubicBezTo>
                  <a:pt x="545041" y="244475"/>
                  <a:pt x="556683" y="133350"/>
                  <a:pt x="508000" y="76200"/>
                </a:cubicBezTo>
                <a:cubicBezTo>
                  <a:pt x="459317" y="19050"/>
                  <a:pt x="325967" y="25400"/>
                  <a:pt x="241300" y="12700"/>
                </a:cubicBezTo>
                <a:cubicBezTo>
                  <a:pt x="156633" y="0"/>
                  <a:pt x="78316" y="0"/>
                  <a:pt x="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2829433" y="10000342"/>
            <a:ext cx="4987002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Threshold </a:t>
            </a:r>
          </a:p>
          <a:p>
            <a:r>
              <a:rPr lang="en-US"/>
              <a:t>for pulse input</a:t>
            </a:r>
          </a:p>
        </p:txBody>
      </p:sp>
      <p:sp>
        <p:nvSpPr>
          <p:cNvPr id="58" name="Oval 32"/>
          <p:cNvSpPr>
            <a:spLocks noChangeArrowheads="1"/>
          </p:cNvSpPr>
          <p:nvPr/>
        </p:nvSpPr>
        <p:spPr bwMode="auto">
          <a:xfrm>
            <a:off x="15361557" y="6962264"/>
            <a:ext cx="341367" cy="2559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5361557" y="7215438"/>
            <a:ext cx="158222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Slow!</a:t>
            </a:r>
          </a:p>
        </p:txBody>
      </p: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15361557" y="6962264"/>
            <a:ext cx="341367" cy="2559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  Type I model: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-215313" y="1139279"/>
            <a:ext cx="12769263" cy="321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7" grpId="0" animBg="1"/>
      <p:bldP spid="46" grpId="0" animBg="1"/>
      <p:bldP spid="47" grpId="0" animBg="1"/>
      <p:bldP spid="56" grpId="0" animBg="1"/>
      <p:bldP spid="57" grpId="0"/>
      <p:bldP spid="58" grpId="0" animBg="1"/>
      <p:bldP spid="59" grpId="0"/>
      <p:bldP spid="6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 Type I model: Threshold for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-215313" y="1171412"/>
            <a:ext cx="2206566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43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051" y="2270126"/>
            <a:ext cx="18516600" cy="600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3124200" y="8354020"/>
            <a:ext cx="96344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 manifold plays role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‘Threshold’ (for pulse input)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86400" y="2270126"/>
            <a:ext cx="7693572" cy="4950481"/>
            <a:chOff x="5486400" y="2270126"/>
            <a:chExt cx="7693572" cy="49504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486400" y="2270126"/>
              <a:ext cx="7693572" cy="293249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486400" y="5959366"/>
              <a:ext cx="7693572" cy="1261241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36449" y="3279228"/>
              <a:ext cx="6343523" cy="1923394"/>
            </a:xfrm>
            <a:prstGeom prst="line">
              <a:avLst/>
            </a:prstGeom>
            <a:ln w="952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36449" y="5959366"/>
              <a:ext cx="6343523" cy="536027"/>
            </a:xfrm>
            <a:prstGeom prst="line">
              <a:avLst/>
            </a:prstGeom>
            <a:ln w="952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1887200" y="1652672"/>
            <a:ext cx="9128314" cy="6627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0722"/>
            <a:ext cx="214312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 Type I model: Delayed spike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initation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for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-215313" y="1171412"/>
            <a:ext cx="2206566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24200" y="8354020"/>
            <a:ext cx="103909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Delayed spike initiation close to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‘Threshold’ (for pulse input)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 4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4.2.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6344" y="1075160"/>
            <a:ext cx="19802842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4000" b="1" dirty="0" smtClean="0"/>
              <a:t>Threshold in a 2-dimensional neuron model with saddle-node bifurcation </a:t>
            </a:r>
          </a:p>
          <a:p>
            <a:r>
              <a:rPr lang="en-US" sz="4000" dirty="0" smtClean="0"/>
              <a:t>[ ] </a:t>
            </a:r>
            <a:r>
              <a:rPr lang="en-US" sz="4400" dirty="0" smtClean="0"/>
              <a:t>The voltage threshold for repetitive firing is always the same</a:t>
            </a:r>
          </a:p>
          <a:p>
            <a:r>
              <a:rPr lang="en-US" sz="4400" dirty="0" smtClean="0"/>
              <a:t>    as the voltage threshold for pulse input.</a:t>
            </a:r>
          </a:p>
          <a:p>
            <a:endParaRPr lang="en-US" sz="4400" dirty="0" smtClean="0"/>
          </a:p>
          <a:p>
            <a:r>
              <a:rPr lang="en-US" sz="4400" dirty="0" smtClean="0"/>
              <a:t>[ </a:t>
            </a:r>
            <a:r>
              <a:rPr lang="en-US" sz="4400" dirty="0" smtClean="0"/>
              <a:t>] in the regime below the saddle-node bifurcation, the voltage threshold for repetitive firing  is given by the stable manifold of the saddle.</a:t>
            </a:r>
          </a:p>
          <a:p>
            <a:endParaRPr lang="en-US" sz="4400" dirty="0" smtClean="0"/>
          </a:p>
          <a:p>
            <a:r>
              <a:rPr lang="en-US" sz="4400" dirty="0" smtClean="0"/>
              <a:t>[ </a:t>
            </a:r>
            <a:r>
              <a:rPr lang="en-US" sz="4400" dirty="0" smtClean="0"/>
              <a:t>] in the regime below the saddle-node bifurcation, the voltage threshold for action potential firing in response to a short pulse input is given by the stable manifold of the saddle point. </a:t>
            </a:r>
          </a:p>
          <a:p>
            <a:endParaRPr lang="en-US" sz="4000" dirty="0"/>
          </a:p>
          <a:p>
            <a:endParaRPr lang="en-US" sz="4000" dirty="0" smtClean="0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3318932" y="1158381"/>
            <a:ext cx="17918741" cy="11077152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9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 Threshold for pulse input in 2dim.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902495" y="1810163"/>
            <a:ext cx="355391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smtClean="0">
                <a:solidFill>
                  <a:srgbClr val="FF0000"/>
                </a:solidFill>
              </a:rPr>
              <a:t>pulse input</a:t>
            </a:r>
            <a:endParaRPr lang="fr-CH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6071302" y="4490986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071302" y="2972101"/>
            <a:ext cx="104682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 smtClean="0">
                <a:solidFill>
                  <a:srgbClr val="FF0000"/>
                </a:solidFill>
              </a:rPr>
              <a:t>I(t)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34512" y="1325415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2193415" y="2367373"/>
            <a:ext cx="3799072" cy="2716936"/>
            <a:chOff x="2438445" y="2941168"/>
            <a:chExt cx="3799072" cy="27169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7180517" y="3537353"/>
            <a:ext cx="0" cy="953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32917" y="3521312"/>
            <a:ext cx="0" cy="953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180517" y="3513268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070854" y="4083930"/>
            <a:ext cx="463204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Line 33"/>
          <p:cNvSpPr>
            <a:spLocks noChangeShapeType="1"/>
          </p:cNvSpPr>
          <p:nvPr/>
        </p:nvSpPr>
        <p:spPr bwMode="auto">
          <a:xfrm flipV="1">
            <a:off x="6623645" y="7038091"/>
            <a:ext cx="0" cy="227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6623644" y="9271948"/>
            <a:ext cx="3127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5864819" y="6903729"/>
            <a:ext cx="5619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u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54" name="Line 36"/>
          <p:cNvSpPr>
            <a:spLocks noChangeShapeType="1"/>
          </p:cNvSpPr>
          <p:nvPr/>
        </p:nvSpPr>
        <p:spPr bwMode="auto">
          <a:xfrm flipH="1">
            <a:off x="7207342" y="8383703"/>
            <a:ext cx="119289" cy="88536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37"/>
          <p:cNvSpPr>
            <a:spLocks/>
          </p:cNvSpPr>
          <p:nvPr/>
        </p:nvSpPr>
        <p:spPr bwMode="auto">
          <a:xfrm>
            <a:off x="7326908" y="6977766"/>
            <a:ext cx="1322768" cy="238045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7326907" y="6955540"/>
            <a:ext cx="2404311" cy="2419435"/>
          </a:xfrm>
          <a:custGeom>
            <a:avLst/>
            <a:gdLst>
              <a:gd name="T0" fmla="*/ 0 w 907"/>
              <a:gd name="T1" fmla="*/ 2147483647 h 869"/>
              <a:gd name="T2" fmla="*/ 2147483647 w 907"/>
              <a:gd name="T3" fmla="*/ 2147483647 h 869"/>
              <a:gd name="T4" fmla="*/ 2147483647 w 907"/>
              <a:gd name="T5" fmla="*/ 2147483647 h 869"/>
              <a:gd name="T6" fmla="*/ 2147483647 w 907"/>
              <a:gd name="T7" fmla="*/ 2147483647 h 869"/>
              <a:gd name="T8" fmla="*/ 2147483647 w 907"/>
              <a:gd name="T9" fmla="*/ 2147483647 h 869"/>
              <a:gd name="T10" fmla="*/ 2147483647 w 907"/>
              <a:gd name="T11" fmla="*/ 2147483647 h 869"/>
              <a:gd name="T12" fmla="*/ 2147483647 w 907"/>
              <a:gd name="T13" fmla="*/ 2147483647 h 869"/>
              <a:gd name="T14" fmla="*/ 2147483647 w 907"/>
              <a:gd name="T15" fmla="*/ 2147483647 h 8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7"/>
              <a:gd name="T25" fmla="*/ 0 h 869"/>
              <a:gd name="T26" fmla="*/ 907 w 907"/>
              <a:gd name="T27" fmla="*/ 869 h 8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7" h="869">
                <a:moveTo>
                  <a:pt x="0" y="551"/>
                </a:moveTo>
                <a:cubicBezTo>
                  <a:pt x="98" y="536"/>
                  <a:pt x="197" y="521"/>
                  <a:pt x="272" y="506"/>
                </a:cubicBezTo>
                <a:cubicBezTo>
                  <a:pt x="347" y="491"/>
                  <a:pt x="401" y="499"/>
                  <a:pt x="454" y="461"/>
                </a:cubicBezTo>
                <a:cubicBezTo>
                  <a:pt x="507" y="423"/>
                  <a:pt x="560" y="355"/>
                  <a:pt x="590" y="279"/>
                </a:cubicBezTo>
                <a:cubicBezTo>
                  <a:pt x="620" y="203"/>
                  <a:pt x="612" y="14"/>
                  <a:pt x="635" y="7"/>
                </a:cubicBezTo>
                <a:cubicBezTo>
                  <a:pt x="658" y="0"/>
                  <a:pt x="711" y="143"/>
                  <a:pt x="726" y="234"/>
                </a:cubicBezTo>
                <a:cubicBezTo>
                  <a:pt x="741" y="325"/>
                  <a:pt x="696" y="445"/>
                  <a:pt x="726" y="551"/>
                </a:cubicBezTo>
                <a:cubicBezTo>
                  <a:pt x="756" y="657"/>
                  <a:pt x="831" y="763"/>
                  <a:pt x="907" y="869"/>
                </a:cubicBezTo>
              </a:path>
            </a:pathLst>
          </a:cu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864819" y="5425132"/>
            <a:ext cx="47788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Delayed spike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7236665" y="3689731"/>
            <a:ext cx="152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13850567" y="6997987"/>
            <a:ext cx="0" cy="227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13850566" y="9231844"/>
            <a:ext cx="3127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3091741" y="6863625"/>
            <a:ext cx="5619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u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>
            <a:off x="14434264" y="8383703"/>
            <a:ext cx="119289" cy="845259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37"/>
          <p:cNvSpPr>
            <a:spLocks/>
          </p:cNvSpPr>
          <p:nvPr/>
        </p:nvSpPr>
        <p:spPr bwMode="auto">
          <a:xfrm>
            <a:off x="14553830" y="6937662"/>
            <a:ext cx="1322768" cy="238045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3091741" y="5385028"/>
            <a:ext cx="669285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amplitude</a:t>
            </a:r>
            <a:endParaRPr lang="en-US" dirty="0"/>
          </a:p>
        </p:txBody>
      </p:sp>
      <p:sp>
        <p:nvSpPr>
          <p:cNvPr id="50" name="Freeform 37"/>
          <p:cNvSpPr>
            <a:spLocks/>
          </p:cNvSpPr>
          <p:nvPr/>
        </p:nvSpPr>
        <p:spPr bwMode="auto">
          <a:xfrm>
            <a:off x="14585915" y="7339265"/>
            <a:ext cx="1264550" cy="188969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19050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1319641" y="10625959"/>
            <a:ext cx="9561848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NOW: model with </a:t>
            </a:r>
            <a:r>
              <a:rPr lang="en-US" dirty="0" err="1" smtClean="0">
                <a:solidFill>
                  <a:srgbClr val="FF0000"/>
                </a:solidFill>
              </a:rPr>
              <a:t>subc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Hopf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0" y="74204"/>
            <a:ext cx="18475567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Review from 4.1: </a:t>
            </a:r>
            <a:r>
              <a:rPr lang="en-US" sz="60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FitzHugh-Nagumo</a:t>
            </a:r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Model: </a:t>
            </a:r>
            <a:r>
              <a:rPr lang="en-US" sz="60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Hopf</a:t>
            </a:r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bifurcation</a:t>
            </a:r>
            <a:endParaRPr lang="en-US" sz="6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68425" y="3195638"/>
          <a:ext cx="7853363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2" name="Equation" r:id="rId4" imgW="1384200" imgH="393480" progId="Equation.DSMT4">
                  <p:embed/>
                </p:oleObj>
              </mc:Choice>
              <mc:Fallback>
                <p:oleObj name="Equation" r:id="rId4" imgW="13842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195638"/>
                        <a:ext cx="7853363" cy="166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4119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1156104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3" name="Equation" r:id="rId6" imgW="1015920" imgH="393480" progId="Equation.3">
                  <p:embed/>
                </p:oleObj>
              </mc:Choice>
              <mc:Fallback>
                <p:oleObj name="Equation" r:id="rId6" imgW="10159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35" y="4950942"/>
                        <a:ext cx="5761990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7" name="Freeform 11"/>
          <p:cNvSpPr>
            <a:spLocks/>
          </p:cNvSpPr>
          <p:nvPr/>
        </p:nvSpPr>
        <p:spPr bwMode="auto">
          <a:xfrm>
            <a:off x="13324602" y="37807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8" name="Line 12"/>
          <p:cNvSpPr>
            <a:spLocks noChangeShapeType="1"/>
          </p:cNvSpPr>
          <p:nvPr/>
        </p:nvSpPr>
        <p:spPr bwMode="auto">
          <a:xfrm flipH="1">
            <a:off x="13504665" y="4185797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9" name="Freeform 13"/>
          <p:cNvSpPr>
            <a:spLocks/>
          </p:cNvSpPr>
          <p:nvPr/>
        </p:nvSpPr>
        <p:spPr bwMode="auto">
          <a:xfrm>
            <a:off x="13324602" y="3395335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56110" name="Object 14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4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942642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6111" name="Object 15"/>
          <p:cNvGraphicFramePr>
            <a:graphicFrameLocks noChangeAspect="1"/>
          </p:cNvGraphicFramePr>
          <p:nvPr/>
        </p:nvGraphicFramePr>
        <p:xfrm>
          <a:off x="15657908" y="2835541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5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835541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17608583" y="10633274"/>
            <a:ext cx="368215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3300"/>
                </a:solidFill>
              </a:rPr>
              <a:t>u</a:t>
            </a:r>
            <a:r>
              <a:rPr lang="fr-CH" i="0">
                <a:solidFill>
                  <a:srgbClr val="FF3300"/>
                </a:solidFill>
              </a:rPr>
              <a:t>-nullcline</a:t>
            </a:r>
            <a:endParaRPr lang="fr-FR" i="0">
              <a:solidFill>
                <a:srgbClr val="FF3300"/>
              </a:solidFill>
            </a:endParaRP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17781143" y="2886174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w</a:t>
            </a:r>
            <a:r>
              <a:rPr lang="fr-CH" i="0" dirty="0">
                <a:solidFill>
                  <a:srgbClr val="3550FE"/>
                </a:solidFill>
              </a:rPr>
              <a:t>-</a:t>
            </a:r>
            <a:r>
              <a:rPr lang="fr-CH" i="0" dirty="0" err="1">
                <a:solidFill>
                  <a:srgbClr val="3550FE"/>
                </a:solidFill>
              </a:rPr>
              <a:t>nullcline</a:t>
            </a:r>
            <a:endParaRPr lang="fr-FR" i="0" dirty="0">
              <a:solidFill>
                <a:srgbClr val="3550FE"/>
              </a:solidFill>
            </a:endParaRPr>
          </a:p>
        </p:txBody>
      </p:sp>
      <p:sp>
        <p:nvSpPr>
          <p:cNvPr id="1156117" name="Freeform 21"/>
          <p:cNvSpPr>
            <a:spLocks/>
          </p:cNvSpPr>
          <p:nvPr/>
        </p:nvSpPr>
        <p:spPr bwMode="auto">
          <a:xfrm>
            <a:off x="13354612" y="2956501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18" name="Freeform 22"/>
          <p:cNvSpPr>
            <a:spLocks/>
          </p:cNvSpPr>
          <p:nvPr/>
        </p:nvSpPr>
        <p:spPr bwMode="auto">
          <a:xfrm>
            <a:off x="13354612" y="263018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19" name="Freeform 23"/>
          <p:cNvSpPr>
            <a:spLocks/>
          </p:cNvSpPr>
          <p:nvPr/>
        </p:nvSpPr>
        <p:spPr bwMode="auto">
          <a:xfrm>
            <a:off x="13354612" y="224761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20" name="Text Box 24"/>
          <p:cNvSpPr txBox="1">
            <a:spLocks noChangeArrowheads="1"/>
          </p:cNvSpPr>
          <p:nvPr/>
        </p:nvSpPr>
        <p:spPr bwMode="auto">
          <a:xfrm>
            <a:off x="2247029" y="7468611"/>
            <a:ext cx="8858255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/>
              <a:t>apply</a:t>
            </a:r>
            <a:r>
              <a:rPr lang="fr-CH" sz="5900" dirty="0"/>
              <a:t> constant stimulus I</a:t>
            </a:r>
            <a:r>
              <a:rPr lang="fr-CH" sz="2500" dirty="0"/>
              <a:t>0</a:t>
            </a:r>
            <a:endParaRPr lang="fr-FR" sz="25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7" grpId="0" animBg="1"/>
      <p:bldP spid="1156107" grpId="1" animBg="1"/>
      <p:bldP spid="1156108" grpId="0" animBg="1"/>
      <p:bldP spid="1156109" grpId="0" animBg="1"/>
      <p:bldP spid="1156109" grpId="1" animBg="1"/>
      <p:bldP spid="2066" grpId="0"/>
      <p:bldP spid="1156117" grpId="0" animBg="1"/>
      <p:bldP spid="1156117" grpId="1" animBg="1"/>
      <p:bldP spid="1156118" grpId="0" animBg="1"/>
      <p:bldP spid="1156118" grpId="1" animBg="1"/>
      <p:bldP spid="1156119" grpId="0" animBg="1"/>
      <p:bldP spid="11561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169256" y="-124110"/>
            <a:ext cx="16366656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4.3  </a:t>
            </a:r>
            <a:r>
              <a:rPr lang="en-US" sz="68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FitzHugh-Nagumo</a:t>
            </a:r>
            <a:r>
              <a:rPr lang="en-US" sz="6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en-US" sz="6800" dirty="0">
                <a:solidFill>
                  <a:srgbClr val="FF0000"/>
                </a:solidFill>
                <a:latin typeface="Impact" panose="020B0806030902050204" pitchFamily="34" charset="0"/>
              </a:rPr>
              <a:t>Model  </a:t>
            </a:r>
            <a:r>
              <a:rPr lang="en-US" sz="6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with pulse </a:t>
            </a:r>
            <a:r>
              <a:rPr lang="en-US" sz="6800" dirty="0">
                <a:solidFill>
                  <a:srgbClr val="FF0000"/>
                </a:solidFill>
                <a:latin typeface="Impact" panose="020B0806030902050204" pitchFamily="34" charset="0"/>
              </a:rPr>
              <a:t>input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34177" y="1195570"/>
            <a:ext cx="7964002" cy="4000136"/>
            <a:chOff x="336" y="930"/>
            <a:chExt cx="2123" cy="1422"/>
          </a:xfrm>
        </p:grpSpPr>
        <p:graphicFrame>
          <p:nvGraphicFramePr>
            <p:cNvPr id="12292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86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" y="1136"/>
                          <a:ext cx="2094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65" y="930"/>
              <a:ext cx="526" cy="366"/>
              <a:chOff x="4898" y="2226"/>
              <a:chExt cx="526" cy="366"/>
            </a:xfrm>
          </p:grpSpPr>
          <p:sp>
            <p:nvSpPr>
              <p:cNvPr id="1232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Text Box 8"/>
              <p:cNvSpPr txBox="1">
                <a:spLocks noChangeArrowheads="1"/>
              </p:cNvSpPr>
              <p:nvPr/>
            </p:nvSpPr>
            <p:spPr bwMode="auto">
              <a:xfrm>
                <a:off x="4898" y="2226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293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87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60"/>
                          <a:ext cx="153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10739961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H="1" flipV="1">
            <a:off x="10739961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9" name="Freeform 12"/>
          <p:cNvSpPr>
            <a:spLocks/>
          </p:cNvSpPr>
          <p:nvPr/>
        </p:nvSpPr>
        <p:spPr bwMode="auto">
          <a:xfrm>
            <a:off x="10920023" y="37807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 flipH="1">
            <a:off x="11100085" y="4185797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2290" name="Object 14"/>
          <p:cNvGraphicFramePr>
            <a:graphicFrameLocks noChangeAspect="1"/>
          </p:cNvGraphicFramePr>
          <p:nvPr/>
        </p:nvGraphicFramePr>
        <p:xfrm>
          <a:off x="16445680" y="9012967"/>
          <a:ext cx="2010694" cy="131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88" name="Equation" r:id="rId8" imgW="406080" imgH="355320" progId="Equation.3">
                  <p:embed/>
                </p:oleObj>
              </mc:Choice>
              <mc:Fallback>
                <p:oleObj name="Equation" r:id="rId8" imgW="406080" imgH="3553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5680" y="9012967"/>
                        <a:ext cx="2010694" cy="1313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5"/>
          <p:cNvGraphicFramePr>
            <a:graphicFrameLocks noChangeAspect="1"/>
          </p:cNvGraphicFramePr>
          <p:nvPr/>
        </p:nvGraphicFramePr>
        <p:xfrm>
          <a:off x="13253329" y="2835541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89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3329" y="2835541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9622076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1772487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16535712" y="10349159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I(t)=0</a:t>
            </a:r>
            <a:endParaRPr lang="en-US" sz="5900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1073826" y="7989021"/>
            <a:ext cx="3920104" cy="3102779"/>
            <a:chOff x="3593" y="2840"/>
            <a:chExt cx="1045" cy="1103"/>
          </a:xfrm>
        </p:grpSpPr>
        <p:sp>
          <p:nvSpPr>
            <p:cNvPr id="12320" name="Line 20"/>
            <p:cNvSpPr>
              <a:spLocks noChangeShapeType="1"/>
            </p:cNvSpPr>
            <p:nvPr/>
          </p:nvSpPr>
          <p:spPr bwMode="auto">
            <a:xfrm flipH="1" flipV="1">
              <a:off x="3833" y="2840"/>
              <a:ext cx="9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Text Box 21"/>
            <p:cNvSpPr txBox="1">
              <a:spLocks noChangeArrowheads="1"/>
            </p:cNvSpPr>
            <p:nvPr/>
          </p:nvSpPr>
          <p:spPr bwMode="auto">
            <a:xfrm>
              <a:off x="3593" y="3702"/>
              <a:ext cx="1045" cy="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Stable </a:t>
              </a:r>
              <a:r>
                <a:rPr lang="fr-CH" sz="3800" dirty="0" err="1"/>
                <a:t>fixed</a:t>
              </a:r>
              <a:r>
                <a:rPr lang="fr-CH" sz="3800" dirty="0"/>
                <a:t> point</a:t>
              </a:r>
              <a:endParaRPr lang="fr-FR" sz="3800" dirty="0"/>
            </a:p>
          </p:txBody>
        </p:sp>
      </p:grpSp>
      <p:sp>
        <p:nvSpPr>
          <p:cNvPr id="12305" name="Text Box 22"/>
          <p:cNvSpPr txBox="1">
            <a:spLocks noChangeArrowheads="1"/>
          </p:cNvSpPr>
          <p:nvPr/>
        </p:nvSpPr>
        <p:spPr bwMode="auto">
          <a:xfrm>
            <a:off x="1207917" y="5673922"/>
            <a:ext cx="392902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>
                <a:solidFill>
                  <a:srgbClr val="FF0000"/>
                </a:solidFill>
              </a:rPr>
              <a:t>pulse input</a:t>
            </a:r>
            <a:endParaRPr lang="fr-FR" i="0">
              <a:solidFill>
                <a:srgbClr val="FF0000"/>
              </a:solidFill>
            </a:endParaRPr>
          </a:p>
        </p:txBody>
      </p:sp>
      <p:grpSp>
        <p:nvGrpSpPr>
          <p:cNvPr id="5" name="Group 42"/>
          <p:cNvGrpSpPr/>
          <p:nvPr/>
        </p:nvGrpSpPr>
        <p:grpSpPr>
          <a:xfrm>
            <a:off x="1886903" y="6782259"/>
            <a:ext cx="1125388" cy="1572487"/>
            <a:chOff x="1886902" y="6782259"/>
            <a:chExt cx="1804373" cy="1572487"/>
          </a:xfrm>
        </p:grpSpPr>
        <p:sp>
          <p:nvSpPr>
            <p:cNvPr id="12306" name="Line 23"/>
            <p:cNvSpPr>
              <a:spLocks noChangeShapeType="1"/>
            </p:cNvSpPr>
            <p:nvPr/>
          </p:nvSpPr>
          <p:spPr bwMode="auto">
            <a:xfrm>
              <a:off x="1991937" y="8354746"/>
              <a:ext cx="1699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07" name="Line 24"/>
            <p:cNvSpPr>
              <a:spLocks noChangeShapeType="1"/>
            </p:cNvSpPr>
            <p:nvPr/>
          </p:nvSpPr>
          <p:spPr bwMode="auto">
            <a:xfrm>
              <a:off x="1991937" y="835474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08" name="Line 25"/>
            <p:cNvSpPr>
              <a:spLocks noChangeShapeType="1"/>
            </p:cNvSpPr>
            <p:nvPr/>
          </p:nvSpPr>
          <p:spPr bwMode="auto">
            <a:xfrm>
              <a:off x="3012290" y="835474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09" name="Line 26"/>
            <p:cNvSpPr>
              <a:spLocks noChangeShapeType="1"/>
            </p:cNvSpPr>
            <p:nvPr/>
          </p:nvSpPr>
          <p:spPr bwMode="auto">
            <a:xfrm>
              <a:off x="2502113" y="7589600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10" name="Line 27"/>
            <p:cNvSpPr>
              <a:spLocks noChangeShapeType="1"/>
            </p:cNvSpPr>
            <p:nvPr/>
          </p:nvSpPr>
          <p:spPr bwMode="auto">
            <a:xfrm>
              <a:off x="2502113" y="7589600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11" name="Line 28"/>
            <p:cNvSpPr>
              <a:spLocks noChangeShapeType="1"/>
            </p:cNvSpPr>
            <p:nvPr/>
          </p:nvSpPr>
          <p:spPr bwMode="auto">
            <a:xfrm>
              <a:off x="3012289" y="7589600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12" name="Line 29"/>
            <p:cNvSpPr>
              <a:spLocks noChangeShapeType="1"/>
            </p:cNvSpPr>
            <p:nvPr/>
          </p:nvSpPr>
          <p:spPr bwMode="auto">
            <a:xfrm>
              <a:off x="2502113" y="771618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13" name="Text Box 30"/>
            <p:cNvSpPr txBox="1">
              <a:spLocks noChangeArrowheads="1"/>
            </p:cNvSpPr>
            <p:nvPr/>
          </p:nvSpPr>
          <p:spPr bwMode="auto">
            <a:xfrm>
              <a:off x="1886902" y="6782259"/>
              <a:ext cx="1046821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4200" dirty="0">
                  <a:solidFill>
                    <a:srgbClr val="FF0000"/>
                  </a:solidFill>
                </a:rPr>
                <a:t>I(t)</a:t>
              </a:r>
              <a:endParaRPr lang="fr-FR" sz="4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64320" name="Oval 32"/>
          <p:cNvSpPr>
            <a:spLocks noChangeArrowheads="1"/>
          </p:cNvSpPr>
          <p:nvPr/>
        </p:nvSpPr>
        <p:spPr bwMode="auto">
          <a:xfrm>
            <a:off x="13332106" y="7606449"/>
            <a:ext cx="341369" cy="255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64321" name="Line 33"/>
          <p:cNvSpPr>
            <a:spLocks noChangeShapeType="1"/>
          </p:cNvSpPr>
          <p:nvPr/>
        </p:nvSpPr>
        <p:spPr bwMode="auto">
          <a:xfrm>
            <a:off x="11970386" y="7735847"/>
            <a:ext cx="544688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64322" name="Freeform 34"/>
          <p:cNvSpPr>
            <a:spLocks/>
          </p:cNvSpPr>
          <p:nvPr/>
        </p:nvSpPr>
        <p:spPr bwMode="auto">
          <a:xfrm>
            <a:off x="11291401" y="6076157"/>
            <a:ext cx="3912603" cy="1659691"/>
          </a:xfrm>
          <a:custGeom>
            <a:avLst/>
            <a:gdLst>
              <a:gd name="T0" fmla="*/ 2147483647 w 1133"/>
              <a:gd name="T1" fmla="*/ 2147483647 h 492"/>
              <a:gd name="T2" fmla="*/ 2147483647 w 1133"/>
              <a:gd name="T3" fmla="*/ 2147483647 h 492"/>
              <a:gd name="T4" fmla="*/ 2147483647 w 1133"/>
              <a:gd name="T5" fmla="*/ 2147483647 h 492"/>
              <a:gd name="T6" fmla="*/ 2147483647 w 1133"/>
              <a:gd name="T7" fmla="*/ 2147483647 h 492"/>
              <a:gd name="T8" fmla="*/ 2147483647 w 1133"/>
              <a:gd name="T9" fmla="*/ 2147483647 h 492"/>
              <a:gd name="T10" fmla="*/ 2147483647 w 1133"/>
              <a:gd name="T11" fmla="*/ 2147483647 h 492"/>
              <a:gd name="T12" fmla="*/ 2147483647 w 1133"/>
              <a:gd name="T13" fmla="*/ 2147483647 h 492"/>
              <a:gd name="T14" fmla="*/ 2147483647 w 1133"/>
              <a:gd name="T15" fmla="*/ 2147483647 h 4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3"/>
              <a:gd name="T25" fmla="*/ 0 h 492"/>
              <a:gd name="T26" fmla="*/ 1133 w 1133"/>
              <a:gd name="T27" fmla="*/ 492 h 4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3" h="492">
                <a:moveTo>
                  <a:pt x="695" y="492"/>
                </a:moveTo>
                <a:cubicBezTo>
                  <a:pt x="842" y="488"/>
                  <a:pt x="990" y="484"/>
                  <a:pt x="1058" y="446"/>
                </a:cubicBezTo>
                <a:cubicBezTo>
                  <a:pt x="1126" y="408"/>
                  <a:pt x="1133" y="333"/>
                  <a:pt x="1103" y="265"/>
                </a:cubicBezTo>
                <a:cubicBezTo>
                  <a:pt x="1073" y="197"/>
                  <a:pt x="1036" y="76"/>
                  <a:pt x="877" y="38"/>
                </a:cubicBezTo>
                <a:cubicBezTo>
                  <a:pt x="718" y="0"/>
                  <a:pt x="295" y="23"/>
                  <a:pt x="151" y="38"/>
                </a:cubicBezTo>
                <a:cubicBezTo>
                  <a:pt x="7" y="53"/>
                  <a:pt x="30" y="76"/>
                  <a:pt x="15" y="129"/>
                </a:cubicBezTo>
                <a:cubicBezTo>
                  <a:pt x="0" y="182"/>
                  <a:pt x="45" y="311"/>
                  <a:pt x="60" y="356"/>
                </a:cubicBezTo>
                <a:cubicBezTo>
                  <a:pt x="75" y="401"/>
                  <a:pt x="90" y="401"/>
                  <a:pt x="105" y="401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5777460" y="3776909"/>
            <a:ext cx="4987002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No explicit </a:t>
            </a:r>
          </a:p>
          <a:p>
            <a:r>
              <a:rPr lang="en-US" dirty="0"/>
              <a:t>t</a:t>
            </a:r>
            <a:r>
              <a:rPr lang="en-US" dirty="0" smtClean="0"/>
              <a:t>hreshold </a:t>
            </a:r>
            <a:endParaRPr lang="en-US" dirty="0"/>
          </a:p>
          <a:p>
            <a:r>
              <a:rPr lang="en-US" dirty="0"/>
              <a:t>for pulse input</a:t>
            </a:r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12829432" y="7595197"/>
            <a:ext cx="341369" cy="255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11310158" y="6202745"/>
            <a:ext cx="2697180" cy="1533103"/>
          </a:xfrm>
          <a:custGeom>
            <a:avLst/>
            <a:gdLst>
              <a:gd name="T0" fmla="*/ 2147483647 w 1133"/>
              <a:gd name="T1" fmla="*/ 2147483647 h 492"/>
              <a:gd name="T2" fmla="*/ 2147483647 w 1133"/>
              <a:gd name="T3" fmla="*/ 2147483647 h 492"/>
              <a:gd name="T4" fmla="*/ 2147483647 w 1133"/>
              <a:gd name="T5" fmla="*/ 2147483647 h 492"/>
              <a:gd name="T6" fmla="*/ 2147483647 w 1133"/>
              <a:gd name="T7" fmla="*/ 2147483647 h 492"/>
              <a:gd name="T8" fmla="*/ 2147483647 w 1133"/>
              <a:gd name="T9" fmla="*/ 2147483647 h 492"/>
              <a:gd name="T10" fmla="*/ 2147483647 w 1133"/>
              <a:gd name="T11" fmla="*/ 2147483647 h 492"/>
              <a:gd name="T12" fmla="*/ 2147483647 w 1133"/>
              <a:gd name="T13" fmla="*/ 2147483647 h 492"/>
              <a:gd name="T14" fmla="*/ 2147483647 w 1133"/>
              <a:gd name="T15" fmla="*/ 2147483647 h 4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3"/>
              <a:gd name="T25" fmla="*/ 0 h 492"/>
              <a:gd name="T26" fmla="*/ 1133 w 1133"/>
              <a:gd name="T27" fmla="*/ 492 h 4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3" h="492">
                <a:moveTo>
                  <a:pt x="695" y="492"/>
                </a:moveTo>
                <a:cubicBezTo>
                  <a:pt x="842" y="488"/>
                  <a:pt x="990" y="484"/>
                  <a:pt x="1058" y="446"/>
                </a:cubicBezTo>
                <a:cubicBezTo>
                  <a:pt x="1126" y="408"/>
                  <a:pt x="1133" y="333"/>
                  <a:pt x="1103" y="265"/>
                </a:cubicBezTo>
                <a:cubicBezTo>
                  <a:pt x="1073" y="197"/>
                  <a:pt x="1036" y="76"/>
                  <a:pt x="877" y="38"/>
                </a:cubicBezTo>
                <a:cubicBezTo>
                  <a:pt x="718" y="0"/>
                  <a:pt x="295" y="23"/>
                  <a:pt x="151" y="38"/>
                </a:cubicBezTo>
                <a:cubicBezTo>
                  <a:pt x="7" y="53"/>
                  <a:pt x="30" y="76"/>
                  <a:pt x="15" y="129"/>
                </a:cubicBezTo>
                <a:cubicBezTo>
                  <a:pt x="0" y="182"/>
                  <a:pt x="45" y="311"/>
                  <a:pt x="60" y="356"/>
                </a:cubicBezTo>
                <a:cubicBezTo>
                  <a:pt x="75" y="401"/>
                  <a:pt x="90" y="401"/>
                  <a:pt x="105" y="401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9"/>
          <p:cNvGrpSpPr/>
          <p:nvPr/>
        </p:nvGrpSpPr>
        <p:grpSpPr>
          <a:xfrm>
            <a:off x="1886902" y="9352823"/>
            <a:ext cx="5953307" cy="1738143"/>
            <a:chOff x="2168950" y="9353550"/>
            <a:chExt cx="5953307" cy="1738143"/>
          </a:xfrm>
        </p:grpSpPr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2168950" y="11091693"/>
              <a:ext cx="5953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2168950" y="9353550"/>
              <a:ext cx="0" cy="17381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320" grpId="0" animBg="1"/>
      <p:bldP spid="1164321" grpId="0" animBg="1"/>
      <p:bldP spid="1164322" grpId="0" animBg="1"/>
      <p:bldP spid="36" grpId="0"/>
      <p:bldP spid="37" grpId="0" animBg="1"/>
      <p:bldP spid="3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952340" y="569366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4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Reducing detail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:</a:t>
            </a:r>
          </a:p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Analysis of 2D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4 – part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2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: Threshold for pulse input in 2D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25" name="Espace réservé du contenu 1"/>
          <p:cNvSpPr txBox="1">
            <a:spLocks/>
          </p:cNvSpPr>
          <p:nvPr/>
        </p:nvSpPr>
        <p:spPr bwMode="auto">
          <a:xfrm>
            <a:off x="11281611" y="1791205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6000" b="1" noProof="0" dirty="0" smtClean="0">
                <a:latin typeface="Arial Narrow" pitchFamily="34" charset="0"/>
                <a:cs typeface="ＭＳ Ｐゴシック" charset="0"/>
              </a:rPr>
              <a:t>4</a:t>
            </a:r>
            <a:r>
              <a:rPr kumimoji="0" lang="fr-C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.1 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limit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cycles</a:t>
            </a:r>
            <a:endParaRPr lang="en-US" sz="4400" dirty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6000" b="1" dirty="0" smtClean="0">
                <a:latin typeface="Arial Narrow" pitchFamily="34" charset="0"/>
                <a:cs typeface="ＭＳ Ｐゴシック" charset="0"/>
              </a:rPr>
              <a:t>4.2  Pulse input</a:t>
            </a:r>
            <a:endParaRPr lang="fr-CH" sz="60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separation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time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scales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4.3.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Further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reduction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to 1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dim</a:t>
            </a:r>
            <a:endParaRPr lang="fr-CH" sz="60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nonlinear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(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again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)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grpSp>
        <p:nvGrpSpPr>
          <p:cNvPr id="26" name="Group 12"/>
          <p:cNvGrpSpPr/>
          <p:nvPr/>
        </p:nvGrpSpPr>
        <p:grpSpPr>
          <a:xfrm>
            <a:off x="11281611" y="2793450"/>
            <a:ext cx="312822" cy="659981"/>
            <a:chOff x="11381873" y="2275724"/>
            <a:chExt cx="312822" cy="65998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ed Rectangle 28"/>
          <p:cNvSpPr/>
          <p:nvPr/>
        </p:nvSpPr>
        <p:spPr>
          <a:xfrm>
            <a:off x="11438022" y="9174480"/>
            <a:ext cx="9773651" cy="7116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0"/>
          <p:cNvGrpSpPr/>
          <p:nvPr/>
        </p:nvGrpSpPr>
        <p:grpSpPr>
          <a:xfrm>
            <a:off x="11281611" y="1287747"/>
            <a:ext cx="312822" cy="659981"/>
            <a:chOff x="11381873" y="2275724"/>
            <a:chExt cx="312822" cy="659981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19"/>
          <p:cNvGrpSpPr/>
          <p:nvPr/>
        </p:nvGrpSpPr>
        <p:grpSpPr>
          <a:xfrm>
            <a:off x="11289633" y="4423959"/>
            <a:ext cx="312822" cy="659981"/>
            <a:chOff x="11381873" y="2275724"/>
            <a:chExt cx="312822" cy="65998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19"/>
          <p:cNvGrpSpPr/>
          <p:nvPr/>
        </p:nvGrpSpPr>
        <p:grpSpPr>
          <a:xfrm>
            <a:off x="11190975" y="6038268"/>
            <a:ext cx="312822" cy="659981"/>
            <a:chOff x="11381873" y="2275724"/>
            <a:chExt cx="312822" cy="659981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19"/>
          <p:cNvGrpSpPr/>
          <p:nvPr/>
        </p:nvGrpSpPr>
        <p:grpSpPr>
          <a:xfrm>
            <a:off x="12218069" y="8412287"/>
            <a:ext cx="312822" cy="659981"/>
            <a:chOff x="11381873" y="2275724"/>
            <a:chExt cx="312822" cy="65998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4 –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Reducing Detail – 2D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420845" y="6553787"/>
            <a:ext cx="7570755" cy="933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4800" dirty="0"/>
              <a:t>Type I </a:t>
            </a:r>
            <a:r>
              <a:rPr lang="en-US" sz="4800" dirty="0" smtClean="0"/>
              <a:t>        and      </a:t>
            </a:r>
            <a:r>
              <a:rPr lang="en-US" sz="4800" dirty="0"/>
              <a:t>type II 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861253" y="10089502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6747600" y="7794065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747600" y="10089502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503763" y="10024804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0386358" y="10089503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132388" y="7923464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2054166" y="8559211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8619495" y="9324356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8615747" y="8559210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664030" y="7405867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8180596" y="7411493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730294" y="1353403"/>
            <a:ext cx="4461217" cy="17644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549003" y="4975237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531374" y="4210092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5291771" y="4271979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5299273" y="4336678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4586" y="1809666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39" name="Group 83"/>
          <p:cNvGrpSpPr/>
          <p:nvPr/>
        </p:nvGrpSpPr>
        <p:grpSpPr>
          <a:xfrm>
            <a:off x="6653489" y="2851624"/>
            <a:ext cx="3799072" cy="2716936"/>
            <a:chOff x="2438445" y="2941168"/>
            <a:chExt cx="3799072" cy="2716936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46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Rounded Rectangle 42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1" name="Line 22"/>
          <p:cNvSpPr>
            <a:spLocks noChangeShapeType="1"/>
          </p:cNvSpPr>
          <p:nvPr/>
        </p:nvSpPr>
        <p:spPr bwMode="auto">
          <a:xfrm flipV="1">
            <a:off x="956439" y="7874276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119646"/>
            <a:ext cx="17818260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544646" y="288742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4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Reducing detail: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Analysis of 2D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41768" y="1856805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noProof="0" dirty="0" smtClean="0">
                <a:latin typeface="Arial Narrow" pitchFamily="34" charset="0"/>
                <a:cs typeface="ＭＳ Ｐゴシック" charset="0"/>
              </a:rPr>
              <a:t>4</a:t>
            </a:r>
            <a:r>
              <a:rPr kumimoji="0" lang="fr-C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.1</a:t>
            </a:r>
            <a:r>
              <a:rPr kumimoji="0" lang="fr-CH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Separation</a:t>
            </a:r>
            <a:r>
              <a:rPr kumimoji="0" lang="fr-C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time </a:t>
            </a:r>
            <a:r>
              <a:rPr kumimoji="0" lang="fr-CH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scales</a:t>
            </a:r>
            <a:endParaRPr kumimoji="0" lang="fr-CH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4.2</a:t>
            </a:r>
            <a:r>
              <a:rPr lang="fr-CH" sz="60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limit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cycles: constant input</a:t>
            </a: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4.3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Pulse input</a:t>
            </a:r>
            <a:endParaRPr lang="en-US" sz="4400" b="1" dirty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  with separation of time scales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4.4.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Further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reduction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to 1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dim</a:t>
            </a:r>
            <a:endParaRPr lang="fr-CH" sz="60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nonlinear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(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again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)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341768" y="285905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833813" y="9728653"/>
            <a:ext cx="9654588" cy="6776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341768" y="1353347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>
            <a:off x="11349790" y="4489559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472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13320" name="Text Box 3"/>
          <p:cNvSpPr txBox="1">
            <a:spLocks noChangeArrowheads="1"/>
          </p:cNvSpPr>
          <p:nvPr/>
        </p:nvSpPr>
        <p:spPr bwMode="auto">
          <a:xfrm>
            <a:off x="184" y="49035"/>
            <a:ext cx="18443378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</a:t>
            </a:r>
            <a:r>
              <a:rPr lang="en-US" sz="5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4.3 Separation of time scales, example </a:t>
            </a:r>
            <a:r>
              <a:rPr lang="en-US" sz="54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FitzHugh-Nagumo</a:t>
            </a:r>
            <a:r>
              <a:rPr lang="en-US" sz="5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Model</a:t>
            </a:r>
            <a:endParaRPr lang="en-US" sz="5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1431569"/>
            <a:ext cx="7964002" cy="4022640"/>
            <a:chOff x="336" y="922"/>
            <a:chExt cx="2123" cy="1430"/>
          </a:xfrm>
        </p:grpSpPr>
        <p:graphicFrame>
          <p:nvGraphicFramePr>
            <p:cNvPr id="13317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55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" y="1136"/>
                          <a:ext cx="2094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922"/>
              <a:ext cx="526" cy="374"/>
              <a:chOff x="4848" y="2218"/>
              <a:chExt cx="526" cy="374"/>
            </a:xfrm>
          </p:grpSpPr>
          <p:sp>
            <p:nvSpPr>
              <p:cNvPr id="13347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Text Box 8"/>
              <p:cNvSpPr txBox="1">
                <a:spLocks noChangeArrowheads="1"/>
              </p:cNvSpPr>
              <p:nvPr/>
            </p:nvSpPr>
            <p:spPr bwMode="auto">
              <a:xfrm>
                <a:off x="4848" y="2218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3318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56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60"/>
                          <a:ext cx="153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1234177" y="5932425"/>
            <a:ext cx="392902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>
                <a:solidFill>
                  <a:srgbClr val="FF0000"/>
                </a:solidFill>
              </a:rPr>
              <a:t>pulse input</a:t>
            </a: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13340" name="Text Box 32"/>
          <p:cNvSpPr txBox="1">
            <a:spLocks noChangeArrowheads="1"/>
          </p:cNvSpPr>
          <p:nvPr/>
        </p:nvSpPr>
        <p:spPr bwMode="auto">
          <a:xfrm>
            <a:off x="3297419" y="5080025"/>
            <a:ext cx="921572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i="0" dirty="0" err="1"/>
              <a:t>Separation</a:t>
            </a:r>
            <a:r>
              <a:rPr lang="fr-CH" b="1" i="0" dirty="0"/>
              <a:t> of time </a:t>
            </a:r>
            <a:r>
              <a:rPr lang="fr-CH" b="1" i="0" dirty="0" err="1"/>
              <a:t>scales</a:t>
            </a:r>
            <a:endParaRPr lang="fr-FR" b="1" i="0" dirty="0"/>
          </a:p>
        </p:txBody>
      </p:sp>
      <p:graphicFrame>
        <p:nvGraphicFramePr>
          <p:cNvPr id="13316" name="Object 33"/>
          <p:cNvGraphicFramePr>
            <a:graphicFrameLocks noChangeAspect="1"/>
          </p:cNvGraphicFramePr>
          <p:nvPr/>
        </p:nvGraphicFramePr>
        <p:xfrm>
          <a:off x="5870780" y="6061825"/>
          <a:ext cx="2273285" cy="74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57" name="Equation" r:id="rId8" imgW="495000" imgH="190440" progId="Equation.3">
                  <p:embed/>
                </p:oleObj>
              </mc:Choice>
              <mc:Fallback>
                <p:oleObj name="Equation" r:id="rId8" imgW="495000" imgH="1904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780" y="6061825"/>
                        <a:ext cx="2273285" cy="745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13144540" y="80641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 flipH="1" flipV="1">
            <a:off x="13144540" y="29331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" name="Freeform 12"/>
          <p:cNvSpPr>
            <a:spLocks/>
          </p:cNvSpPr>
          <p:nvPr/>
        </p:nvSpPr>
        <p:spPr bwMode="auto">
          <a:xfrm>
            <a:off x="13324602" y="3203208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 flipH="1">
            <a:off x="13504665" y="3608285"/>
            <a:ext cx="2160746" cy="580610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63" name="Object 14"/>
          <p:cNvGraphicFramePr>
            <a:graphicFrameLocks noChangeAspect="1"/>
          </p:cNvGraphicFramePr>
          <p:nvPr/>
        </p:nvGraphicFramePr>
        <p:xfrm>
          <a:off x="18850262" y="8435455"/>
          <a:ext cx="2010694" cy="131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58" name="Equation" r:id="rId10" imgW="406080" imgH="355320" progId="Equation.3">
                  <p:embed/>
                </p:oleObj>
              </mc:Choice>
              <mc:Fallback>
                <p:oleObj name="Equation" r:id="rId10" imgW="406080" imgH="3553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0262" y="8435455"/>
                        <a:ext cx="2010694" cy="1313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5"/>
          <p:cNvGraphicFramePr>
            <a:graphicFrameLocks noChangeAspect="1"/>
          </p:cNvGraphicFramePr>
          <p:nvPr/>
        </p:nvGraphicFramePr>
        <p:xfrm>
          <a:off x="15657908" y="2258029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59" name="Equation" r:id="rId12" imgW="469800" imgH="393480" progId="Equation.3">
                  <p:embed/>
                </p:oleObj>
              </mc:Choice>
              <mc:Fallback>
                <p:oleObj name="Equation" r:id="rId12" imgW="469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258029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12026655" y="23761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20129453" y="71020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18531402" y="6415695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I(t)=0</a:t>
            </a:r>
            <a:endParaRPr lang="en-US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3478408" y="7411509"/>
            <a:ext cx="3920104" cy="3102779"/>
            <a:chOff x="3593" y="2840"/>
            <a:chExt cx="1045" cy="1103"/>
          </a:xfrm>
        </p:grpSpPr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H="1" flipV="1">
              <a:off x="3833" y="2840"/>
              <a:ext cx="9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593" y="3702"/>
              <a:ext cx="1045" cy="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Stable </a:t>
              </a:r>
              <a:r>
                <a:rPr lang="fr-CH" sz="3800" dirty="0" err="1"/>
                <a:t>fixed</a:t>
              </a:r>
              <a:r>
                <a:rPr lang="fr-CH" sz="3800" dirty="0"/>
                <a:t> point</a:t>
              </a:r>
              <a:endParaRPr lang="fr-FR" sz="3800" dirty="0"/>
            </a:p>
          </p:txBody>
        </p:sp>
      </p:grpSp>
      <p:sp>
        <p:nvSpPr>
          <p:cNvPr id="71" name="Line 34"/>
          <p:cNvSpPr>
            <a:spLocks noChangeShapeType="1"/>
          </p:cNvSpPr>
          <p:nvPr/>
        </p:nvSpPr>
        <p:spPr bwMode="auto">
          <a:xfrm rot="-120000" flipV="1">
            <a:off x="15422695" y="7284923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 flipV="1">
            <a:off x="17608582" y="6519777"/>
            <a:ext cx="0" cy="255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 flipH="1" flipV="1">
            <a:off x="14716335" y="4957014"/>
            <a:ext cx="14445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4" name="Line 36"/>
          <p:cNvSpPr>
            <a:spLocks noChangeShapeType="1"/>
          </p:cNvSpPr>
          <p:nvPr/>
        </p:nvSpPr>
        <p:spPr bwMode="auto">
          <a:xfrm flipH="1" flipV="1">
            <a:off x="14579979" y="5446296"/>
            <a:ext cx="14445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 rot="120000" flipH="1" flipV="1">
            <a:off x="17992542" y="5471911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 rot="120000" flipH="1" flipV="1">
            <a:off x="18878421" y="6038747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rot="120000" flipH="1" flipV="1">
            <a:off x="17608135" y="4905786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 rot="120000" flipV="1">
            <a:off x="12512841" y="5598696"/>
            <a:ext cx="9918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rot="120000" flipV="1">
            <a:off x="12641178" y="6761742"/>
            <a:ext cx="9918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5" name="Group 80"/>
          <p:cNvGrpSpPr/>
          <p:nvPr/>
        </p:nvGrpSpPr>
        <p:grpSpPr>
          <a:xfrm>
            <a:off x="1886903" y="6782259"/>
            <a:ext cx="1125388" cy="1572487"/>
            <a:chOff x="1886902" y="6782259"/>
            <a:chExt cx="1804373" cy="1572487"/>
          </a:xfrm>
        </p:grpSpPr>
        <p:sp>
          <p:nvSpPr>
            <p:cNvPr id="82" name="Line 23"/>
            <p:cNvSpPr>
              <a:spLocks noChangeShapeType="1"/>
            </p:cNvSpPr>
            <p:nvPr/>
          </p:nvSpPr>
          <p:spPr bwMode="auto">
            <a:xfrm>
              <a:off x="1991937" y="8354746"/>
              <a:ext cx="1699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3" name="Line 24"/>
            <p:cNvSpPr>
              <a:spLocks noChangeShapeType="1"/>
            </p:cNvSpPr>
            <p:nvPr/>
          </p:nvSpPr>
          <p:spPr bwMode="auto">
            <a:xfrm>
              <a:off x="1991937" y="835474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4" name="Line 25"/>
            <p:cNvSpPr>
              <a:spLocks noChangeShapeType="1"/>
            </p:cNvSpPr>
            <p:nvPr/>
          </p:nvSpPr>
          <p:spPr bwMode="auto">
            <a:xfrm>
              <a:off x="3012290" y="835474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5" name="Line 26"/>
            <p:cNvSpPr>
              <a:spLocks noChangeShapeType="1"/>
            </p:cNvSpPr>
            <p:nvPr/>
          </p:nvSpPr>
          <p:spPr bwMode="auto">
            <a:xfrm>
              <a:off x="2502113" y="7589600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2502113" y="7589600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3012289" y="7589600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8" name="Line 29"/>
            <p:cNvSpPr>
              <a:spLocks noChangeShapeType="1"/>
            </p:cNvSpPr>
            <p:nvPr/>
          </p:nvSpPr>
          <p:spPr bwMode="auto">
            <a:xfrm>
              <a:off x="2502113" y="771618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9" name="Text Box 30"/>
            <p:cNvSpPr txBox="1">
              <a:spLocks noChangeArrowheads="1"/>
            </p:cNvSpPr>
            <p:nvPr/>
          </p:nvSpPr>
          <p:spPr bwMode="auto">
            <a:xfrm>
              <a:off x="1886902" y="6782259"/>
              <a:ext cx="1046821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4200" dirty="0">
                  <a:solidFill>
                    <a:srgbClr val="FF0000"/>
                  </a:solidFill>
                </a:rPr>
                <a:t>I(t)</a:t>
              </a:r>
              <a:endParaRPr lang="fr-FR" sz="4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1886902" y="9352823"/>
            <a:ext cx="5953307" cy="1738143"/>
            <a:chOff x="2168950" y="9353550"/>
            <a:chExt cx="5953307" cy="1738143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>
              <a:off x="2168950" y="11091693"/>
              <a:ext cx="5953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2168950" y="9353550"/>
              <a:ext cx="0" cy="17381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 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model: Threshold for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-215313" y="1171412"/>
            <a:ext cx="2206566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866900" y="7430690"/>
            <a:ext cx="9634497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Middle branch of u-</a:t>
            </a:r>
            <a:r>
              <a:rPr lang="en-US" dirty="0" err="1" smtClean="0">
                <a:solidFill>
                  <a:srgbClr val="FF0000"/>
                </a:solidFill>
              </a:rPr>
              <a:t>nullcline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plays role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‘Threshold’ (for pulse input)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1888" y="2052722"/>
            <a:ext cx="155067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6355" name="Object 33"/>
          <p:cNvGraphicFramePr>
            <a:graphicFrameLocks noChangeAspect="1"/>
          </p:cNvGraphicFramePr>
          <p:nvPr/>
        </p:nvGraphicFramePr>
        <p:xfrm>
          <a:off x="9318625" y="2398797"/>
          <a:ext cx="15970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5" name="Equation" r:id="rId5" imgW="495000" imgH="190440" progId="Equation.3">
                  <p:embed/>
                </p:oleObj>
              </mc:Choice>
              <mc:Fallback>
                <p:oleObj name="Equation" r:id="rId5" imgW="495000" imgH="1904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25" y="2398797"/>
                        <a:ext cx="15970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43900" y="1429301"/>
            <a:ext cx="420980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Assumption: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972175" y="3343275"/>
            <a:ext cx="4857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81600" y="4467225"/>
            <a:ext cx="4857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57950" y="5038725"/>
            <a:ext cx="4857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72174" y="5605463"/>
            <a:ext cx="4857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10024" y="5605463"/>
            <a:ext cx="4857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 Detour: Separation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fo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time scales in 2dim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-215313" y="1171412"/>
            <a:ext cx="2206566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graphicFrame>
        <p:nvGraphicFramePr>
          <p:cNvPr id="356355" name="Object 33"/>
          <p:cNvGraphicFramePr>
            <a:graphicFrameLocks noChangeAspect="1"/>
          </p:cNvGraphicFramePr>
          <p:nvPr/>
        </p:nvGraphicFramePr>
        <p:xfrm>
          <a:off x="2308225" y="6741646"/>
          <a:ext cx="15970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8" name="Equation" r:id="rId4" imgW="495000" imgH="190440" progId="Equation.3">
                  <p:embed/>
                </p:oleObj>
              </mc:Choice>
              <mc:Fallback>
                <p:oleObj name="Equation" r:id="rId4" imgW="495000" imgH="1904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6741646"/>
                        <a:ext cx="15970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60437" y="5772150"/>
            <a:ext cx="420980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Assumption: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1431569"/>
            <a:ext cx="7964002" cy="4022640"/>
            <a:chOff x="336" y="922"/>
            <a:chExt cx="2123" cy="1430"/>
          </a:xfrm>
        </p:grpSpPr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19" name="Equation" r:id="rId6" imgW="1384200" imgH="393480" progId="Equation.DSMT4">
                    <p:embed/>
                  </p:oleObj>
                </mc:Choice>
                <mc:Fallback>
                  <p:oleObj name="Equation" r:id="rId6" imgW="1384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" y="1136"/>
                          <a:ext cx="2094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922"/>
              <a:ext cx="526" cy="374"/>
              <a:chOff x="4848" y="2218"/>
              <a:chExt cx="526" cy="374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4848" y="2218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20" name="Equation" r:id="rId8" imgW="1015920" imgH="393480" progId="Equation.3">
                    <p:embed/>
                  </p:oleObj>
                </mc:Choice>
                <mc:Fallback>
                  <p:oleObj name="Equation" r:id="rId8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60"/>
                          <a:ext cx="153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5738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802938" y="1943541"/>
            <a:ext cx="89535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model: Threshold for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-215313" y="1171412"/>
            <a:ext cx="2206566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866900" y="7430690"/>
            <a:ext cx="978505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trajectory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-follows u-</a:t>
            </a:r>
            <a:r>
              <a:rPr lang="en-US" dirty="0" err="1" smtClean="0">
                <a:solidFill>
                  <a:srgbClr val="FF0000"/>
                </a:solidFill>
              </a:rPr>
              <a:t>nullcline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-jumps between branches: 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1888" y="2052722"/>
            <a:ext cx="155067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6355" name="Object 33"/>
          <p:cNvGraphicFramePr>
            <a:graphicFrameLocks noChangeAspect="1"/>
          </p:cNvGraphicFramePr>
          <p:nvPr/>
        </p:nvGraphicFramePr>
        <p:xfrm>
          <a:off x="9318625" y="2398797"/>
          <a:ext cx="15970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2" name="Equation" r:id="rId5" imgW="495000" imgH="190440" progId="Equation.3">
                  <p:embed/>
                </p:oleObj>
              </mc:Choice>
              <mc:Fallback>
                <p:oleObj name="Equation" r:id="rId5" imgW="495000" imgH="1904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25" y="2398797"/>
                        <a:ext cx="15970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43900" y="1429301"/>
            <a:ext cx="420980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72020" y="3401452"/>
            <a:ext cx="131318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slow</a:t>
            </a:r>
            <a:endParaRPr lang="en-US" sz="4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28570" y="3553852"/>
            <a:ext cx="131318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slow</a:t>
            </a:r>
            <a:endParaRPr lang="en-US" sz="4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482520" y="5326559"/>
            <a:ext cx="131318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slow</a:t>
            </a:r>
            <a:endParaRPr lang="en-US" sz="4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873431" y="1668001"/>
            <a:ext cx="131318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slow</a:t>
            </a:r>
            <a:endParaRPr lang="en-US" sz="4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873431" y="3553852"/>
            <a:ext cx="1095172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fast</a:t>
            </a:r>
            <a:endParaRPr lang="en-US" sz="4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48860" y="2760201"/>
            <a:ext cx="1095172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fast</a:t>
            </a:r>
            <a:endParaRPr lang="en-US" sz="4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85200" y="8369300"/>
            <a:ext cx="131318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slow</a:t>
            </a:r>
            <a:endParaRPr lang="en-US" sz="4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104365" y="9354185"/>
            <a:ext cx="1095172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fast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 Threshold for pulse input  in 2dim.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055395" y="1810163"/>
            <a:ext cx="355391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smtClean="0">
                <a:solidFill>
                  <a:srgbClr val="FF0000"/>
                </a:solidFill>
              </a:rPr>
              <a:t>pulse input</a:t>
            </a:r>
            <a:endParaRPr lang="fr-CH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0224202" y="4490986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0224202" y="2972101"/>
            <a:ext cx="104682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 smtClean="0">
                <a:solidFill>
                  <a:srgbClr val="FF0000"/>
                </a:solidFill>
              </a:rPr>
              <a:t>I(t)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987412" y="1325415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6346315" y="2367373"/>
            <a:ext cx="3799072" cy="2716936"/>
            <a:chOff x="2438445" y="2941168"/>
            <a:chExt cx="3799072" cy="27169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11333417" y="3537353"/>
            <a:ext cx="0" cy="953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85817" y="3521312"/>
            <a:ext cx="0" cy="953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333417" y="3513268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2223754" y="4083930"/>
            <a:ext cx="463204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Line 33"/>
          <p:cNvSpPr>
            <a:spLocks noChangeShapeType="1"/>
          </p:cNvSpPr>
          <p:nvPr/>
        </p:nvSpPr>
        <p:spPr bwMode="auto">
          <a:xfrm flipV="1">
            <a:off x="10776545" y="7038091"/>
            <a:ext cx="0" cy="227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10776544" y="9271948"/>
            <a:ext cx="3127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10017719" y="6903729"/>
            <a:ext cx="5619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u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54" name="Line 36"/>
          <p:cNvSpPr>
            <a:spLocks noChangeShapeType="1"/>
          </p:cNvSpPr>
          <p:nvPr/>
        </p:nvSpPr>
        <p:spPr bwMode="auto">
          <a:xfrm flipH="1">
            <a:off x="11360242" y="8383703"/>
            <a:ext cx="119289" cy="88536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37"/>
          <p:cNvSpPr>
            <a:spLocks/>
          </p:cNvSpPr>
          <p:nvPr/>
        </p:nvSpPr>
        <p:spPr bwMode="auto">
          <a:xfrm>
            <a:off x="11479808" y="6977766"/>
            <a:ext cx="1322768" cy="238045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11479807" y="6955540"/>
            <a:ext cx="2404311" cy="2419435"/>
          </a:xfrm>
          <a:custGeom>
            <a:avLst/>
            <a:gdLst>
              <a:gd name="T0" fmla="*/ 0 w 907"/>
              <a:gd name="T1" fmla="*/ 2147483647 h 869"/>
              <a:gd name="T2" fmla="*/ 2147483647 w 907"/>
              <a:gd name="T3" fmla="*/ 2147483647 h 869"/>
              <a:gd name="T4" fmla="*/ 2147483647 w 907"/>
              <a:gd name="T5" fmla="*/ 2147483647 h 869"/>
              <a:gd name="T6" fmla="*/ 2147483647 w 907"/>
              <a:gd name="T7" fmla="*/ 2147483647 h 869"/>
              <a:gd name="T8" fmla="*/ 2147483647 w 907"/>
              <a:gd name="T9" fmla="*/ 2147483647 h 869"/>
              <a:gd name="T10" fmla="*/ 2147483647 w 907"/>
              <a:gd name="T11" fmla="*/ 2147483647 h 869"/>
              <a:gd name="T12" fmla="*/ 2147483647 w 907"/>
              <a:gd name="T13" fmla="*/ 2147483647 h 869"/>
              <a:gd name="T14" fmla="*/ 2147483647 w 907"/>
              <a:gd name="T15" fmla="*/ 2147483647 h 8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7"/>
              <a:gd name="T25" fmla="*/ 0 h 869"/>
              <a:gd name="T26" fmla="*/ 907 w 907"/>
              <a:gd name="T27" fmla="*/ 869 h 8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7" h="869">
                <a:moveTo>
                  <a:pt x="0" y="551"/>
                </a:moveTo>
                <a:cubicBezTo>
                  <a:pt x="98" y="536"/>
                  <a:pt x="197" y="521"/>
                  <a:pt x="272" y="506"/>
                </a:cubicBezTo>
                <a:cubicBezTo>
                  <a:pt x="347" y="491"/>
                  <a:pt x="401" y="499"/>
                  <a:pt x="454" y="461"/>
                </a:cubicBezTo>
                <a:cubicBezTo>
                  <a:pt x="507" y="423"/>
                  <a:pt x="560" y="355"/>
                  <a:pt x="590" y="279"/>
                </a:cubicBezTo>
                <a:cubicBezTo>
                  <a:pt x="620" y="203"/>
                  <a:pt x="612" y="14"/>
                  <a:pt x="635" y="7"/>
                </a:cubicBezTo>
                <a:cubicBezTo>
                  <a:pt x="658" y="0"/>
                  <a:pt x="711" y="143"/>
                  <a:pt x="726" y="234"/>
                </a:cubicBezTo>
                <a:cubicBezTo>
                  <a:pt x="741" y="325"/>
                  <a:pt x="696" y="445"/>
                  <a:pt x="726" y="551"/>
                </a:cubicBezTo>
                <a:cubicBezTo>
                  <a:pt x="756" y="657"/>
                  <a:pt x="831" y="763"/>
                  <a:pt x="907" y="869"/>
                </a:cubicBezTo>
              </a:path>
            </a:pathLst>
          </a:cu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017719" y="5425132"/>
            <a:ext cx="4054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Delayed spike</a:t>
            </a:r>
            <a:endParaRPr lang="en-US" sz="48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11389565" y="3689731"/>
            <a:ext cx="152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18003467" y="6997987"/>
            <a:ext cx="0" cy="227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18003466" y="9231844"/>
            <a:ext cx="3127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7244641" y="6863625"/>
            <a:ext cx="5619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u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>
            <a:off x="18587164" y="8383703"/>
            <a:ext cx="119289" cy="845259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37"/>
          <p:cNvSpPr>
            <a:spLocks/>
          </p:cNvSpPr>
          <p:nvPr/>
        </p:nvSpPr>
        <p:spPr bwMode="auto">
          <a:xfrm>
            <a:off x="18706730" y="6937662"/>
            <a:ext cx="1322768" cy="238045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177509" y="5385028"/>
            <a:ext cx="5495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Reduced amplitude</a:t>
            </a:r>
            <a:endParaRPr lang="en-US" sz="4800" dirty="0"/>
          </a:p>
        </p:txBody>
      </p:sp>
      <p:sp>
        <p:nvSpPr>
          <p:cNvPr id="50" name="Freeform 37"/>
          <p:cNvSpPr>
            <a:spLocks/>
          </p:cNvSpPr>
          <p:nvPr/>
        </p:nvSpPr>
        <p:spPr bwMode="auto">
          <a:xfrm>
            <a:off x="18738815" y="7339264"/>
            <a:ext cx="1322768" cy="1938751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166648" y="3813226"/>
            <a:ext cx="868539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Biological input scenario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Mathematical explanation: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Graphical analysis in 2D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 4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6344" y="1075160"/>
            <a:ext cx="198028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b="1" dirty="0"/>
              <a:t>B. Threshold in a 2-dimensional neuron model with subcritical </a:t>
            </a:r>
            <a:r>
              <a:rPr lang="en-US" sz="4000" b="1" dirty="0" err="1"/>
              <a:t>Hopf</a:t>
            </a:r>
            <a:r>
              <a:rPr lang="en-US" sz="4000" b="1" dirty="0"/>
              <a:t> bifurcation </a:t>
            </a:r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/>
              <a:t>[ ] in the regime below the </a:t>
            </a:r>
            <a:r>
              <a:rPr lang="en-US" sz="4000" dirty="0" err="1" smtClean="0"/>
              <a:t>Hopf</a:t>
            </a:r>
            <a:r>
              <a:rPr lang="en-US" sz="4000" dirty="0" smtClean="0"/>
              <a:t> </a:t>
            </a:r>
            <a:r>
              <a:rPr lang="en-US" sz="4000" dirty="0"/>
              <a:t>bifurcation, the voltage threshold for action potential firing in response to a short pulse input </a:t>
            </a:r>
            <a:r>
              <a:rPr lang="en-US" sz="4000" dirty="0" smtClean="0"/>
              <a:t>is the </a:t>
            </a:r>
            <a:r>
              <a:rPr lang="en-US" sz="4000" dirty="0"/>
              <a:t>middle branch of the u-</a:t>
            </a:r>
            <a:r>
              <a:rPr lang="en-US" sz="4000" dirty="0" err="1"/>
              <a:t>nullcline</a:t>
            </a:r>
            <a:r>
              <a:rPr lang="en-US" sz="4000" dirty="0"/>
              <a:t>.</a:t>
            </a:r>
          </a:p>
          <a:p>
            <a:endParaRPr lang="en-US" sz="4000" dirty="0" smtClean="0"/>
          </a:p>
          <a:p>
            <a:r>
              <a:rPr lang="en-US" sz="4000" dirty="0" smtClean="0"/>
              <a:t>[ </a:t>
            </a:r>
            <a:r>
              <a:rPr lang="en-US" sz="4000" dirty="0" smtClean="0"/>
              <a:t>] in the regime below the  bifurcation, a voltage threshold for action potential firing in response to a short pulse input exists only if </a:t>
            </a:r>
          </a:p>
          <a:p>
            <a:endParaRPr lang="en-US" sz="4000" dirty="0" smtClean="0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0" y="1158381"/>
            <a:ext cx="21237673" cy="11077152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graphicFrame>
        <p:nvGraphicFramePr>
          <p:cNvPr id="37171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285805"/>
              </p:ext>
            </p:extLst>
          </p:nvPr>
        </p:nvGraphicFramePr>
        <p:xfrm>
          <a:off x="11031505" y="5953302"/>
          <a:ext cx="15970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6" name="Equation" r:id="rId4" imgW="495000" imgH="190440" progId="Equation.3">
                  <p:embed/>
                </p:oleObj>
              </mc:Choice>
              <mc:Fallback>
                <p:oleObj name="Equation" r:id="rId4" imgW="495000" imgH="1904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1505" y="5953302"/>
                        <a:ext cx="15970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8745" y="4193628"/>
            <a:ext cx="6250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i="1" dirty="0" smtClean="0"/>
              <a:t>The END</a:t>
            </a:r>
            <a:endParaRPr lang="en-US" sz="115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31427" y="6761038"/>
            <a:ext cx="8940268" cy="264687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The END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119646"/>
            <a:ext cx="17818260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544646" y="288742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4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Reducing detail: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Analysis of 2D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41768" y="1856805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noProof="0" dirty="0" smtClean="0">
                <a:latin typeface="Arial Narrow" pitchFamily="34" charset="0"/>
                <a:cs typeface="ＭＳ Ｐゴシック" charset="0"/>
              </a:rPr>
              <a:t>4</a:t>
            </a:r>
            <a:r>
              <a:rPr kumimoji="0" lang="fr-C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.1</a:t>
            </a:r>
            <a:r>
              <a:rPr kumimoji="0" lang="fr-CH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Separation</a:t>
            </a:r>
            <a:r>
              <a:rPr kumimoji="0" lang="fr-C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time </a:t>
            </a:r>
            <a:r>
              <a:rPr kumimoji="0" lang="fr-CH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scales</a:t>
            </a:r>
            <a:endParaRPr kumimoji="0" lang="fr-CH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4.2</a:t>
            </a:r>
            <a:r>
              <a:rPr lang="fr-CH" sz="60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limit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cycles: constant input</a:t>
            </a: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4.3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Pulse input</a:t>
            </a:r>
            <a:endParaRPr lang="en-US" sz="4400" b="1" dirty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4.4.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Further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reduction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to 1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dim</a:t>
            </a:r>
            <a:endParaRPr lang="fr-CH" sz="60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nonlinear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(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again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)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341768" y="285905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833812" y="9933077"/>
            <a:ext cx="9773651" cy="20131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341768" y="1353347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>
            <a:off x="11349790" y="4489559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529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1717925"/>
            <a:ext cx="7708914" cy="4320822"/>
            <a:chOff x="336" y="816"/>
            <a:chExt cx="2055" cy="1536"/>
          </a:xfrm>
        </p:grpSpPr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432" y="1136"/>
            <a:ext cx="195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7898" name="Equation" r:id="rId4" imgW="1295280" imgH="393480" progId="Equation.3">
                    <p:embed/>
                  </p:oleObj>
                </mc:Choice>
                <mc:Fallback>
                  <p:oleObj name="Equation" r:id="rId4" imgW="1295280" imgH="393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136"/>
                          <a:ext cx="1959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25635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6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25606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7899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60"/>
                          <a:ext cx="153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3144540" y="80641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 flipV="1">
            <a:off x="13144540" y="29331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13324602" y="3203208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13504665" y="3608285"/>
            <a:ext cx="2160746" cy="580610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18850262" y="8435455"/>
          <a:ext cx="2010694" cy="131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900" name="Equation" r:id="rId8" imgW="406080" imgH="355320" progId="Equation.3">
                  <p:embed/>
                </p:oleObj>
              </mc:Choice>
              <mc:Fallback>
                <p:oleObj name="Equation" r:id="rId8" imgW="406080" imgH="3553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0262" y="8435455"/>
                        <a:ext cx="2010694" cy="1313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15"/>
          <p:cNvGraphicFramePr>
            <a:graphicFrameLocks noChangeAspect="1"/>
          </p:cNvGraphicFramePr>
          <p:nvPr/>
        </p:nvGraphicFramePr>
        <p:xfrm>
          <a:off x="15657908" y="2258029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901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258029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12026655" y="23761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20129453" y="71020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5616" name="Text Box 18"/>
          <p:cNvSpPr txBox="1">
            <a:spLocks noChangeArrowheads="1"/>
          </p:cNvSpPr>
          <p:nvPr/>
        </p:nvSpPr>
        <p:spPr bwMode="auto">
          <a:xfrm>
            <a:off x="18531402" y="6415695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I(t)=0</a:t>
            </a:r>
            <a:endParaRPr lang="en-US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3478408" y="7411509"/>
            <a:ext cx="3920104" cy="3102779"/>
            <a:chOff x="3593" y="2840"/>
            <a:chExt cx="1045" cy="1103"/>
          </a:xfrm>
        </p:grpSpPr>
        <p:sp>
          <p:nvSpPr>
            <p:cNvPr id="25632" name="Line 20"/>
            <p:cNvSpPr>
              <a:spLocks noChangeShapeType="1"/>
            </p:cNvSpPr>
            <p:nvPr/>
          </p:nvSpPr>
          <p:spPr bwMode="auto">
            <a:xfrm flipH="1" flipV="1">
              <a:off x="3833" y="2840"/>
              <a:ext cx="9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Text Box 21"/>
            <p:cNvSpPr txBox="1">
              <a:spLocks noChangeArrowheads="1"/>
            </p:cNvSpPr>
            <p:nvPr/>
          </p:nvSpPr>
          <p:spPr bwMode="auto">
            <a:xfrm>
              <a:off x="3593" y="3702"/>
              <a:ext cx="1045" cy="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Stable </a:t>
              </a:r>
              <a:r>
                <a:rPr lang="fr-CH" sz="3800" dirty="0" err="1"/>
                <a:t>fixed</a:t>
              </a:r>
              <a:r>
                <a:rPr lang="fr-CH" sz="3800" dirty="0"/>
                <a:t> point</a:t>
              </a:r>
              <a:endParaRPr lang="fr-FR" sz="3800" dirty="0"/>
            </a:p>
          </p:txBody>
        </p:sp>
      </p:grpSp>
      <p:graphicFrame>
        <p:nvGraphicFramePr>
          <p:cNvPr id="25604" name="Object 33"/>
          <p:cNvGraphicFramePr>
            <a:graphicFrameLocks noChangeAspect="1"/>
          </p:cNvGraphicFramePr>
          <p:nvPr/>
        </p:nvGraphicFramePr>
        <p:xfrm>
          <a:off x="5870780" y="7284923"/>
          <a:ext cx="2985295" cy="97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902" name="Equation" r:id="rId12" imgW="495000" imgH="190440" progId="Equation.3">
                  <p:embed/>
                </p:oleObj>
              </mc:Choice>
              <mc:Fallback>
                <p:oleObj name="Equation" r:id="rId12" imgW="495000" imgH="1904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780" y="7284923"/>
                        <a:ext cx="2985295" cy="97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Line 34"/>
          <p:cNvSpPr>
            <a:spLocks noChangeShapeType="1"/>
          </p:cNvSpPr>
          <p:nvPr/>
        </p:nvSpPr>
        <p:spPr bwMode="auto">
          <a:xfrm rot="-120000" flipV="1">
            <a:off x="15422695" y="7284923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5630" name="Line 35"/>
          <p:cNvSpPr>
            <a:spLocks noChangeShapeType="1"/>
          </p:cNvSpPr>
          <p:nvPr/>
        </p:nvSpPr>
        <p:spPr bwMode="auto">
          <a:xfrm flipV="1">
            <a:off x="17608582" y="6519777"/>
            <a:ext cx="0" cy="255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 flipV="1">
            <a:off x="14716335" y="4957014"/>
            <a:ext cx="14445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 flipV="1">
            <a:off x="14579979" y="5446296"/>
            <a:ext cx="14445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4.4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Further reduction to 1 dimension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60437" y="6132580"/>
            <a:ext cx="84000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Separation of time scales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601877" y="8444894"/>
            <a:ext cx="805861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Flux nearly horizontal</a:t>
            </a:r>
            <a:endParaRPr lang="en-US" dirty="0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rot="120000" flipH="1" flipV="1">
            <a:off x="17992542" y="5471911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rot="120000" flipH="1" flipV="1">
            <a:off x="18878421" y="6038747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rot="120000" flipH="1" flipV="1">
            <a:off x="17608135" y="4905786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rot="120000" flipV="1">
            <a:off x="12512841" y="5598696"/>
            <a:ext cx="9918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 rot="120000" flipV="1">
            <a:off x="12641178" y="6761742"/>
            <a:ext cx="9918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1260435" y="168665"/>
            <a:ext cx="14051984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4.1 </a:t>
            </a:r>
            <a:r>
              <a:rPr lang="en-US" sz="60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Nullclines</a:t>
            </a:r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change for  </a:t>
            </a:r>
            <a:r>
              <a:rPr lang="en-US" sz="6000" dirty="0">
                <a:solidFill>
                  <a:srgbClr val="FF0000"/>
                </a:solidFill>
                <a:latin typeface="Impact" panose="020B080603090205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onstant stimulus</a:t>
            </a:r>
            <a:endParaRPr lang="en-US" sz="6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620561" y="3195608"/>
          <a:ext cx="7348789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55" name="Equation" r:id="rId4" imgW="1295280" imgH="393480" progId="Equation.3">
                  <p:embed/>
                </p:oleObj>
              </mc:Choice>
              <mc:Fallback>
                <p:oleObj name="Equation" r:id="rId4" imgW="1295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561" y="3195608"/>
                        <a:ext cx="7348789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4119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1156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502201"/>
              </p:ext>
            </p:extLst>
          </p:nvPr>
        </p:nvGraphicFramePr>
        <p:xfrm>
          <a:off x="1225550" y="4951413"/>
          <a:ext cx="5834063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56" name="Equation" r:id="rId6" imgW="1028520" imgH="393480" progId="Equation.3">
                  <p:embed/>
                </p:oleObj>
              </mc:Choice>
              <mc:Fallback>
                <p:oleObj name="Equation" r:id="rId6" imgW="10285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951413"/>
                        <a:ext cx="5834063" cy="166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7" name="Freeform 11"/>
          <p:cNvSpPr>
            <a:spLocks/>
          </p:cNvSpPr>
          <p:nvPr/>
        </p:nvSpPr>
        <p:spPr bwMode="auto">
          <a:xfrm>
            <a:off x="13324602" y="37807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8" name="Line 12"/>
          <p:cNvSpPr>
            <a:spLocks noChangeShapeType="1"/>
          </p:cNvSpPr>
          <p:nvPr/>
        </p:nvSpPr>
        <p:spPr bwMode="auto">
          <a:xfrm flipH="1">
            <a:off x="13504665" y="4185797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9" name="Freeform 13"/>
          <p:cNvSpPr>
            <a:spLocks/>
          </p:cNvSpPr>
          <p:nvPr/>
        </p:nvSpPr>
        <p:spPr bwMode="auto">
          <a:xfrm>
            <a:off x="13324602" y="3395335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56110" name="Object 14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57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942642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6111" name="Object 15"/>
          <p:cNvGraphicFramePr>
            <a:graphicFrameLocks noChangeAspect="1"/>
          </p:cNvGraphicFramePr>
          <p:nvPr/>
        </p:nvGraphicFramePr>
        <p:xfrm>
          <a:off x="15657908" y="2835541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58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835541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17608583" y="10633274"/>
            <a:ext cx="368215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3300"/>
                </a:solidFill>
              </a:rPr>
              <a:t>u</a:t>
            </a:r>
            <a:r>
              <a:rPr lang="fr-CH" i="0">
                <a:solidFill>
                  <a:srgbClr val="FF3300"/>
                </a:solidFill>
              </a:rPr>
              <a:t>-nullcline</a:t>
            </a:r>
            <a:endParaRPr lang="fr-FR" i="0">
              <a:solidFill>
                <a:srgbClr val="FF3300"/>
              </a:solidFill>
            </a:endParaRP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17781143" y="2886174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w</a:t>
            </a:r>
            <a:r>
              <a:rPr lang="fr-CH" i="0" dirty="0">
                <a:solidFill>
                  <a:srgbClr val="3550FE"/>
                </a:solidFill>
              </a:rPr>
              <a:t>-</a:t>
            </a:r>
            <a:r>
              <a:rPr lang="fr-CH" i="0" dirty="0" err="1">
                <a:solidFill>
                  <a:srgbClr val="3550FE"/>
                </a:solidFill>
              </a:rPr>
              <a:t>nullcline</a:t>
            </a:r>
            <a:endParaRPr lang="fr-FR" i="0" dirty="0">
              <a:solidFill>
                <a:srgbClr val="3550FE"/>
              </a:solidFill>
            </a:endParaRPr>
          </a:p>
        </p:txBody>
      </p:sp>
      <p:sp>
        <p:nvSpPr>
          <p:cNvPr id="1156117" name="Freeform 21"/>
          <p:cNvSpPr>
            <a:spLocks/>
          </p:cNvSpPr>
          <p:nvPr/>
        </p:nvSpPr>
        <p:spPr bwMode="auto">
          <a:xfrm>
            <a:off x="13354612" y="2956501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18" name="Freeform 22"/>
          <p:cNvSpPr>
            <a:spLocks/>
          </p:cNvSpPr>
          <p:nvPr/>
        </p:nvSpPr>
        <p:spPr bwMode="auto">
          <a:xfrm>
            <a:off x="13354612" y="263018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19" name="Freeform 23"/>
          <p:cNvSpPr>
            <a:spLocks/>
          </p:cNvSpPr>
          <p:nvPr/>
        </p:nvSpPr>
        <p:spPr bwMode="auto">
          <a:xfrm>
            <a:off x="13354612" y="224761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20" name="Text Box 24"/>
          <p:cNvSpPr txBox="1">
            <a:spLocks noChangeArrowheads="1"/>
          </p:cNvSpPr>
          <p:nvPr/>
        </p:nvSpPr>
        <p:spPr bwMode="auto">
          <a:xfrm>
            <a:off x="2247029" y="7468611"/>
            <a:ext cx="8858255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/>
              <a:t>apply</a:t>
            </a:r>
            <a:r>
              <a:rPr lang="fr-CH" sz="5900" dirty="0"/>
              <a:t> constant stimulus I</a:t>
            </a:r>
            <a:r>
              <a:rPr lang="fr-CH" sz="2500" dirty="0"/>
              <a:t>0</a:t>
            </a:r>
            <a:endParaRPr lang="fr-FR" sz="25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743200" y="9669811"/>
            <a:ext cx="7700407" cy="2035420"/>
            <a:chOff x="2743200" y="9669811"/>
            <a:chExt cx="6759388" cy="2035420"/>
          </a:xfrm>
        </p:grpSpPr>
        <p:sp>
          <p:nvSpPr>
            <p:cNvPr id="4" name="Rectangle 3"/>
            <p:cNvSpPr/>
            <p:nvPr/>
          </p:nvSpPr>
          <p:spPr>
            <a:xfrm>
              <a:off x="2743200" y="9669811"/>
              <a:ext cx="6759388" cy="2035420"/>
            </a:xfrm>
            <a:prstGeom prst="rect">
              <a:avLst/>
            </a:prstGeom>
            <a:ln>
              <a:solidFill>
                <a:srgbClr val="87D4F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aphicFrame>
          <p:nvGraphicFramePr>
            <p:cNvPr id="2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7667888"/>
                </p:ext>
              </p:extLst>
            </p:nvPr>
          </p:nvGraphicFramePr>
          <p:xfrm>
            <a:off x="7123113" y="9827515"/>
            <a:ext cx="2106035" cy="1736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559" name="Equation" r:id="rId12" imgW="457200" imgH="431640" progId="Equation.3">
                    <p:embed/>
                  </p:oleObj>
                </mc:Choice>
                <mc:Fallback>
                  <p:oleObj name="Equation" r:id="rId12" imgW="4572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3113" y="9827515"/>
                          <a:ext cx="2106035" cy="173695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037809" y="10073251"/>
              <a:ext cx="4455066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Blackboard 1</a:t>
              </a:r>
              <a:endParaRPr lang="fr-CH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7" grpId="0" animBg="1"/>
      <p:bldP spid="1156107" grpId="1" animBg="1"/>
      <p:bldP spid="1156108" grpId="0" animBg="1"/>
      <p:bldP spid="1156109" grpId="0" animBg="1"/>
      <p:bldP spid="1156109" grpId="1" animBg="1"/>
      <p:bldP spid="2066" grpId="0"/>
      <p:bldP spid="1156117" grpId="0" animBg="1"/>
      <p:bldP spid="1156117" grpId="1" animBg="1"/>
      <p:bldP spid="1156118" grpId="0" animBg="1"/>
      <p:bldP spid="1156118" grpId="1" animBg="1"/>
      <p:bldP spid="1156119" grpId="0" animBg="1"/>
      <p:bldP spid="11561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4.4.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Further reduction to 1 dimension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92330" y="6830452"/>
            <a:ext cx="84000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Separation of time scales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449530" y="7676147"/>
            <a:ext cx="7056740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 is nearly constant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(most of the time)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92330" y="1652672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1776" y="2295437"/>
            <a:ext cx="6852143" cy="4320822"/>
            <a:chOff x="253" y="816"/>
            <a:chExt cx="2155" cy="153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5" y="1104"/>
            <a:ext cx="2093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6756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" y="1104"/>
                          <a:ext cx="2093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53" y="1760"/>
            <a:ext cx="147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6757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1760"/>
                          <a:ext cx="1479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18865516" y="5386663"/>
            <a:ext cx="1850186" cy="9694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slow!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pic>
        <p:nvPicPr>
          <p:cNvPr id="9224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5838" y="2102142"/>
            <a:ext cx="8657991" cy="76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2473718"/>
            <a:ext cx="5761991" cy="3420651"/>
            <a:chOff x="336" y="1136"/>
            <a:chExt cx="2055" cy="1216"/>
          </a:xfrm>
        </p:grpSpPr>
        <p:graphicFrame>
          <p:nvGraphicFramePr>
            <p:cNvPr id="9219" name="Object 5"/>
            <p:cNvGraphicFramePr>
              <a:graphicFrameLocks noChangeAspect="1"/>
            </p:cNvGraphicFramePr>
            <p:nvPr/>
          </p:nvGraphicFramePr>
          <p:xfrm>
            <a:off x="432" y="1136"/>
            <a:ext cx="195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002" name="Equation" r:id="rId5" imgW="1295280" imgH="393480" progId="Equation.3">
                    <p:embed/>
                  </p:oleObj>
                </mc:Choice>
                <mc:Fallback>
                  <p:oleObj name="Equation" r:id="rId5" imgW="1295280" imgH="393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136"/>
                          <a:ext cx="1959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003" name="Equation" r:id="rId7" imgW="1015920" imgH="393480" progId="Equation.3">
                    <p:embed/>
                  </p:oleObj>
                </mc:Choice>
                <mc:Fallback>
                  <p:oleObj name="Equation" r:id="rId7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60"/>
                          <a:ext cx="153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3424"/>
              </p:ext>
            </p:extLst>
          </p:nvPr>
        </p:nvGraphicFramePr>
        <p:xfrm>
          <a:off x="14769785" y="2654483"/>
          <a:ext cx="1588789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4" name="Equation" r:id="rId9" imgW="469800" imgH="393480" progId="Equation.3">
                  <p:embed/>
                </p:oleObj>
              </mc:Choice>
              <mc:Fallback>
                <p:oleObj name="Equation" r:id="rId9" imgW="4698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9785" y="2654483"/>
                        <a:ext cx="1588789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6F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227513"/>
              </p:ext>
            </p:extLst>
          </p:nvPr>
        </p:nvGraphicFramePr>
        <p:xfrm>
          <a:off x="18623828" y="5930683"/>
          <a:ext cx="1777357" cy="179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5" name="Equation" r:id="rId11" imgW="406080" imgH="355320" progId="Equation.3">
                  <p:embed/>
                </p:oleObj>
              </mc:Choice>
              <mc:Fallback>
                <p:oleObj name="Equation" r:id="rId11" imgW="406080" imgH="3553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3828" y="5930683"/>
                        <a:ext cx="1777357" cy="17924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9610334" y="6439844"/>
            <a:ext cx="3920104" cy="4222365"/>
            <a:chOff x="3593" y="2442"/>
            <a:chExt cx="1045" cy="1501"/>
          </a:xfrm>
        </p:grpSpPr>
        <p:sp>
          <p:nvSpPr>
            <p:cNvPr id="9228" name="Line 32"/>
            <p:cNvSpPr>
              <a:spLocks noChangeShapeType="1"/>
            </p:cNvSpPr>
            <p:nvPr/>
          </p:nvSpPr>
          <p:spPr bwMode="auto">
            <a:xfrm flipV="1">
              <a:off x="3923" y="2442"/>
              <a:ext cx="214" cy="1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Text Box 33"/>
            <p:cNvSpPr txBox="1">
              <a:spLocks noChangeArrowheads="1"/>
            </p:cNvSpPr>
            <p:nvPr/>
          </p:nvSpPr>
          <p:spPr bwMode="auto">
            <a:xfrm>
              <a:off x="3593" y="3702"/>
              <a:ext cx="1045" cy="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Stable </a:t>
              </a:r>
              <a:r>
                <a:rPr lang="fr-CH" sz="3800" dirty="0" err="1"/>
                <a:t>fixed</a:t>
              </a:r>
              <a:r>
                <a:rPr lang="fr-CH" sz="3800" dirty="0"/>
                <a:t> point</a:t>
              </a:r>
              <a:endParaRPr lang="fr-FR" sz="3800" dirty="0"/>
            </a:p>
          </p:txBody>
        </p:sp>
      </p:grpSp>
      <p:sp>
        <p:nvSpPr>
          <p:cNvPr id="21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4.4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Further reduction to 1 dimension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7827" y="1381141"/>
            <a:ext cx="1079814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Hodgkin-Huxley reduced to 2dim</a:t>
            </a:r>
            <a:endParaRPr lang="en-US" dirty="0"/>
          </a:p>
        </p:txBody>
      </p:sp>
      <p:graphicFrame>
        <p:nvGraphicFramePr>
          <p:cNvPr id="285702" name="Object 33"/>
          <p:cNvGraphicFramePr>
            <a:graphicFrameLocks noChangeAspect="1"/>
          </p:cNvGraphicFramePr>
          <p:nvPr/>
        </p:nvGraphicFramePr>
        <p:xfrm>
          <a:off x="2306638" y="7048500"/>
          <a:ext cx="321627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6" name="Equation" r:id="rId13" imgW="533160" imgH="228600" progId="Equation.DSMT4">
                  <p:embed/>
                </p:oleObj>
              </mc:Choice>
              <mc:Fallback>
                <p:oleObj name="Equation" r:id="rId13" imgW="53316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7048500"/>
                        <a:ext cx="3216275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32582" y="6177266"/>
            <a:ext cx="84000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Separation of time scales</a:t>
            </a:r>
            <a:endParaRPr lang="en-US" dirty="0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1827047" y="8307664"/>
          <a:ext cx="5922962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7" name="Equation" r:id="rId15" imgW="1396800" imgH="393480" progId="Equation.DSMT4">
                  <p:embed/>
                </p:oleObj>
              </mc:Choice>
              <mc:Fallback>
                <p:oleObj name="Equation" r:id="rId15" imgW="139680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047" y="8307664"/>
                        <a:ext cx="5922962" cy="166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37466"/>
              </p:ext>
            </p:extLst>
          </p:nvPr>
        </p:nvGraphicFramePr>
        <p:xfrm>
          <a:off x="2183615" y="10231267"/>
          <a:ext cx="6353175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8" name="Equation" r:id="rId17" imgW="1536480" imgH="393480" progId="Equation.DSMT4">
                  <p:embed/>
                </p:oleObj>
              </mc:Choice>
              <mc:Fallback>
                <p:oleObj name="Equation" r:id="rId17" imgW="153648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615" y="10231267"/>
                        <a:ext cx="6353175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8936183" y="11118273"/>
            <a:ext cx="2618509" cy="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680943" y="10769261"/>
            <a:ext cx="9066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During preparation/</a:t>
            </a:r>
            <a:r>
              <a:rPr lang="en-US" sz="4400" dirty="0" err="1" smtClean="0">
                <a:solidFill>
                  <a:srgbClr val="FF0000"/>
                </a:solidFill>
              </a:rPr>
              <a:t>initation</a:t>
            </a:r>
            <a:r>
              <a:rPr lang="en-US" sz="4400" dirty="0" smtClean="0">
                <a:solidFill>
                  <a:srgbClr val="FF0000"/>
                </a:solidFill>
              </a:rPr>
              <a:t> of spike</a:t>
            </a:r>
            <a:endParaRPr lang="fr-CH" sz="4400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367656" y="2389908"/>
            <a:ext cx="3512128" cy="4052454"/>
          </a:xfrm>
          <a:custGeom>
            <a:avLst/>
            <a:gdLst>
              <a:gd name="connsiteX0" fmla="*/ 0 w 3512128"/>
              <a:gd name="connsiteY0" fmla="*/ 4052454 h 4052454"/>
              <a:gd name="connsiteX1" fmla="*/ 852055 w 3512128"/>
              <a:gd name="connsiteY1" fmla="*/ 4031673 h 4052454"/>
              <a:gd name="connsiteX2" fmla="*/ 1724891 w 3512128"/>
              <a:gd name="connsiteY2" fmla="*/ 3927763 h 4052454"/>
              <a:gd name="connsiteX3" fmla="*/ 2452255 w 3512128"/>
              <a:gd name="connsiteY3" fmla="*/ 3470563 h 4052454"/>
              <a:gd name="connsiteX4" fmla="*/ 2888673 w 3512128"/>
              <a:gd name="connsiteY4" fmla="*/ 2680854 h 4052454"/>
              <a:gd name="connsiteX5" fmla="*/ 3262746 w 3512128"/>
              <a:gd name="connsiteY5" fmla="*/ 1433945 h 4052454"/>
              <a:gd name="connsiteX6" fmla="*/ 3512128 w 3512128"/>
              <a:gd name="connsiteY6" fmla="*/ 0 h 405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2128" h="4052454">
                <a:moveTo>
                  <a:pt x="0" y="4052454"/>
                </a:moveTo>
                <a:cubicBezTo>
                  <a:pt x="282286" y="4052454"/>
                  <a:pt x="564573" y="4052455"/>
                  <a:pt x="852055" y="4031673"/>
                </a:cubicBezTo>
                <a:cubicBezTo>
                  <a:pt x="1139537" y="4010891"/>
                  <a:pt x="1458191" y="4021281"/>
                  <a:pt x="1724891" y="3927763"/>
                </a:cubicBezTo>
                <a:cubicBezTo>
                  <a:pt x="1991591" y="3834245"/>
                  <a:pt x="2258291" y="3678381"/>
                  <a:pt x="2452255" y="3470563"/>
                </a:cubicBezTo>
                <a:cubicBezTo>
                  <a:pt x="2646219" y="3262745"/>
                  <a:pt x="2753591" y="3020290"/>
                  <a:pt x="2888673" y="2680854"/>
                </a:cubicBezTo>
                <a:cubicBezTo>
                  <a:pt x="3023755" y="2341418"/>
                  <a:pt x="3158837" y="1880754"/>
                  <a:pt x="3262746" y="1433945"/>
                </a:cubicBezTo>
                <a:cubicBezTo>
                  <a:pt x="3366655" y="987136"/>
                  <a:pt x="3439391" y="493568"/>
                  <a:pt x="3512128" y="0"/>
                </a:cubicBezTo>
              </a:path>
            </a:pathLst>
          </a:custGeom>
          <a:noFill/>
          <a:ln>
            <a:solidFill>
              <a:srgbClr val="007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4.4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Spike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initiation: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Nonlinear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Integrate-and-Fire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pic>
        <p:nvPicPr>
          <p:cNvPr id="2631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164984"/>
            <a:ext cx="210978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1240338" y="8194434"/>
          <a:ext cx="10080626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86" name="Equation" r:id="rId5" imgW="2438280" imgH="393480" progId="Equation.DSMT4">
                  <p:embed/>
                </p:oleObj>
              </mc:Choice>
              <mc:Fallback>
                <p:oleObj name="Equation" r:id="rId5" imgW="24382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338" y="8194434"/>
                        <a:ext cx="10080626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31959" y="9638878"/>
            <a:ext cx="101729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Nonlinear I&amp;F (see week 1!)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72640" y="1282945"/>
            <a:ext cx="19156680" cy="4874015"/>
            <a:chOff x="2072640" y="1282945"/>
            <a:chExt cx="19156680" cy="4874015"/>
          </a:xfrm>
        </p:grpSpPr>
        <p:sp>
          <p:nvSpPr>
            <p:cNvPr id="2" name="Rectangle 1"/>
            <p:cNvSpPr/>
            <p:nvPr/>
          </p:nvSpPr>
          <p:spPr>
            <a:xfrm>
              <a:off x="2072640" y="5394960"/>
              <a:ext cx="1463040" cy="76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535680" y="2828249"/>
              <a:ext cx="11155680" cy="25667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072640" y="1282945"/>
              <a:ext cx="12618720" cy="41353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4691360" y="1282946"/>
              <a:ext cx="6537960" cy="1551694"/>
            </a:xfrm>
            <a:prstGeom prst="line">
              <a:avLst/>
            </a:prstGeom>
            <a:ln w="31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64422" y="10494116"/>
            <a:ext cx="19858321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During spike initiation, the 2D models with separation of time scales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can be reduced to a 1D model equivalent to nonlinear integrate-and-fire</a:t>
            </a:r>
            <a:endParaRPr lang="fr-CH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4.4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2D model, after spike initiation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92330" y="6301066"/>
            <a:ext cx="84000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Separation of time scales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449530" y="7270562"/>
            <a:ext cx="913102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i="1" dirty="0" smtClean="0"/>
              <a:t>w</a:t>
            </a:r>
            <a:r>
              <a:rPr lang="en-US" dirty="0" smtClean="0"/>
              <a:t> is  constant (if not firing)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92330" y="1652672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1776" y="2792772"/>
            <a:ext cx="6852143" cy="3510668"/>
            <a:chOff x="253" y="1104"/>
            <a:chExt cx="2155" cy="1248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5" y="1104"/>
            <a:ext cx="2093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1091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" y="1104"/>
                          <a:ext cx="2093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53" y="1760"/>
            <a:ext cx="147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1092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1760"/>
                          <a:ext cx="1479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3331776" y="8240058"/>
          <a:ext cx="5092700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93" name="Equation" r:id="rId8" imgW="1231560" imgH="393480" progId="Equation.DSMT4">
                  <p:embed/>
                </p:oleObj>
              </mc:Choice>
              <mc:Fallback>
                <p:oleObj name="Equation" r:id="rId8" imgW="1231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1776" y="8240058"/>
                        <a:ext cx="5092700" cy="166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3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5336" y="1652672"/>
            <a:ext cx="8657991" cy="76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7"/>
          <p:cNvGrpSpPr/>
          <p:nvPr/>
        </p:nvGrpSpPr>
        <p:grpSpPr>
          <a:xfrm>
            <a:off x="975336" y="5775158"/>
            <a:ext cx="13294117" cy="5543455"/>
            <a:chOff x="975336" y="5775158"/>
            <a:chExt cx="13294117" cy="5543455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8399163" y="5775158"/>
              <a:ext cx="5870290" cy="41301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75336" y="9471954"/>
              <a:ext cx="7423827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Relevant during spike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and downswing of AP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515550" y="9905346"/>
            <a:ext cx="763478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Integrate-and-fire: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threshold+reset</a:t>
            </a:r>
            <a:r>
              <a:rPr lang="en-US" dirty="0" smtClean="0">
                <a:solidFill>
                  <a:srgbClr val="FF0000"/>
                </a:solidFill>
              </a:rPr>
              <a:t> for AP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61958" y="1979218"/>
            <a:ext cx="3512128" cy="4052454"/>
          </a:xfrm>
          <a:custGeom>
            <a:avLst/>
            <a:gdLst>
              <a:gd name="connsiteX0" fmla="*/ 0 w 3512128"/>
              <a:gd name="connsiteY0" fmla="*/ 4052454 h 4052454"/>
              <a:gd name="connsiteX1" fmla="*/ 852055 w 3512128"/>
              <a:gd name="connsiteY1" fmla="*/ 4031673 h 4052454"/>
              <a:gd name="connsiteX2" fmla="*/ 1724891 w 3512128"/>
              <a:gd name="connsiteY2" fmla="*/ 3927763 h 4052454"/>
              <a:gd name="connsiteX3" fmla="*/ 2452255 w 3512128"/>
              <a:gd name="connsiteY3" fmla="*/ 3470563 h 4052454"/>
              <a:gd name="connsiteX4" fmla="*/ 2888673 w 3512128"/>
              <a:gd name="connsiteY4" fmla="*/ 2680854 h 4052454"/>
              <a:gd name="connsiteX5" fmla="*/ 3262746 w 3512128"/>
              <a:gd name="connsiteY5" fmla="*/ 1433945 h 4052454"/>
              <a:gd name="connsiteX6" fmla="*/ 3512128 w 3512128"/>
              <a:gd name="connsiteY6" fmla="*/ 0 h 405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2128" h="4052454">
                <a:moveTo>
                  <a:pt x="0" y="4052454"/>
                </a:moveTo>
                <a:cubicBezTo>
                  <a:pt x="282286" y="4052454"/>
                  <a:pt x="564573" y="4052455"/>
                  <a:pt x="852055" y="4031673"/>
                </a:cubicBezTo>
                <a:cubicBezTo>
                  <a:pt x="1139537" y="4010891"/>
                  <a:pt x="1458191" y="4021281"/>
                  <a:pt x="1724891" y="3927763"/>
                </a:cubicBezTo>
                <a:cubicBezTo>
                  <a:pt x="1991591" y="3834245"/>
                  <a:pt x="2258291" y="3678381"/>
                  <a:pt x="2452255" y="3470563"/>
                </a:cubicBezTo>
                <a:cubicBezTo>
                  <a:pt x="2646219" y="3262745"/>
                  <a:pt x="2753591" y="3020290"/>
                  <a:pt x="2888673" y="2680854"/>
                </a:cubicBezTo>
                <a:cubicBezTo>
                  <a:pt x="3023755" y="2341418"/>
                  <a:pt x="3158837" y="1880754"/>
                  <a:pt x="3262746" y="1433945"/>
                </a:cubicBezTo>
                <a:cubicBezTo>
                  <a:pt x="3366655" y="987136"/>
                  <a:pt x="3439391" y="493568"/>
                  <a:pt x="3512128" y="0"/>
                </a:cubicBezTo>
              </a:path>
            </a:pathLst>
          </a:custGeom>
          <a:noFill/>
          <a:ln>
            <a:solidFill>
              <a:srgbClr val="007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reeform 4"/>
          <p:cNvSpPr/>
          <p:nvPr/>
        </p:nvSpPr>
        <p:spPr>
          <a:xfrm>
            <a:off x="2581473" y="5231669"/>
            <a:ext cx="6849874" cy="871407"/>
          </a:xfrm>
          <a:custGeom>
            <a:avLst/>
            <a:gdLst>
              <a:gd name="connsiteX0" fmla="*/ 1033265 w 6849874"/>
              <a:gd name="connsiteY0" fmla="*/ 854806 h 871407"/>
              <a:gd name="connsiteX1" fmla="*/ 2747765 w 6849874"/>
              <a:gd name="connsiteY1" fmla="*/ 869094 h 871407"/>
              <a:gd name="connsiteX2" fmla="*/ 5733852 w 6849874"/>
              <a:gd name="connsiteY2" fmla="*/ 811944 h 871407"/>
              <a:gd name="connsiteX3" fmla="*/ 6776840 w 6849874"/>
              <a:gd name="connsiteY3" fmla="*/ 611919 h 871407"/>
              <a:gd name="connsiteX4" fmla="*/ 6633965 w 6849874"/>
              <a:gd name="connsiteY4" fmla="*/ 226156 h 871407"/>
              <a:gd name="connsiteX5" fmla="*/ 5605265 w 6849874"/>
              <a:gd name="connsiteY5" fmla="*/ 11844 h 871407"/>
              <a:gd name="connsiteX6" fmla="*/ 3876477 w 6849874"/>
              <a:gd name="connsiteY6" fmla="*/ 26131 h 871407"/>
              <a:gd name="connsiteX7" fmla="*/ 890390 w 6849874"/>
              <a:gd name="connsiteY7" fmla="*/ 40419 h 871407"/>
              <a:gd name="connsiteX8" fmla="*/ 304602 w 6849874"/>
              <a:gd name="connsiteY8" fmla="*/ 83281 h 871407"/>
              <a:gd name="connsiteX9" fmla="*/ 33140 w 6849874"/>
              <a:gd name="connsiteY9" fmla="*/ 226156 h 871407"/>
              <a:gd name="connsiteX10" fmla="*/ 4565 w 6849874"/>
              <a:gd name="connsiteY10" fmla="*/ 554769 h 871407"/>
              <a:gd name="connsiteX11" fmla="*/ 4565 w 6849874"/>
              <a:gd name="connsiteY11" fmla="*/ 554769 h 87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9874" h="871407">
                <a:moveTo>
                  <a:pt x="1033265" y="854806"/>
                </a:moveTo>
                <a:cubicBezTo>
                  <a:pt x="1498799" y="865522"/>
                  <a:pt x="1964334" y="876238"/>
                  <a:pt x="2747765" y="869094"/>
                </a:cubicBezTo>
                <a:cubicBezTo>
                  <a:pt x="3531196" y="861950"/>
                  <a:pt x="5062340" y="854807"/>
                  <a:pt x="5733852" y="811944"/>
                </a:cubicBezTo>
                <a:cubicBezTo>
                  <a:pt x="6405365" y="769081"/>
                  <a:pt x="6626821" y="709550"/>
                  <a:pt x="6776840" y="611919"/>
                </a:cubicBezTo>
                <a:cubicBezTo>
                  <a:pt x="6926859" y="514288"/>
                  <a:pt x="6829227" y="326168"/>
                  <a:pt x="6633965" y="226156"/>
                </a:cubicBezTo>
                <a:cubicBezTo>
                  <a:pt x="6438703" y="126144"/>
                  <a:pt x="6064846" y="45182"/>
                  <a:pt x="5605265" y="11844"/>
                </a:cubicBezTo>
                <a:cubicBezTo>
                  <a:pt x="5145684" y="-21494"/>
                  <a:pt x="3876477" y="26131"/>
                  <a:pt x="3876477" y="26131"/>
                </a:cubicBezTo>
                <a:lnTo>
                  <a:pt x="890390" y="40419"/>
                </a:lnTo>
                <a:cubicBezTo>
                  <a:pt x="295078" y="49944"/>
                  <a:pt x="447477" y="52325"/>
                  <a:pt x="304602" y="83281"/>
                </a:cubicBezTo>
                <a:cubicBezTo>
                  <a:pt x="161727" y="114237"/>
                  <a:pt x="83146" y="147575"/>
                  <a:pt x="33140" y="226156"/>
                </a:cubicBezTo>
                <a:cubicBezTo>
                  <a:pt x="-16866" y="304737"/>
                  <a:pt x="4565" y="554769"/>
                  <a:pt x="4565" y="554769"/>
                </a:cubicBezTo>
                <a:lnTo>
                  <a:pt x="4565" y="554769"/>
                </a:lnTo>
              </a:path>
            </a:pathLst>
          </a:custGeom>
          <a:noFill/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656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1130536" y="3118752"/>
            <a:ext cx="1975922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2dimensional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92330" y="6301066"/>
            <a:ext cx="901080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Separation of time scales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449530" y="7270562"/>
            <a:ext cx="913102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/>
              <a:t> is  constant (if not firing)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92330" y="1652672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1776" y="2792772"/>
            <a:ext cx="6852143" cy="3510668"/>
            <a:chOff x="253" y="1104"/>
            <a:chExt cx="2155" cy="1248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5" y="1104"/>
            <a:ext cx="2093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112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" y="1104"/>
                          <a:ext cx="2093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53" y="1760"/>
            <a:ext cx="147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113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1760"/>
                          <a:ext cx="1479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3331776" y="8240058"/>
          <a:ext cx="5092700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14" name="Equation" r:id="rId8" imgW="1231560" imgH="393480" progId="Equation.DSMT4">
                  <p:embed/>
                </p:oleObj>
              </mc:Choice>
              <mc:Fallback>
                <p:oleObj name="Equation" r:id="rId8" imgW="1231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1776" y="8240058"/>
                        <a:ext cx="5092700" cy="166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 flipV="1">
            <a:off x="15448547" y="9577137"/>
            <a:ext cx="192506" cy="8181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49530" y="10274969"/>
            <a:ext cx="771076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Linear plus exponential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4024" y="4471718"/>
            <a:ext cx="742382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Relevant during spike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downswing of AP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429750" y="5600700"/>
            <a:ext cx="35004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0061" y="8423494"/>
            <a:ext cx="7991290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-dynamics replaced by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Threshold and reset 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Integrate-and-ire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076517" y="312916"/>
            <a:ext cx="1975922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4.4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From 2D    to     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Nonlinear Integrate-and-Fire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1076517" y="7501084"/>
            <a:ext cx="1975922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Nonlinear Integrate-and-Fire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Literature for week 3 and 4.1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97827" y="1395663"/>
            <a:ext cx="190361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Reading</a:t>
            </a:r>
            <a:r>
              <a:rPr lang="en-US" sz="3600" dirty="0" smtClean="0"/>
              <a:t>: W. Gerstner, W.M. </a:t>
            </a:r>
            <a:r>
              <a:rPr lang="en-US" sz="3600" dirty="0" err="1" smtClean="0"/>
              <a:t>Kistler</a:t>
            </a:r>
            <a:r>
              <a:rPr lang="en-US" sz="3600" dirty="0" smtClean="0"/>
              <a:t>, R. </a:t>
            </a:r>
            <a:r>
              <a:rPr lang="en-US" sz="3600" dirty="0" err="1" smtClean="0"/>
              <a:t>Naud</a:t>
            </a:r>
            <a:r>
              <a:rPr lang="en-US" sz="3600" dirty="0" smtClean="0"/>
              <a:t> and L. </a:t>
            </a:r>
            <a:r>
              <a:rPr lang="en-US" sz="3600" dirty="0" err="1" smtClean="0"/>
              <a:t>Paninski</a:t>
            </a:r>
            <a:r>
              <a:rPr lang="en-US" sz="3600" dirty="0" smtClean="0"/>
              <a:t>,</a:t>
            </a:r>
          </a:p>
          <a:p>
            <a:r>
              <a:rPr lang="en-US" sz="3600" i="1" dirty="0" smtClean="0"/>
              <a:t>Neuronal Dynamics: from single neurons to networks and </a:t>
            </a:r>
          </a:p>
          <a:p>
            <a:r>
              <a:rPr lang="en-US" sz="3600" i="1" dirty="0" smtClean="0"/>
              <a:t>models of cognition.</a:t>
            </a:r>
            <a:r>
              <a:rPr lang="en-US" sz="3600" dirty="0" smtClean="0"/>
              <a:t> Chapter 4</a:t>
            </a:r>
            <a:r>
              <a:rPr lang="en-US" sz="3600" i="1" dirty="0"/>
              <a:t> </a:t>
            </a:r>
            <a:r>
              <a:rPr lang="en-US" sz="3600" dirty="0" smtClean="0"/>
              <a:t>Cambridge Univ. Press, 2014</a:t>
            </a:r>
          </a:p>
          <a:p>
            <a:r>
              <a:rPr lang="en-US" sz="3600" dirty="0" smtClean="0"/>
              <a:t>OR J. </a:t>
            </a:r>
            <a:r>
              <a:rPr lang="en-US" sz="3600" dirty="0" err="1" smtClean="0"/>
              <a:t>Rinzel</a:t>
            </a:r>
            <a:r>
              <a:rPr lang="en-US" sz="3600" dirty="0" smtClean="0"/>
              <a:t> and G.B. </a:t>
            </a:r>
            <a:r>
              <a:rPr lang="en-US" sz="3600" dirty="0" err="1" smtClean="0"/>
              <a:t>Ermentrout</a:t>
            </a:r>
            <a:r>
              <a:rPr lang="en-US" sz="3600" dirty="0" smtClean="0"/>
              <a:t>,  (1989). Analysis of neuronal excitability and oscillations. </a:t>
            </a:r>
            <a:br>
              <a:rPr lang="en-US" sz="3600" dirty="0" smtClean="0"/>
            </a:br>
            <a:r>
              <a:rPr lang="en-US" sz="3600" dirty="0" smtClean="0"/>
              <a:t>In Koch, C. </a:t>
            </a:r>
            <a:r>
              <a:rPr lang="en-US" sz="3600" dirty="0" err="1" smtClean="0"/>
              <a:t>Segev</a:t>
            </a:r>
            <a:r>
              <a:rPr lang="en-US" sz="3600" dirty="0" smtClean="0"/>
              <a:t>, I., editors, </a:t>
            </a:r>
            <a:r>
              <a:rPr lang="en-US" sz="3600" i="1" dirty="0" smtClean="0"/>
              <a:t>Methods in neuronal modeling</a:t>
            </a:r>
            <a:r>
              <a:rPr lang="en-US" sz="3600" dirty="0" smtClean="0"/>
              <a:t>. MIT Press, Cambridge, MA.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5011" y="5288896"/>
            <a:ext cx="211744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/>
              <a:t>Selected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references</a:t>
            </a:r>
            <a:r>
              <a:rPr lang="fr-FR" sz="4000" b="1" dirty="0" smtClean="0"/>
              <a:t>.</a:t>
            </a:r>
            <a:endParaRPr lang="en-US" sz="4000" dirty="0" smtClean="0"/>
          </a:p>
          <a:p>
            <a:r>
              <a:rPr lang="en-US" sz="4000" dirty="0" smtClean="0"/>
              <a:t>-</a:t>
            </a:r>
            <a:r>
              <a:rPr lang="en-US" sz="4000" dirty="0" err="1" smtClean="0"/>
              <a:t>Ermentrout</a:t>
            </a:r>
            <a:r>
              <a:rPr lang="en-US" sz="4000" dirty="0" smtClean="0"/>
              <a:t>, G. B. (1996). </a:t>
            </a:r>
            <a:r>
              <a:rPr lang="en-US" sz="4000" i="1" dirty="0" smtClean="0"/>
              <a:t>Type I membranes, phase resetting curves, and synchrony</a:t>
            </a:r>
            <a:r>
              <a:rPr lang="en-US" sz="4000" dirty="0" smtClean="0"/>
              <a:t>. </a:t>
            </a:r>
          </a:p>
          <a:p>
            <a:r>
              <a:rPr lang="en-US" sz="4000" dirty="0" smtClean="0"/>
              <a:t>Neural Computation, 8(5):979-1001.</a:t>
            </a:r>
          </a:p>
          <a:p>
            <a:pPr>
              <a:buFontTx/>
              <a:buChar char="-"/>
            </a:pPr>
            <a:r>
              <a:rPr lang="en-US" sz="4000" dirty="0" err="1" smtClean="0"/>
              <a:t>Fourcaud-Trocme</a:t>
            </a:r>
            <a:r>
              <a:rPr lang="en-US" sz="4000" dirty="0" smtClean="0"/>
              <a:t>, N., Hansel, D., van </a:t>
            </a:r>
            <a:r>
              <a:rPr lang="en-US" sz="4000" dirty="0" err="1" smtClean="0"/>
              <a:t>Vreeswijk</a:t>
            </a:r>
            <a:r>
              <a:rPr lang="en-US" sz="4000" dirty="0" smtClean="0"/>
              <a:t>, C., and Brunel, N. (2003). </a:t>
            </a:r>
            <a:r>
              <a:rPr lang="en-US" sz="4000" i="1" dirty="0" smtClean="0"/>
              <a:t>How spike generation mechanisms determine the neuronal response to fluctuating input. </a:t>
            </a:r>
          </a:p>
          <a:p>
            <a:r>
              <a:rPr lang="en-US" sz="4000" dirty="0" smtClean="0"/>
              <a:t>J. Neuroscience, 23:11628-11640.</a:t>
            </a:r>
          </a:p>
          <a:p>
            <a:pPr>
              <a:buFontTx/>
              <a:buChar char="-"/>
            </a:pPr>
            <a:r>
              <a:rPr lang="en-US" sz="4000" dirty="0" err="1" smtClean="0"/>
              <a:t>Badel</a:t>
            </a:r>
            <a:r>
              <a:rPr lang="en-US" sz="4000" dirty="0" smtClean="0"/>
              <a:t>, L., </a:t>
            </a:r>
            <a:r>
              <a:rPr lang="en-US" sz="4000" dirty="0" err="1" smtClean="0"/>
              <a:t>Lefort</a:t>
            </a:r>
            <a:r>
              <a:rPr lang="en-US" sz="4000" dirty="0" smtClean="0"/>
              <a:t>, S., Berger, T., Petersen, C., Gerstner, W., and Richardson, M. (2008). Biological Cybernetics,  99(4-5):361-370.</a:t>
            </a:r>
          </a:p>
          <a:p>
            <a:r>
              <a:rPr lang="en-US" sz="4000" dirty="0" smtClean="0"/>
              <a:t>- E.M. </a:t>
            </a:r>
            <a:r>
              <a:rPr lang="en-US" sz="4000" dirty="0" err="1" smtClean="0"/>
              <a:t>Izhikevich</a:t>
            </a:r>
            <a:r>
              <a:rPr lang="en-US" sz="4000" dirty="0" smtClean="0"/>
              <a:t>, Dynamical Systems in Neuroscience, MIT Press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Nonlinear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Integrate-and-Fire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pic>
        <p:nvPicPr>
          <p:cNvPr id="2631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164984"/>
            <a:ext cx="210978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1240338" y="8194434"/>
          <a:ext cx="10080626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08" name="Equation" r:id="rId5" imgW="2438280" imgH="393480" progId="Equation.DSMT4">
                  <p:embed/>
                </p:oleObj>
              </mc:Choice>
              <mc:Fallback>
                <p:oleObj name="Equation" r:id="rId5" imgW="243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338" y="8194434"/>
                        <a:ext cx="10080626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31959" y="9859722"/>
            <a:ext cx="101729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Nonlinear I&amp;F (see week 1!)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31880" y="1164984"/>
            <a:ext cx="9816512" cy="7029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2450432" y="4692316"/>
          <a:ext cx="69342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09" name="Equation" r:id="rId7" imgW="1879560" imgH="228600" progId="Equation.DSMT4">
                  <p:embed/>
                </p:oleObj>
              </mc:Choice>
              <mc:Fallback>
                <p:oleObj name="Equation" r:id="rId7" imgW="1879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432" y="4692316"/>
                        <a:ext cx="6934200" cy="8445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5642" y="2667526"/>
            <a:ext cx="122722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02B"/>
                </a:solidFill>
              </a:rPr>
              <a:t>Exponential integrate-and-fire model</a:t>
            </a:r>
          </a:p>
          <a:p>
            <a:r>
              <a:rPr lang="en-US" dirty="0" smtClean="0">
                <a:solidFill>
                  <a:srgbClr val="00602B"/>
                </a:solidFill>
              </a:rPr>
              <a:t>                  (EIF)</a:t>
            </a:r>
            <a:endParaRPr lang="en-US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Exponential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Integrate-and-Fire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6723" name="Object 4"/>
          <p:cNvGraphicFramePr>
            <a:graphicFrameLocks noChangeAspect="1"/>
          </p:cNvGraphicFramePr>
          <p:nvPr/>
        </p:nvGraphicFramePr>
        <p:xfrm>
          <a:off x="601581" y="2007189"/>
          <a:ext cx="15827375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206" name="Equation" r:id="rId4" imgW="3720960" imgH="393480" progId="Equation.DSMT4">
                  <p:embed/>
                </p:oleObj>
              </mc:Choice>
              <mc:Fallback>
                <p:oleObj name="Equation" r:id="rId4" imgW="3720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81" y="2007189"/>
                        <a:ext cx="15827375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4" name="Object 4"/>
          <p:cNvGraphicFramePr>
            <a:graphicFrameLocks noChangeAspect="1"/>
          </p:cNvGraphicFramePr>
          <p:nvPr/>
        </p:nvGraphicFramePr>
        <p:xfrm>
          <a:off x="601581" y="4398006"/>
          <a:ext cx="16844208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207" name="Equation" r:id="rId6" imgW="4381200" imgH="393480" progId="Equation.DSMT4">
                  <p:embed/>
                </p:oleObj>
              </mc:Choice>
              <mc:Fallback>
                <p:oleObj name="Equation" r:id="rId6" imgW="438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81" y="4398006"/>
                        <a:ext cx="16844208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787400" y="7866315"/>
            <a:ext cx="18820146" cy="2968626"/>
            <a:chOff x="787400" y="8155071"/>
            <a:chExt cx="18820146" cy="2968626"/>
          </a:xfrm>
        </p:grpSpPr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787400" y="9458410"/>
            <a:ext cx="11131550" cy="166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5208" name="Equation" r:id="rId8" imgW="2692080" imgH="393480" progId="Equation.DSMT4">
                    <p:embed/>
                  </p:oleObj>
                </mc:Choice>
                <mc:Fallback>
                  <p:oleObj name="Equation" r:id="rId8" imgW="26920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400" y="9458410"/>
                          <a:ext cx="11131550" cy="166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26" name="Object 20"/>
            <p:cNvGraphicFramePr>
              <a:graphicFrameLocks noChangeAspect="1"/>
            </p:cNvGraphicFramePr>
            <p:nvPr/>
          </p:nvGraphicFramePr>
          <p:xfrm>
            <a:off x="12673346" y="8155071"/>
            <a:ext cx="693420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5209" name="Equation" r:id="rId10" imgW="1879560" imgH="228600" progId="Equation.DSMT4">
                    <p:embed/>
                  </p:oleObj>
                </mc:Choice>
                <mc:Fallback>
                  <p:oleObj name="Equation" r:id="rId10" imgW="1879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73346" y="8155071"/>
                          <a:ext cx="6934200" cy="84455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99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3602391" y="9458410"/>
              <a:ext cx="5634876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gives </a:t>
              </a:r>
              <a:r>
                <a:rPr lang="en-US" dirty="0" err="1" smtClean="0"/>
                <a:t>expon</a:t>
              </a:r>
              <a:r>
                <a:rPr lang="en-US" dirty="0" smtClean="0"/>
                <a:t>. I&amp;F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1206" y="1037693"/>
            <a:ext cx="125021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derivation from Hodgkin-Huxley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676555" y="7002379"/>
            <a:ext cx="10560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/>
              <a:t>Fourcaud-Trocme</a:t>
            </a:r>
            <a:r>
              <a:rPr lang="en-US" sz="4400" i="1" dirty="0" smtClean="0"/>
              <a:t> et al, J. </a:t>
            </a:r>
            <a:r>
              <a:rPr lang="en-US" sz="4400" i="1" dirty="0" err="1" smtClean="0"/>
              <a:t>Neurosci</a:t>
            </a:r>
            <a:r>
              <a:rPr lang="en-US" sz="4400" i="1" dirty="0" smtClean="0"/>
              <a:t>. 2003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8623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4.3.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827" y="1179434"/>
            <a:ext cx="19802842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4000" b="1" dirty="0" smtClean="0"/>
              <a:t>Exponential integrate-and-fire model.  </a:t>
            </a:r>
          </a:p>
          <a:p>
            <a:pPr marL="742950" indent="-742950"/>
            <a:r>
              <a:rPr lang="en-US" sz="4000" dirty="0" smtClean="0"/>
              <a:t>The model can be derived</a:t>
            </a:r>
          </a:p>
          <a:p>
            <a:pPr marL="742950" indent="-742950"/>
            <a:r>
              <a:rPr lang="en-US" sz="4000" dirty="0" smtClean="0"/>
              <a:t>[ ] from a 2-dimensional model, assuming that the auxiliary variable w is constant.</a:t>
            </a:r>
          </a:p>
          <a:p>
            <a:pPr marL="742950" indent="-742950"/>
            <a:r>
              <a:rPr lang="en-US" sz="4000" dirty="0" smtClean="0"/>
              <a:t>[ ] from the HH model, assuming that the gating variables h and n are constant.</a:t>
            </a:r>
          </a:p>
          <a:p>
            <a:pPr marL="742950" indent="-742950"/>
            <a:r>
              <a:rPr lang="en-US" sz="4000" dirty="0" smtClean="0"/>
              <a:t>[ ] from the HH model, assuming that the gating variables m is constant.</a:t>
            </a:r>
          </a:p>
          <a:p>
            <a:pPr marL="742950" indent="-742950"/>
            <a:r>
              <a:rPr lang="en-US" sz="4000" dirty="0" smtClean="0"/>
              <a:t>[ ] from the HH model, assuming that the gating variables m is instantaneous.</a:t>
            </a:r>
          </a:p>
          <a:p>
            <a:pPr marL="742950" indent="-742950"/>
            <a:endParaRPr lang="en-US" sz="4000" dirty="0" smtClean="0"/>
          </a:p>
          <a:p>
            <a:pPr marL="742950" indent="-742950"/>
            <a:endParaRPr lang="en-US" sz="4000" dirty="0" smtClean="0"/>
          </a:p>
          <a:p>
            <a:pPr marL="742950" indent="-742950"/>
            <a:r>
              <a:rPr lang="en-US" sz="4000" b="1" dirty="0" smtClean="0"/>
              <a:t>B.  Reset. </a:t>
            </a:r>
            <a:endParaRPr lang="en-US" sz="4000" dirty="0" smtClean="0"/>
          </a:p>
          <a:p>
            <a:r>
              <a:rPr lang="en-US" sz="4000" dirty="0" smtClean="0"/>
              <a:t>[ ] In a 2-dimensional model, the auxiliary variable w is necessary to implement a </a:t>
            </a:r>
          </a:p>
          <a:p>
            <a:r>
              <a:rPr lang="en-US" sz="4000" dirty="0" smtClean="0"/>
              <a:t>    reset of the voltage after a spike</a:t>
            </a:r>
          </a:p>
          <a:p>
            <a:r>
              <a:rPr lang="en-US" sz="4000" dirty="0" smtClean="0"/>
              <a:t>[ ] In a nonlinear integrate-and-fire model, the auxiliary variable w is necessary to implement a  reset of the voltage after a spike</a:t>
            </a:r>
          </a:p>
          <a:p>
            <a:r>
              <a:rPr lang="en-US" sz="4000" dirty="0" smtClean="0"/>
              <a:t>[ ] In a nonlinear integrate-and-fire model,  a  reset of the voltage after a spike is implemented algorithmically/explicitly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0" y="1179434"/>
            <a:ext cx="21607463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8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19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1260435" y="168665"/>
            <a:ext cx="9390452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4.1 Separation of time scales</a:t>
            </a:r>
            <a:endParaRPr lang="en-US" sz="6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620561" y="3195608"/>
          <a:ext cx="7348789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7" name="Equation" r:id="rId4" imgW="1295280" imgH="393480" progId="Equation.3">
                  <p:embed/>
                </p:oleObj>
              </mc:Choice>
              <mc:Fallback>
                <p:oleObj name="Equation" r:id="rId4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561" y="3195608"/>
                        <a:ext cx="7348789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4119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1156104" name="Object 8"/>
          <p:cNvGraphicFramePr>
            <a:graphicFrameLocks noChangeAspect="1"/>
          </p:cNvGraphicFramePr>
          <p:nvPr>
            <p:extLst/>
          </p:nvPr>
        </p:nvGraphicFramePr>
        <p:xfrm>
          <a:off x="1225550" y="4951413"/>
          <a:ext cx="5834063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8" name="Equation" r:id="rId6" imgW="1028520" imgH="393480" progId="Equation.3">
                  <p:embed/>
                </p:oleObj>
              </mc:Choice>
              <mc:Fallback>
                <p:oleObj name="Equation" r:id="rId6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951413"/>
                        <a:ext cx="5834063" cy="166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8" name="Line 12"/>
          <p:cNvSpPr>
            <a:spLocks noChangeShapeType="1"/>
          </p:cNvSpPr>
          <p:nvPr/>
        </p:nvSpPr>
        <p:spPr bwMode="auto">
          <a:xfrm flipH="1">
            <a:off x="13504665" y="4185797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56110" name="Object 14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9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942642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6111" name="Object 15"/>
          <p:cNvGraphicFramePr>
            <a:graphicFrameLocks noChangeAspect="1"/>
          </p:cNvGraphicFramePr>
          <p:nvPr/>
        </p:nvGraphicFramePr>
        <p:xfrm>
          <a:off x="15657908" y="2835541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0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835541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17608583" y="10633274"/>
            <a:ext cx="368215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3300"/>
                </a:solidFill>
              </a:rPr>
              <a:t>u</a:t>
            </a:r>
            <a:r>
              <a:rPr lang="fr-CH" i="0">
                <a:solidFill>
                  <a:srgbClr val="FF3300"/>
                </a:solidFill>
              </a:rPr>
              <a:t>-nullcline</a:t>
            </a:r>
            <a:endParaRPr lang="fr-FR" i="0">
              <a:solidFill>
                <a:srgbClr val="FF3300"/>
              </a:solidFill>
            </a:endParaRP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17781143" y="2886174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w</a:t>
            </a:r>
            <a:r>
              <a:rPr lang="fr-CH" i="0" dirty="0">
                <a:solidFill>
                  <a:srgbClr val="3550FE"/>
                </a:solidFill>
              </a:rPr>
              <a:t>-</a:t>
            </a:r>
            <a:r>
              <a:rPr lang="fr-CH" i="0" dirty="0" err="1">
                <a:solidFill>
                  <a:srgbClr val="3550FE"/>
                </a:solidFill>
              </a:rPr>
              <a:t>nullcline</a:t>
            </a:r>
            <a:endParaRPr lang="fr-FR" i="0" dirty="0">
              <a:solidFill>
                <a:srgbClr val="3550FE"/>
              </a:solidFill>
            </a:endParaRPr>
          </a:p>
        </p:txBody>
      </p:sp>
      <p:sp>
        <p:nvSpPr>
          <p:cNvPr id="1156117" name="Freeform 21"/>
          <p:cNvSpPr>
            <a:spLocks/>
          </p:cNvSpPr>
          <p:nvPr/>
        </p:nvSpPr>
        <p:spPr bwMode="auto">
          <a:xfrm>
            <a:off x="13354612" y="2956501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18" name="Freeform 22"/>
          <p:cNvSpPr>
            <a:spLocks/>
          </p:cNvSpPr>
          <p:nvPr/>
        </p:nvSpPr>
        <p:spPr bwMode="auto">
          <a:xfrm>
            <a:off x="13354612" y="263018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276730" y="7213245"/>
            <a:ext cx="7700407" cy="2035420"/>
            <a:chOff x="2743200" y="9669811"/>
            <a:chExt cx="6759388" cy="2035420"/>
          </a:xfrm>
        </p:grpSpPr>
        <p:sp>
          <p:nvSpPr>
            <p:cNvPr id="4" name="Rectangle 3"/>
            <p:cNvSpPr/>
            <p:nvPr/>
          </p:nvSpPr>
          <p:spPr>
            <a:xfrm>
              <a:off x="2743200" y="9669811"/>
              <a:ext cx="6759388" cy="2035420"/>
            </a:xfrm>
            <a:prstGeom prst="rect">
              <a:avLst/>
            </a:prstGeom>
            <a:ln>
              <a:solidFill>
                <a:srgbClr val="87D4F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aphicFrame>
          <p:nvGraphicFramePr>
            <p:cNvPr id="26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7123113" y="9827515"/>
            <a:ext cx="2106035" cy="1736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31" name="Equation" r:id="rId12" imgW="457200" imgH="431640" progId="Equation.3">
                    <p:embed/>
                  </p:oleObj>
                </mc:Choice>
                <mc:Fallback>
                  <p:oleObj name="Equation" r:id="rId12" imgW="4572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3113" y="9827515"/>
                          <a:ext cx="2106035" cy="173695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037809" y="10073251"/>
              <a:ext cx="4455066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Blackboard 1</a:t>
              </a:r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8306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8" grpId="0" animBg="1"/>
      <p:bldP spid="2066" grpId="0"/>
      <p:bldP spid="1156117" grpId="0" animBg="1"/>
      <p:bldP spid="1156117" grpId="1" animBg="1"/>
      <p:bldP spid="1156118" grpId="0" animBg="1"/>
      <p:bldP spid="11561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13320" name="Text Box 3"/>
          <p:cNvSpPr txBox="1">
            <a:spLocks noChangeArrowheads="1"/>
          </p:cNvSpPr>
          <p:nvPr/>
        </p:nvSpPr>
        <p:spPr bwMode="auto">
          <a:xfrm>
            <a:off x="594544" y="0"/>
            <a:ext cx="10975821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</a:t>
            </a:r>
            <a:r>
              <a:rPr lang="en-US" sz="6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4.1. Separation of time scales</a:t>
            </a:r>
            <a:endParaRPr lang="en-US" sz="6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1431569"/>
            <a:ext cx="7964002" cy="4022640"/>
            <a:chOff x="336" y="922"/>
            <a:chExt cx="2123" cy="1430"/>
          </a:xfrm>
        </p:grpSpPr>
        <p:graphicFrame>
          <p:nvGraphicFramePr>
            <p:cNvPr id="13317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6232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" y="1136"/>
                          <a:ext cx="2094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922"/>
              <a:ext cx="526" cy="374"/>
              <a:chOff x="4848" y="2218"/>
              <a:chExt cx="526" cy="374"/>
            </a:xfrm>
          </p:grpSpPr>
          <p:sp>
            <p:nvSpPr>
              <p:cNvPr id="13347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Text Box 8"/>
              <p:cNvSpPr txBox="1">
                <a:spLocks noChangeArrowheads="1"/>
              </p:cNvSpPr>
              <p:nvPr/>
            </p:nvSpPr>
            <p:spPr bwMode="auto">
              <a:xfrm>
                <a:off x="4848" y="2218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3318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6233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60"/>
                          <a:ext cx="153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40" name="Text Box 32"/>
          <p:cNvSpPr txBox="1">
            <a:spLocks noChangeArrowheads="1"/>
          </p:cNvSpPr>
          <p:nvPr/>
        </p:nvSpPr>
        <p:spPr bwMode="auto">
          <a:xfrm>
            <a:off x="3297419" y="5080025"/>
            <a:ext cx="921572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i="0" dirty="0" err="1"/>
              <a:t>Separation</a:t>
            </a:r>
            <a:r>
              <a:rPr lang="fr-CH" b="1" i="0" dirty="0"/>
              <a:t> of time </a:t>
            </a:r>
            <a:r>
              <a:rPr lang="fr-CH" b="1" i="0" dirty="0" err="1"/>
              <a:t>scales</a:t>
            </a:r>
            <a:endParaRPr lang="fr-FR" b="1" i="0" dirty="0"/>
          </a:p>
        </p:txBody>
      </p:sp>
      <p:graphicFrame>
        <p:nvGraphicFramePr>
          <p:cNvPr id="13316" name="Object 33"/>
          <p:cNvGraphicFramePr>
            <a:graphicFrameLocks noChangeAspect="1"/>
          </p:cNvGraphicFramePr>
          <p:nvPr>
            <p:extLst/>
          </p:nvPr>
        </p:nvGraphicFramePr>
        <p:xfrm>
          <a:off x="5748779" y="6306795"/>
          <a:ext cx="2273285" cy="74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34" name="Equation" r:id="rId8" imgW="495000" imgH="190440" progId="Equation.3">
                  <p:embed/>
                </p:oleObj>
              </mc:Choice>
              <mc:Fallback>
                <p:oleObj name="Equation" r:id="rId8" imgW="495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779" y="6306795"/>
                        <a:ext cx="2273285" cy="745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13144540" y="80641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 flipH="1" flipV="1">
            <a:off x="13144540" y="29331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" name="Freeform 12"/>
          <p:cNvSpPr>
            <a:spLocks/>
          </p:cNvSpPr>
          <p:nvPr/>
        </p:nvSpPr>
        <p:spPr bwMode="auto">
          <a:xfrm>
            <a:off x="13324602" y="3203208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 flipH="1">
            <a:off x="13504665" y="3608285"/>
            <a:ext cx="2160746" cy="580610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63" name="Object 14"/>
          <p:cNvGraphicFramePr>
            <a:graphicFrameLocks noChangeAspect="1"/>
          </p:cNvGraphicFramePr>
          <p:nvPr/>
        </p:nvGraphicFramePr>
        <p:xfrm>
          <a:off x="18850262" y="8435455"/>
          <a:ext cx="2010694" cy="131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35" name="Equation" r:id="rId10" imgW="406080" imgH="355320" progId="Equation.3">
                  <p:embed/>
                </p:oleObj>
              </mc:Choice>
              <mc:Fallback>
                <p:oleObj name="Equation" r:id="rId10" imgW="4060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0262" y="8435455"/>
                        <a:ext cx="2010694" cy="1313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5"/>
          <p:cNvGraphicFramePr>
            <a:graphicFrameLocks noChangeAspect="1"/>
          </p:cNvGraphicFramePr>
          <p:nvPr/>
        </p:nvGraphicFramePr>
        <p:xfrm>
          <a:off x="15657908" y="2258029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36" name="Equation" r:id="rId12" imgW="469800" imgH="393480" progId="Equation.3">
                  <p:embed/>
                </p:oleObj>
              </mc:Choice>
              <mc:Fallback>
                <p:oleObj name="Equation" r:id="rId12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258029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12026655" y="23761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20129453" y="71020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18531402" y="6415695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I(t)=0</a:t>
            </a:r>
            <a:endParaRPr lang="en-US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3478408" y="7411509"/>
            <a:ext cx="3920104" cy="3102779"/>
            <a:chOff x="3593" y="2840"/>
            <a:chExt cx="1045" cy="1103"/>
          </a:xfrm>
        </p:grpSpPr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H="1" flipV="1">
              <a:off x="3833" y="2840"/>
              <a:ext cx="9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593" y="3702"/>
              <a:ext cx="1045" cy="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Stable </a:t>
              </a:r>
              <a:r>
                <a:rPr lang="fr-CH" sz="3800" dirty="0" err="1"/>
                <a:t>fixed</a:t>
              </a:r>
              <a:r>
                <a:rPr lang="fr-CH" sz="3800" dirty="0"/>
                <a:t> point</a:t>
              </a:r>
              <a:endParaRPr lang="fr-FR" sz="3800" dirty="0"/>
            </a:p>
          </p:txBody>
        </p:sp>
      </p:grpSp>
      <p:sp>
        <p:nvSpPr>
          <p:cNvPr id="71" name="Line 34"/>
          <p:cNvSpPr>
            <a:spLocks noChangeShapeType="1"/>
          </p:cNvSpPr>
          <p:nvPr/>
        </p:nvSpPr>
        <p:spPr bwMode="auto">
          <a:xfrm rot="-120000" flipV="1">
            <a:off x="15422695" y="7284923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 flipV="1">
            <a:off x="17608582" y="6519777"/>
            <a:ext cx="0" cy="255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 flipH="1" flipV="1">
            <a:off x="14716335" y="4957014"/>
            <a:ext cx="14445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4" name="Line 36"/>
          <p:cNvSpPr>
            <a:spLocks noChangeShapeType="1"/>
          </p:cNvSpPr>
          <p:nvPr/>
        </p:nvSpPr>
        <p:spPr bwMode="auto">
          <a:xfrm flipH="1" flipV="1">
            <a:off x="14579979" y="5446296"/>
            <a:ext cx="14445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 rot="120000" flipH="1" flipV="1">
            <a:off x="17992542" y="5471911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 rot="120000" flipH="1" flipV="1">
            <a:off x="18878421" y="6038747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rot="120000" flipH="1" flipV="1">
            <a:off x="17608135" y="4905786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 rot="120000" flipV="1">
            <a:off x="12512841" y="5598696"/>
            <a:ext cx="9918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rot="120000" flipV="1">
            <a:off x="12641178" y="6761742"/>
            <a:ext cx="9918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453640" y="8874287"/>
            <a:ext cx="2151085" cy="7269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49379" y="7556301"/>
            <a:ext cx="467628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/>
              <a:t>Blackboard 1</a:t>
            </a:r>
            <a:endParaRPr lang="en-US" sz="6000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453640" y="9601200"/>
            <a:ext cx="2151085" cy="1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604724" y="8926356"/>
            <a:ext cx="1" cy="6457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6744" y="9506025"/>
            <a:ext cx="99738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29562" y="8636825"/>
            <a:ext cx="11192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80479" y="10214514"/>
            <a:ext cx="10704404" cy="1801891"/>
            <a:chOff x="5080479" y="10214514"/>
            <a:chExt cx="10704404" cy="1801891"/>
          </a:xfrm>
        </p:grpSpPr>
        <p:graphicFrame>
          <p:nvGraphicFramePr>
            <p:cNvPr id="81" name="Object 33"/>
            <p:cNvGraphicFramePr>
              <a:graphicFrameLocks noChangeAspect="1"/>
            </p:cNvGraphicFramePr>
            <p:nvPr>
              <p:extLst/>
            </p:nvPr>
          </p:nvGraphicFramePr>
          <p:xfrm>
            <a:off x="5080479" y="10315849"/>
            <a:ext cx="2273285" cy="745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6237" name="Equation" r:id="rId14" imgW="495000" imgH="190440" progId="Equation.3">
                    <p:embed/>
                  </p:oleObj>
                </mc:Choice>
                <mc:Fallback>
                  <p:oleObj name="Equation" r:id="rId14" imgW="4950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479" y="10315849"/>
                          <a:ext cx="2273285" cy="745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TextBox 89"/>
            <p:cNvSpPr txBox="1"/>
            <p:nvPr/>
          </p:nvSpPr>
          <p:spPr>
            <a:xfrm>
              <a:off x="8428190" y="10214514"/>
              <a:ext cx="210666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&lt;&lt;</a:t>
              </a:r>
              <a:endParaRPr lang="fr-CH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441516" y="10214514"/>
              <a:ext cx="997389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fr-CH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5195" y="11046909"/>
              <a:ext cx="7989688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Unless close to </a:t>
              </a:r>
              <a:r>
                <a:rPr lang="en-US" dirty="0" err="1" smtClean="0"/>
                <a:t>nullcline</a:t>
              </a:r>
              <a:endParaRPr lang="fr-CH" dirty="0"/>
            </a:p>
          </p:txBody>
        </p:sp>
        <p:cxnSp>
          <p:nvCxnSpPr>
            <p:cNvPr id="18" name="Straight Arrow Connector 17"/>
            <p:cNvCxnSpPr>
              <a:endCxn id="90" idx="1"/>
            </p:cNvCxnSpPr>
            <p:nvPr/>
          </p:nvCxnSpPr>
          <p:spPr>
            <a:xfrm>
              <a:off x="7524142" y="10699262"/>
              <a:ext cx="9040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43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69888</TotalTime>
  <Words>3114</Words>
  <Application>Microsoft Office PowerPoint</Application>
  <PresentationFormat>Custom</PresentationFormat>
  <Paragraphs>707</Paragraphs>
  <Slides>68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ＭＳ Ｐゴシック</vt:lpstr>
      <vt:lpstr>Arial</vt:lpstr>
      <vt:lpstr>Arial Narrow</vt:lpstr>
      <vt:lpstr>Calibri</vt:lpstr>
      <vt:lpstr>HelveticaNeueLT Pro 55 Roman</vt:lpstr>
      <vt:lpstr>Impact</vt:lpstr>
      <vt:lpstr>Symbol</vt:lpstr>
      <vt:lpstr>Times New Roman</vt:lpstr>
      <vt:lpstr>Verdana</vt:lpstr>
      <vt:lpstr>Wingdings</vt:lpstr>
      <vt:lpstr>Thème Office</vt:lpstr>
      <vt:lpstr>Equation</vt:lpstr>
      <vt:lpstr>Biological Modeling of Neural Networks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 </vt:lpstr>
      <vt:lpstr>Biological Modeling of Neural Networks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Wulfram Gerstner</dc:creator>
  <cp:lastModifiedBy>Wulfram Gerstner</cp:lastModifiedBy>
  <cp:revision>1220</cp:revision>
  <cp:lastPrinted>2013-05-07T08:05:56Z</cp:lastPrinted>
  <dcterms:created xsi:type="dcterms:W3CDTF">2011-05-09T14:50:50Z</dcterms:created>
  <dcterms:modified xsi:type="dcterms:W3CDTF">2019-03-18T11:41:23Z</dcterms:modified>
</cp:coreProperties>
</file>