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507" r:id="rId2"/>
    <p:sldId id="595" r:id="rId3"/>
    <p:sldId id="555" r:id="rId4"/>
    <p:sldId id="557" r:id="rId5"/>
    <p:sldId id="619" r:id="rId6"/>
    <p:sldId id="556" r:id="rId7"/>
    <p:sldId id="558" r:id="rId8"/>
    <p:sldId id="592" r:id="rId9"/>
    <p:sldId id="596" r:id="rId10"/>
    <p:sldId id="603" r:id="rId11"/>
    <p:sldId id="599" r:id="rId12"/>
    <p:sldId id="597" r:id="rId13"/>
    <p:sldId id="585" r:id="rId14"/>
    <p:sldId id="584" r:id="rId15"/>
    <p:sldId id="586" r:id="rId16"/>
    <p:sldId id="620" r:id="rId17"/>
    <p:sldId id="609" r:id="rId18"/>
    <p:sldId id="508" r:id="rId19"/>
    <p:sldId id="509" r:id="rId20"/>
    <p:sldId id="510" r:id="rId21"/>
    <p:sldId id="511" r:id="rId22"/>
    <p:sldId id="512" r:id="rId23"/>
    <p:sldId id="621" r:id="rId24"/>
    <p:sldId id="524" r:id="rId25"/>
    <p:sldId id="561" r:id="rId26"/>
    <p:sldId id="600" r:id="rId27"/>
    <p:sldId id="578" r:id="rId28"/>
    <p:sldId id="581" r:id="rId29"/>
    <p:sldId id="577" r:id="rId30"/>
    <p:sldId id="579" r:id="rId31"/>
    <p:sldId id="580" r:id="rId32"/>
    <p:sldId id="538" r:id="rId33"/>
    <p:sldId id="602" r:id="rId34"/>
    <p:sldId id="601" r:id="rId35"/>
    <p:sldId id="622" r:id="rId36"/>
    <p:sldId id="567" r:id="rId37"/>
    <p:sldId id="575" r:id="rId38"/>
    <p:sldId id="623" r:id="rId39"/>
    <p:sldId id="568" r:id="rId40"/>
    <p:sldId id="569" r:id="rId41"/>
    <p:sldId id="615" r:id="rId42"/>
    <p:sldId id="611" r:id="rId43"/>
    <p:sldId id="570" r:id="rId44"/>
    <p:sldId id="540" r:id="rId45"/>
    <p:sldId id="541" r:id="rId46"/>
    <p:sldId id="566" r:id="rId47"/>
    <p:sldId id="624" r:id="rId48"/>
    <p:sldId id="576" r:id="rId49"/>
    <p:sldId id="571" r:id="rId50"/>
    <p:sldId id="618" r:id="rId51"/>
    <p:sldId id="605" r:id="rId52"/>
    <p:sldId id="543" r:id="rId53"/>
    <p:sldId id="545" r:id="rId54"/>
    <p:sldId id="544" r:id="rId55"/>
    <p:sldId id="572" r:id="rId56"/>
    <p:sldId id="573" r:id="rId57"/>
    <p:sldId id="574" r:id="rId58"/>
    <p:sldId id="613" r:id="rId59"/>
    <p:sldId id="610" r:id="rId60"/>
    <p:sldId id="547" r:id="rId61"/>
    <p:sldId id="549" r:id="rId62"/>
    <p:sldId id="550" r:id="rId63"/>
    <p:sldId id="551" r:id="rId64"/>
    <p:sldId id="552" r:id="rId65"/>
    <p:sldId id="553" r:id="rId66"/>
    <p:sldId id="607" r:id="rId67"/>
    <p:sldId id="614" r:id="rId68"/>
    <p:sldId id="608" r:id="rId69"/>
    <p:sldId id="616" r:id="rId70"/>
    <p:sldId id="591" r:id="rId71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FF"/>
    <a:srgbClr val="3550FE"/>
    <a:srgbClr val="87D4F7"/>
    <a:srgbClr val="C30000"/>
    <a:srgbClr val="29ABE2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57" autoAdjust="0"/>
    <p:restoredTop sz="77853" autoAdjust="0"/>
  </p:normalViewPr>
  <p:slideViewPr>
    <p:cSldViewPr snapToGrid="0" snapToObjects="1">
      <p:cViewPr varScale="1">
        <p:scale>
          <a:sx n="50" d="100"/>
          <a:sy n="50" d="100"/>
        </p:scale>
        <p:origin x="1013" y="86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2768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1.wmf"/><Relationship Id="rId7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28.wmf"/><Relationship Id="rId10" Type="http://schemas.openxmlformats.org/officeDocument/2006/relationships/image" Target="../media/image37.wmf"/><Relationship Id="rId4" Type="http://schemas.openxmlformats.org/officeDocument/2006/relationships/image" Target="../media/image32.wmf"/><Relationship Id="rId9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2.wmf"/><Relationship Id="rId7" Type="http://schemas.openxmlformats.org/officeDocument/2006/relationships/image" Target="../media/image35.wmf"/><Relationship Id="rId2" Type="http://schemas.openxmlformats.org/officeDocument/2006/relationships/image" Target="../media/image4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0.wmf"/><Relationship Id="rId5" Type="http://schemas.openxmlformats.org/officeDocument/2006/relationships/image" Target="../media/image33.wmf"/><Relationship Id="rId10" Type="http://schemas.openxmlformats.org/officeDocument/2006/relationships/image" Target="../media/image42.wmf"/><Relationship Id="rId4" Type="http://schemas.openxmlformats.org/officeDocument/2006/relationships/image" Target="../media/image28.wmf"/><Relationship Id="rId9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15/04/2019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1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15/04/2019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6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</a:t>
            </a:r>
            <a:r>
              <a:rPr lang="fr-FR" smtClean="0">
                <a:ea typeface="ＭＳ Ｐゴシック" pitchFamily="34" charset="-128"/>
              </a:rPr>
              <a:t>. 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Lecture</a:t>
            </a:r>
            <a:r>
              <a:rPr lang="fr-FR" baseline="0" dirty="0" smtClean="0">
                <a:ea typeface="ＭＳ Ｐゴシック" pitchFamily="34" charset="-128"/>
              </a:rPr>
              <a:t> 8new: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1st lecture: </a:t>
            </a:r>
            <a:r>
              <a:rPr lang="fr-FR" dirty="0" smtClean="0">
                <a:ea typeface="ＭＳ Ｐゴシック" pitchFamily="34" charset="-128"/>
              </a:rPr>
              <a:t>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40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continuum (</a:t>
            </a:r>
            <a:r>
              <a:rPr lang="fr-FR" baseline="0" dirty="0" err="1" smtClean="0">
                <a:ea typeface="ＭＳ Ｐゴシック" pitchFamily="34" charset="-128"/>
              </a:rPr>
              <a:t>idea</a:t>
            </a:r>
            <a:r>
              <a:rPr lang="fr-FR" baseline="0" dirty="0" smtClean="0">
                <a:ea typeface="ＭＳ Ｐゴシック" pitchFamily="34" charset="-128"/>
              </a:rPr>
              <a:t>)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slide 32.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2nd  lecture: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and  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1.2 at 10:40-11:15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3rd lecture : Discussion of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a few slides, and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at 11:28-11:40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Finally</a:t>
            </a:r>
            <a:r>
              <a:rPr lang="fr-FR" baseline="0" dirty="0" smtClean="0">
                <a:ea typeface="ＭＳ Ｐゴシック" pitchFamily="34" charset="-128"/>
              </a:rPr>
              <a:t> applications (8.6 and 8.7). I </a:t>
            </a:r>
            <a:r>
              <a:rPr lang="fr-FR" baseline="0" dirty="0" err="1" smtClean="0">
                <a:ea typeface="ＭＳ Ｐゴシック" pitchFamily="34" charset="-128"/>
              </a:rPr>
              <a:t>Stopped</a:t>
            </a:r>
            <a:r>
              <a:rPr lang="fr-FR" baseline="0" dirty="0" smtClean="0">
                <a:ea typeface="ＭＳ Ｐゴシック" pitchFamily="34" charset="-128"/>
              </a:rPr>
              <a:t> at 12:00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8new. I </a:t>
            </a:r>
            <a:r>
              <a:rPr lang="fr-FR" dirty="0" err="1" smtClean="0">
                <a:ea typeface="ＭＳ Ｐゴシック" pitchFamily="34" charset="-128"/>
              </a:rPr>
              <a:t>added</a:t>
            </a:r>
            <a:r>
              <a:rPr lang="fr-FR" dirty="0" smtClean="0">
                <a:ea typeface="ＭＳ Ｐゴシック" pitchFamily="34" charset="-128"/>
              </a:rPr>
              <a:t> a bit of </a:t>
            </a:r>
            <a:r>
              <a:rPr lang="fr-FR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, orientation </a:t>
            </a:r>
            <a:r>
              <a:rPr lang="fr-FR" baseline="0" dirty="0" err="1" smtClean="0">
                <a:ea typeface="ＭＳ Ｐゴシック" pitchFamily="34" charset="-128"/>
              </a:rPr>
              <a:t>maps</a:t>
            </a:r>
            <a:r>
              <a:rPr lang="fr-FR" baseline="0" dirty="0" smtClean="0">
                <a:ea typeface="ＭＳ Ｐゴシック" pitchFamily="34" charset="-128"/>
              </a:rPr>
              <a:t>, and </a:t>
            </a:r>
            <a:r>
              <a:rPr lang="fr-FR" dirty="0" smtClean="0">
                <a:ea typeface="ＭＳ Ｐゴシック" pitchFamily="34" charset="-128"/>
              </a:rPr>
              <a:t> course </a:t>
            </a:r>
            <a:r>
              <a:rPr lang="fr-FR" dirty="0" err="1" smtClean="0">
                <a:ea typeface="ＭＳ Ｐゴシック" pitchFamily="34" charset="-128"/>
              </a:rPr>
              <a:t>coding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dirty="0" smtClean="0">
                <a:ea typeface="ＭＳ Ｐゴシック" pitchFamily="34" charset="-128"/>
              </a:rPr>
              <a:t> week7new.</a:t>
            </a:r>
          </a:p>
          <a:p>
            <a:r>
              <a:rPr lang="fr-FR" dirty="0" smtClean="0">
                <a:ea typeface="ＭＳ Ｐゴシック" pitchFamily="34" charset="-128"/>
              </a:rPr>
              <a:t>Lecture</a:t>
            </a:r>
            <a:r>
              <a:rPr lang="fr-FR" baseline="0" dirty="0" smtClean="0">
                <a:ea typeface="ＭＳ Ｐゴシック" pitchFamily="34" charset="-128"/>
              </a:rPr>
              <a:t> 8new: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1st lecture: </a:t>
            </a:r>
            <a:r>
              <a:rPr lang="fr-FR" dirty="0" smtClean="0">
                <a:ea typeface="ＭＳ Ｐゴシック" pitchFamily="34" charset="-128"/>
              </a:rPr>
              <a:t>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40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continuum (</a:t>
            </a:r>
            <a:r>
              <a:rPr lang="fr-FR" baseline="0" dirty="0" err="1" smtClean="0">
                <a:ea typeface="ＭＳ Ｐゴシック" pitchFamily="34" charset="-128"/>
              </a:rPr>
              <a:t>idea</a:t>
            </a:r>
            <a:r>
              <a:rPr lang="fr-FR" baseline="0" dirty="0" smtClean="0">
                <a:ea typeface="ＭＳ Ｐゴシック" pitchFamily="34" charset="-128"/>
              </a:rPr>
              <a:t>)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slide 32.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2nd  lecture: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and  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1.2 at 10:40-11:15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3rd lecture : Discussion of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a few slides, and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at 11:28-11:40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Finally</a:t>
            </a:r>
            <a:r>
              <a:rPr lang="fr-FR" baseline="0" dirty="0" smtClean="0">
                <a:ea typeface="ＭＳ Ｐゴシック" pitchFamily="34" charset="-128"/>
              </a:rPr>
              <a:t> applications (8.4 and 8.5). </a:t>
            </a:r>
            <a:r>
              <a:rPr lang="fr-FR" baseline="0" smtClean="0">
                <a:ea typeface="ＭＳ Ｐゴシック" pitchFamily="34" charset="-128"/>
              </a:rPr>
              <a:t>I Stopped</a:t>
            </a:r>
            <a:r>
              <a:rPr lang="fr-FR" baseline="0" dirty="0" smtClean="0">
                <a:ea typeface="ＭＳ Ｐゴシック" pitchFamily="34" charset="-128"/>
              </a:rPr>
              <a:t> at 12:00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1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545C1-A73D-489B-9624-2C523470E1C2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139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A3E74-DBF1-4587-933F-9CD4378C9FC6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21587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FABD6-5B0F-4838-9F2C-9A0B3EA95330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simplest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integrate</a:t>
            </a:r>
            <a:r>
              <a:rPr lang="fr-FR" baseline="0" dirty="0" smtClean="0"/>
              <a:t>-and-</a:t>
            </a:r>
            <a:r>
              <a:rPr lang="fr-FR" baseline="0" dirty="0" err="1" smtClean="0"/>
              <a:t>fire</a:t>
            </a:r>
            <a:r>
              <a:rPr lang="fr-FR" baseline="0" dirty="0" smtClean="0"/>
              <a:t> model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passive membrane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threshold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The reset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replaced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adding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spike-after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potential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14427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32462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98691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CA2E7-F9E3-436F-AD06-CA8C5EB5545C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9603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EC45D-B3D3-47C5-8C46-286DF88FDB42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93670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06A8E-15C8-4D48-B3C9-1B5395449967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08965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0E182-0981-4776-BD0A-D540165DBC10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5196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545C1-A73D-489B-9624-2C523470E1C2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Welcome.</a:t>
            </a:r>
          </a:p>
          <a:p>
            <a:r>
              <a:rPr lang="en-US" dirty="0" smtClean="0"/>
              <a:t>1)Look around the room – now CLOSE</a:t>
            </a:r>
            <a:r>
              <a:rPr lang="en-US" baseline="0" dirty="0" smtClean="0"/>
              <a:t> </a:t>
            </a:r>
            <a:r>
              <a:rPr lang="en-US" dirty="0" smtClean="0"/>
              <a:t>your</a:t>
            </a:r>
            <a:r>
              <a:rPr lang="en-US" baseline="0" dirty="0" smtClean="0"/>
              <a:t> eyes.  Turn your shoulders and Point your NOSE to the door through which you entered. Point with your NOSE to the other door. OPEN YOUR EYES.  </a:t>
            </a:r>
            <a:r>
              <a:rPr lang="en-US" baseline="0" dirty="0" smtClean="0">
                <a:sym typeface="Wingdings" panose="05000000000000000000" pitchFamily="2" charset="2"/>
              </a:rPr>
              <a:t> Internal compass</a:t>
            </a:r>
          </a:p>
          <a:p>
            <a:r>
              <a:rPr lang="en-US" dirty="0" smtClean="0"/>
              <a:t>2) Turn around and look at the corner in the back of the room. </a:t>
            </a:r>
          </a:p>
        </p:txBody>
      </p:sp>
    </p:spTree>
    <p:extLst>
      <p:ext uri="{BB962C8B-B14F-4D97-AF65-F5344CB8AC3E}">
        <p14:creationId xmlns:p14="http://schemas.microsoft.com/office/powerpoint/2010/main" val="350911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C4855-580D-4DC6-B24B-A1373DF6818E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4852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C2859-1743-4953-92E4-4D1F5ED93198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19147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7975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25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545C1-A73D-489B-9624-2C523470E1C2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034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06111-9E74-44B1-8782-A9E85C3994DC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61647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6368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CE0DB-3321-40DA-960C-EAB94332FD47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33428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D1FE2-1A34-4DBD-A965-418E144CF1A2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93200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1192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434-4E1D-4A1B-8049-E372543C36A6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4083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8new. I </a:t>
            </a:r>
            <a:r>
              <a:rPr lang="fr-FR" dirty="0" err="1" smtClean="0">
                <a:ea typeface="ＭＳ Ｐゴシック" pitchFamily="34" charset="-128"/>
              </a:rPr>
              <a:t>added</a:t>
            </a:r>
            <a:r>
              <a:rPr lang="fr-FR" dirty="0" smtClean="0">
                <a:ea typeface="ＭＳ Ｐゴシック" pitchFamily="34" charset="-128"/>
              </a:rPr>
              <a:t> a bit of </a:t>
            </a:r>
            <a:r>
              <a:rPr lang="fr-FR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, orientation </a:t>
            </a:r>
            <a:r>
              <a:rPr lang="fr-FR" baseline="0" dirty="0" err="1" smtClean="0">
                <a:ea typeface="ＭＳ Ｐゴシック" pitchFamily="34" charset="-128"/>
              </a:rPr>
              <a:t>maps</a:t>
            </a:r>
            <a:r>
              <a:rPr lang="fr-FR" baseline="0" dirty="0" smtClean="0">
                <a:ea typeface="ＭＳ Ｐゴシック" pitchFamily="34" charset="-128"/>
              </a:rPr>
              <a:t>, and </a:t>
            </a:r>
            <a:r>
              <a:rPr lang="fr-FR" dirty="0" smtClean="0">
                <a:ea typeface="ＭＳ Ｐゴシック" pitchFamily="34" charset="-128"/>
              </a:rPr>
              <a:t> course </a:t>
            </a:r>
            <a:r>
              <a:rPr lang="fr-FR" dirty="0" err="1" smtClean="0">
                <a:ea typeface="ＭＳ Ｐゴシック" pitchFamily="34" charset="-128"/>
              </a:rPr>
              <a:t>coding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dirty="0" smtClean="0">
                <a:ea typeface="ＭＳ Ｐゴシック" pitchFamily="34" charset="-128"/>
              </a:rPr>
              <a:t> week7new.</a:t>
            </a:r>
          </a:p>
          <a:p>
            <a:r>
              <a:rPr lang="fr-FR" dirty="0" smtClean="0">
                <a:ea typeface="ＭＳ Ｐゴシック" pitchFamily="34" charset="-128"/>
              </a:rPr>
              <a:t>Lecture</a:t>
            </a:r>
            <a:r>
              <a:rPr lang="fr-FR" baseline="0" dirty="0" smtClean="0">
                <a:ea typeface="ＭＳ Ｐゴシック" pitchFamily="34" charset="-128"/>
              </a:rPr>
              <a:t> 8new: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1st lecture: </a:t>
            </a:r>
            <a:r>
              <a:rPr lang="fr-FR" dirty="0" smtClean="0">
                <a:ea typeface="ＭＳ Ｐゴシック" pitchFamily="34" charset="-128"/>
              </a:rPr>
              <a:t>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40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continuum (</a:t>
            </a:r>
            <a:r>
              <a:rPr lang="fr-FR" baseline="0" dirty="0" err="1" smtClean="0">
                <a:ea typeface="ＭＳ Ｐゴシック" pitchFamily="34" charset="-128"/>
              </a:rPr>
              <a:t>idea</a:t>
            </a:r>
            <a:r>
              <a:rPr lang="fr-FR" baseline="0" dirty="0" smtClean="0">
                <a:ea typeface="ＭＳ Ｐゴシック" pitchFamily="34" charset="-128"/>
              </a:rPr>
              <a:t>)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slide 32.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2nd  lecture: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and  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1.2 at 10:40-11:15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3rd lecture : Discussion of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a few slides, and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at 11:28-11:40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Finally</a:t>
            </a:r>
            <a:r>
              <a:rPr lang="fr-FR" baseline="0" dirty="0" smtClean="0">
                <a:ea typeface="ＭＳ Ｐゴシック" pitchFamily="34" charset="-128"/>
              </a:rPr>
              <a:t> applications (8.4 and 8.5). </a:t>
            </a:r>
            <a:r>
              <a:rPr lang="fr-FR" baseline="0" smtClean="0">
                <a:ea typeface="ＭＳ Ｐゴシック" pitchFamily="34" charset="-128"/>
              </a:rPr>
              <a:t>I Stopped</a:t>
            </a:r>
            <a:r>
              <a:rPr lang="fr-FR" baseline="0" dirty="0" smtClean="0">
                <a:ea typeface="ＭＳ Ｐゴシック" pitchFamily="34" charset="-128"/>
              </a:rPr>
              <a:t> at 12:00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0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46894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C2859-1743-4953-92E4-4D1F5ED93198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34058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Start exercise</a:t>
            </a:r>
            <a:r>
              <a:rPr lang="en-US" baseline="0" dirty="0" smtClean="0"/>
              <a:t> at 10:30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391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453229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01348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C2859-1743-4953-92E4-4D1F5ED93198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53813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28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74298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23B86-6963-4333-9019-BF0AF6F4C65F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9400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2909D-82F1-4EAE-9324-9CDE28595CAA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03550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E3B3-8EFE-4371-B755-401D98C6370C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stopped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the end of the second lecture (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11:00)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0520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Start here at 11:28</a:t>
            </a:r>
          </a:p>
        </p:txBody>
      </p:sp>
    </p:spTree>
    <p:extLst>
      <p:ext uri="{BB962C8B-B14F-4D97-AF65-F5344CB8AC3E}">
        <p14:creationId xmlns:p14="http://schemas.microsoft.com/office/powerpoint/2010/main" val="42359014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B3738-4900-42DD-8AEE-A8C96C49E241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065732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579167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58521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8new. I </a:t>
            </a:r>
            <a:r>
              <a:rPr lang="fr-FR" dirty="0" err="1" smtClean="0">
                <a:ea typeface="ＭＳ Ｐゴシック" pitchFamily="34" charset="-128"/>
              </a:rPr>
              <a:t>added</a:t>
            </a:r>
            <a:r>
              <a:rPr lang="fr-FR" dirty="0" smtClean="0">
                <a:ea typeface="ＭＳ Ｐゴシック" pitchFamily="34" charset="-128"/>
              </a:rPr>
              <a:t> a bit of </a:t>
            </a:r>
            <a:r>
              <a:rPr lang="fr-FR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, orientation </a:t>
            </a:r>
            <a:r>
              <a:rPr lang="fr-FR" baseline="0" dirty="0" err="1" smtClean="0">
                <a:ea typeface="ＭＳ Ｐゴシック" pitchFamily="34" charset="-128"/>
              </a:rPr>
              <a:t>maps</a:t>
            </a:r>
            <a:r>
              <a:rPr lang="fr-FR" baseline="0" dirty="0" smtClean="0">
                <a:ea typeface="ＭＳ Ｐゴシック" pitchFamily="34" charset="-128"/>
              </a:rPr>
              <a:t>, and </a:t>
            </a:r>
            <a:r>
              <a:rPr lang="fr-FR" dirty="0" smtClean="0">
                <a:ea typeface="ＭＳ Ｐゴシック" pitchFamily="34" charset="-128"/>
              </a:rPr>
              <a:t> course </a:t>
            </a:r>
            <a:r>
              <a:rPr lang="fr-FR" dirty="0" err="1" smtClean="0">
                <a:ea typeface="ＭＳ Ｐゴシック" pitchFamily="34" charset="-128"/>
              </a:rPr>
              <a:t>coding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dirty="0" smtClean="0">
                <a:ea typeface="ＭＳ Ｐゴシック" pitchFamily="34" charset="-128"/>
              </a:rPr>
              <a:t> week7new.</a:t>
            </a:r>
          </a:p>
          <a:p>
            <a:r>
              <a:rPr lang="fr-FR" dirty="0" smtClean="0">
                <a:ea typeface="ＭＳ Ｐゴシック" pitchFamily="34" charset="-128"/>
              </a:rPr>
              <a:t>Lecture</a:t>
            </a:r>
            <a:r>
              <a:rPr lang="fr-FR" baseline="0" dirty="0" smtClean="0">
                <a:ea typeface="ＭＳ Ｐゴシック" pitchFamily="34" charset="-128"/>
              </a:rPr>
              <a:t> 8new: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1st lecture: </a:t>
            </a:r>
            <a:r>
              <a:rPr lang="fr-FR" dirty="0" smtClean="0">
                <a:ea typeface="ＭＳ Ｐゴシック" pitchFamily="34" charset="-128"/>
              </a:rPr>
              <a:t>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40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continuum (</a:t>
            </a:r>
            <a:r>
              <a:rPr lang="fr-FR" baseline="0" dirty="0" err="1" smtClean="0">
                <a:ea typeface="ＭＳ Ｐゴシック" pitchFamily="34" charset="-128"/>
              </a:rPr>
              <a:t>idea</a:t>
            </a:r>
            <a:r>
              <a:rPr lang="fr-FR" baseline="0" dirty="0" smtClean="0">
                <a:ea typeface="ＭＳ Ｐゴシック" pitchFamily="34" charset="-128"/>
              </a:rPr>
              <a:t>)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slide 32.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2nd  lecture: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and  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1.2 at 10:40-11:15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3rd lecture : Discussion of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a few slides, and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at 11:28-11:40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Finally</a:t>
            </a:r>
            <a:r>
              <a:rPr lang="fr-FR" baseline="0" dirty="0" smtClean="0">
                <a:ea typeface="ＭＳ Ｐゴシック" pitchFamily="34" charset="-128"/>
              </a:rPr>
              <a:t> applications (8.4 and 8.5). </a:t>
            </a:r>
            <a:r>
              <a:rPr lang="fr-FR" baseline="0" smtClean="0">
                <a:ea typeface="ＭＳ Ｐゴシック" pitchFamily="34" charset="-128"/>
              </a:rPr>
              <a:t>I Stopped</a:t>
            </a:r>
            <a:r>
              <a:rPr lang="fr-FR" baseline="0" dirty="0" smtClean="0">
                <a:ea typeface="ＭＳ Ｐゴシック" pitchFamily="34" charset="-128"/>
              </a:rPr>
              <a:t> at 12:00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555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CF7AD-E480-43CF-B73C-06D2C632B5E9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431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44776-9A86-457B-8906-62AF6C55468E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195521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4A6B9-53AE-4414-98BF-DA1B968EABB2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261255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1411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053578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382709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455010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58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883385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925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90028-4E60-4EB7-B950-8B04B47CF12C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48783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4D68-F1AD-42C7-AD28-C4EA965D28C3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47921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66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284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4D68-F1AD-42C7-AD28-C4EA965D28C3}" type="slidenum">
              <a:rPr lang="fr-FR" smtClean="0"/>
              <a:pPr/>
              <a:t>67</a:t>
            </a:fld>
            <a:endParaRPr lang="fr-F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265166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4D68-F1AD-42C7-AD28-C4EA965D28C3}" type="slidenum">
              <a:rPr lang="fr-FR" smtClean="0"/>
              <a:pPr/>
              <a:t>68</a:t>
            </a:fld>
            <a:endParaRPr lang="fr-F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752253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5611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F3823-7513-476A-945C-54311CB0BD1F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38099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70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7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2933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545C1-A73D-489B-9624-2C523470E1C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268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44776-9A86-457B-8906-62AF6C55468E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3379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B069C71-9E0B-43A8-A636-5C65C619C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18" Type="http://schemas.openxmlformats.org/officeDocument/2006/relationships/image" Target="../media/image34.wmf"/><Relationship Id="rId26" Type="http://schemas.openxmlformats.org/officeDocument/2006/relationships/oleObject" Target="../embeddings/oleObject34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29.bin"/><Relationship Id="rId25" Type="http://schemas.openxmlformats.org/officeDocument/2006/relationships/image" Target="../media/image37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9.png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29.wmf"/><Relationship Id="rId15" Type="http://schemas.openxmlformats.org/officeDocument/2006/relationships/image" Target="../media/image33.wmf"/><Relationship Id="rId23" Type="http://schemas.openxmlformats.org/officeDocument/2006/relationships/image" Target="../media/image36.wmf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3.wmf"/><Relationship Id="rId18" Type="http://schemas.openxmlformats.org/officeDocument/2006/relationships/image" Target="../media/image35.wmf"/><Relationship Id="rId26" Type="http://schemas.openxmlformats.org/officeDocument/2006/relationships/oleObject" Target="../embeddings/oleObject46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43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1.bin"/><Relationship Id="rId25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40.bin"/><Relationship Id="rId23" Type="http://schemas.openxmlformats.org/officeDocument/2006/relationships/image" Target="../media/image41.wmf"/><Relationship Id="rId28" Type="http://schemas.openxmlformats.org/officeDocument/2006/relationships/image" Target="../media/image30.wmf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2.wmf"/><Relationship Id="rId14" Type="http://schemas.openxmlformats.org/officeDocument/2006/relationships/image" Target="../media/image39.png"/><Relationship Id="rId22" Type="http://schemas.openxmlformats.org/officeDocument/2006/relationships/oleObject" Target="../embeddings/oleObject44.bin"/><Relationship Id="rId27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54.png"/><Relationship Id="rId10" Type="http://schemas.openxmlformats.org/officeDocument/2006/relationships/image" Target="../media/image51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8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5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64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58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6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oleObject" Target="../embeddings/oleObject87.bin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74.wmf"/><Relationship Id="rId1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8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9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8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9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9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89.emf"/><Relationship Id="rId4" Type="http://schemas.openxmlformats.org/officeDocument/2006/relationships/oleObject" Target="../embeddings/oleObject10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9.png"/><Relationship Id="rId4" Type="http://schemas.openxmlformats.org/officeDocument/2006/relationships/image" Target="../media/image8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0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103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11918" y="158667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8.1. Aims and challenges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4800" dirty="0" smtClean="0">
                <a:latin typeface="Arial Narrow" pitchFamily="34" charset="0"/>
                <a:cs typeface="ＭＳ Ｐゴシック" charset="0"/>
              </a:rPr>
              <a:t>       - review: mean-field arguments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transients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can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.3.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 (cortex)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orientation </a:t>
            </a:r>
            <a:r>
              <a:rPr lang="fr-CH" sz="4400" noProof="0" dirty="0" err="1" smtClean="0">
                <a:latin typeface="Arial Narrow" pitchFamily="34" charset="0"/>
              </a:rPr>
              <a:t>columns</a:t>
            </a:r>
            <a:endParaRPr lang="fr-CH" sz="4400" dirty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Spatial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cotinuum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(model)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en-US" sz="4400" dirty="0" smtClean="0">
                <a:latin typeface="Arial Narrow" pitchFamily="34" charset="0"/>
                <a:cs typeface="ＭＳ Ｐゴシック" charset="0"/>
              </a:rPr>
              <a:t>- field equations</a:t>
            </a:r>
            <a:endParaRPr kumimoji="0" lang="fr-CH" sz="5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baseline="0" dirty="0" smtClean="0">
                <a:latin typeface="Arial Narrow" pitchFamily="34" charset="0"/>
                <a:cs typeface="ＭＳ Ｐゴシック" charset="0"/>
              </a:rPr>
              <a:t>8.5.  Solution types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8.6.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.7.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111918" y="1057031"/>
            <a:ext cx="10265694" cy="16773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14710" y="150568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120782" y="8897938"/>
            <a:ext cx="7638207" cy="19064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85800" indent="-685800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defRPr lang="fr-CH" sz="4700" kern="1200" dirty="0" smtClean="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r>
              <a:rPr lang="en-US" sz="400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157" y="7751442"/>
            <a:ext cx="7853368" cy="31700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8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18 +</a:t>
            </a:r>
          </a:p>
          <a:p>
            <a:r>
              <a:rPr lang="en-US" sz="4400" dirty="0"/>
              <a:t>+</a:t>
            </a:r>
            <a:r>
              <a:rPr lang="en-US" sz="4400" dirty="0" smtClean="0"/>
              <a:t>Ch. 12.3.7+Ch 15.1-15.2.3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1433" y="0"/>
            <a:ext cx="21781343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8.1.</a:t>
            </a:r>
            <a:r>
              <a:rPr lang="en-US" sz="6800" b="1" dirty="0" smtClean="0"/>
              <a:t>  </a:t>
            </a:r>
            <a:r>
              <a:rPr lang="en-US" sz="6800" b="1" dirty="0">
                <a:solidFill>
                  <a:srgbClr val="FF0000"/>
                </a:solidFill>
              </a:rPr>
              <a:t>A</a:t>
            </a:r>
            <a:r>
              <a:rPr lang="en-US" sz="6800" b="1" dirty="0" smtClean="0">
                <a:solidFill>
                  <a:srgbClr val="FF0000"/>
                </a:solidFill>
              </a:rPr>
              <a:t>ims and challenges: compass and perception</a:t>
            </a:r>
            <a:endParaRPr lang="en-US" sz="6800" b="1" dirty="0">
              <a:solidFill>
                <a:srgbClr val="FF0000"/>
              </a:solidFill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97094"/>
              </p:ext>
            </p:extLst>
          </p:nvPr>
        </p:nvGraphicFramePr>
        <p:xfrm>
          <a:off x="13721082" y="4056741"/>
          <a:ext cx="6463419" cy="581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09" name="Acrobat Document" r:id="rId4" imgW="4114800" imgH="3952494" progId="AcroExch.Document.11">
                  <p:embed/>
                </p:oleObj>
              </mc:Choice>
              <mc:Fallback>
                <p:oleObj name="Acrobat Document" r:id="rId4" imgW="4114800" imgH="395249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1082" y="4056741"/>
                        <a:ext cx="6463419" cy="5816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68" y="4722407"/>
            <a:ext cx="3455957" cy="4018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8908" y="2210082"/>
            <a:ext cx="1751793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sense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direction?                          </a:t>
            </a:r>
            <a:r>
              <a:rPr lang="en-US" dirty="0" smtClean="0">
                <a:solidFill>
                  <a:srgbClr val="FF0000"/>
                </a:solidFill>
              </a:rPr>
              <a:t>visual </a:t>
            </a:r>
            <a:r>
              <a:rPr lang="en-US" dirty="0">
                <a:solidFill>
                  <a:srgbClr val="FF0000"/>
                </a:solidFill>
              </a:rPr>
              <a:t>perception?</a:t>
            </a:r>
          </a:p>
          <a:p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6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11918" y="158667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8.1. Mean-field argument (review)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4800" dirty="0" smtClean="0">
                <a:latin typeface="Arial Narrow" pitchFamily="34" charset="0"/>
                <a:cs typeface="ＭＳ Ｐゴシック" charset="0"/>
              </a:rPr>
              <a:t>       - aims and challenges for this week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transients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can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.3.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 (cortex)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orientation </a:t>
            </a:r>
            <a:r>
              <a:rPr lang="fr-CH" sz="4400" noProof="0" dirty="0" err="1" smtClean="0">
                <a:latin typeface="Arial Narrow" pitchFamily="34" charset="0"/>
              </a:rPr>
              <a:t>columns</a:t>
            </a:r>
            <a:endParaRPr lang="fr-CH" sz="4400" dirty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Spatial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cotinuum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(model)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en-US" sz="4400" dirty="0" smtClean="0">
                <a:latin typeface="Arial Narrow" pitchFamily="34" charset="0"/>
                <a:cs typeface="ＭＳ Ｐゴシック" charset="0"/>
              </a:rPr>
              <a:t>- field equations</a:t>
            </a:r>
            <a:endParaRPr kumimoji="0" lang="fr-CH" sz="5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baseline="0" dirty="0" smtClean="0">
                <a:latin typeface="Arial Narrow" pitchFamily="34" charset="0"/>
                <a:cs typeface="ＭＳ Ｐゴシック" charset="0"/>
              </a:rPr>
              <a:t>8.5.  Solution types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8.6.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.7.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268328" y="2500485"/>
            <a:ext cx="10265694" cy="24895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14710" y="150568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120782" y="8897938"/>
            <a:ext cx="7638207" cy="19064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85800" indent="-685800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defRPr lang="fr-CH" sz="4700" kern="1200" dirty="0" smtClean="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r>
              <a:rPr lang="en-US" sz="400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157" y="7751442"/>
            <a:ext cx="7853368" cy="31700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8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18 +</a:t>
            </a:r>
          </a:p>
          <a:p>
            <a:r>
              <a:rPr lang="en-US" sz="4400" dirty="0"/>
              <a:t>+</a:t>
            </a:r>
            <a:r>
              <a:rPr lang="en-US" sz="4400" dirty="0" smtClean="0"/>
              <a:t>Ch. 12.3.7+Ch 15.1-15.2.3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42189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67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8.2. Aims and challenges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68" name="Straight Connector 367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3040" y="2470533"/>
            <a:ext cx="8983550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en-US" dirty="0"/>
              <a:t>b</a:t>
            </a:r>
            <a:r>
              <a:rPr lang="en-US" dirty="0" smtClean="0"/>
              <a:t>eyond stationary states</a:t>
            </a:r>
          </a:p>
          <a:p>
            <a:pPr marL="857250" indent="-857250">
              <a:buFontTx/>
              <a:buChar char="-"/>
            </a:pPr>
            <a:endParaRPr lang="en-US" dirty="0" smtClean="0"/>
          </a:p>
          <a:p>
            <a:endParaRPr lang="fr-CH" dirty="0"/>
          </a:p>
        </p:txBody>
      </p:sp>
      <p:cxnSp>
        <p:nvCxnSpPr>
          <p:cNvPr id="381" name="Straight Arrow Connector 380"/>
          <p:cNvCxnSpPr/>
          <p:nvPr/>
        </p:nvCxnSpPr>
        <p:spPr>
          <a:xfrm flipV="1">
            <a:off x="3071026" y="3907627"/>
            <a:ext cx="1447402" cy="22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2" name="TextBox 381"/>
          <p:cNvSpPr txBox="1"/>
          <p:nvPr/>
        </p:nvSpPr>
        <p:spPr>
          <a:xfrm>
            <a:off x="4583635" y="3356351"/>
            <a:ext cx="37641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ransients?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2857" y="6792686"/>
            <a:ext cx="11008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but then neuron model matters!</a:t>
            </a:r>
            <a:endParaRPr lang="fr-CH" dirty="0"/>
          </a:p>
        </p:txBody>
      </p:sp>
      <p:cxnSp>
        <p:nvCxnSpPr>
          <p:cNvPr id="385" name="Straight Arrow Connector 384"/>
          <p:cNvCxnSpPr/>
          <p:nvPr/>
        </p:nvCxnSpPr>
        <p:spPr>
          <a:xfrm flipV="1">
            <a:off x="3005819" y="8514461"/>
            <a:ext cx="1447402" cy="22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6" name="TextBox 385"/>
          <p:cNvSpPr txBox="1"/>
          <p:nvPr/>
        </p:nvSpPr>
        <p:spPr>
          <a:xfrm>
            <a:off x="4518428" y="7963185"/>
            <a:ext cx="1592775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introduce generalized integrate-and-fire models: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- Spike Response Model (SRM)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- Generalized Linear Model (GLM)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8911293" y="3206751"/>
          <a:ext cx="89382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91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293" y="3206751"/>
                        <a:ext cx="89382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77662" y="1080205"/>
            <a:ext cx="5942110" cy="1485283"/>
            <a:chOff x="672" y="384"/>
            <a:chExt cx="2208" cy="528"/>
          </a:xfrm>
        </p:grpSpPr>
        <p:sp>
          <p:nvSpPr>
            <p:cNvPr id="10330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1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7" name="Object 17"/>
          <p:cNvGraphicFramePr>
            <a:graphicFrameLocks noChangeAspect="1"/>
          </p:cNvGraphicFramePr>
          <p:nvPr/>
        </p:nvGraphicFramePr>
        <p:xfrm>
          <a:off x="13437142" y="5150670"/>
          <a:ext cx="750259" cy="105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92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7142" y="5150670"/>
                        <a:ext cx="750259" cy="1057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083484" y="3915745"/>
            <a:ext cx="9640830" cy="945180"/>
            <a:chOff x="2688" y="1296"/>
            <a:chExt cx="2570" cy="336"/>
          </a:xfrm>
        </p:grpSpPr>
        <p:graphicFrame>
          <p:nvGraphicFramePr>
            <p:cNvPr id="10246" name="Object 20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993" name="Equation" r:id="rId8" imgW="139680" imgH="177480" progId="Equation.3">
                    <p:embed/>
                  </p:oleObj>
                </mc:Choice>
                <mc:Fallback>
                  <p:oleObj name="Equation" r:id="rId8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8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290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46244"/>
              </p:ext>
            </p:extLst>
          </p:nvPr>
        </p:nvGraphicFramePr>
        <p:xfrm>
          <a:off x="1535113" y="8370888"/>
          <a:ext cx="8285162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94" name="Equation" r:id="rId10" imgW="1714320" imgH="393480" progId="Equation.3">
                  <p:embed/>
                </p:oleObj>
              </mc:Choice>
              <mc:Fallback>
                <p:oleObj name="Equation" r:id="rId10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8370888"/>
                        <a:ext cx="8285162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79" name="Object 23"/>
          <p:cNvGraphicFramePr>
            <a:graphicFrameLocks noChangeAspect="1"/>
          </p:cNvGraphicFramePr>
          <p:nvPr/>
        </p:nvGraphicFramePr>
        <p:xfrm>
          <a:off x="2024212" y="10201275"/>
          <a:ext cx="3737779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95" name="Equation" r:id="rId12" imgW="736560" imgH="253800" progId="Equation.DSMT4">
                  <p:embed/>
                </p:oleObj>
              </mc:Choice>
              <mc:Fallback>
                <p:oleObj name="Equation" r:id="rId12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12" y="10201275"/>
                        <a:ext cx="3737779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5856602" y="10204475"/>
            <a:ext cx="370297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err="1"/>
              <a:t>Fire+reset</a:t>
            </a:r>
            <a:endParaRPr lang="en-US" dirty="0"/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13497162" y="8911696"/>
            <a:ext cx="217852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</a:t>
            </a:r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13816025" y="10396979"/>
            <a:ext cx="340001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14044852" y="1890360"/>
            <a:ext cx="530758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3" y="5806105"/>
            <a:ext cx="2520870" cy="1620308"/>
            <a:chOff x="2880" y="2064"/>
            <a:chExt cx="672" cy="576"/>
          </a:xfrm>
        </p:grpSpPr>
        <p:sp>
          <p:nvSpPr>
            <p:cNvPr id="10325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088" name="Line 32"/>
          <p:cNvSpPr>
            <a:spLocks noChangeShapeType="1"/>
          </p:cNvSpPr>
          <p:nvPr/>
        </p:nvSpPr>
        <p:spPr bwMode="auto">
          <a:xfrm flipV="1">
            <a:off x="14585038" y="2835541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89" name="Line 33"/>
          <p:cNvSpPr>
            <a:spLocks noChangeShapeType="1"/>
          </p:cNvSpPr>
          <p:nvPr/>
        </p:nvSpPr>
        <p:spPr bwMode="auto">
          <a:xfrm>
            <a:off x="14765100" y="4320823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4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10322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3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4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5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8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9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104" name="Text Box 48"/>
          <p:cNvSpPr txBox="1">
            <a:spLocks noChangeArrowheads="1"/>
          </p:cNvSpPr>
          <p:nvPr/>
        </p:nvSpPr>
        <p:spPr bwMode="auto">
          <a:xfrm>
            <a:off x="14945163" y="4860925"/>
            <a:ext cx="201662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5845474" y="5806105"/>
            <a:ext cx="2520870" cy="1620308"/>
            <a:chOff x="2880" y="2064"/>
            <a:chExt cx="672" cy="576"/>
          </a:xfrm>
        </p:grpSpPr>
        <p:sp>
          <p:nvSpPr>
            <p:cNvPr id="10309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8" name="Rectangle 53"/>
          <p:cNvSpPr>
            <a:spLocks noChangeArrowheads="1"/>
          </p:cNvSpPr>
          <p:nvPr/>
        </p:nvSpPr>
        <p:spPr bwMode="auto">
          <a:xfrm>
            <a:off x="5761991" y="4995952"/>
            <a:ext cx="360124" cy="1215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69" name="Line 54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0" name="Line 55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1" name="Oval 56"/>
          <p:cNvSpPr>
            <a:spLocks noChangeArrowheads="1"/>
          </p:cNvSpPr>
          <p:nvPr/>
        </p:nvSpPr>
        <p:spPr bwMode="auto">
          <a:xfrm>
            <a:off x="2208872" y="5401028"/>
            <a:ext cx="864299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2" name="Oval 57"/>
          <p:cNvSpPr>
            <a:spLocks noChangeArrowheads="1"/>
          </p:cNvSpPr>
          <p:nvPr/>
        </p:nvSpPr>
        <p:spPr bwMode="auto">
          <a:xfrm>
            <a:off x="4861680" y="4050772"/>
            <a:ext cx="4415275" cy="337564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10273" name="Rectangle 58"/>
          <p:cNvSpPr>
            <a:spLocks noChangeArrowheads="1"/>
          </p:cNvSpPr>
          <p:nvPr/>
        </p:nvSpPr>
        <p:spPr bwMode="auto">
          <a:xfrm>
            <a:off x="8282861" y="5130977"/>
            <a:ext cx="900311" cy="9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093680"/>
              </p:ext>
            </p:extLst>
          </p:nvPr>
        </p:nvGraphicFramePr>
        <p:xfrm>
          <a:off x="8214250" y="5115270"/>
          <a:ext cx="994094" cy="94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96" name="Equation" r:id="rId14" imgW="139680" imgH="177480" progId="Equation.3">
                  <p:embed/>
                </p:oleObj>
              </mc:Choice>
              <mc:Fallback>
                <p:oleObj name="Equation" r:id="rId1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4250" y="5115270"/>
                        <a:ext cx="994094" cy="94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4" name="Line 60"/>
          <p:cNvSpPr>
            <a:spLocks noChangeShapeType="1"/>
          </p:cNvSpPr>
          <p:nvPr/>
        </p:nvSpPr>
        <p:spPr bwMode="auto">
          <a:xfrm flipV="1">
            <a:off x="3961368" y="3780719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5" name="Line 61"/>
          <p:cNvSpPr>
            <a:spLocks noChangeShapeType="1"/>
          </p:cNvSpPr>
          <p:nvPr/>
        </p:nvSpPr>
        <p:spPr bwMode="auto">
          <a:xfrm flipV="1">
            <a:off x="2700932" y="3915746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160746" y="6886311"/>
            <a:ext cx="1080373" cy="135026"/>
            <a:chOff x="576" y="2448"/>
            <a:chExt cx="240" cy="48"/>
          </a:xfrm>
        </p:grpSpPr>
        <p:sp>
          <p:nvSpPr>
            <p:cNvPr id="10307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10305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278" name="AutoShape 68"/>
          <p:cNvCxnSpPr>
            <a:cxnSpLocks noChangeShapeType="1"/>
            <a:endCxn id="10274" idx="0"/>
          </p:cNvCxnSpPr>
          <p:nvPr/>
        </p:nvCxnSpPr>
        <p:spPr bwMode="auto">
          <a:xfrm>
            <a:off x="2700933" y="3915745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9" name="Line 69"/>
          <p:cNvSpPr>
            <a:spLocks noChangeShapeType="1"/>
          </p:cNvSpPr>
          <p:nvPr/>
        </p:nvSpPr>
        <p:spPr bwMode="auto">
          <a:xfrm>
            <a:off x="5942053" y="459087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0" name="Line 70"/>
          <p:cNvSpPr>
            <a:spLocks noChangeShapeType="1"/>
          </p:cNvSpPr>
          <p:nvPr/>
        </p:nvSpPr>
        <p:spPr bwMode="auto">
          <a:xfrm flipV="1">
            <a:off x="7382550" y="4590874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2" name="Line 72"/>
          <p:cNvSpPr>
            <a:spLocks noChangeShapeType="1"/>
          </p:cNvSpPr>
          <p:nvPr/>
        </p:nvSpPr>
        <p:spPr bwMode="auto">
          <a:xfrm>
            <a:off x="5942053" y="621118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3" name="AutoShape 73"/>
          <p:cNvCxnSpPr>
            <a:cxnSpLocks noChangeShapeType="1"/>
            <a:stCxn id="10279" idx="0"/>
            <a:endCxn id="10280" idx="1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84" name="AutoShape 74"/>
          <p:cNvCxnSpPr>
            <a:cxnSpLocks noChangeShapeType="1"/>
            <a:stCxn id="10282" idx="1"/>
          </p:cNvCxnSpPr>
          <p:nvPr/>
        </p:nvCxnSpPr>
        <p:spPr bwMode="auto">
          <a:xfrm flipV="1">
            <a:off x="5942053" y="6616258"/>
            <a:ext cx="1440496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5" name="Line 75"/>
          <p:cNvSpPr>
            <a:spLocks noChangeShapeType="1"/>
          </p:cNvSpPr>
          <p:nvPr/>
        </p:nvSpPr>
        <p:spPr bwMode="auto">
          <a:xfrm>
            <a:off x="6662301" y="6616261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6" name="Line 76"/>
          <p:cNvSpPr>
            <a:spLocks noChangeShapeType="1"/>
          </p:cNvSpPr>
          <p:nvPr/>
        </p:nvSpPr>
        <p:spPr bwMode="auto">
          <a:xfrm>
            <a:off x="8462923" y="6076157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7" name="AutoShape 77"/>
          <p:cNvCxnSpPr>
            <a:cxnSpLocks noChangeShapeType="1"/>
            <a:endCxn id="10286" idx="1"/>
          </p:cNvCxnSpPr>
          <p:nvPr/>
        </p:nvCxnSpPr>
        <p:spPr bwMode="auto">
          <a:xfrm>
            <a:off x="7382549" y="6616258"/>
            <a:ext cx="1080374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8" name="Line 78"/>
          <p:cNvSpPr>
            <a:spLocks noChangeShapeType="1"/>
          </p:cNvSpPr>
          <p:nvPr/>
        </p:nvSpPr>
        <p:spPr bwMode="auto">
          <a:xfrm>
            <a:off x="8462923" y="4860926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9" name="Line 79"/>
          <p:cNvSpPr>
            <a:spLocks noChangeShapeType="1"/>
          </p:cNvSpPr>
          <p:nvPr/>
        </p:nvSpPr>
        <p:spPr bwMode="auto">
          <a:xfrm>
            <a:off x="7382550" y="4860925"/>
            <a:ext cx="1080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0" name="Line 80"/>
          <p:cNvSpPr>
            <a:spLocks noChangeShapeType="1"/>
          </p:cNvSpPr>
          <p:nvPr/>
        </p:nvSpPr>
        <p:spPr bwMode="auto">
          <a:xfrm flipV="1">
            <a:off x="6662301" y="3915746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1" name="Line 81"/>
          <p:cNvSpPr>
            <a:spLocks noChangeShapeType="1"/>
          </p:cNvSpPr>
          <p:nvPr/>
        </p:nvSpPr>
        <p:spPr bwMode="auto">
          <a:xfrm flipH="1">
            <a:off x="4681617" y="3915745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2" name="Line 82"/>
          <p:cNvSpPr>
            <a:spLocks noChangeShapeType="1"/>
          </p:cNvSpPr>
          <p:nvPr/>
        </p:nvSpPr>
        <p:spPr bwMode="auto">
          <a:xfrm>
            <a:off x="2700932" y="6346209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3" name="Text Box 83"/>
          <p:cNvSpPr txBox="1">
            <a:spLocks noChangeArrowheads="1"/>
          </p:cNvSpPr>
          <p:nvPr/>
        </p:nvSpPr>
        <p:spPr bwMode="auto">
          <a:xfrm>
            <a:off x="2303296" y="5305726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 dirty="0"/>
              <a:t>I</a:t>
            </a:r>
            <a:endParaRPr lang="en-US" dirty="0"/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1441366" y="1485282"/>
            <a:ext cx="3961368" cy="2025386"/>
            <a:chOff x="288" y="528"/>
            <a:chExt cx="1056" cy="720"/>
          </a:xfrm>
        </p:grpSpPr>
        <p:sp>
          <p:nvSpPr>
            <p:cNvPr id="10297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10301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10299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5" name="AutoShape 93"/>
          <p:cNvSpPr>
            <a:spLocks noChangeArrowheads="1"/>
          </p:cNvSpPr>
          <p:nvPr/>
        </p:nvSpPr>
        <p:spPr bwMode="auto">
          <a:xfrm>
            <a:off x="540187" y="8236568"/>
            <a:ext cx="16899588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91" name="Object 8"/>
          <p:cNvGraphicFramePr>
            <a:graphicFrameLocks noChangeAspect="1"/>
          </p:cNvGraphicFramePr>
          <p:nvPr/>
        </p:nvGraphicFramePr>
        <p:xfrm>
          <a:off x="9651519" y="10252620"/>
          <a:ext cx="2943441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97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1519" y="10252620"/>
                        <a:ext cx="2943441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itle 3"/>
          <p:cNvSpPr txBox="1">
            <a:spLocks/>
          </p:cNvSpPr>
          <p:nvPr/>
        </p:nvSpPr>
        <p:spPr>
          <a:xfrm>
            <a:off x="697827" y="59157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  review from week 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7382551" y="6346208"/>
            <a:ext cx="0" cy="2700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382549" y="5713883"/>
            <a:ext cx="8023" cy="4304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7078573" y="613629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" name="Line 55"/>
          <p:cNvSpPr>
            <a:spLocks noChangeShapeType="1"/>
          </p:cNvSpPr>
          <p:nvPr/>
        </p:nvSpPr>
        <p:spPr bwMode="auto">
          <a:xfrm>
            <a:off x="7230973" y="6264635"/>
            <a:ext cx="3010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 animBg="1"/>
      <p:bldP spid="429071" grpId="0" animBg="1"/>
      <p:bldP spid="429080" grpId="0" autoUpdateAnimBg="0"/>
      <p:bldP spid="429081" grpId="0" autoUpdateAnimBg="0"/>
      <p:bldP spid="429082" grpId="0" autoUpdateAnimBg="0"/>
      <p:bldP spid="429083" grpId="0" autoUpdateAnimBg="0"/>
      <p:bldP spid="429088" grpId="0" animBg="1"/>
      <p:bldP spid="429089" grpId="0" animBg="1"/>
      <p:bldP spid="42910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53077" name="Text Box 53"/>
          <p:cNvSpPr txBox="1">
            <a:spLocks noChangeArrowheads="1"/>
          </p:cNvSpPr>
          <p:nvPr/>
        </p:nvSpPr>
        <p:spPr bwMode="auto">
          <a:xfrm>
            <a:off x="9824992" y="8075770"/>
            <a:ext cx="10679248" cy="28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 smtClean="0"/>
              <a:t>-output </a:t>
            </a:r>
            <a:r>
              <a:rPr lang="fr-CH" dirty="0" err="1" smtClean="0"/>
              <a:t>spikes</a:t>
            </a:r>
            <a:r>
              <a:rPr lang="fr-CH" dirty="0" smtClean="0"/>
              <a:t> </a:t>
            </a:r>
            <a:r>
              <a:rPr lang="fr-CH" dirty="0"/>
              <a:t>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generated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after</a:t>
            </a:r>
            <a:r>
              <a:rPr lang="fr-CH" dirty="0" smtClean="0"/>
              <a:t> </a:t>
            </a:r>
            <a:r>
              <a:rPr lang="fr-CH" dirty="0" err="1" smtClean="0"/>
              <a:t>spike</a:t>
            </a:r>
            <a:r>
              <a:rPr lang="fr-CH" dirty="0" smtClean="0"/>
              <a:t>: reset/</a:t>
            </a:r>
            <a:r>
              <a:rPr lang="fr-CH" dirty="0" err="1" smtClean="0"/>
              <a:t>refractoriness</a:t>
            </a:r>
            <a:endParaRPr lang="fr-FR" dirty="0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9424242" y="5860132"/>
            <a:ext cx="11855852" cy="1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spike  causes an EPSP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= excitatory postsynaptic potential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>
            <a:off x="14697657" y="5250532"/>
            <a:ext cx="41913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 flipV="1">
            <a:off x="14697657" y="3193132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V="1">
            <a:off x="15002480" y="5326732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Freeform 23"/>
          <p:cNvSpPr>
            <a:spLocks/>
          </p:cNvSpPr>
          <p:nvPr/>
        </p:nvSpPr>
        <p:spPr bwMode="auto">
          <a:xfrm>
            <a:off x="15002480" y="4666332"/>
            <a:ext cx="1447906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697658" y="3574132"/>
            <a:ext cx="4496363" cy="990600"/>
            <a:chOff x="2688" y="1296"/>
            <a:chExt cx="2550" cy="624"/>
          </a:xfrm>
        </p:grpSpPr>
        <p:graphicFrame>
          <p:nvGraphicFramePr>
            <p:cNvPr id="111" name="Object 26"/>
            <p:cNvGraphicFramePr>
              <a:graphicFrameLocks noChangeAspect="1"/>
            </p:cNvGraphicFramePr>
            <p:nvPr/>
          </p:nvGraphicFramePr>
          <p:xfrm>
            <a:off x="4809" y="1296"/>
            <a:ext cx="429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909" name="Equation" r:id="rId4" imgW="139680" imgH="177480" progId="Equation.3">
                    <p:embed/>
                  </p:oleObj>
                </mc:Choice>
                <mc:Fallback>
                  <p:oleObj name="Equation" r:id="rId4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9" y="1296"/>
                          <a:ext cx="429" cy="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5993152" y="5250532"/>
            <a:ext cx="533439" cy="381000"/>
            <a:chOff x="3504" y="2352"/>
            <a:chExt cx="336" cy="240"/>
          </a:xfrm>
        </p:grpSpPr>
        <p:sp>
          <p:nvSpPr>
            <p:cNvPr id="11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993152" y="3878932"/>
            <a:ext cx="762056" cy="1219200"/>
            <a:chOff x="3504" y="1488"/>
            <a:chExt cx="480" cy="768"/>
          </a:xfrm>
        </p:grpSpPr>
        <p:sp>
          <p:nvSpPr>
            <p:cNvPr id="118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6297974" y="1073820"/>
            <a:ext cx="5102602" cy="4859338"/>
            <a:chOff x="3754" y="31"/>
            <a:chExt cx="3214" cy="3061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4042" y="506"/>
              <a:ext cx="505" cy="2586"/>
              <a:chOff x="4042" y="506"/>
              <a:chExt cx="505" cy="2586"/>
            </a:xfrm>
          </p:grpSpPr>
          <p:sp>
            <p:nvSpPr>
              <p:cNvPr id="130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4113" y="506"/>
                <a:ext cx="434" cy="258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906" y="2380"/>
              <a:ext cx="384" cy="666"/>
              <a:chOff x="4848" y="2070"/>
              <a:chExt cx="384" cy="666"/>
            </a:xfrm>
          </p:grpSpPr>
          <p:sp>
            <p:nvSpPr>
              <p:cNvPr id="128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48"/>
              <p:cNvSpPr>
                <a:spLocks/>
              </p:cNvSpPr>
              <p:nvPr/>
            </p:nvSpPr>
            <p:spPr bwMode="auto">
              <a:xfrm>
                <a:off x="4848" y="207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3754" y="31"/>
              <a:ext cx="3214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Freeform 54"/>
          <p:cNvSpPr>
            <a:spLocks/>
          </p:cNvSpPr>
          <p:nvPr/>
        </p:nvSpPr>
        <p:spPr bwMode="auto">
          <a:xfrm>
            <a:off x="16753621" y="4021807"/>
            <a:ext cx="1828934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4" name="Object 4"/>
          <p:cNvGraphicFramePr>
            <a:graphicFrameLocks noChangeAspect="1"/>
          </p:cNvGraphicFramePr>
          <p:nvPr/>
        </p:nvGraphicFramePr>
        <p:xfrm>
          <a:off x="12780736" y="2863379"/>
          <a:ext cx="1191580" cy="16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10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0736" y="2863379"/>
                        <a:ext cx="1191580" cy="1668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43531" y="1827684"/>
            <a:ext cx="3073378" cy="838200"/>
            <a:chOff x="672" y="384"/>
            <a:chExt cx="2208" cy="528"/>
          </a:xfrm>
        </p:grpSpPr>
        <p:sp>
          <p:nvSpPr>
            <p:cNvPr id="136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Freeform 11"/>
          <p:cNvSpPr>
            <a:spLocks/>
          </p:cNvSpPr>
          <p:nvPr/>
        </p:nvSpPr>
        <p:spPr bwMode="auto">
          <a:xfrm>
            <a:off x="9195625" y="2208684"/>
            <a:ext cx="1676523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9195625" y="2056284"/>
            <a:ext cx="1066878" cy="1350963"/>
            <a:chOff x="288" y="528"/>
            <a:chExt cx="672" cy="851"/>
          </a:xfrm>
        </p:grpSpPr>
        <p:sp>
          <p:nvSpPr>
            <p:cNvPr id="144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11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8" name="Line 18"/>
          <p:cNvSpPr>
            <a:spLocks noChangeShapeType="1"/>
          </p:cNvSpPr>
          <p:nvPr/>
        </p:nvSpPr>
        <p:spPr bwMode="auto">
          <a:xfrm flipH="1" flipV="1">
            <a:off x="11862821" y="2437284"/>
            <a:ext cx="106687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19"/>
          <p:cNvSpPr>
            <a:spLocks noChangeShapeType="1"/>
          </p:cNvSpPr>
          <p:nvPr/>
        </p:nvSpPr>
        <p:spPr bwMode="auto">
          <a:xfrm flipH="1" flipV="1">
            <a:off x="11862821" y="2437284"/>
            <a:ext cx="99067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9424242" y="1903884"/>
            <a:ext cx="1676523" cy="1143000"/>
            <a:chOff x="432" y="432"/>
            <a:chExt cx="1056" cy="720"/>
          </a:xfrm>
        </p:grpSpPr>
        <p:sp>
          <p:nvSpPr>
            <p:cNvPr id="151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38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72" name="Object 4"/>
          <p:cNvGraphicFramePr>
            <a:graphicFrameLocks noChangeAspect="1"/>
          </p:cNvGraphicFramePr>
          <p:nvPr/>
        </p:nvGraphicFramePr>
        <p:xfrm>
          <a:off x="13972316" y="2043709"/>
          <a:ext cx="11923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11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316" y="2043709"/>
                        <a:ext cx="11923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itle 3"/>
          <p:cNvSpPr txBox="1">
            <a:spLocks/>
          </p:cNvSpPr>
          <p:nvPr/>
        </p:nvSpPr>
        <p:spPr>
          <a:xfrm>
            <a:off x="96253" y="9625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latin typeface="Impact" charset="0"/>
                <a:ea typeface="ＭＳ Ｐゴシック" charset="0"/>
                <a:cs typeface="Impact" charset="0"/>
              </a:rPr>
              <a:t>    review from week 1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Leaky Integrate-and-Fire type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75419" y="3155550"/>
            <a:ext cx="8643713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Leaky </a:t>
            </a:r>
          </a:p>
          <a:p>
            <a:r>
              <a:rPr lang="en-US" b="1" i="1" dirty="0" err="1" smtClean="0"/>
              <a:t>Integate</a:t>
            </a:r>
            <a:r>
              <a:rPr lang="en-US" b="1" i="1" dirty="0" smtClean="0"/>
              <a:t>-and-Fire Model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</a:t>
            </a:r>
            <a:r>
              <a:rPr lang="en-US" sz="4800" i="1" dirty="0" smtClean="0"/>
              <a:t>passive membrane </a:t>
            </a:r>
          </a:p>
          <a:p>
            <a:r>
              <a:rPr lang="en-US" sz="4800" i="1" dirty="0" smtClean="0"/>
              <a:t>+ threshold</a:t>
            </a:r>
          </a:p>
          <a:p>
            <a:r>
              <a:rPr lang="en-US" sz="4800" i="1" dirty="0" smtClean="0">
                <a:solidFill>
                  <a:srgbClr val="00B050"/>
                </a:solidFill>
              </a:rPr>
              <a:t>+ reset </a:t>
            </a:r>
            <a:endParaRPr lang="en-US" sz="4800" i="1" dirty="0">
              <a:solidFill>
                <a:srgbClr val="00B05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7576800" y="5268686"/>
            <a:ext cx="1306286" cy="188685"/>
          </a:xfrm>
          <a:custGeom>
            <a:avLst/>
            <a:gdLst>
              <a:gd name="connsiteX0" fmla="*/ 0 w 1306286"/>
              <a:gd name="connsiteY0" fmla="*/ 188685 h 188685"/>
              <a:gd name="connsiteX1" fmla="*/ 246743 w 1306286"/>
              <a:gd name="connsiteY1" fmla="*/ 87085 h 188685"/>
              <a:gd name="connsiteX2" fmla="*/ 1306286 w 1306286"/>
              <a:gd name="connsiteY2" fmla="*/ 0 h 18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188685">
                <a:moveTo>
                  <a:pt x="0" y="188685"/>
                </a:moveTo>
                <a:cubicBezTo>
                  <a:pt x="14514" y="153608"/>
                  <a:pt x="29029" y="118532"/>
                  <a:pt x="246743" y="87085"/>
                </a:cubicBezTo>
                <a:cubicBezTo>
                  <a:pt x="464457" y="55638"/>
                  <a:pt x="885371" y="27819"/>
                  <a:pt x="1306286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5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53014"/>
              </p:ext>
            </p:extLst>
          </p:nvPr>
        </p:nvGraphicFramePr>
        <p:xfrm>
          <a:off x="13847469" y="10887882"/>
          <a:ext cx="1374253" cy="81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12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7469" y="10887882"/>
                        <a:ext cx="1374253" cy="81754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10179811" y="11379200"/>
            <a:ext cx="1908588" cy="145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331461" y="10905818"/>
            <a:ext cx="8685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a</a:t>
            </a:r>
            <a:r>
              <a:rPr lang="en-US" sz="4800" dirty="0" smtClean="0">
                <a:solidFill>
                  <a:srgbClr val="00B050"/>
                </a:solidFill>
              </a:rPr>
              <a:t>dd           (spike </a:t>
            </a:r>
            <a:r>
              <a:rPr lang="en-US" sz="4800" dirty="0" err="1" smtClean="0">
                <a:solidFill>
                  <a:srgbClr val="00B050"/>
                </a:solidFill>
              </a:rPr>
              <a:t>afterpotential</a:t>
            </a:r>
            <a:r>
              <a:rPr lang="en-US" sz="4800" dirty="0" smtClean="0">
                <a:solidFill>
                  <a:srgbClr val="00B050"/>
                </a:solidFill>
              </a:rPr>
              <a:t>)</a:t>
            </a:r>
            <a:endParaRPr lang="fr-CH" sz="4800" dirty="0">
              <a:solidFill>
                <a:srgbClr val="00B05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448091" y="7823758"/>
            <a:ext cx="1620298" cy="14116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520244" y="10339445"/>
            <a:ext cx="3056409" cy="10542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5613" y="9217507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e</a:t>
            </a:r>
            <a:r>
              <a:rPr lang="en-US" sz="3600" dirty="0" smtClean="0">
                <a:solidFill>
                  <a:srgbClr val="00B050"/>
                </a:solidFill>
              </a:rPr>
              <a:t>quivalent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description</a:t>
            </a:r>
            <a:endParaRPr lang="fr-CH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77" grpId="0"/>
      <p:bldP spid="106" grpId="0" animBg="1"/>
      <p:bldP spid="107" grpId="0" animBg="1"/>
      <p:bldP spid="108" grpId="0" animBg="1"/>
      <p:bldP spid="109" grpId="0" animBg="1"/>
      <p:bldP spid="133" grpId="0" animBg="1"/>
      <p:bldP spid="57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1274972" y="0"/>
            <a:ext cx="13713750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Spike Response </a:t>
            </a:r>
            <a:r>
              <a:rPr lang="en-US" sz="6800" b="1" dirty="0" smtClean="0"/>
              <a:t>Model (SRM)</a:t>
            </a:r>
          </a:p>
          <a:p>
            <a:r>
              <a:rPr lang="en-US" sz="6800" b="1" dirty="0" smtClean="0"/>
              <a:t>Generalized Linear Model (GLM)</a:t>
            </a:r>
            <a:endParaRPr lang="en-US" sz="6800" b="1" dirty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532925" y="7229602"/>
            <a:ext cx="15988184" cy="2727854"/>
            <a:chOff x="-968" y="3156"/>
            <a:chExt cx="645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251" name="Equation" r:id="rId4" imgW="1600200" imgH="330120" progId="Equation.DSMT4">
                    <p:embed/>
                  </p:oleObj>
                </mc:Choice>
                <mc:Fallback>
                  <p:oleObj name="Equation" r:id="rId4" imgW="160020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0" y="3362"/>
                          <a:ext cx="2802" cy="5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74252" name="Equation" r:id="rId6" imgW="1002960" imgH="279360" progId="Equation.DSMT4">
                        <p:embed/>
                      </p:oleObj>
                    </mc:Choice>
                    <mc:Fallback>
                      <p:oleObj name="Equation" r:id="rId6" imgW="1002960" imgH="2793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2" y="3033"/>
                              <a:ext cx="1614" cy="4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74253" name="Equation" r:id="rId8" imgW="380880" imgH="215640" progId="Equation.3">
                        <p:embed/>
                      </p:oleObj>
                    </mc:Choice>
                    <mc:Fallback>
                      <p:oleObj name="Equation" r:id="rId8" imgW="3808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" y="3082"/>
                              <a:ext cx="654" cy="3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328509" y="9331160"/>
            <a:ext cx="5139288" cy="201067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</a:p>
          <a:p>
            <a:r>
              <a:rPr lang="en-US" sz="5900" dirty="0"/>
              <a:t> </a:t>
            </a:r>
            <a:r>
              <a:rPr lang="en-US" sz="3600" dirty="0" smtClean="0"/>
              <a:t>(escape noise)</a:t>
            </a:r>
            <a:endParaRPr lang="en-US" sz="36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5397956" y="1"/>
            <a:ext cx="4506101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Gerstner et al.,</a:t>
            </a:r>
          </a:p>
          <a:p>
            <a:r>
              <a:rPr lang="en-US" sz="4800" i="1" dirty="0" smtClean="0"/>
              <a:t>       1992,2000</a:t>
            </a:r>
            <a:endParaRPr lang="en-US" sz="48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227799" y="1268295"/>
            <a:ext cx="5953229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Truccolo</a:t>
            </a:r>
            <a:r>
              <a:rPr lang="en-US" sz="4800" i="1" dirty="0" smtClean="0"/>
              <a:t> et al.,</a:t>
            </a:r>
            <a:r>
              <a:rPr lang="en-US" sz="4800" i="1" dirty="0"/>
              <a:t> </a:t>
            </a:r>
            <a:r>
              <a:rPr lang="en-US" sz="4800" i="1" dirty="0" smtClean="0"/>
              <a:t>2005</a:t>
            </a:r>
          </a:p>
          <a:p>
            <a:r>
              <a:rPr lang="en-US" sz="4800" i="1" dirty="0" smtClean="0"/>
              <a:t>Pillow et al. 2008</a:t>
            </a:r>
          </a:p>
        </p:txBody>
      </p:sp>
      <p:grpSp>
        <p:nvGrpSpPr>
          <p:cNvPr id="5" name="Group 65"/>
          <p:cNvGrpSpPr/>
          <p:nvPr/>
        </p:nvGrpSpPr>
        <p:grpSpPr>
          <a:xfrm>
            <a:off x="1088512" y="2231610"/>
            <a:ext cx="17659544" cy="5487044"/>
            <a:chOff x="424192" y="2248231"/>
            <a:chExt cx="20078455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579231" y="4671266"/>
              <a:ext cx="858045" cy="945808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424192" y="4925098"/>
              <a:ext cx="3233617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5919544" y="4416466"/>
            <a:ext cx="1860643" cy="102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254" name="Equation" r:id="rId10" imgW="317160" imgH="203040" progId="Equation.DSMT4">
                    <p:embed/>
                  </p:oleObj>
                </mc:Choice>
                <mc:Fallback>
                  <p:oleObj name="Equation" r:id="rId10" imgW="3171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9544" y="4416466"/>
                          <a:ext cx="1860643" cy="10211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448695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425769"/>
                </p:ext>
              </p:extLst>
            </p:nvPr>
          </p:nvGraphicFramePr>
          <p:xfrm>
            <a:off x="11654513" y="6683111"/>
            <a:ext cx="1562491" cy="893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255" name="Equation" r:id="rId12" imgW="304560" imgH="203040" progId="Equation.DSMT4">
                    <p:embed/>
                  </p:oleObj>
                </mc:Choice>
                <mc:Fallback>
                  <p:oleObj name="Equation" r:id="rId12" imgW="304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4513" y="6683111"/>
                          <a:ext cx="1562491" cy="8935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3803233"/>
              <a:ext cx="2041877" cy="24005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256" name="Equation" r:id="rId14" imgW="571320" imgH="203040" progId="Equation.DSMT4">
                    <p:embed/>
                  </p:oleObj>
                </mc:Choice>
                <mc:Fallback>
                  <p:oleObj name="Equation" r:id="rId14" imgW="5713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5921" y="4417389"/>
                          <a:ext cx="1701564" cy="717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0386383" y="4500014"/>
            <a:ext cx="169056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516912" y="7033329"/>
            <a:ext cx="0" cy="4669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0510411" y="7053945"/>
            <a:ext cx="1407885" cy="420914"/>
          </a:xfrm>
          <a:custGeom>
            <a:avLst/>
            <a:gdLst>
              <a:gd name="connsiteX0" fmla="*/ 1407885 w 1407885"/>
              <a:gd name="connsiteY0" fmla="*/ 0 h 420914"/>
              <a:gd name="connsiteX1" fmla="*/ 508000 w 1407885"/>
              <a:gd name="connsiteY1" fmla="*/ 159657 h 420914"/>
              <a:gd name="connsiteX2" fmla="*/ 0 w 1407885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5" h="420914">
                <a:moveTo>
                  <a:pt x="1407885" y="0"/>
                </a:moveTo>
                <a:cubicBezTo>
                  <a:pt x="1075266" y="44752"/>
                  <a:pt x="742647" y="89505"/>
                  <a:pt x="508000" y="159657"/>
                </a:cubicBezTo>
                <a:cubicBezTo>
                  <a:pt x="273352" y="229809"/>
                  <a:pt x="136676" y="325361"/>
                  <a:pt x="0" y="42091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7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438276"/>
              </p:ext>
            </p:extLst>
          </p:nvPr>
        </p:nvGraphicFramePr>
        <p:xfrm>
          <a:off x="10302414" y="3874153"/>
          <a:ext cx="784519" cy="74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57" name="Equation" r:id="rId17" imgW="139680" imgH="177480" progId="Equation.3">
                  <p:embed/>
                </p:oleObj>
              </mc:Choice>
              <mc:Fallback>
                <p:oleObj name="Equation" r:id="rId17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414" y="3874153"/>
                        <a:ext cx="784519" cy="743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15058404" y="6936205"/>
            <a:ext cx="552173" cy="489421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01100"/>
              </p:ext>
            </p:extLst>
          </p:nvPr>
        </p:nvGraphicFramePr>
        <p:xfrm>
          <a:off x="14818428" y="9724203"/>
          <a:ext cx="1535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58" name="Equation" r:id="rId19" imgW="317160" imgH="203040" progId="Equation.3">
                  <p:embed/>
                </p:oleObj>
              </mc:Choice>
              <mc:Fallback>
                <p:oleObj name="Equation" r:id="rId19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8428" y="9724203"/>
                        <a:ext cx="1535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39437"/>
              </p:ext>
            </p:extLst>
          </p:nvPr>
        </p:nvGraphicFramePr>
        <p:xfrm>
          <a:off x="7713029" y="3842874"/>
          <a:ext cx="1535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59" name="Equation" r:id="rId21" imgW="317160" imgH="203040" progId="Equation.3">
                  <p:embed/>
                </p:oleObj>
              </mc:Choice>
              <mc:Fallback>
                <p:oleObj name="Equation" r:id="rId21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029" y="3842874"/>
                        <a:ext cx="1535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498680"/>
              </p:ext>
            </p:extLst>
          </p:nvPr>
        </p:nvGraphicFramePr>
        <p:xfrm>
          <a:off x="1625227" y="3884632"/>
          <a:ext cx="1473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60" name="Equation" r:id="rId22" imgW="304560" imgH="203040" progId="Equation.3">
                  <p:embed/>
                </p:oleObj>
              </mc:Choice>
              <mc:Fallback>
                <p:oleObj name="Equation" r:id="rId22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227" y="3884632"/>
                        <a:ext cx="1473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66696"/>
              </p:ext>
            </p:extLst>
          </p:nvPr>
        </p:nvGraphicFramePr>
        <p:xfrm>
          <a:off x="6800754" y="9472284"/>
          <a:ext cx="5003764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61" name="Equation" r:id="rId24" imgW="1130040" imgH="203040" progId="Equation.3">
                  <p:embed/>
                </p:oleObj>
              </mc:Choice>
              <mc:Fallback>
                <p:oleObj name="Equation" r:id="rId24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54" y="9472284"/>
                        <a:ext cx="5003764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9526"/>
              </p:ext>
            </p:extLst>
          </p:nvPr>
        </p:nvGraphicFramePr>
        <p:xfrm>
          <a:off x="6775176" y="10628308"/>
          <a:ext cx="544988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62" name="Equation" r:id="rId26" imgW="1231560" imgH="241200" progId="Equation.3">
                  <p:embed/>
                </p:oleObj>
              </mc:Choice>
              <mc:Fallback>
                <p:oleObj name="Equation" r:id="rId26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176" y="10628308"/>
                        <a:ext cx="5449887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4530625" y="10696775"/>
            <a:ext cx="1542149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/>
              <a:t> </a:t>
            </a:r>
            <a:r>
              <a:rPr lang="en-US" sz="4400" dirty="0" smtClean="0"/>
              <a:t>e.g.</a:t>
            </a:r>
            <a:endParaRPr lang="en-US" sz="4400" dirty="0"/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16623256" y="10144868"/>
            <a:ext cx="4714492" cy="1764454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i="1" dirty="0" err="1" smtClean="0"/>
              <a:t>Blackboard</a:t>
            </a:r>
            <a:r>
              <a:rPr lang="fr-CH" sz="5100" b="1" i="1" dirty="0" smtClean="0"/>
              <a:t> 2:</a:t>
            </a:r>
            <a:endParaRPr lang="fr-CH" sz="5100" b="1" i="1" dirty="0"/>
          </a:p>
          <a:p>
            <a:r>
              <a:rPr lang="fr-CH" sz="5100" b="1" i="1" dirty="0" smtClean="0"/>
              <a:t> h(t)</a:t>
            </a:r>
            <a:endParaRPr lang="fr-FR" sz="5100" b="1" i="1" dirty="0"/>
          </a:p>
        </p:txBody>
      </p:sp>
    </p:spTree>
    <p:extLst>
      <p:ext uri="{BB962C8B-B14F-4D97-AF65-F5344CB8AC3E}">
        <p14:creationId xmlns:p14="http://schemas.microsoft.com/office/powerpoint/2010/main" val="33596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3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629" y="293914"/>
            <a:ext cx="22794686" cy="120831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53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1274972" y="0"/>
            <a:ext cx="13713750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Spike Response </a:t>
            </a:r>
            <a:r>
              <a:rPr lang="en-US" sz="6800" b="1" dirty="0" smtClean="0"/>
              <a:t>Model (SRM)</a:t>
            </a:r>
          </a:p>
          <a:p>
            <a:r>
              <a:rPr lang="en-US" sz="6800" b="1" dirty="0" smtClean="0"/>
              <a:t>Generalized Linear Model (GLM)</a:t>
            </a:r>
            <a:endParaRPr lang="en-US" sz="6800" b="1" dirty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261195" y="7380855"/>
            <a:ext cx="12629426" cy="2727854"/>
            <a:chOff x="-968" y="3156"/>
            <a:chExt cx="5095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565970"/>
                </p:ext>
              </p:extLst>
            </p:nvPr>
          </p:nvGraphicFramePr>
          <p:xfrm>
            <a:off x="1325" y="3401"/>
            <a:ext cx="2802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018" name="Equation" r:id="rId4" imgW="1600200" imgH="330120" progId="Equation.DSMT4">
                    <p:embed/>
                  </p:oleObj>
                </mc:Choice>
                <mc:Fallback>
                  <p:oleObj name="Equation" r:id="rId4" imgW="160020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5" y="3401"/>
                          <a:ext cx="2802" cy="5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1801" y="384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231" y="3156"/>
              <a:ext cx="1785" cy="740"/>
              <a:chOff x="135" y="2724"/>
              <a:chExt cx="1785" cy="740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135" y="2976"/>
                <a:ext cx="1785" cy="488"/>
                <a:chOff x="135" y="2976"/>
                <a:chExt cx="1785" cy="488"/>
              </a:xfrm>
            </p:grpSpPr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28228961"/>
                    </p:ext>
                  </p:extLst>
                </p:nvPr>
              </p:nvGraphicFramePr>
              <p:xfrm>
                <a:off x="135" y="3071"/>
                <a:ext cx="1089" cy="3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79019" name="Equation" r:id="rId6" imgW="634680" imgH="228600" progId="Equation.3">
                        <p:embed/>
                      </p:oleObj>
                    </mc:Choice>
                    <mc:Fallback>
                      <p:oleObj name="Equation" r:id="rId6" imgW="6346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" y="3071"/>
                              <a:ext cx="1089" cy="3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5397956" y="1"/>
            <a:ext cx="4506101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Gerstner et al.,</a:t>
            </a:r>
          </a:p>
          <a:p>
            <a:r>
              <a:rPr lang="en-US" sz="4800" i="1" dirty="0" smtClean="0"/>
              <a:t>       1992,2000</a:t>
            </a:r>
            <a:endParaRPr lang="en-US" sz="48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227799" y="1268295"/>
            <a:ext cx="5953229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Truccolo</a:t>
            </a:r>
            <a:r>
              <a:rPr lang="en-US" sz="4800" i="1" dirty="0" smtClean="0"/>
              <a:t> et al.,</a:t>
            </a:r>
            <a:r>
              <a:rPr lang="en-US" sz="4800" i="1" dirty="0"/>
              <a:t> </a:t>
            </a:r>
            <a:r>
              <a:rPr lang="en-US" sz="4800" i="1" dirty="0" smtClean="0"/>
              <a:t>2005</a:t>
            </a:r>
          </a:p>
          <a:p>
            <a:r>
              <a:rPr lang="en-US" sz="4800" i="1" dirty="0" smtClean="0"/>
              <a:t>Pillow et al. 2008</a:t>
            </a:r>
          </a:p>
        </p:txBody>
      </p:sp>
      <p:grpSp>
        <p:nvGrpSpPr>
          <p:cNvPr id="5" name="Group 65"/>
          <p:cNvGrpSpPr/>
          <p:nvPr/>
        </p:nvGrpSpPr>
        <p:grpSpPr>
          <a:xfrm>
            <a:off x="1088512" y="2231610"/>
            <a:ext cx="17659544" cy="5487044"/>
            <a:chOff x="424192" y="2248231"/>
            <a:chExt cx="20078455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579231" y="4671266"/>
              <a:ext cx="858045" cy="945808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424192" y="4925098"/>
              <a:ext cx="3233617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5919544" y="4416466"/>
            <a:ext cx="1860643" cy="102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020" name="Equation" r:id="rId8" imgW="317160" imgH="203040" progId="Equation.DSMT4">
                    <p:embed/>
                  </p:oleObj>
                </mc:Choice>
                <mc:Fallback>
                  <p:oleObj name="Equation" r:id="rId8" imgW="3171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9544" y="4416466"/>
                          <a:ext cx="1860643" cy="10211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448695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0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1654513" y="6683111"/>
            <a:ext cx="1562491" cy="893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021" name="Equation" r:id="rId10" imgW="304560" imgH="203040" progId="Equation.DSMT4">
                    <p:embed/>
                  </p:oleObj>
                </mc:Choice>
                <mc:Fallback>
                  <p:oleObj name="Equation" r:id="rId10" imgW="304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4513" y="6683111"/>
                          <a:ext cx="1562491" cy="8935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3803233"/>
              <a:ext cx="2041877" cy="24005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022" name="Equation" r:id="rId12" imgW="571320" imgH="203040" progId="Equation.DSMT4">
                    <p:embed/>
                  </p:oleObj>
                </mc:Choice>
                <mc:Fallback>
                  <p:oleObj name="Equation" r:id="rId12" imgW="5713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5921" y="4417389"/>
                          <a:ext cx="1701564" cy="717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0386383" y="4500014"/>
            <a:ext cx="169056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516912" y="7033329"/>
            <a:ext cx="0" cy="4669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0510411" y="7053945"/>
            <a:ext cx="1407885" cy="420914"/>
          </a:xfrm>
          <a:custGeom>
            <a:avLst/>
            <a:gdLst>
              <a:gd name="connsiteX0" fmla="*/ 1407885 w 1407885"/>
              <a:gd name="connsiteY0" fmla="*/ 0 h 420914"/>
              <a:gd name="connsiteX1" fmla="*/ 508000 w 1407885"/>
              <a:gd name="connsiteY1" fmla="*/ 159657 h 420914"/>
              <a:gd name="connsiteX2" fmla="*/ 0 w 1407885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5" h="420914">
                <a:moveTo>
                  <a:pt x="1407885" y="0"/>
                </a:moveTo>
                <a:cubicBezTo>
                  <a:pt x="1075266" y="44752"/>
                  <a:pt x="742647" y="89505"/>
                  <a:pt x="508000" y="159657"/>
                </a:cubicBezTo>
                <a:cubicBezTo>
                  <a:pt x="273352" y="229809"/>
                  <a:pt x="136676" y="325361"/>
                  <a:pt x="0" y="42091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77" name="Object 59"/>
          <p:cNvGraphicFramePr>
            <a:graphicFrameLocks noChangeAspect="1"/>
          </p:cNvGraphicFramePr>
          <p:nvPr>
            <p:extLst/>
          </p:nvPr>
        </p:nvGraphicFramePr>
        <p:xfrm>
          <a:off x="10302414" y="3874153"/>
          <a:ext cx="784519" cy="74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3" name="Equation" r:id="rId15" imgW="139680" imgH="177480" progId="Equation.3">
                  <p:embed/>
                </p:oleObj>
              </mc:Choice>
              <mc:Fallback>
                <p:oleObj name="Equation" r:id="rId15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414" y="3874153"/>
                        <a:ext cx="784519" cy="743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2"/>
          <p:cNvGraphicFramePr>
            <a:graphicFrameLocks noChangeAspect="1"/>
          </p:cNvGraphicFramePr>
          <p:nvPr>
            <p:extLst/>
          </p:nvPr>
        </p:nvGraphicFramePr>
        <p:xfrm>
          <a:off x="7713029" y="3842874"/>
          <a:ext cx="1535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4" name="Equation" r:id="rId17" imgW="317160" imgH="203040" progId="Equation.3">
                  <p:embed/>
                </p:oleObj>
              </mc:Choice>
              <mc:Fallback>
                <p:oleObj name="Equation" r:id="rId17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029" y="3842874"/>
                        <a:ext cx="1535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2"/>
          <p:cNvGraphicFramePr>
            <a:graphicFrameLocks noChangeAspect="1"/>
          </p:cNvGraphicFramePr>
          <p:nvPr>
            <p:extLst/>
          </p:nvPr>
        </p:nvGraphicFramePr>
        <p:xfrm>
          <a:off x="1625227" y="3884632"/>
          <a:ext cx="1473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5" name="Equation" r:id="rId19" imgW="304560" imgH="203040" progId="Equation.3">
                  <p:embed/>
                </p:oleObj>
              </mc:Choice>
              <mc:Fallback>
                <p:oleObj name="Equation" r:id="rId19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227" y="3884632"/>
                        <a:ext cx="1473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ight Brace 84"/>
          <p:cNvSpPr/>
          <p:nvPr/>
        </p:nvSpPr>
        <p:spPr>
          <a:xfrm rot="5400000">
            <a:off x="11490529" y="7029938"/>
            <a:ext cx="552173" cy="489421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96696"/>
              </p:ext>
            </p:extLst>
          </p:nvPr>
        </p:nvGraphicFramePr>
        <p:xfrm>
          <a:off x="11653009" y="9571232"/>
          <a:ext cx="1535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6" name="Equation" r:id="rId21" imgW="317160" imgH="203040" progId="Equation.3">
                  <p:embed/>
                </p:oleObj>
              </mc:Choice>
              <mc:Fallback>
                <p:oleObj name="Equation" r:id="rId21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3009" y="9571232"/>
                        <a:ext cx="1535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10408"/>
              </p:ext>
            </p:extLst>
          </p:nvPr>
        </p:nvGraphicFramePr>
        <p:xfrm>
          <a:off x="6199295" y="10720590"/>
          <a:ext cx="32385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7" name="Equation" r:id="rId22" imgW="761760" imgH="228600" progId="Equation.3">
                  <p:embed/>
                </p:oleObj>
              </mc:Choice>
              <mc:Fallback>
                <p:oleObj name="Equation" r:id="rId22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295" y="10720590"/>
                        <a:ext cx="32385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87827"/>
              </p:ext>
            </p:extLst>
          </p:nvPr>
        </p:nvGraphicFramePr>
        <p:xfrm>
          <a:off x="16265365" y="8329805"/>
          <a:ext cx="5937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8" name="Equation" r:id="rId24" imgW="139680" imgH="139680" progId="Equation.3">
                  <p:embed/>
                </p:oleObj>
              </mc:Choice>
              <mc:Fallback>
                <p:oleObj name="Equation" r:id="rId2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5365" y="8329805"/>
                        <a:ext cx="5937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701293"/>
              </p:ext>
            </p:extLst>
          </p:nvPr>
        </p:nvGraphicFramePr>
        <p:xfrm>
          <a:off x="14148599" y="10886833"/>
          <a:ext cx="5937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9" name="Equation" r:id="rId26" imgW="139680" imgH="139680" progId="Equation.3">
                  <p:embed/>
                </p:oleObj>
              </mc:Choice>
              <mc:Fallback>
                <p:oleObj name="Equation" r:id="rId26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8599" y="10886833"/>
                        <a:ext cx="5937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448998" y="10731254"/>
            <a:ext cx="474200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nput potential</a:t>
            </a:r>
            <a:endParaRPr lang="fr-CH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56969" y="7601909"/>
            <a:ext cx="2002121" cy="2285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92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9059"/>
              </p:ext>
            </p:extLst>
          </p:nvPr>
        </p:nvGraphicFramePr>
        <p:xfrm>
          <a:off x="14935719" y="8114034"/>
          <a:ext cx="4000764" cy="110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30" name="Equation" r:id="rId27" imgW="1002960" imgH="279360" progId="Equation.DSMT4">
                  <p:embed/>
                </p:oleObj>
              </mc:Choice>
              <mc:Fallback>
                <p:oleObj name="Equation" r:id="rId27" imgW="1002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5719" y="8114034"/>
                        <a:ext cx="4000764" cy="11064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5259770" y="9080237"/>
            <a:ext cx="100559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4699761" y="10723830"/>
            <a:ext cx="47820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reset potential</a:t>
            </a:r>
            <a:endParaRPr lang="fr-CH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00622" y="4455847"/>
            <a:ext cx="4681618" cy="812968"/>
            <a:chOff x="480" y="1584"/>
            <a:chExt cx="1248" cy="289"/>
          </a:xfrm>
        </p:grpSpPr>
        <p:sp>
          <p:nvSpPr>
            <p:cNvPr id="1129" name="Line 5"/>
            <p:cNvSpPr>
              <a:spLocks noChangeShapeType="1"/>
            </p:cNvSpPr>
            <p:nvPr/>
          </p:nvSpPr>
          <p:spPr bwMode="auto">
            <a:xfrm>
              <a:off x="480" y="1824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Text Box 6"/>
            <p:cNvSpPr txBox="1">
              <a:spLocks noChangeArrowheads="1"/>
            </p:cNvSpPr>
            <p:nvPr/>
          </p:nvSpPr>
          <p:spPr bwMode="auto">
            <a:xfrm>
              <a:off x="1679" y="1632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chemeClr val="accent2"/>
                </a:solidFill>
              </a:endParaRPr>
            </a:p>
          </p:txBody>
        </p:sp>
        <p:sp>
          <p:nvSpPr>
            <p:cNvPr id="1131" name="Text Box 7"/>
            <p:cNvSpPr txBox="1">
              <a:spLocks noChangeArrowheads="1"/>
            </p:cNvSpPr>
            <p:nvPr/>
          </p:nvSpPr>
          <p:spPr bwMode="auto">
            <a:xfrm>
              <a:off x="480" y="1584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chemeClr val="accent2"/>
                  </a:solidFill>
                </a:rPr>
                <a:t>h(t)</a:t>
              </a:r>
            </a:p>
          </p:txBody>
        </p:sp>
      </p:grpSp>
      <p:sp>
        <p:nvSpPr>
          <p:cNvPr id="1035" name="AutoShape 8"/>
          <p:cNvSpPr>
            <a:spLocks noChangeArrowheads="1"/>
          </p:cNvSpPr>
          <p:nvPr/>
        </p:nvSpPr>
        <p:spPr bwMode="auto">
          <a:xfrm>
            <a:off x="1260435" y="1485282"/>
            <a:ext cx="7742674" cy="4725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1800623" y="2700515"/>
            <a:ext cx="1312919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I(t)</a:t>
            </a:r>
            <a:endParaRPr lang="en-US" sz="5900" dirty="0">
              <a:solidFill>
                <a:srgbClr val="FF0000"/>
              </a:solidFill>
            </a:endParaRPr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7345037" y="2374202"/>
            <a:ext cx="93140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rgbClr val="FF0000"/>
                </a:solidFill>
              </a:rPr>
              <a:t>?</a:t>
            </a:r>
            <a:endParaRPr lang="en-US" sz="68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98128" y="2160411"/>
            <a:ext cx="2224297" cy="2160411"/>
            <a:chOff x="4080" y="432"/>
            <a:chExt cx="816" cy="768"/>
          </a:xfrm>
        </p:grpSpPr>
        <p:sp>
          <p:nvSpPr>
            <p:cNvPr id="1114" name="Oval 12"/>
            <p:cNvSpPr>
              <a:spLocks noChangeArrowheads="1"/>
            </p:cNvSpPr>
            <p:nvPr/>
          </p:nvSpPr>
          <p:spPr bwMode="auto">
            <a:xfrm>
              <a:off x="4368" y="5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13"/>
            <p:cNvSpPr>
              <a:spLocks noChangeArrowheads="1"/>
            </p:cNvSpPr>
            <p:nvPr/>
          </p:nvSpPr>
          <p:spPr bwMode="auto">
            <a:xfrm>
              <a:off x="4464" y="6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14"/>
            <p:cNvSpPr>
              <a:spLocks noChangeArrowheads="1"/>
            </p:cNvSpPr>
            <p:nvPr/>
          </p:nvSpPr>
          <p:spPr bwMode="auto">
            <a:xfrm>
              <a:off x="4560" y="5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15"/>
            <p:cNvSpPr>
              <a:spLocks noChangeArrowheads="1"/>
            </p:cNvSpPr>
            <p:nvPr/>
          </p:nvSpPr>
          <p:spPr bwMode="auto">
            <a:xfrm>
              <a:off x="4512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16"/>
            <p:cNvSpPr>
              <a:spLocks noChangeArrowheads="1"/>
            </p:cNvSpPr>
            <p:nvPr/>
          </p:nvSpPr>
          <p:spPr bwMode="auto">
            <a:xfrm>
              <a:off x="4608" y="8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17"/>
            <p:cNvSpPr>
              <a:spLocks noChangeArrowheads="1"/>
            </p:cNvSpPr>
            <p:nvPr/>
          </p:nvSpPr>
          <p:spPr bwMode="auto">
            <a:xfrm>
              <a:off x="4704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Oval 18"/>
            <p:cNvSpPr>
              <a:spLocks noChangeArrowheads="1"/>
            </p:cNvSpPr>
            <p:nvPr/>
          </p:nvSpPr>
          <p:spPr bwMode="auto">
            <a:xfrm>
              <a:off x="4464" y="8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Oval 19"/>
            <p:cNvSpPr>
              <a:spLocks noChangeArrowheads="1"/>
            </p:cNvSpPr>
            <p:nvPr/>
          </p:nvSpPr>
          <p:spPr bwMode="auto">
            <a:xfrm>
              <a:off x="4368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Oval 20"/>
            <p:cNvSpPr>
              <a:spLocks noChangeArrowheads="1"/>
            </p:cNvSpPr>
            <p:nvPr/>
          </p:nvSpPr>
          <p:spPr bwMode="auto">
            <a:xfrm>
              <a:off x="4560" y="96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Oval 21"/>
            <p:cNvSpPr>
              <a:spLocks noChangeArrowheads="1"/>
            </p:cNvSpPr>
            <p:nvPr/>
          </p:nvSpPr>
          <p:spPr bwMode="auto">
            <a:xfrm>
              <a:off x="4704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Oval 22"/>
            <p:cNvSpPr>
              <a:spLocks noChangeArrowheads="1"/>
            </p:cNvSpPr>
            <p:nvPr/>
          </p:nvSpPr>
          <p:spPr bwMode="auto">
            <a:xfrm>
              <a:off x="4224" y="96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Oval 23"/>
            <p:cNvSpPr>
              <a:spLocks noChangeArrowheads="1"/>
            </p:cNvSpPr>
            <p:nvPr/>
          </p:nvSpPr>
          <p:spPr bwMode="auto">
            <a:xfrm>
              <a:off x="4176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Oval 24"/>
            <p:cNvSpPr>
              <a:spLocks noChangeArrowheads="1"/>
            </p:cNvSpPr>
            <p:nvPr/>
          </p:nvSpPr>
          <p:spPr bwMode="auto">
            <a:xfrm>
              <a:off x="4080" y="432"/>
              <a:ext cx="816" cy="76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Oval 25"/>
            <p:cNvSpPr>
              <a:spLocks noChangeArrowheads="1"/>
            </p:cNvSpPr>
            <p:nvPr/>
          </p:nvSpPr>
          <p:spPr bwMode="auto">
            <a:xfrm>
              <a:off x="4320" y="10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Oval 26"/>
            <p:cNvSpPr>
              <a:spLocks noChangeArrowheads="1"/>
            </p:cNvSpPr>
            <p:nvPr/>
          </p:nvSpPr>
          <p:spPr bwMode="auto">
            <a:xfrm>
              <a:off x="4272" y="8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9" name="Line 27"/>
          <p:cNvSpPr>
            <a:spLocks noChangeShapeType="1"/>
          </p:cNvSpPr>
          <p:nvPr/>
        </p:nvSpPr>
        <p:spPr bwMode="auto">
          <a:xfrm>
            <a:off x="1620559" y="3915745"/>
            <a:ext cx="1440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0" name="Line 28"/>
          <p:cNvSpPr>
            <a:spLocks noChangeShapeType="1"/>
          </p:cNvSpPr>
          <p:nvPr/>
        </p:nvSpPr>
        <p:spPr bwMode="auto">
          <a:xfrm>
            <a:off x="3061057" y="3375643"/>
            <a:ext cx="7202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1" name="Line 29"/>
          <p:cNvSpPr>
            <a:spLocks noChangeShapeType="1"/>
          </p:cNvSpPr>
          <p:nvPr/>
        </p:nvSpPr>
        <p:spPr bwMode="auto">
          <a:xfrm>
            <a:off x="3061057" y="337564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880995" y="3645694"/>
          <a:ext cx="825285" cy="101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4" name="Equation" r:id="rId4" imgW="139680" imgH="228600" progId="Equation.3">
                  <p:embed/>
                </p:oleObj>
              </mc:Choice>
              <mc:Fallback>
                <p:oleObj name="Equation" r:id="rId4" imgW="13968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995" y="3645694"/>
                        <a:ext cx="825285" cy="1012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3" name="Line 32"/>
          <p:cNvSpPr>
            <a:spLocks noChangeShapeType="1"/>
          </p:cNvSpPr>
          <p:nvPr/>
        </p:nvSpPr>
        <p:spPr bwMode="auto">
          <a:xfrm>
            <a:off x="3781306" y="337564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4" name="Line 33"/>
          <p:cNvSpPr>
            <a:spLocks noChangeShapeType="1"/>
          </p:cNvSpPr>
          <p:nvPr/>
        </p:nvSpPr>
        <p:spPr bwMode="auto">
          <a:xfrm>
            <a:off x="3781306" y="3915745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1216892" y="10667031"/>
            <a:ext cx="13668249" cy="973310"/>
            <a:chOff x="144" y="3792"/>
            <a:chExt cx="3980" cy="346"/>
          </a:xfrm>
        </p:grpSpPr>
        <p:sp>
          <p:nvSpPr>
            <p:cNvPr id="1107" name="Line 38"/>
            <p:cNvSpPr>
              <a:spLocks noChangeShapeType="1"/>
            </p:cNvSpPr>
            <p:nvPr/>
          </p:nvSpPr>
          <p:spPr bwMode="auto">
            <a:xfrm>
              <a:off x="576" y="41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39"/>
            <p:cNvSpPr>
              <a:spLocks noChangeShapeType="1"/>
            </p:cNvSpPr>
            <p:nvPr/>
          </p:nvSpPr>
          <p:spPr bwMode="auto">
            <a:xfrm flipV="1">
              <a:off x="576" y="408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40"/>
            <p:cNvSpPr>
              <a:spLocks noChangeShapeType="1"/>
            </p:cNvSpPr>
            <p:nvPr/>
          </p:nvSpPr>
          <p:spPr bwMode="auto">
            <a:xfrm flipV="1">
              <a:off x="816" y="3888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Freeform 41"/>
            <p:cNvSpPr>
              <a:spLocks/>
            </p:cNvSpPr>
            <p:nvPr/>
          </p:nvSpPr>
          <p:spPr bwMode="auto">
            <a:xfrm>
              <a:off x="816" y="3888"/>
              <a:ext cx="240" cy="144"/>
            </a:xfrm>
            <a:custGeom>
              <a:avLst/>
              <a:gdLst>
                <a:gd name="T0" fmla="*/ 0 w 480"/>
                <a:gd name="T1" fmla="*/ 0 h 336"/>
                <a:gd name="T2" fmla="*/ 3 w 480"/>
                <a:gd name="T3" fmla="*/ 3 h 336"/>
                <a:gd name="T4" fmla="*/ 15 w 480"/>
                <a:gd name="T5" fmla="*/ 5 h 336"/>
                <a:gd name="T6" fmla="*/ 0 60000 65536"/>
                <a:gd name="T7" fmla="*/ 0 60000 65536"/>
                <a:gd name="T8" fmla="*/ 0 60000 65536"/>
                <a:gd name="T9" fmla="*/ 0 w 480"/>
                <a:gd name="T10" fmla="*/ 0 h 336"/>
                <a:gd name="T11" fmla="*/ 480 w 48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336">
                  <a:moveTo>
                    <a:pt x="0" y="0"/>
                  </a:moveTo>
                  <a:cubicBezTo>
                    <a:pt x="8" y="68"/>
                    <a:pt x="16" y="136"/>
                    <a:pt x="96" y="192"/>
                  </a:cubicBezTo>
                  <a:cubicBezTo>
                    <a:pt x="176" y="248"/>
                    <a:pt x="328" y="292"/>
                    <a:pt x="480" y="33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Text Box 42"/>
            <p:cNvSpPr txBox="1">
              <a:spLocks noChangeArrowheads="1"/>
            </p:cNvSpPr>
            <p:nvPr/>
          </p:nvSpPr>
          <p:spPr bwMode="auto">
            <a:xfrm>
              <a:off x="144" y="3888"/>
              <a:ext cx="27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A(t)</a:t>
              </a:r>
              <a:endParaRPr lang="en-US" sz="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2" name="Freeform 56"/>
            <p:cNvSpPr>
              <a:spLocks/>
            </p:cNvSpPr>
            <p:nvPr/>
          </p:nvSpPr>
          <p:spPr bwMode="auto">
            <a:xfrm>
              <a:off x="1056" y="4032"/>
              <a:ext cx="240" cy="96"/>
            </a:xfrm>
            <a:custGeom>
              <a:avLst/>
              <a:gdLst>
                <a:gd name="T0" fmla="*/ 0 w 240"/>
                <a:gd name="T1" fmla="*/ 51 h 112"/>
                <a:gd name="T2" fmla="*/ 144 w 240"/>
                <a:gd name="T3" fmla="*/ 8 h 112"/>
                <a:gd name="T4" fmla="*/ 240 w 240"/>
                <a:gd name="T5" fmla="*/ 8 h 112"/>
                <a:gd name="T6" fmla="*/ 0 60000 65536"/>
                <a:gd name="T7" fmla="*/ 0 60000 65536"/>
                <a:gd name="T8" fmla="*/ 0 60000 65536"/>
                <a:gd name="T9" fmla="*/ 0 w 240"/>
                <a:gd name="T10" fmla="*/ 0 h 112"/>
                <a:gd name="T11" fmla="*/ 240 w 24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12">
                  <a:moveTo>
                    <a:pt x="0" y="112"/>
                  </a:moveTo>
                  <a:cubicBezTo>
                    <a:pt x="52" y="72"/>
                    <a:pt x="104" y="32"/>
                    <a:pt x="144" y="16"/>
                  </a:cubicBezTo>
                  <a:cubicBezTo>
                    <a:pt x="184" y="0"/>
                    <a:pt x="212" y="8"/>
                    <a:pt x="240" y="1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57"/>
            <p:cNvSpPr>
              <a:spLocks noChangeShapeType="1"/>
            </p:cNvSpPr>
            <p:nvPr/>
          </p:nvSpPr>
          <p:spPr bwMode="auto">
            <a:xfrm>
              <a:off x="1056" y="403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1" name="Object 59"/>
            <p:cNvGraphicFramePr>
              <a:graphicFrameLocks noChangeAspect="1"/>
            </p:cNvGraphicFramePr>
            <p:nvPr/>
          </p:nvGraphicFramePr>
          <p:xfrm>
            <a:off x="2025" y="3792"/>
            <a:ext cx="209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95" name="Equation" r:id="rId6" imgW="1218960" imgH="203040" progId="Equation.DSMT4">
                    <p:embed/>
                  </p:oleObj>
                </mc:Choice>
                <mc:Fallback>
                  <p:oleObj name="Equation" r:id="rId6" imgW="1218960" imgH="203040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5" y="3792"/>
                          <a:ext cx="2099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1260435" y="7918695"/>
            <a:ext cx="18885394" cy="1339004"/>
            <a:chOff x="144" y="2815"/>
            <a:chExt cx="5865" cy="476"/>
          </a:xfrm>
        </p:grpSpPr>
        <p:graphicFrame>
          <p:nvGraphicFramePr>
            <p:cNvPr id="1030" name="Object 37"/>
            <p:cNvGraphicFramePr>
              <a:graphicFrameLocks noChangeAspect="1"/>
            </p:cNvGraphicFramePr>
            <p:nvPr/>
          </p:nvGraphicFramePr>
          <p:xfrm>
            <a:off x="2187" y="2815"/>
            <a:ext cx="3822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96" name="Equation" r:id="rId8" imgW="2222280" imgH="279360" progId="Equation.DSMT4">
                    <p:embed/>
                  </p:oleObj>
                </mc:Choice>
                <mc:Fallback>
                  <p:oleObj name="Equation" r:id="rId8" imgW="2222280" imgH="279360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" y="2815"/>
                          <a:ext cx="3822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1" name="Line 47"/>
            <p:cNvSpPr>
              <a:spLocks noChangeShapeType="1"/>
            </p:cNvSpPr>
            <p:nvPr/>
          </p:nvSpPr>
          <p:spPr bwMode="auto">
            <a:xfrm>
              <a:off x="57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48"/>
            <p:cNvSpPr>
              <a:spLocks noChangeShapeType="1"/>
            </p:cNvSpPr>
            <p:nvPr/>
          </p:nvSpPr>
          <p:spPr bwMode="auto">
            <a:xfrm flipV="1">
              <a:off x="576" y="312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Text Box 49"/>
            <p:cNvSpPr txBox="1">
              <a:spLocks noChangeArrowheads="1"/>
            </p:cNvSpPr>
            <p:nvPr/>
          </p:nvSpPr>
          <p:spPr bwMode="auto">
            <a:xfrm>
              <a:off x="144" y="2928"/>
              <a:ext cx="29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A(t)</a:t>
              </a:r>
              <a:endParaRPr lang="en-US" sz="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4" name="Freeform 50"/>
            <p:cNvSpPr>
              <a:spLocks/>
            </p:cNvSpPr>
            <p:nvPr/>
          </p:nvSpPr>
          <p:spPr bwMode="auto">
            <a:xfrm>
              <a:off x="816" y="2880"/>
              <a:ext cx="192" cy="240"/>
            </a:xfrm>
            <a:custGeom>
              <a:avLst/>
              <a:gdLst>
                <a:gd name="T0" fmla="*/ 0 w 384"/>
                <a:gd name="T1" fmla="*/ 116 h 288"/>
                <a:gd name="T2" fmla="*/ 5 w 384"/>
                <a:gd name="T3" fmla="*/ 39 h 288"/>
                <a:gd name="T4" fmla="*/ 12 w 384"/>
                <a:gd name="T5" fmla="*/ 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40" y="216"/>
                    <a:pt x="80" y="144"/>
                    <a:pt x="144" y="96"/>
                  </a:cubicBezTo>
                  <a:cubicBezTo>
                    <a:pt x="208" y="48"/>
                    <a:pt x="296" y="24"/>
                    <a:pt x="384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Freeform 51"/>
            <p:cNvSpPr>
              <a:spLocks/>
            </p:cNvSpPr>
            <p:nvPr/>
          </p:nvSpPr>
          <p:spPr bwMode="auto">
            <a:xfrm>
              <a:off x="1008" y="288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60"/>
            <p:cNvSpPr>
              <a:spLocks noChangeShapeType="1"/>
            </p:cNvSpPr>
            <p:nvPr/>
          </p:nvSpPr>
          <p:spPr bwMode="auto">
            <a:xfrm>
              <a:off x="3278" y="3216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1260435" y="9316774"/>
            <a:ext cx="11644022" cy="973310"/>
            <a:chOff x="144" y="3312"/>
            <a:chExt cx="3422" cy="346"/>
          </a:xfrm>
        </p:grpSpPr>
        <p:sp>
          <p:nvSpPr>
            <p:cNvPr id="1092" name="Line 43"/>
            <p:cNvSpPr>
              <a:spLocks noChangeShapeType="1"/>
            </p:cNvSpPr>
            <p:nvPr/>
          </p:nvSpPr>
          <p:spPr bwMode="auto">
            <a:xfrm>
              <a:off x="576" y="36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44"/>
            <p:cNvSpPr>
              <a:spLocks noChangeShapeType="1"/>
            </p:cNvSpPr>
            <p:nvPr/>
          </p:nvSpPr>
          <p:spPr bwMode="auto">
            <a:xfrm flipV="1">
              <a:off x="576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45"/>
            <p:cNvSpPr>
              <a:spLocks noChangeShapeType="1"/>
            </p:cNvSpPr>
            <p:nvPr/>
          </p:nvSpPr>
          <p:spPr bwMode="auto">
            <a:xfrm flipV="1">
              <a:off x="816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Text Box 46"/>
            <p:cNvSpPr txBox="1">
              <a:spLocks noChangeArrowheads="1"/>
            </p:cNvSpPr>
            <p:nvPr/>
          </p:nvSpPr>
          <p:spPr bwMode="auto">
            <a:xfrm>
              <a:off x="144" y="3360"/>
              <a:ext cx="28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A(t)</a:t>
              </a:r>
              <a:endParaRPr lang="en-US" sz="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Line 52"/>
            <p:cNvSpPr>
              <a:spLocks noChangeShapeType="1"/>
            </p:cNvSpPr>
            <p:nvPr/>
          </p:nvSpPr>
          <p:spPr bwMode="auto">
            <a:xfrm>
              <a:off x="816" y="336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Line 53"/>
            <p:cNvSpPr>
              <a:spLocks noChangeShapeType="1"/>
            </p:cNvSpPr>
            <p:nvPr/>
          </p:nvSpPr>
          <p:spPr bwMode="auto">
            <a:xfrm>
              <a:off x="816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54"/>
            <p:cNvSpPr>
              <a:spLocks noChangeShapeType="1"/>
            </p:cNvSpPr>
            <p:nvPr/>
          </p:nvSpPr>
          <p:spPr bwMode="auto">
            <a:xfrm>
              <a:off x="1008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55"/>
            <p:cNvSpPr>
              <a:spLocks noChangeShapeType="1"/>
            </p:cNvSpPr>
            <p:nvPr/>
          </p:nvSpPr>
          <p:spPr bwMode="auto">
            <a:xfrm flipV="1">
              <a:off x="1008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9" name="Object 58"/>
            <p:cNvGraphicFramePr>
              <a:graphicFrameLocks noChangeAspect="1"/>
            </p:cNvGraphicFramePr>
            <p:nvPr/>
          </p:nvGraphicFramePr>
          <p:xfrm>
            <a:off x="2036" y="3312"/>
            <a:ext cx="153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97" name="Equation" r:id="rId10" imgW="888840" imgH="203040" progId="Equation.3">
                    <p:embed/>
                  </p:oleObj>
                </mc:Choice>
                <mc:Fallback>
                  <p:oleObj name="Equation" r:id="rId10" imgW="888840" imgH="203040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6" y="3312"/>
                          <a:ext cx="153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0" name="Line 61"/>
            <p:cNvSpPr>
              <a:spLocks noChangeShapeType="1"/>
            </p:cNvSpPr>
            <p:nvPr/>
          </p:nvSpPr>
          <p:spPr bwMode="auto">
            <a:xfrm>
              <a:off x="3049" y="36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2340810" y="4455848"/>
            <a:ext cx="2659668" cy="1552796"/>
            <a:chOff x="624" y="1584"/>
            <a:chExt cx="709" cy="552"/>
          </a:xfrm>
        </p:grpSpPr>
        <p:sp>
          <p:nvSpPr>
            <p:cNvPr id="1089" name="Freeform 34"/>
            <p:cNvSpPr>
              <a:spLocks/>
            </p:cNvSpPr>
            <p:nvPr/>
          </p:nvSpPr>
          <p:spPr bwMode="auto">
            <a:xfrm>
              <a:off x="816" y="1584"/>
              <a:ext cx="192" cy="240"/>
            </a:xfrm>
            <a:custGeom>
              <a:avLst/>
              <a:gdLst>
                <a:gd name="T0" fmla="*/ 0 w 384"/>
                <a:gd name="T1" fmla="*/ 116 h 288"/>
                <a:gd name="T2" fmla="*/ 5 w 384"/>
                <a:gd name="T3" fmla="*/ 39 h 288"/>
                <a:gd name="T4" fmla="*/ 12 w 384"/>
                <a:gd name="T5" fmla="*/ 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40" y="216"/>
                    <a:pt x="80" y="144"/>
                    <a:pt x="144" y="96"/>
                  </a:cubicBezTo>
                  <a:cubicBezTo>
                    <a:pt x="208" y="48"/>
                    <a:pt x="296" y="24"/>
                    <a:pt x="384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Freeform 35"/>
            <p:cNvSpPr>
              <a:spLocks/>
            </p:cNvSpPr>
            <p:nvPr/>
          </p:nvSpPr>
          <p:spPr bwMode="auto">
            <a:xfrm>
              <a:off x="1008" y="1584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Text Box 62"/>
            <p:cNvSpPr txBox="1">
              <a:spLocks noChangeArrowheads="1"/>
            </p:cNvSpPr>
            <p:nvPr/>
          </p:nvSpPr>
          <p:spPr bwMode="auto">
            <a:xfrm>
              <a:off x="624" y="1824"/>
              <a:ext cx="7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potential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1260435" y="6328852"/>
            <a:ext cx="14342422" cy="1895986"/>
            <a:chOff x="144" y="2255"/>
            <a:chExt cx="4340" cy="674"/>
          </a:xfrm>
        </p:grpSpPr>
        <p:sp>
          <p:nvSpPr>
            <p:cNvPr id="1085" name="Line 64"/>
            <p:cNvSpPr>
              <a:spLocks noChangeShapeType="1"/>
            </p:cNvSpPr>
            <p:nvPr/>
          </p:nvSpPr>
          <p:spPr bwMode="auto">
            <a:xfrm>
              <a:off x="576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65"/>
            <p:cNvSpPr>
              <a:spLocks noChangeShapeType="1"/>
            </p:cNvSpPr>
            <p:nvPr/>
          </p:nvSpPr>
          <p:spPr bwMode="auto">
            <a:xfrm flipV="1">
              <a:off x="576" y="2688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Text Box 66"/>
            <p:cNvSpPr txBox="1">
              <a:spLocks noChangeArrowheads="1"/>
            </p:cNvSpPr>
            <p:nvPr/>
          </p:nvSpPr>
          <p:spPr bwMode="auto">
            <a:xfrm>
              <a:off x="144" y="2496"/>
              <a:ext cx="2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A(t)</a:t>
              </a:r>
              <a:endParaRPr lang="en-US" sz="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8" name="Freeform 67"/>
            <p:cNvSpPr>
              <a:spLocks/>
            </p:cNvSpPr>
            <p:nvPr/>
          </p:nvSpPr>
          <p:spPr bwMode="auto">
            <a:xfrm>
              <a:off x="816" y="2496"/>
              <a:ext cx="432" cy="192"/>
            </a:xfrm>
            <a:custGeom>
              <a:avLst/>
              <a:gdLst>
                <a:gd name="T0" fmla="*/ 0 w 432"/>
                <a:gd name="T1" fmla="*/ 192 h 192"/>
                <a:gd name="T2" fmla="*/ 96 w 432"/>
                <a:gd name="T3" fmla="*/ 96 h 192"/>
                <a:gd name="T4" fmla="*/ 144 w 432"/>
                <a:gd name="T5" fmla="*/ 0 h 192"/>
                <a:gd name="T6" fmla="*/ 240 w 432"/>
                <a:gd name="T7" fmla="*/ 96 h 192"/>
                <a:gd name="T8" fmla="*/ 432 w 432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192"/>
                <a:gd name="T17" fmla="*/ 432 w 432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192">
                  <a:moveTo>
                    <a:pt x="0" y="192"/>
                  </a:moveTo>
                  <a:cubicBezTo>
                    <a:pt x="36" y="160"/>
                    <a:pt x="72" y="128"/>
                    <a:pt x="96" y="96"/>
                  </a:cubicBezTo>
                  <a:cubicBezTo>
                    <a:pt x="120" y="64"/>
                    <a:pt x="120" y="0"/>
                    <a:pt x="144" y="0"/>
                  </a:cubicBezTo>
                  <a:cubicBezTo>
                    <a:pt x="168" y="0"/>
                    <a:pt x="192" y="64"/>
                    <a:pt x="240" y="96"/>
                  </a:cubicBezTo>
                  <a:cubicBezTo>
                    <a:pt x="288" y="128"/>
                    <a:pt x="360" y="160"/>
                    <a:pt x="432" y="19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8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124753"/>
                </p:ext>
              </p:extLst>
            </p:nvPr>
          </p:nvGraphicFramePr>
          <p:xfrm>
            <a:off x="1749" y="2255"/>
            <a:ext cx="2735" cy="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98" name="Equation" r:id="rId12" imgW="1688760" imgH="393480" progId="Equation.DSMT4">
                    <p:embed/>
                  </p:oleObj>
                </mc:Choice>
                <mc:Fallback>
                  <p:oleObj name="Equation" r:id="rId12" imgW="1688760" imgH="393480" progId="Equation.DSMT4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9" y="2255"/>
                          <a:ext cx="2735" cy="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9303213" y="405078"/>
            <a:ext cx="11028809" cy="6346208"/>
            <a:chOff x="2208" y="144"/>
            <a:chExt cx="2940" cy="2256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264" y="432"/>
              <a:ext cx="1872" cy="1056"/>
              <a:chOff x="3312" y="1104"/>
              <a:chExt cx="1872" cy="1584"/>
            </a:xfrm>
          </p:grpSpPr>
          <p:sp>
            <p:nvSpPr>
              <p:cNvPr id="1061" name="Line 71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72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73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74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75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76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77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78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79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80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81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82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83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84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85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86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87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88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89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90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91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92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93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94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3" name="Line 95"/>
            <p:cNvSpPr>
              <a:spLocks noChangeShapeType="1"/>
            </p:cNvSpPr>
            <p:nvPr/>
          </p:nvSpPr>
          <p:spPr bwMode="auto">
            <a:xfrm>
              <a:off x="4080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96"/>
            <p:cNvSpPr>
              <a:spLocks noChangeShapeType="1"/>
            </p:cNvSpPr>
            <p:nvPr/>
          </p:nvSpPr>
          <p:spPr bwMode="auto">
            <a:xfrm>
              <a:off x="4224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97"/>
            <p:cNvSpPr>
              <a:spLocks noChangeShapeType="1"/>
            </p:cNvSpPr>
            <p:nvPr/>
          </p:nvSpPr>
          <p:spPr bwMode="auto">
            <a:xfrm>
              <a:off x="4128" y="1872"/>
              <a:ext cx="1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Text Box 98"/>
            <p:cNvSpPr txBox="1">
              <a:spLocks noChangeArrowheads="1"/>
            </p:cNvSpPr>
            <p:nvPr/>
          </p:nvSpPr>
          <p:spPr bwMode="auto">
            <a:xfrm>
              <a:off x="4128" y="144"/>
              <a:ext cx="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t</a:t>
              </a:r>
            </a:p>
          </p:txBody>
        </p:sp>
        <p:sp>
          <p:nvSpPr>
            <p:cNvPr id="1057" name="AutoShape 99"/>
            <p:cNvSpPr>
              <a:spLocks noChangeArrowheads="1"/>
            </p:cNvSpPr>
            <p:nvPr/>
          </p:nvSpPr>
          <p:spPr bwMode="auto">
            <a:xfrm flipH="1">
              <a:off x="4032" y="240"/>
              <a:ext cx="96" cy="6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0"/>
            <p:cNvGrpSpPr>
              <a:grpSpLocks/>
            </p:cNvGrpSpPr>
            <p:nvPr/>
          </p:nvGrpSpPr>
          <p:grpSpPr bwMode="auto">
            <a:xfrm>
              <a:off x="2208" y="1681"/>
              <a:ext cx="2940" cy="719"/>
              <a:chOff x="2112" y="3072"/>
              <a:chExt cx="2940" cy="1078"/>
            </a:xfrm>
          </p:grpSpPr>
          <p:sp>
            <p:nvSpPr>
              <p:cNvPr id="1059" name="Rectangle 101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1980" cy="8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27" name="Object 10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6060386"/>
                  </p:ext>
                </p:extLst>
              </p:nvPr>
            </p:nvGraphicFramePr>
            <p:xfrm>
              <a:off x="3504" y="3180"/>
              <a:ext cx="1246" cy="6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3699" name="Equation" r:id="rId14" imgW="1320480" imgH="406080" progId="Equation.DSMT4">
                      <p:embed/>
                    </p:oleObj>
                  </mc:Choice>
                  <mc:Fallback>
                    <p:oleObj name="Equation" r:id="rId14" imgW="1320480" imgH="406080" progId="Equation.DSMT4">
                      <p:embed/>
                      <p:pic>
                        <p:nvPicPr>
                          <p:cNvPr id="0" name="Object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3180"/>
                            <a:ext cx="1246" cy="6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60" name="Text Box 103"/>
              <p:cNvSpPr txBox="1">
                <a:spLocks noChangeArrowheads="1"/>
              </p:cNvSpPr>
              <p:nvPr/>
            </p:nvSpPr>
            <p:spPr bwMode="auto">
              <a:xfrm>
                <a:off x="2112" y="3264"/>
                <a:ext cx="854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100" dirty="0"/>
                  <a:t>population</a:t>
                </a:r>
              </a:p>
              <a:p>
                <a:r>
                  <a:rPr lang="en-US" sz="5100" dirty="0"/>
                  <a:t>activity</a:t>
                </a:r>
              </a:p>
            </p:txBody>
          </p:sp>
        </p:grpSp>
      </p:grpSp>
      <p:cxnSp>
        <p:nvCxnSpPr>
          <p:cNvPr id="108" name="Straight Connector 10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itle 3"/>
          <p:cNvSpPr txBox="1">
            <a:spLocks/>
          </p:cNvSpPr>
          <p:nvPr/>
        </p:nvSpPr>
        <p:spPr>
          <a:xfrm>
            <a:off x="1800622" y="0"/>
            <a:ext cx="19061004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8. 2.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Transients in a population of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uncoupled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10" name="Text Box 57"/>
          <p:cNvSpPr txBox="1">
            <a:spLocks noChangeArrowheads="1"/>
          </p:cNvSpPr>
          <p:nvPr/>
        </p:nvSpPr>
        <p:spPr bwMode="auto">
          <a:xfrm>
            <a:off x="10395943" y="3285625"/>
            <a:ext cx="8630628" cy="17644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i="1" dirty="0" err="1" smtClean="0"/>
              <a:t>Students</a:t>
            </a:r>
            <a:r>
              <a:rPr lang="fr-FR" sz="5100" b="1" i="1" dirty="0" smtClean="0"/>
              <a:t>:</a:t>
            </a:r>
          </a:p>
          <a:p>
            <a:r>
              <a:rPr lang="fr-FR" sz="5100" b="1" i="1" dirty="0" err="1" smtClean="0"/>
              <a:t>Which</a:t>
            </a:r>
            <a:r>
              <a:rPr lang="fr-FR" sz="5100" b="1" i="1" dirty="0" smtClean="0"/>
              <a:t> </a:t>
            </a:r>
            <a:r>
              <a:rPr lang="fr-FR" sz="5100" b="1" i="1" dirty="0" err="1" smtClean="0"/>
              <a:t>would</a:t>
            </a:r>
            <a:r>
              <a:rPr lang="fr-FR" sz="5100" b="1" i="1" dirty="0" smtClean="0"/>
              <a:t> </a:t>
            </a:r>
            <a:r>
              <a:rPr lang="fr-FR" sz="5100" b="1" i="1" dirty="0" err="1" smtClean="0"/>
              <a:t>you</a:t>
            </a:r>
            <a:r>
              <a:rPr lang="fr-FR" sz="5100" b="1" i="1" dirty="0" smtClean="0"/>
              <a:t> </a:t>
            </a:r>
            <a:r>
              <a:rPr lang="fr-FR" sz="5100" b="1" i="1" dirty="0" err="1" smtClean="0"/>
              <a:t>choose</a:t>
            </a:r>
            <a:r>
              <a:rPr lang="fr-FR" sz="5100" b="1" i="1" dirty="0" smtClean="0"/>
              <a:t>?</a:t>
            </a:r>
            <a:endParaRPr lang="fr-FR" sz="5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35739" y="8911696"/>
            <a:ext cx="1620557" cy="1620308"/>
            <a:chOff x="336" y="3168"/>
            <a:chExt cx="576" cy="576"/>
          </a:xfrm>
        </p:grpSpPr>
        <p:sp>
          <p:nvSpPr>
            <p:cNvPr id="40073" name="Oval 7"/>
            <p:cNvSpPr>
              <a:spLocks noChangeArrowheads="1"/>
            </p:cNvSpPr>
            <p:nvPr/>
          </p:nvSpPr>
          <p:spPr bwMode="auto">
            <a:xfrm>
              <a:off x="336" y="3168"/>
              <a:ext cx="576" cy="57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4" name="Line 8"/>
            <p:cNvSpPr>
              <a:spLocks noChangeShapeType="1"/>
            </p:cNvSpPr>
            <p:nvPr/>
          </p:nvSpPr>
          <p:spPr bwMode="auto">
            <a:xfrm flipH="1" flipV="1">
              <a:off x="336" y="331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5" name="Line 9"/>
            <p:cNvSpPr>
              <a:spLocks noChangeShapeType="1"/>
            </p:cNvSpPr>
            <p:nvPr/>
          </p:nvSpPr>
          <p:spPr bwMode="auto">
            <a:xfrm flipH="1">
              <a:off x="336" y="345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8394" name="Text Box 10"/>
          <p:cNvSpPr txBox="1">
            <a:spLocks noChangeArrowheads="1"/>
          </p:cNvSpPr>
          <p:nvPr/>
        </p:nvSpPr>
        <p:spPr bwMode="auto">
          <a:xfrm>
            <a:off x="2317383" y="7904630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>
            <a:off x="9003110" y="9721850"/>
            <a:ext cx="108037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10398793" y="8101542"/>
            <a:ext cx="4501555" cy="2835540"/>
            <a:chOff x="10083483" y="8101542"/>
            <a:chExt cx="5942052" cy="2835540"/>
          </a:xfrm>
        </p:grpSpPr>
        <p:sp>
          <p:nvSpPr>
            <p:cNvPr id="39943" name="AutoShape 12"/>
            <p:cNvSpPr>
              <a:spLocks noChangeArrowheads="1"/>
            </p:cNvSpPr>
            <p:nvPr/>
          </p:nvSpPr>
          <p:spPr bwMode="auto">
            <a:xfrm>
              <a:off x="10083483" y="8101542"/>
              <a:ext cx="4501555" cy="28355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5" name="Line 14"/>
            <p:cNvSpPr>
              <a:spLocks noChangeShapeType="1"/>
            </p:cNvSpPr>
            <p:nvPr/>
          </p:nvSpPr>
          <p:spPr bwMode="auto">
            <a:xfrm>
              <a:off x="14585037" y="9721850"/>
              <a:ext cx="14404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/>
          </p:nvSpPr>
          <p:spPr bwMode="auto">
            <a:xfrm>
              <a:off x="12424291" y="8236568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/>
          </p:nvSpPr>
          <p:spPr bwMode="auto">
            <a:xfrm>
              <a:off x="12604353" y="9721851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/>
          </p:nvSpPr>
          <p:spPr bwMode="auto">
            <a:xfrm>
              <a:off x="12784416" y="850661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/>
          </p:nvSpPr>
          <p:spPr bwMode="auto">
            <a:xfrm>
              <a:off x="12964478" y="891169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2" name="Oval 31"/>
            <p:cNvSpPr>
              <a:spLocks noChangeArrowheads="1"/>
            </p:cNvSpPr>
            <p:nvPr/>
          </p:nvSpPr>
          <p:spPr bwMode="auto">
            <a:xfrm>
              <a:off x="13504665" y="904672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3" name="Oval 32"/>
            <p:cNvSpPr>
              <a:spLocks noChangeArrowheads="1"/>
            </p:cNvSpPr>
            <p:nvPr/>
          </p:nvSpPr>
          <p:spPr bwMode="auto">
            <a:xfrm>
              <a:off x="13504665" y="8371594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4" name="Oval 33"/>
            <p:cNvSpPr>
              <a:spLocks noChangeArrowheads="1"/>
            </p:cNvSpPr>
            <p:nvPr/>
          </p:nvSpPr>
          <p:spPr bwMode="auto">
            <a:xfrm>
              <a:off x="12784416" y="10261953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5" name="Oval 34"/>
            <p:cNvSpPr>
              <a:spLocks noChangeArrowheads="1"/>
            </p:cNvSpPr>
            <p:nvPr/>
          </p:nvSpPr>
          <p:spPr bwMode="auto">
            <a:xfrm>
              <a:off x="13144540" y="985687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6" name="Oval 35"/>
            <p:cNvSpPr>
              <a:spLocks noChangeArrowheads="1"/>
            </p:cNvSpPr>
            <p:nvPr/>
          </p:nvSpPr>
          <p:spPr bwMode="auto">
            <a:xfrm>
              <a:off x="13864789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7" name="Oval 36"/>
            <p:cNvSpPr>
              <a:spLocks noChangeArrowheads="1"/>
            </p:cNvSpPr>
            <p:nvPr/>
          </p:nvSpPr>
          <p:spPr bwMode="auto">
            <a:xfrm>
              <a:off x="13324602" y="1053200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0443607" y="8101542"/>
              <a:ext cx="1980684" cy="2700514"/>
              <a:chOff x="1200" y="2928"/>
              <a:chExt cx="528" cy="960"/>
            </a:xfrm>
          </p:grpSpPr>
          <p:sp>
            <p:nvSpPr>
              <p:cNvPr id="40063" name="Oval 38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4" name="Oval 39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5" name="Oval 40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6" name="Oval 41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7" name="Oval 42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8" name="Oval 43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9" name="Oval 44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0" name="Oval 45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1" name="Oval 46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2" name="Oval 47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4491356" y="8101542"/>
            <a:ext cx="4331691" cy="2835540"/>
            <a:chOff x="3421182" y="8101542"/>
            <a:chExt cx="5401865" cy="2835540"/>
          </a:xfrm>
        </p:grpSpPr>
        <p:sp>
          <p:nvSpPr>
            <p:cNvPr id="39942" name="AutoShape 11"/>
            <p:cNvSpPr>
              <a:spLocks noChangeArrowheads="1"/>
            </p:cNvSpPr>
            <p:nvPr/>
          </p:nvSpPr>
          <p:spPr bwMode="auto">
            <a:xfrm>
              <a:off x="4321492" y="8101542"/>
              <a:ext cx="4501555" cy="28355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4" name="Line 13"/>
            <p:cNvSpPr>
              <a:spLocks noChangeShapeType="1"/>
            </p:cNvSpPr>
            <p:nvPr/>
          </p:nvSpPr>
          <p:spPr bwMode="auto">
            <a:xfrm>
              <a:off x="3421182" y="9721850"/>
              <a:ext cx="90031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7" name="Oval 16"/>
            <p:cNvSpPr>
              <a:spLocks noChangeArrowheads="1"/>
            </p:cNvSpPr>
            <p:nvPr/>
          </p:nvSpPr>
          <p:spPr bwMode="auto">
            <a:xfrm>
              <a:off x="6842363" y="8371594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6482239" y="9586825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0" name="Oval 19"/>
            <p:cNvSpPr>
              <a:spLocks noChangeArrowheads="1"/>
            </p:cNvSpPr>
            <p:nvPr/>
          </p:nvSpPr>
          <p:spPr bwMode="auto">
            <a:xfrm>
              <a:off x="7562612" y="999190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1" name="Oval 20"/>
            <p:cNvSpPr>
              <a:spLocks noChangeArrowheads="1"/>
            </p:cNvSpPr>
            <p:nvPr/>
          </p:nvSpPr>
          <p:spPr bwMode="auto">
            <a:xfrm>
              <a:off x="6662301" y="985687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2" name="Oval 21"/>
            <p:cNvSpPr>
              <a:spLocks noChangeArrowheads="1"/>
            </p:cNvSpPr>
            <p:nvPr/>
          </p:nvSpPr>
          <p:spPr bwMode="auto">
            <a:xfrm>
              <a:off x="7022426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3" name="Oval 22"/>
            <p:cNvSpPr>
              <a:spLocks noChangeArrowheads="1"/>
            </p:cNvSpPr>
            <p:nvPr/>
          </p:nvSpPr>
          <p:spPr bwMode="auto">
            <a:xfrm>
              <a:off x="7382550" y="1039697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4" name="Oval 23"/>
            <p:cNvSpPr>
              <a:spLocks noChangeArrowheads="1"/>
            </p:cNvSpPr>
            <p:nvPr/>
          </p:nvSpPr>
          <p:spPr bwMode="auto">
            <a:xfrm>
              <a:off x="7022426" y="864164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/>
          </p:nvSpPr>
          <p:spPr bwMode="auto">
            <a:xfrm>
              <a:off x="7562612" y="850661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/>
          </p:nvSpPr>
          <p:spPr bwMode="auto">
            <a:xfrm>
              <a:off x="7382550" y="904672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/>
          </p:nvSpPr>
          <p:spPr bwMode="auto">
            <a:xfrm>
              <a:off x="7742674" y="918174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4501555" y="8101542"/>
              <a:ext cx="1980684" cy="2700514"/>
              <a:chOff x="1200" y="2928"/>
              <a:chExt cx="528" cy="960"/>
            </a:xfrm>
          </p:grpSpPr>
          <p:sp>
            <p:nvSpPr>
              <p:cNvPr id="40053" name="Oval 49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4" name="Oval 50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5" name="Oval 51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6" name="Oval 52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7" name="Oval 53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8" name="Oval 54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9" name="Oval 55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0" name="Oval 5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1" name="Oval 57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2" name="Oval 58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4900348" y="8101542"/>
            <a:ext cx="3241119" cy="2835540"/>
            <a:chOff x="16025535" y="8101542"/>
            <a:chExt cx="4501555" cy="2835540"/>
          </a:xfrm>
        </p:grpSpPr>
        <p:sp>
          <p:nvSpPr>
            <p:cNvPr id="39949" name="AutoShape 18"/>
            <p:cNvSpPr>
              <a:spLocks noChangeArrowheads="1"/>
            </p:cNvSpPr>
            <p:nvPr/>
          </p:nvSpPr>
          <p:spPr bwMode="auto">
            <a:xfrm>
              <a:off x="16025535" y="8101542"/>
              <a:ext cx="4501555" cy="28355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18366344" y="8101542"/>
              <a:ext cx="1980684" cy="2700514"/>
              <a:chOff x="1200" y="2928"/>
              <a:chExt cx="528" cy="960"/>
            </a:xfrm>
          </p:grpSpPr>
          <p:sp>
            <p:nvSpPr>
              <p:cNvPr id="40043" name="Oval 6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4" name="Oval 61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5" name="Oval 62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6" name="Oval 63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7" name="Oval 64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8" name="Oval 65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9" name="Oval 66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" name="Oval 6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" name="Oval 68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2" name="Oval 69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71" name="Oval 70"/>
            <p:cNvSpPr>
              <a:spLocks noChangeArrowheads="1"/>
            </p:cNvSpPr>
            <p:nvPr/>
          </p:nvSpPr>
          <p:spPr bwMode="auto">
            <a:xfrm>
              <a:off x="16205597" y="8236568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2" name="Oval 71"/>
            <p:cNvSpPr>
              <a:spLocks noChangeArrowheads="1"/>
            </p:cNvSpPr>
            <p:nvPr/>
          </p:nvSpPr>
          <p:spPr bwMode="auto">
            <a:xfrm>
              <a:off x="16385659" y="9721851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3" name="Oval 72"/>
            <p:cNvSpPr>
              <a:spLocks noChangeArrowheads="1"/>
            </p:cNvSpPr>
            <p:nvPr/>
          </p:nvSpPr>
          <p:spPr bwMode="auto">
            <a:xfrm>
              <a:off x="16565722" y="850661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4" name="Oval 73"/>
            <p:cNvSpPr>
              <a:spLocks noChangeArrowheads="1"/>
            </p:cNvSpPr>
            <p:nvPr/>
          </p:nvSpPr>
          <p:spPr bwMode="auto">
            <a:xfrm>
              <a:off x="16565722" y="891169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5" name="Oval 74"/>
            <p:cNvSpPr>
              <a:spLocks noChangeArrowheads="1"/>
            </p:cNvSpPr>
            <p:nvPr/>
          </p:nvSpPr>
          <p:spPr bwMode="auto">
            <a:xfrm>
              <a:off x="17285971" y="904672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6" name="Oval 75"/>
            <p:cNvSpPr>
              <a:spLocks noChangeArrowheads="1"/>
            </p:cNvSpPr>
            <p:nvPr/>
          </p:nvSpPr>
          <p:spPr bwMode="auto">
            <a:xfrm>
              <a:off x="17285971" y="864164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7" name="Oval 76"/>
            <p:cNvSpPr>
              <a:spLocks noChangeArrowheads="1"/>
            </p:cNvSpPr>
            <p:nvPr/>
          </p:nvSpPr>
          <p:spPr bwMode="auto">
            <a:xfrm>
              <a:off x="16925846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8" name="Oval 77"/>
            <p:cNvSpPr>
              <a:spLocks noChangeArrowheads="1"/>
            </p:cNvSpPr>
            <p:nvPr/>
          </p:nvSpPr>
          <p:spPr bwMode="auto">
            <a:xfrm>
              <a:off x="17285971" y="985687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9" name="Oval 78"/>
            <p:cNvSpPr>
              <a:spLocks noChangeArrowheads="1"/>
            </p:cNvSpPr>
            <p:nvPr/>
          </p:nvSpPr>
          <p:spPr bwMode="auto">
            <a:xfrm>
              <a:off x="17646095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80" name="Oval 79"/>
            <p:cNvSpPr>
              <a:spLocks noChangeArrowheads="1"/>
            </p:cNvSpPr>
            <p:nvPr/>
          </p:nvSpPr>
          <p:spPr bwMode="auto">
            <a:xfrm>
              <a:off x="17105908" y="1053200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1080373" y="1485283"/>
            <a:ext cx="18795939" cy="5592315"/>
            <a:chOff x="288" y="528"/>
            <a:chExt cx="6877" cy="1988"/>
          </a:xfrm>
        </p:grpSpPr>
        <p:sp>
          <p:nvSpPr>
            <p:cNvPr id="39993" name="AutoShape 93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Oval 94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Oval 95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Oval 96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Oval 97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Oval 98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Oval 99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Oval 100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Oval 101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2" name="Oval 102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Oval 103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Oval 104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Oval 105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6" name="Oval 106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7" name="Oval 107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8" name="Oval 108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9" name="Text Box 109"/>
            <p:cNvSpPr txBox="1">
              <a:spLocks noChangeArrowheads="1"/>
            </p:cNvSpPr>
            <p:nvPr/>
          </p:nvSpPr>
          <p:spPr bwMode="auto">
            <a:xfrm>
              <a:off x="5439" y="1323"/>
              <a:ext cx="1726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/>
                <a:t>Connections</a:t>
              </a:r>
            </a:p>
            <a:p>
              <a:r>
                <a:rPr lang="en-US" sz="5100" dirty="0"/>
                <a:t>4000 external</a:t>
              </a:r>
            </a:p>
            <a:p>
              <a:r>
                <a:rPr lang="en-US" sz="5100" dirty="0"/>
                <a:t>4000 within excitatory</a:t>
              </a:r>
            </a:p>
            <a:p>
              <a:r>
                <a:rPr lang="en-US" sz="5100" dirty="0"/>
                <a:t>1000 within inhibitory</a:t>
              </a:r>
            </a:p>
          </p:txBody>
        </p:sp>
        <p:sp>
          <p:nvSpPr>
            <p:cNvPr id="40010" name="Line 110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1" name="Line 111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2" name="Line 112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3" name="Line 113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4" name="Line 114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5" name="Line 115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6" name="Line 116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7" name="Line 117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8" name="Line 118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9" name="Text Box 119"/>
            <p:cNvSpPr txBox="1">
              <a:spLocks noChangeArrowheads="1"/>
            </p:cNvSpPr>
            <p:nvPr/>
          </p:nvSpPr>
          <p:spPr bwMode="auto">
            <a:xfrm>
              <a:off x="2976" y="528"/>
              <a:ext cx="1726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/>
                <a:t>Population</a:t>
              </a:r>
            </a:p>
            <a:p>
              <a:r>
                <a:rPr lang="en-US" sz="5100" dirty="0"/>
                <a:t>- 50 000 neurons</a:t>
              </a:r>
            </a:p>
            <a:p>
              <a:r>
                <a:rPr lang="en-US" sz="5100" dirty="0"/>
                <a:t>- 20 percent inhibitory</a:t>
              </a:r>
            </a:p>
            <a:p>
              <a:r>
                <a:rPr lang="en-US" sz="5100" dirty="0"/>
                <a:t>- randomly connected</a:t>
              </a:r>
            </a:p>
          </p:txBody>
        </p:sp>
        <p:sp>
          <p:nvSpPr>
            <p:cNvPr id="40020" name="Line 12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1" name="Line 12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2" name="Line 12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3" name="Line 12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4" name="Line 12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5" name="Line 12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6" name="Line 12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7" name="Line 12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8" name="Line 12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9" name="Line 12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0" name="Line 13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1" name="Line 13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Line 13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3" name="Line 13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4" name="Line 13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Line 13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6" name="Line 13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7" name="Line 13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8" name="Line 13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9" name="Line 13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0" name="Line 14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1" name="Line 14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2" name="Line 14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4861679" y="3240617"/>
            <a:ext cx="7202488" cy="5806105"/>
            <a:chOff x="1296" y="1152"/>
            <a:chExt cx="1920" cy="2064"/>
          </a:xfrm>
        </p:grpSpPr>
        <p:sp>
          <p:nvSpPr>
            <p:cNvPr id="39991" name="Line 144"/>
            <p:cNvSpPr>
              <a:spLocks noChangeShapeType="1"/>
            </p:cNvSpPr>
            <p:nvPr/>
          </p:nvSpPr>
          <p:spPr bwMode="auto">
            <a:xfrm>
              <a:off x="1296" y="1920"/>
              <a:ext cx="153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Line 145"/>
            <p:cNvSpPr>
              <a:spLocks noChangeShapeType="1"/>
            </p:cNvSpPr>
            <p:nvPr/>
          </p:nvSpPr>
          <p:spPr bwMode="auto">
            <a:xfrm>
              <a:off x="1776" y="1152"/>
              <a:ext cx="144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1056947" y="6076156"/>
            <a:ext cx="4929202" cy="1662503"/>
            <a:chOff x="38" y="2160"/>
            <a:chExt cx="1314" cy="591"/>
          </a:xfrm>
        </p:grpSpPr>
        <p:sp>
          <p:nvSpPr>
            <p:cNvPr id="39988" name="Text Box 147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39989" name="Text Box 148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39990" name="AutoShape 149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1454585" y="7561439"/>
            <a:ext cx="3241119" cy="810154"/>
            <a:chOff x="144" y="2688"/>
            <a:chExt cx="864" cy="288"/>
          </a:xfrm>
        </p:grpSpPr>
        <p:sp>
          <p:nvSpPr>
            <p:cNvPr id="39985" name="Line 151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Line 152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Line 153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8. 2.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Transients in a population of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364" name="Group 363"/>
          <p:cNvGrpSpPr/>
          <p:nvPr/>
        </p:nvGrpSpPr>
        <p:grpSpPr>
          <a:xfrm>
            <a:off x="12919166" y="1595037"/>
            <a:ext cx="7826714" cy="7145110"/>
            <a:chOff x="2389577" y="1735645"/>
            <a:chExt cx="14708828" cy="982593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418468" y="2888988"/>
              <a:ext cx="2682175" cy="1946621"/>
              <a:chOff x="4611" y="3499"/>
              <a:chExt cx="715" cy="692"/>
            </a:xfrm>
          </p:grpSpPr>
          <p:sp>
            <p:nvSpPr>
              <p:cNvPr id="15690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1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2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3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4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5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6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7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8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9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0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1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2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3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4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5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6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7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8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9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0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1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2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3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4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5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6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7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8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9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0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1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2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3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6" name="Freeform 39"/>
            <p:cNvSpPr>
              <a:spLocks/>
            </p:cNvSpPr>
            <p:nvPr/>
          </p:nvSpPr>
          <p:spPr bwMode="auto">
            <a:xfrm>
              <a:off x="2389577" y="3634443"/>
              <a:ext cx="2798467" cy="739829"/>
            </a:xfrm>
            <a:custGeom>
              <a:avLst/>
              <a:gdLst>
                <a:gd name="T0" fmla="*/ 0 w 1003"/>
                <a:gd name="T1" fmla="*/ 2147483647 h 263"/>
                <a:gd name="T2" fmla="*/ 2147483647 w 1003"/>
                <a:gd name="T3" fmla="*/ 2147483647 h 263"/>
                <a:gd name="T4" fmla="*/ 2147483647 w 1003"/>
                <a:gd name="T5" fmla="*/ 2147483647 h 263"/>
                <a:gd name="T6" fmla="*/ 2147483647 w 1003"/>
                <a:gd name="T7" fmla="*/ 2147483647 h 263"/>
                <a:gd name="T8" fmla="*/ 2147483647 w 1003"/>
                <a:gd name="T9" fmla="*/ 2147483647 h 263"/>
                <a:gd name="T10" fmla="*/ 2147483647 w 1003"/>
                <a:gd name="T11" fmla="*/ 2147483647 h 263"/>
                <a:gd name="T12" fmla="*/ 2147483647 w 1003"/>
                <a:gd name="T13" fmla="*/ 2147483647 h 263"/>
                <a:gd name="T14" fmla="*/ 2147483647 w 1003"/>
                <a:gd name="T15" fmla="*/ 2147483647 h 263"/>
                <a:gd name="T16" fmla="*/ 2147483647 w 1003"/>
                <a:gd name="T17" fmla="*/ 2147483647 h 263"/>
                <a:gd name="T18" fmla="*/ 2147483647 w 1003"/>
                <a:gd name="T19" fmla="*/ 2147483647 h 263"/>
                <a:gd name="T20" fmla="*/ 2147483647 w 1003"/>
                <a:gd name="T21" fmla="*/ 2147483647 h 263"/>
                <a:gd name="T22" fmla="*/ 2147483647 w 1003"/>
                <a:gd name="T23" fmla="*/ 0 h 263"/>
                <a:gd name="T24" fmla="*/ 2147483647 w 1003"/>
                <a:gd name="T25" fmla="*/ 2147483647 h 263"/>
                <a:gd name="T26" fmla="*/ 2147483647 w 1003"/>
                <a:gd name="T27" fmla="*/ 2147483647 h 263"/>
                <a:gd name="T28" fmla="*/ 2147483647 w 1003"/>
                <a:gd name="T29" fmla="*/ 2147483647 h 263"/>
                <a:gd name="T30" fmla="*/ 2147483647 w 1003"/>
                <a:gd name="T31" fmla="*/ 2147483647 h 263"/>
                <a:gd name="T32" fmla="*/ 2147483647 w 1003"/>
                <a:gd name="T33" fmla="*/ 2147483647 h 263"/>
                <a:gd name="T34" fmla="*/ 2147483647 w 1003"/>
                <a:gd name="T35" fmla="*/ 2147483647 h 263"/>
                <a:gd name="T36" fmla="*/ 2147483647 w 1003"/>
                <a:gd name="T37" fmla="*/ 2147483647 h 263"/>
                <a:gd name="T38" fmla="*/ 2147483647 w 1003"/>
                <a:gd name="T39" fmla="*/ 2147483647 h 263"/>
                <a:gd name="T40" fmla="*/ 2147483647 w 1003"/>
                <a:gd name="T41" fmla="*/ 2147483647 h 263"/>
                <a:gd name="T42" fmla="*/ 2147483647 w 1003"/>
                <a:gd name="T43" fmla="*/ 2147483647 h 263"/>
                <a:gd name="T44" fmla="*/ 2147483647 w 1003"/>
                <a:gd name="T45" fmla="*/ 2147483647 h 263"/>
                <a:gd name="T46" fmla="*/ 2147483647 w 1003"/>
                <a:gd name="T47" fmla="*/ 2147483647 h 263"/>
                <a:gd name="T48" fmla="*/ 2147483647 w 1003"/>
                <a:gd name="T49" fmla="*/ 2147483647 h 263"/>
                <a:gd name="T50" fmla="*/ 2147483647 w 1003"/>
                <a:gd name="T51" fmla="*/ 2147483647 h 263"/>
                <a:gd name="T52" fmla="*/ 2147483647 w 1003"/>
                <a:gd name="T53" fmla="*/ 2147483647 h 263"/>
                <a:gd name="T54" fmla="*/ 2147483647 w 1003"/>
                <a:gd name="T55" fmla="*/ 2147483647 h 263"/>
                <a:gd name="T56" fmla="*/ 2147483647 w 1003"/>
                <a:gd name="T57" fmla="*/ 2147483647 h 263"/>
                <a:gd name="T58" fmla="*/ 2147483647 w 1003"/>
                <a:gd name="T59" fmla="*/ 2147483647 h 263"/>
                <a:gd name="T60" fmla="*/ 2147483647 w 1003"/>
                <a:gd name="T61" fmla="*/ 2147483647 h 263"/>
                <a:gd name="T62" fmla="*/ 2147483647 w 1003"/>
                <a:gd name="T63" fmla="*/ 2147483647 h 263"/>
                <a:gd name="T64" fmla="*/ 2147483647 w 1003"/>
                <a:gd name="T65" fmla="*/ 2147483647 h 263"/>
                <a:gd name="T66" fmla="*/ 2147483647 w 1003"/>
                <a:gd name="T67" fmla="*/ 2147483647 h 263"/>
                <a:gd name="T68" fmla="*/ 2147483647 w 1003"/>
                <a:gd name="T69" fmla="*/ 2147483647 h 263"/>
                <a:gd name="T70" fmla="*/ 2147483647 w 1003"/>
                <a:gd name="T71" fmla="*/ 2147483647 h 263"/>
                <a:gd name="T72" fmla="*/ 2147483647 w 1003"/>
                <a:gd name="T73" fmla="*/ 2147483647 h 263"/>
                <a:gd name="T74" fmla="*/ 2147483647 w 1003"/>
                <a:gd name="T75" fmla="*/ 2147483647 h 263"/>
                <a:gd name="T76" fmla="*/ 2147483647 w 1003"/>
                <a:gd name="T77" fmla="*/ 2147483647 h 263"/>
                <a:gd name="T78" fmla="*/ 2147483647 w 1003"/>
                <a:gd name="T79" fmla="*/ 2147483647 h 263"/>
                <a:gd name="T80" fmla="*/ 2147483647 w 1003"/>
                <a:gd name="T81" fmla="*/ 2147483647 h 263"/>
                <a:gd name="T82" fmla="*/ 2147483647 w 1003"/>
                <a:gd name="T83" fmla="*/ 2147483647 h 2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"/>
                <a:gd name="T127" fmla="*/ 0 h 263"/>
                <a:gd name="T128" fmla="*/ 1003 w 1003"/>
                <a:gd name="T129" fmla="*/ 263 h 2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" h="263">
                  <a:moveTo>
                    <a:pt x="0" y="192"/>
                  </a:moveTo>
                  <a:cubicBezTo>
                    <a:pt x="7" y="179"/>
                    <a:pt x="11" y="164"/>
                    <a:pt x="20" y="152"/>
                  </a:cubicBezTo>
                  <a:cubicBezTo>
                    <a:pt x="28" y="140"/>
                    <a:pt x="42" y="134"/>
                    <a:pt x="50" y="122"/>
                  </a:cubicBezTo>
                  <a:cubicBezTo>
                    <a:pt x="56" y="113"/>
                    <a:pt x="55" y="101"/>
                    <a:pt x="60" y="91"/>
                  </a:cubicBezTo>
                  <a:cubicBezTo>
                    <a:pt x="73" y="65"/>
                    <a:pt x="81" y="60"/>
                    <a:pt x="101" y="41"/>
                  </a:cubicBezTo>
                  <a:cubicBezTo>
                    <a:pt x="107" y="106"/>
                    <a:pt x="111" y="162"/>
                    <a:pt x="131" y="223"/>
                  </a:cubicBezTo>
                  <a:cubicBezTo>
                    <a:pt x="149" y="186"/>
                    <a:pt x="158" y="151"/>
                    <a:pt x="171" y="112"/>
                  </a:cubicBezTo>
                  <a:cubicBezTo>
                    <a:pt x="175" y="122"/>
                    <a:pt x="179" y="132"/>
                    <a:pt x="182" y="142"/>
                  </a:cubicBezTo>
                  <a:cubicBezTo>
                    <a:pt x="186" y="155"/>
                    <a:pt x="181" y="190"/>
                    <a:pt x="192" y="182"/>
                  </a:cubicBezTo>
                  <a:cubicBezTo>
                    <a:pt x="210" y="170"/>
                    <a:pt x="212" y="122"/>
                    <a:pt x="212" y="122"/>
                  </a:cubicBezTo>
                  <a:cubicBezTo>
                    <a:pt x="225" y="142"/>
                    <a:pt x="246" y="205"/>
                    <a:pt x="252" y="182"/>
                  </a:cubicBezTo>
                  <a:cubicBezTo>
                    <a:pt x="267" y="122"/>
                    <a:pt x="278" y="61"/>
                    <a:pt x="293" y="0"/>
                  </a:cubicBezTo>
                  <a:cubicBezTo>
                    <a:pt x="300" y="54"/>
                    <a:pt x="300" y="109"/>
                    <a:pt x="313" y="162"/>
                  </a:cubicBezTo>
                  <a:cubicBezTo>
                    <a:pt x="316" y="176"/>
                    <a:pt x="319" y="190"/>
                    <a:pt x="323" y="203"/>
                  </a:cubicBezTo>
                  <a:cubicBezTo>
                    <a:pt x="329" y="223"/>
                    <a:pt x="343" y="263"/>
                    <a:pt x="343" y="263"/>
                  </a:cubicBezTo>
                  <a:cubicBezTo>
                    <a:pt x="354" y="229"/>
                    <a:pt x="345" y="121"/>
                    <a:pt x="374" y="203"/>
                  </a:cubicBezTo>
                  <a:cubicBezTo>
                    <a:pt x="412" y="164"/>
                    <a:pt x="419" y="185"/>
                    <a:pt x="444" y="223"/>
                  </a:cubicBezTo>
                  <a:cubicBezTo>
                    <a:pt x="454" y="207"/>
                    <a:pt x="480" y="169"/>
                    <a:pt x="485" y="152"/>
                  </a:cubicBezTo>
                  <a:cubicBezTo>
                    <a:pt x="491" y="129"/>
                    <a:pt x="490" y="104"/>
                    <a:pt x="495" y="81"/>
                  </a:cubicBezTo>
                  <a:cubicBezTo>
                    <a:pt x="497" y="71"/>
                    <a:pt x="502" y="61"/>
                    <a:pt x="505" y="51"/>
                  </a:cubicBezTo>
                  <a:cubicBezTo>
                    <a:pt x="507" y="57"/>
                    <a:pt x="523" y="114"/>
                    <a:pt x="535" y="112"/>
                  </a:cubicBezTo>
                  <a:cubicBezTo>
                    <a:pt x="552" y="109"/>
                    <a:pt x="556" y="85"/>
                    <a:pt x="566" y="71"/>
                  </a:cubicBezTo>
                  <a:cubicBezTo>
                    <a:pt x="569" y="61"/>
                    <a:pt x="566" y="38"/>
                    <a:pt x="576" y="41"/>
                  </a:cubicBezTo>
                  <a:cubicBezTo>
                    <a:pt x="590" y="46"/>
                    <a:pt x="589" y="68"/>
                    <a:pt x="596" y="81"/>
                  </a:cubicBezTo>
                  <a:cubicBezTo>
                    <a:pt x="616" y="116"/>
                    <a:pt x="617" y="113"/>
                    <a:pt x="646" y="142"/>
                  </a:cubicBezTo>
                  <a:cubicBezTo>
                    <a:pt x="670" y="235"/>
                    <a:pt x="652" y="200"/>
                    <a:pt x="687" y="253"/>
                  </a:cubicBezTo>
                  <a:cubicBezTo>
                    <a:pt x="697" y="224"/>
                    <a:pt x="689" y="187"/>
                    <a:pt x="707" y="162"/>
                  </a:cubicBezTo>
                  <a:cubicBezTo>
                    <a:pt x="715" y="151"/>
                    <a:pt x="734" y="155"/>
                    <a:pt x="747" y="152"/>
                  </a:cubicBezTo>
                  <a:cubicBezTo>
                    <a:pt x="754" y="122"/>
                    <a:pt x="761" y="91"/>
                    <a:pt x="768" y="61"/>
                  </a:cubicBezTo>
                  <a:cubicBezTo>
                    <a:pt x="777" y="21"/>
                    <a:pt x="816" y="146"/>
                    <a:pt x="818" y="152"/>
                  </a:cubicBezTo>
                  <a:cubicBezTo>
                    <a:pt x="825" y="142"/>
                    <a:pt x="827" y="118"/>
                    <a:pt x="838" y="122"/>
                  </a:cubicBezTo>
                  <a:cubicBezTo>
                    <a:pt x="851" y="126"/>
                    <a:pt x="844" y="149"/>
                    <a:pt x="848" y="162"/>
                  </a:cubicBezTo>
                  <a:cubicBezTo>
                    <a:pt x="851" y="172"/>
                    <a:pt x="855" y="182"/>
                    <a:pt x="859" y="192"/>
                  </a:cubicBezTo>
                  <a:cubicBezTo>
                    <a:pt x="866" y="182"/>
                    <a:pt x="874" y="173"/>
                    <a:pt x="879" y="162"/>
                  </a:cubicBezTo>
                  <a:cubicBezTo>
                    <a:pt x="884" y="153"/>
                    <a:pt x="882" y="125"/>
                    <a:pt x="889" y="132"/>
                  </a:cubicBezTo>
                  <a:cubicBezTo>
                    <a:pt x="901" y="144"/>
                    <a:pt x="892" y="166"/>
                    <a:pt x="899" y="182"/>
                  </a:cubicBezTo>
                  <a:cubicBezTo>
                    <a:pt x="903" y="191"/>
                    <a:pt x="912" y="196"/>
                    <a:pt x="919" y="203"/>
                  </a:cubicBezTo>
                  <a:cubicBezTo>
                    <a:pt x="922" y="183"/>
                    <a:pt x="914" y="157"/>
                    <a:pt x="929" y="142"/>
                  </a:cubicBezTo>
                  <a:cubicBezTo>
                    <a:pt x="938" y="133"/>
                    <a:pt x="944" y="161"/>
                    <a:pt x="950" y="172"/>
                  </a:cubicBezTo>
                  <a:cubicBezTo>
                    <a:pt x="955" y="182"/>
                    <a:pt x="957" y="193"/>
                    <a:pt x="960" y="203"/>
                  </a:cubicBezTo>
                  <a:cubicBezTo>
                    <a:pt x="969" y="158"/>
                    <a:pt x="980" y="102"/>
                    <a:pt x="1000" y="61"/>
                  </a:cubicBezTo>
                  <a:cubicBezTo>
                    <a:pt x="1003" y="55"/>
                    <a:pt x="1000" y="74"/>
                    <a:pt x="1000" y="8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7" name="Line 40"/>
            <p:cNvSpPr>
              <a:spLocks noChangeShapeType="1"/>
            </p:cNvSpPr>
            <p:nvPr/>
          </p:nvSpPr>
          <p:spPr bwMode="auto">
            <a:xfrm>
              <a:off x="5360604" y="3943876"/>
              <a:ext cx="84779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8" name="Text Box 41"/>
            <p:cNvSpPr txBox="1">
              <a:spLocks noChangeArrowheads="1"/>
            </p:cNvSpPr>
            <p:nvPr/>
          </p:nvSpPr>
          <p:spPr bwMode="auto">
            <a:xfrm>
              <a:off x="2757204" y="2703328"/>
              <a:ext cx="1187885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I(t)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5369" name="Line 42"/>
            <p:cNvSpPr>
              <a:spLocks noChangeShapeType="1"/>
            </p:cNvSpPr>
            <p:nvPr/>
          </p:nvSpPr>
          <p:spPr bwMode="auto">
            <a:xfrm>
              <a:off x="9442014" y="3175918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0" name="Line 43"/>
            <p:cNvSpPr>
              <a:spLocks noChangeShapeType="1"/>
            </p:cNvSpPr>
            <p:nvPr/>
          </p:nvSpPr>
          <p:spPr bwMode="auto">
            <a:xfrm>
              <a:off x="9442014" y="3687890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1" name="Line 44"/>
            <p:cNvSpPr>
              <a:spLocks noChangeShapeType="1"/>
            </p:cNvSpPr>
            <p:nvPr/>
          </p:nvSpPr>
          <p:spPr bwMode="auto">
            <a:xfrm>
              <a:off x="9442014" y="4197049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2" name="Line 45"/>
            <p:cNvSpPr>
              <a:spLocks noChangeShapeType="1"/>
            </p:cNvSpPr>
            <p:nvPr/>
          </p:nvSpPr>
          <p:spPr bwMode="auto">
            <a:xfrm>
              <a:off x="9442014" y="4709021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3" name="Line 46"/>
            <p:cNvSpPr>
              <a:spLocks noChangeShapeType="1"/>
            </p:cNvSpPr>
            <p:nvPr/>
          </p:nvSpPr>
          <p:spPr bwMode="auto">
            <a:xfrm>
              <a:off x="9783379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4" name="Line 47"/>
            <p:cNvSpPr>
              <a:spLocks noChangeShapeType="1"/>
            </p:cNvSpPr>
            <p:nvPr/>
          </p:nvSpPr>
          <p:spPr bwMode="auto">
            <a:xfrm>
              <a:off x="10293555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5" name="Line 48"/>
            <p:cNvSpPr>
              <a:spLocks noChangeShapeType="1"/>
            </p:cNvSpPr>
            <p:nvPr/>
          </p:nvSpPr>
          <p:spPr bwMode="auto">
            <a:xfrm>
              <a:off x="11313908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6" name="Line 49"/>
            <p:cNvSpPr>
              <a:spLocks noChangeShapeType="1"/>
            </p:cNvSpPr>
            <p:nvPr/>
          </p:nvSpPr>
          <p:spPr bwMode="auto">
            <a:xfrm>
              <a:off x="11482717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7" name="Line 50"/>
            <p:cNvSpPr>
              <a:spLocks noChangeShapeType="1"/>
            </p:cNvSpPr>
            <p:nvPr/>
          </p:nvSpPr>
          <p:spPr bwMode="auto">
            <a:xfrm>
              <a:off x="11145101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8" name="Line 51"/>
            <p:cNvSpPr>
              <a:spLocks noChangeShapeType="1"/>
            </p:cNvSpPr>
            <p:nvPr/>
          </p:nvSpPr>
          <p:spPr bwMode="auto">
            <a:xfrm>
              <a:off x="9610819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9" name="Line 52"/>
            <p:cNvSpPr>
              <a:spLocks noChangeShapeType="1"/>
            </p:cNvSpPr>
            <p:nvPr/>
          </p:nvSpPr>
          <p:spPr bwMode="auto">
            <a:xfrm>
              <a:off x="10120996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0" name="Line 53"/>
            <p:cNvSpPr>
              <a:spLocks noChangeShapeType="1"/>
            </p:cNvSpPr>
            <p:nvPr/>
          </p:nvSpPr>
          <p:spPr bwMode="auto">
            <a:xfrm>
              <a:off x="10293555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1" name="Line 54"/>
            <p:cNvSpPr>
              <a:spLocks noChangeShapeType="1"/>
            </p:cNvSpPr>
            <p:nvPr/>
          </p:nvSpPr>
          <p:spPr bwMode="auto">
            <a:xfrm>
              <a:off x="10972541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2" name="Line 55"/>
            <p:cNvSpPr>
              <a:spLocks noChangeShapeType="1"/>
            </p:cNvSpPr>
            <p:nvPr/>
          </p:nvSpPr>
          <p:spPr bwMode="auto">
            <a:xfrm>
              <a:off x="9610819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3" name="Line 56"/>
            <p:cNvSpPr>
              <a:spLocks noChangeShapeType="1"/>
            </p:cNvSpPr>
            <p:nvPr/>
          </p:nvSpPr>
          <p:spPr bwMode="auto">
            <a:xfrm>
              <a:off x="10634924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4" name="Line 57"/>
            <p:cNvSpPr>
              <a:spLocks noChangeShapeType="1"/>
            </p:cNvSpPr>
            <p:nvPr/>
          </p:nvSpPr>
          <p:spPr bwMode="auto">
            <a:xfrm>
              <a:off x="11145101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5" name="Line 58"/>
            <p:cNvSpPr>
              <a:spLocks noChangeShapeType="1"/>
            </p:cNvSpPr>
            <p:nvPr/>
          </p:nvSpPr>
          <p:spPr bwMode="auto">
            <a:xfrm>
              <a:off x="11996645" y="3142162"/>
              <a:ext cx="1868145" cy="767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6" name="Line 59"/>
            <p:cNvSpPr>
              <a:spLocks noChangeShapeType="1"/>
            </p:cNvSpPr>
            <p:nvPr/>
          </p:nvSpPr>
          <p:spPr bwMode="auto">
            <a:xfrm>
              <a:off x="11996645" y="3524735"/>
              <a:ext cx="1868145" cy="385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7" name="Line 60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123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8" name="Line 61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506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3354614" y="2630189"/>
              <a:ext cx="2682178" cy="1946621"/>
              <a:chOff x="4611" y="3499"/>
              <a:chExt cx="715" cy="692"/>
            </a:xfrm>
          </p:grpSpPr>
          <p:sp>
            <p:nvSpPr>
              <p:cNvPr id="15656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7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8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9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0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1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2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3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4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5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6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7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9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0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3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4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7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9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0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1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4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5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6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7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8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9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0" name="Freeform 97"/>
            <p:cNvSpPr>
              <a:spLocks/>
            </p:cNvSpPr>
            <p:nvPr/>
          </p:nvSpPr>
          <p:spPr bwMode="auto">
            <a:xfrm>
              <a:off x="8590467" y="2101338"/>
              <a:ext cx="5105515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6" name="Freeform 98"/>
            <p:cNvSpPr>
              <a:spLocks/>
            </p:cNvSpPr>
            <p:nvPr/>
          </p:nvSpPr>
          <p:spPr bwMode="auto">
            <a:xfrm rot="-5400000" flipH="1" flipV="1">
              <a:off x="8245438" y="4582392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7" name="Freeform 99"/>
            <p:cNvSpPr>
              <a:spLocks/>
            </p:cNvSpPr>
            <p:nvPr/>
          </p:nvSpPr>
          <p:spPr bwMode="auto">
            <a:xfrm rot="-5400000">
              <a:off x="6549375" y="5014210"/>
              <a:ext cx="1021131" cy="337617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6549762" y="5181611"/>
              <a:ext cx="10548643" cy="6379964"/>
              <a:chOff x="1746" y="1842"/>
              <a:chExt cx="2812" cy="2268"/>
            </a:xfrm>
          </p:grpSpPr>
          <p:grpSp>
            <p:nvGrpSpPr>
              <p:cNvPr id="5" name="Group 101"/>
              <p:cNvGrpSpPr>
                <a:grpSpLocks/>
              </p:cNvGrpSpPr>
              <p:nvPr/>
            </p:nvGrpSpPr>
            <p:grpSpPr bwMode="auto">
              <a:xfrm>
                <a:off x="1847" y="1922"/>
                <a:ext cx="715" cy="692"/>
                <a:chOff x="4611" y="3499"/>
                <a:chExt cx="715" cy="692"/>
              </a:xfrm>
            </p:grpSpPr>
            <p:sp>
              <p:nvSpPr>
                <p:cNvPr id="15622" name="Oval 10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3" name="Oval 10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4" name="Oval 10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5" name="Oval 10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6" name="Oval 10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7" name="Oval 10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8" name="Oval 10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9" name="Oval 10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0" name="Oval 11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1" name="Oval 11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2" name="Oval 11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3" name="Oval 11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4" name="Oval 11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5" name="Oval 11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6" name="Oval 11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7" name="Line 11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8" name="Line 11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0" name="Line 12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1" name="Line 12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2" name="Line 12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3" name="Line 12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6" name="Line 12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8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9" name="Line 12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0" name="Line 13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1" name="Line 13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4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5" name="Line 13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6"/>
              <p:cNvGrpSpPr>
                <a:grpSpLocks/>
              </p:cNvGrpSpPr>
              <p:nvPr/>
            </p:nvGrpSpPr>
            <p:grpSpPr bwMode="auto">
              <a:xfrm>
                <a:off x="1746" y="2738"/>
                <a:ext cx="715" cy="692"/>
                <a:chOff x="4611" y="3499"/>
                <a:chExt cx="715" cy="692"/>
              </a:xfrm>
            </p:grpSpPr>
            <p:sp>
              <p:nvSpPr>
                <p:cNvPr id="15588" name="Oval 13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9" name="Oval 13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0" name="Oval 13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1" name="Oval 14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2" name="Oval 14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3" name="Oval 14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4" name="Oval 14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5" name="Oval 14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6" name="Oval 14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7" name="Oval 14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8" name="Oval 14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9" name="Oval 14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0" name="Oval 14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1" name="Oval 15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2" name="Oval 15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3" name="Line 15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4" name="Line 15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5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6" name="Line 15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7" name="Line 15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8" name="Line 15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9" name="Line 15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0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1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2" name="Line 16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3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4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5" name="Line 16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6" name="Line 16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7" name="Line 16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8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9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0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1" name="Line 17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1"/>
              <p:cNvGrpSpPr>
                <a:grpSpLocks/>
              </p:cNvGrpSpPr>
              <p:nvPr/>
            </p:nvGrpSpPr>
            <p:grpSpPr bwMode="auto">
              <a:xfrm>
                <a:off x="2664" y="2704"/>
                <a:ext cx="715" cy="692"/>
                <a:chOff x="4611" y="3499"/>
                <a:chExt cx="715" cy="692"/>
              </a:xfrm>
            </p:grpSpPr>
            <p:sp>
              <p:nvSpPr>
                <p:cNvPr id="15554" name="Oval 17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5" name="Oval 17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6" name="Oval 17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7" name="Oval 17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8" name="Oval 17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9" name="Oval 17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0" name="Oval 17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1" name="Oval 17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2" name="Oval 18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3" name="Oval 18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4" name="Oval 18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5" name="Oval 18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6" name="Oval 18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7" name="Oval 18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8" name="Oval 18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9" name="Line 18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0" name="Line 18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2" name="Line 19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3" name="Line 19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4" name="Line 19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" name="Line 19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6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7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8" name="Line 19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9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0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1" name="Line 19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2" name="Line 20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3" name="Line 20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7" name="Line 20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6"/>
              <p:cNvGrpSpPr>
                <a:grpSpLocks/>
              </p:cNvGrpSpPr>
              <p:nvPr/>
            </p:nvGrpSpPr>
            <p:grpSpPr bwMode="auto">
              <a:xfrm>
                <a:off x="2789" y="1933"/>
                <a:ext cx="715" cy="692"/>
                <a:chOff x="4611" y="3499"/>
                <a:chExt cx="715" cy="692"/>
              </a:xfrm>
            </p:grpSpPr>
            <p:sp>
              <p:nvSpPr>
                <p:cNvPr id="15520" name="Oval 20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1" name="Oval 20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2" name="Oval 20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3" name="Oval 21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4" name="Oval 21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5" name="Oval 21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6" name="Oval 21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7" name="Oval 21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8" name="Oval 21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9" name="Oval 21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0" name="Oval 21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1" name="Oval 21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2" name="Oval 21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3" name="Oval 22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4" name="Oval 22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5" name="Line 22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6" name="Line 22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7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8" name="Line 22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9" name="Line 22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0" name="Line 22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1" name="Line 22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2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3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4" name="Line 23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5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6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7" name="Line 23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8" name="Line 23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9" name="Line 23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0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1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2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3" name="Line 24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41"/>
              <p:cNvGrpSpPr>
                <a:grpSpLocks/>
              </p:cNvGrpSpPr>
              <p:nvPr/>
            </p:nvGrpSpPr>
            <p:grpSpPr bwMode="auto">
              <a:xfrm>
                <a:off x="3526" y="2693"/>
                <a:ext cx="715" cy="692"/>
                <a:chOff x="4611" y="3499"/>
                <a:chExt cx="715" cy="692"/>
              </a:xfrm>
            </p:grpSpPr>
            <p:sp>
              <p:nvSpPr>
                <p:cNvPr id="15486" name="Oval 24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7" name="Oval 24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8" name="Oval 24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9" name="Oval 24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0" name="Oval 24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1" name="Oval 24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2" name="Oval 24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3" name="Oval 24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4" name="Oval 25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5" name="Oval 25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6" name="Oval 25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7" name="Oval 25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8" name="Oval 25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9" name="Oval 25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0" name="Oval 25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1" name="Line 25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2" name="Line 25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4" name="Line 26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5" name="Line 26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6" name="Line 26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7" name="Line 26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8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9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0" name="Line 26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2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3" name="Line 26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4" name="Line 27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5" name="Line 27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8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9" name="Line 27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76"/>
              <p:cNvGrpSpPr>
                <a:grpSpLocks/>
              </p:cNvGrpSpPr>
              <p:nvPr/>
            </p:nvGrpSpPr>
            <p:grpSpPr bwMode="auto">
              <a:xfrm>
                <a:off x="3061" y="3418"/>
                <a:ext cx="715" cy="692"/>
                <a:chOff x="4611" y="3499"/>
                <a:chExt cx="715" cy="692"/>
              </a:xfrm>
            </p:grpSpPr>
            <p:sp>
              <p:nvSpPr>
                <p:cNvPr id="15452" name="Oval 27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3" name="Oval 27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4" name="Oval 27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5" name="Oval 28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6" name="Oval 28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7" name="Oval 28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8" name="Oval 28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9" name="Oval 28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0" name="Oval 28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1" name="Oval 28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" name="Oval 28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3" name="Oval 28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" name="Oval 28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5" name="Oval 29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" name="Oval 29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7" name="Line 29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" name="Line 29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9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" name="Line 29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" name="Line 29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2" name="Line 29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3" name="Line 29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4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5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6" name="Line 30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7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8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9" name="Line 30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0" name="Line 30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1" name="Line 30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3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4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5" name="Line 31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1"/>
              <p:cNvGrpSpPr>
                <a:grpSpLocks/>
              </p:cNvGrpSpPr>
              <p:nvPr/>
            </p:nvGrpSpPr>
            <p:grpSpPr bwMode="auto">
              <a:xfrm>
                <a:off x="3843" y="1842"/>
                <a:ext cx="715" cy="692"/>
                <a:chOff x="4611" y="3499"/>
                <a:chExt cx="715" cy="692"/>
              </a:xfrm>
            </p:grpSpPr>
            <p:sp>
              <p:nvSpPr>
                <p:cNvPr id="15418" name="Oval 31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9" name="Oval 31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0" name="Oval 31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1" name="Oval 31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2" name="Oval 31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3" name="Oval 31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4" name="Oval 31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5" name="Oval 31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6" name="Oval 32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7" name="Oval 32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8" name="Oval 32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9" name="Oval 32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0" name="Oval 32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1" name="Oval 32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2" name="Oval 32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3" name="Line 32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4" name="Line 32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6" name="Line 33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7" name="Line 33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8" name="Line 33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9" name="Line 33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0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1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2" name="Line 33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3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4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5" name="Line 33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6" name="Line 34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7" name="Line 34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8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0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1" name="Line 34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02" name="Freeform 346"/>
              <p:cNvSpPr>
                <a:spLocks/>
              </p:cNvSpPr>
              <p:nvPr/>
            </p:nvSpPr>
            <p:spPr bwMode="auto">
              <a:xfrm flipH="1" flipV="1">
                <a:off x="2245" y="3385"/>
                <a:ext cx="816" cy="513"/>
              </a:xfrm>
              <a:custGeom>
                <a:avLst/>
                <a:gdLst>
                  <a:gd name="T0" fmla="*/ 0 w 771"/>
                  <a:gd name="T1" fmla="*/ 13003 h 196"/>
                  <a:gd name="T2" fmla="*/ 482 w 771"/>
                  <a:gd name="T3" fmla="*/ 1830 h 196"/>
                  <a:gd name="T4" fmla="*/ 1023 w 771"/>
                  <a:gd name="T5" fmla="*/ 2408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347"/>
              <p:cNvSpPr>
                <a:spLocks/>
              </p:cNvSpPr>
              <p:nvPr/>
            </p:nvSpPr>
            <p:spPr bwMode="auto">
              <a:xfrm rot="-5400000" flipH="1" flipV="1">
                <a:off x="3213" y="2629"/>
                <a:ext cx="408" cy="196"/>
              </a:xfrm>
              <a:custGeom>
                <a:avLst/>
                <a:gdLst>
                  <a:gd name="T0" fmla="*/ 0 w 771"/>
                  <a:gd name="T1" fmla="*/ 106 h 196"/>
                  <a:gd name="T2" fmla="*/ 15 w 771"/>
                  <a:gd name="T3" fmla="*/ 15 h 196"/>
                  <a:gd name="T4" fmla="*/ 32 w 771"/>
                  <a:gd name="T5" fmla="*/ 196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348"/>
              <p:cNvSpPr>
                <a:spLocks/>
              </p:cNvSpPr>
              <p:nvPr/>
            </p:nvSpPr>
            <p:spPr bwMode="auto">
              <a:xfrm rot="-5400000">
                <a:off x="2351" y="2584"/>
                <a:ext cx="635" cy="241"/>
              </a:xfrm>
              <a:custGeom>
                <a:avLst/>
                <a:gdLst>
                  <a:gd name="T0" fmla="*/ 0 w 771"/>
                  <a:gd name="T1" fmla="*/ 298 h 196"/>
                  <a:gd name="T2" fmla="*/ 138 w 771"/>
                  <a:gd name="T3" fmla="*/ 41 h 196"/>
                  <a:gd name="T4" fmla="*/ 292 w 771"/>
                  <a:gd name="T5" fmla="*/ 55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349"/>
              <p:cNvSpPr>
                <a:spLocks/>
              </p:cNvSpPr>
              <p:nvPr/>
            </p:nvSpPr>
            <p:spPr bwMode="auto">
              <a:xfrm>
                <a:off x="2427" y="1888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350"/>
              <p:cNvSpPr>
                <a:spLocks/>
              </p:cNvSpPr>
              <p:nvPr/>
            </p:nvSpPr>
            <p:spPr bwMode="auto">
              <a:xfrm>
                <a:off x="3380" y="1933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351"/>
              <p:cNvSpPr>
                <a:spLocks/>
              </p:cNvSpPr>
              <p:nvPr/>
            </p:nvSpPr>
            <p:spPr bwMode="auto">
              <a:xfrm>
                <a:off x="3198" y="2659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352"/>
              <p:cNvSpPr>
                <a:spLocks/>
              </p:cNvSpPr>
              <p:nvPr/>
            </p:nvSpPr>
            <p:spPr bwMode="auto">
              <a:xfrm>
                <a:off x="2245" y="2704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353"/>
              <p:cNvSpPr>
                <a:spLocks/>
              </p:cNvSpPr>
              <p:nvPr/>
            </p:nvSpPr>
            <p:spPr bwMode="auto">
              <a:xfrm flipH="1" flipV="1">
                <a:off x="3424" y="2432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354"/>
              <p:cNvSpPr>
                <a:spLocks/>
              </p:cNvSpPr>
              <p:nvPr/>
            </p:nvSpPr>
            <p:spPr bwMode="auto">
              <a:xfrm flipH="1" flipV="1">
                <a:off x="2426" y="2509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355"/>
              <p:cNvSpPr>
                <a:spLocks/>
              </p:cNvSpPr>
              <p:nvPr/>
            </p:nvSpPr>
            <p:spPr bwMode="auto">
              <a:xfrm rot="-5400000">
                <a:off x="1700" y="2569"/>
                <a:ext cx="363" cy="90"/>
              </a:xfrm>
              <a:custGeom>
                <a:avLst/>
                <a:gdLst>
                  <a:gd name="T0" fmla="*/ 0 w 771"/>
                  <a:gd name="T1" fmla="*/ 2 h 196"/>
                  <a:gd name="T2" fmla="*/ 8 w 771"/>
                  <a:gd name="T3" fmla="*/ 0 h 196"/>
                  <a:gd name="T4" fmla="*/ 18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356"/>
              <p:cNvSpPr>
                <a:spLocks/>
              </p:cNvSpPr>
              <p:nvPr/>
            </p:nvSpPr>
            <p:spPr bwMode="auto">
              <a:xfrm rot="5400000" flipH="1">
                <a:off x="4082" y="2636"/>
                <a:ext cx="317" cy="91"/>
              </a:xfrm>
              <a:custGeom>
                <a:avLst/>
                <a:gdLst>
                  <a:gd name="T0" fmla="*/ 0 w 771"/>
                  <a:gd name="T1" fmla="*/ 2 h 196"/>
                  <a:gd name="T2" fmla="*/ 4 w 771"/>
                  <a:gd name="T3" fmla="*/ 0 h 196"/>
                  <a:gd name="T4" fmla="*/ 9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357"/>
              <p:cNvSpPr>
                <a:spLocks/>
              </p:cNvSpPr>
              <p:nvPr/>
            </p:nvSpPr>
            <p:spPr bwMode="auto">
              <a:xfrm rot="-5400000">
                <a:off x="3924" y="2613"/>
                <a:ext cx="272" cy="91"/>
              </a:xfrm>
              <a:custGeom>
                <a:avLst/>
                <a:gdLst>
                  <a:gd name="T0" fmla="*/ 0 w 771"/>
                  <a:gd name="T1" fmla="*/ 2 h 196"/>
                  <a:gd name="T2" fmla="*/ 2 w 771"/>
                  <a:gd name="T3" fmla="*/ 0 h 196"/>
                  <a:gd name="T4" fmla="*/ 4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358"/>
              <p:cNvSpPr>
                <a:spLocks/>
              </p:cNvSpPr>
              <p:nvPr/>
            </p:nvSpPr>
            <p:spPr bwMode="auto">
              <a:xfrm rot="-5400000" flipH="1" flipV="1">
                <a:off x="2880" y="2704"/>
                <a:ext cx="1225" cy="227"/>
              </a:xfrm>
              <a:custGeom>
                <a:avLst/>
                <a:gdLst>
                  <a:gd name="T0" fmla="*/ 0 w 771"/>
                  <a:gd name="T1" fmla="*/ 220 h 196"/>
                  <a:gd name="T2" fmla="*/ 3678 w 771"/>
                  <a:gd name="T3" fmla="*/ 31 h 196"/>
                  <a:gd name="T4" fmla="*/ 7806 w 771"/>
                  <a:gd name="T5" fmla="*/ 40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359"/>
              <p:cNvSpPr>
                <a:spLocks/>
              </p:cNvSpPr>
              <p:nvPr/>
            </p:nvSpPr>
            <p:spPr bwMode="auto">
              <a:xfrm>
                <a:off x="2381" y="3294"/>
                <a:ext cx="726" cy="317"/>
              </a:xfrm>
              <a:custGeom>
                <a:avLst/>
                <a:gdLst>
                  <a:gd name="T0" fmla="*/ 0 w 726"/>
                  <a:gd name="T1" fmla="*/ 0 h 317"/>
                  <a:gd name="T2" fmla="*/ 318 w 726"/>
                  <a:gd name="T3" fmla="*/ 272 h 317"/>
                  <a:gd name="T4" fmla="*/ 726 w 726"/>
                  <a:gd name="T5" fmla="*/ 272 h 317"/>
                  <a:gd name="T6" fmla="*/ 0 60000 65536"/>
                  <a:gd name="T7" fmla="*/ 0 60000 65536"/>
                  <a:gd name="T8" fmla="*/ 0 60000 65536"/>
                  <a:gd name="T9" fmla="*/ 0 w 726"/>
                  <a:gd name="T10" fmla="*/ 0 h 317"/>
                  <a:gd name="T11" fmla="*/ 726 w 726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6" h="317">
                    <a:moveTo>
                      <a:pt x="0" y="0"/>
                    </a:moveTo>
                    <a:cubicBezTo>
                      <a:pt x="98" y="113"/>
                      <a:pt x="197" y="227"/>
                      <a:pt x="318" y="272"/>
                    </a:cubicBezTo>
                    <a:cubicBezTo>
                      <a:pt x="439" y="317"/>
                      <a:pt x="582" y="294"/>
                      <a:pt x="726" y="27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360"/>
              <p:cNvSpPr>
                <a:spLocks/>
              </p:cNvSpPr>
              <p:nvPr/>
            </p:nvSpPr>
            <p:spPr bwMode="auto">
              <a:xfrm flipH="1" flipV="1">
                <a:off x="3288" y="3294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361"/>
              <p:cNvSpPr>
                <a:spLocks/>
              </p:cNvSpPr>
              <p:nvPr/>
            </p:nvSpPr>
            <p:spPr bwMode="auto">
              <a:xfrm flipH="1" flipV="1">
                <a:off x="2426" y="3249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5530" name="Freeform 362"/>
            <p:cNvSpPr>
              <a:spLocks/>
            </p:cNvSpPr>
            <p:nvPr/>
          </p:nvSpPr>
          <p:spPr bwMode="auto">
            <a:xfrm rot="-5400000" flipH="1" flipV="1">
              <a:off x="15395408" y="4326405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5362" name="Object 363"/>
            <p:cNvGraphicFramePr>
              <a:graphicFrameLocks noChangeAspect="1"/>
            </p:cNvGraphicFramePr>
            <p:nvPr/>
          </p:nvGraphicFramePr>
          <p:xfrm>
            <a:off x="12675630" y="1735645"/>
            <a:ext cx="1714341" cy="767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841" name="Equation" r:id="rId4" imgW="317160" imgH="190440" progId="Equation.3">
                    <p:embed/>
                  </p:oleObj>
                </mc:Choice>
                <mc:Fallback>
                  <p:oleObj name="Equation" r:id="rId4" imgW="3171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75630" y="1735645"/>
                          <a:ext cx="1714341" cy="76795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7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8.1: Aims and Challenges;                             Interacting Populations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68" name="Straight Connector 367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6" name="Picture 7" descr="pipe_cervel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02565" y="8433797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" name="Rectangle 368"/>
          <p:cNvSpPr/>
          <p:nvPr/>
        </p:nvSpPr>
        <p:spPr>
          <a:xfrm>
            <a:off x="12198708" y="10418242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 Box 8"/>
          <p:cNvSpPr txBox="1">
            <a:spLocks noChangeArrowheads="1"/>
          </p:cNvSpPr>
          <p:nvPr/>
        </p:nvSpPr>
        <p:spPr bwMode="auto">
          <a:xfrm>
            <a:off x="12078991" y="11024079"/>
            <a:ext cx="47670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Visual cortex </a:t>
            </a:r>
            <a:endParaRPr lang="en-US" dirty="0"/>
          </a:p>
        </p:txBody>
      </p:sp>
      <p:cxnSp>
        <p:nvCxnSpPr>
          <p:cNvPr id="371" name="Straight Arrow Connector 370"/>
          <p:cNvCxnSpPr/>
          <p:nvPr/>
        </p:nvCxnSpPr>
        <p:spPr>
          <a:xfrm flipH="1" flipV="1">
            <a:off x="12705583" y="9651470"/>
            <a:ext cx="398056" cy="15037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500079" y="1189666"/>
            <a:ext cx="6622561" cy="75504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2" name="Rounded Rectangle 371"/>
          <p:cNvSpPr/>
          <p:nvPr/>
        </p:nvSpPr>
        <p:spPr>
          <a:xfrm>
            <a:off x="12609768" y="9627408"/>
            <a:ext cx="237535" cy="375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847303" y="8734754"/>
            <a:ext cx="7469415" cy="126807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 flipV="1">
            <a:off x="12609768" y="1658855"/>
            <a:ext cx="2053989" cy="79685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 flipV="1">
            <a:off x="12589306" y="8850335"/>
            <a:ext cx="2945449" cy="115249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296" y="4589241"/>
            <a:ext cx="683873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Sense of direction</a:t>
            </a:r>
          </a:p>
          <a:p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internal compass</a:t>
            </a:r>
            <a:endParaRPr lang="fr-CH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78" y="4126337"/>
            <a:ext cx="3455957" cy="4018554"/>
          </a:xfrm>
          <a:prstGeom prst="rect">
            <a:avLst/>
          </a:prstGeom>
        </p:spPr>
      </p:pic>
      <p:sp>
        <p:nvSpPr>
          <p:cNvPr id="377" name="TextBox 376"/>
          <p:cNvSpPr txBox="1"/>
          <p:nvPr/>
        </p:nvSpPr>
        <p:spPr>
          <a:xfrm>
            <a:off x="747716" y="7948224"/>
            <a:ext cx="7326044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Perception</a:t>
            </a:r>
          </a:p>
          <a:p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weak contrasts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world is continuous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677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66218" y="8236568"/>
            <a:ext cx="6679773" cy="34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Population</a:t>
            </a:r>
          </a:p>
          <a:p>
            <a:r>
              <a:rPr lang="en-US" sz="5100" dirty="0"/>
              <a:t>- 50 000 neurons</a:t>
            </a:r>
          </a:p>
          <a:p>
            <a:r>
              <a:rPr lang="en-US" sz="5100" dirty="0"/>
              <a:t>- 20 percent inhibitory</a:t>
            </a:r>
          </a:p>
          <a:p>
            <a:r>
              <a:rPr lang="en-US" sz="5100" dirty="0"/>
              <a:t>- randomly connected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0373" y="2025386"/>
            <a:ext cx="4287993" cy="2970565"/>
            <a:chOff x="288" y="720"/>
            <a:chExt cx="2064" cy="1392"/>
          </a:xfrm>
        </p:grpSpPr>
        <p:sp>
          <p:nvSpPr>
            <p:cNvPr id="41000" name="AutoShape 5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8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Oval 9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5" name="Oval 10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Oval 12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Oval 13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Oval 15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16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Oval 18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Oval 19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Oval 2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Line 21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Line 23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Line 24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Line 25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Line 26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2" name="Line 27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Line 28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4" name="Line 29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5" name="Line 3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Line 3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Line 3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Line 3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Line 3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Line 3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1" name="Line 3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Line 3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Line 3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Line 3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Line 4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Line 4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Line 4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Line 4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Line 4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Line 4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Line 4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Line 4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Line 4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Line 4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Line 5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6" name="Line 5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Line 5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65" name="Picture 53" descr="spike_brunel_r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420" y="551355"/>
            <a:ext cx="11163856" cy="64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5" descr="3spikes_ro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452" y="6076157"/>
            <a:ext cx="11073825" cy="6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56"/>
          <p:cNvSpPr txBox="1">
            <a:spLocks noChangeArrowheads="1"/>
          </p:cNvSpPr>
          <p:nvPr/>
        </p:nvSpPr>
        <p:spPr bwMode="auto">
          <a:xfrm>
            <a:off x="14044851" y="607615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69" name="Text Box 57"/>
          <p:cNvSpPr txBox="1">
            <a:spLocks noChangeArrowheads="1"/>
          </p:cNvSpPr>
          <p:nvPr/>
        </p:nvSpPr>
        <p:spPr bwMode="auto">
          <a:xfrm>
            <a:off x="19191629" y="601989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70" name="Text Box 58"/>
          <p:cNvSpPr txBox="1">
            <a:spLocks noChangeArrowheads="1"/>
          </p:cNvSpPr>
          <p:nvPr/>
        </p:nvSpPr>
        <p:spPr bwMode="auto">
          <a:xfrm>
            <a:off x="15447835" y="6008645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71" name="Text Box 59"/>
          <p:cNvSpPr txBox="1">
            <a:spLocks noChangeArrowheads="1"/>
          </p:cNvSpPr>
          <p:nvPr/>
        </p:nvSpPr>
        <p:spPr bwMode="auto">
          <a:xfrm>
            <a:off x="12206716" y="7046655"/>
            <a:ext cx="563942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Neuron # 32374</a:t>
            </a:r>
            <a:endParaRPr lang="en-US" sz="5100" dirty="0"/>
          </a:p>
        </p:txBody>
      </p:sp>
      <p:sp>
        <p:nvSpPr>
          <p:cNvPr id="40972" name="Text Box 60"/>
          <p:cNvSpPr txBox="1">
            <a:spLocks noChangeArrowheads="1"/>
          </p:cNvSpPr>
          <p:nvPr/>
        </p:nvSpPr>
        <p:spPr bwMode="auto">
          <a:xfrm>
            <a:off x="11523980" y="6076156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sp>
        <p:nvSpPr>
          <p:cNvPr id="40973" name="Rectangle 61"/>
          <p:cNvSpPr>
            <a:spLocks noChangeArrowheads="1"/>
          </p:cNvSpPr>
          <p:nvPr/>
        </p:nvSpPr>
        <p:spPr bwMode="auto">
          <a:xfrm>
            <a:off x="9723358" y="6751285"/>
            <a:ext cx="1440498" cy="59411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4" name="Text Box 62"/>
          <p:cNvSpPr txBox="1">
            <a:spLocks noChangeArrowheads="1"/>
          </p:cNvSpPr>
          <p:nvPr/>
        </p:nvSpPr>
        <p:spPr bwMode="auto">
          <a:xfrm>
            <a:off x="9333224" y="7991835"/>
            <a:ext cx="179542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u [mV]</a:t>
            </a:r>
          </a:p>
        </p:txBody>
      </p:sp>
      <p:sp>
        <p:nvSpPr>
          <p:cNvPr id="40975" name="Text Box 63"/>
          <p:cNvSpPr txBox="1">
            <a:spLocks noChangeArrowheads="1"/>
          </p:cNvSpPr>
          <p:nvPr/>
        </p:nvSpPr>
        <p:spPr bwMode="auto">
          <a:xfrm>
            <a:off x="10083483" y="6751285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76" name="Text Box 64"/>
          <p:cNvSpPr txBox="1">
            <a:spLocks noChangeArrowheads="1"/>
          </p:cNvSpPr>
          <p:nvPr/>
        </p:nvSpPr>
        <p:spPr bwMode="auto">
          <a:xfrm>
            <a:off x="10083483" y="10532004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0</a:t>
            </a:r>
            <a:endParaRPr lang="en-US" sz="5100" dirty="0"/>
          </a:p>
        </p:txBody>
      </p:sp>
      <p:sp>
        <p:nvSpPr>
          <p:cNvPr id="40977" name="Rectangle 65"/>
          <p:cNvSpPr>
            <a:spLocks noChangeArrowheads="1"/>
          </p:cNvSpPr>
          <p:nvPr/>
        </p:nvSpPr>
        <p:spPr bwMode="auto">
          <a:xfrm>
            <a:off x="9723358" y="1350257"/>
            <a:ext cx="1440498" cy="4860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8" name="Text Box 66"/>
          <p:cNvSpPr txBox="1">
            <a:spLocks noChangeArrowheads="1"/>
          </p:cNvSpPr>
          <p:nvPr/>
        </p:nvSpPr>
        <p:spPr bwMode="auto">
          <a:xfrm>
            <a:off x="9903421" y="1969125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</a:t>
            </a:r>
            <a:endParaRPr lang="en-US" sz="5100" dirty="0"/>
          </a:p>
        </p:txBody>
      </p:sp>
      <p:sp>
        <p:nvSpPr>
          <p:cNvPr id="40979" name="Text Box 67"/>
          <p:cNvSpPr txBox="1">
            <a:spLocks noChangeArrowheads="1"/>
          </p:cNvSpPr>
          <p:nvPr/>
        </p:nvSpPr>
        <p:spPr bwMode="auto">
          <a:xfrm>
            <a:off x="9363234" y="1350258"/>
            <a:ext cx="16884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A [Hz]</a:t>
            </a:r>
          </a:p>
        </p:txBody>
      </p:sp>
      <p:sp>
        <p:nvSpPr>
          <p:cNvPr id="40980" name="Text Box 68"/>
          <p:cNvSpPr txBox="1">
            <a:spLocks noChangeArrowheads="1"/>
          </p:cNvSpPr>
          <p:nvPr/>
        </p:nvSpPr>
        <p:spPr bwMode="auto">
          <a:xfrm rot="-5400000">
            <a:off x="7899047" y="4001449"/>
            <a:ext cx="360361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/>
              <a:t>Neuron # </a:t>
            </a:r>
            <a:endParaRPr lang="en-US" sz="5100" dirty="0"/>
          </a:p>
        </p:txBody>
      </p:sp>
      <p:sp>
        <p:nvSpPr>
          <p:cNvPr id="40981" name="Text Box 69"/>
          <p:cNvSpPr txBox="1">
            <a:spLocks noChangeArrowheads="1"/>
          </p:cNvSpPr>
          <p:nvPr/>
        </p:nvSpPr>
        <p:spPr bwMode="auto">
          <a:xfrm>
            <a:off x="9543296" y="5806105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32340</a:t>
            </a:r>
            <a:endParaRPr lang="en-US" sz="5100" dirty="0"/>
          </a:p>
        </p:txBody>
      </p:sp>
      <p:sp>
        <p:nvSpPr>
          <p:cNvPr id="40982" name="Text Box 70"/>
          <p:cNvSpPr txBox="1">
            <a:spLocks noChangeArrowheads="1"/>
          </p:cNvSpPr>
          <p:nvPr/>
        </p:nvSpPr>
        <p:spPr bwMode="auto">
          <a:xfrm>
            <a:off x="9543296" y="2430462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32440</a:t>
            </a:r>
            <a:endParaRPr lang="en-US" sz="5100" dirty="0"/>
          </a:p>
        </p:txBody>
      </p:sp>
      <p:sp>
        <p:nvSpPr>
          <p:cNvPr id="40983" name="Rectangle 71"/>
          <p:cNvSpPr>
            <a:spLocks noChangeArrowheads="1"/>
          </p:cNvSpPr>
          <p:nvPr/>
        </p:nvSpPr>
        <p:spPr bwMode="auto">
          <a:xfrm>
            <a:off x="11163856" y="11612210"/>
            <a:ext cx="9003110" cy="540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84" name="Text Box 72"/>
          <p:cNvSpPr txBox="1">
            <a:spLocks noChangeArrowheads="1"/>
          </p:cNvSpPr>
          <p:nvPr/>
        </p:nvSpPr>
        <p:spPr bwMode="auto">
          <a:xfrm>
            <a:off x="14044851" y="1155594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85" name="Text Box 73"/>
          <p:cNvSpPr txBox="1">
            <a:spLocks noChangeArrowheads="1"/>
          </p:cNvSpPr>
          <p:nvPr/>
        </p:nvSpPr>
        <p:spPr bwMode="auto">
          <a:xfrm>
            <a:off x="19191629" y="1149968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86" name="Text Box 74"/>
          <p:cNvSpPr txBox="1">
            <a:spLocks noChangeArrowheads="1"/>
          </p:cNvSpPr>
          <p:nvPr/>
        </p:nvSpPr>
        <p:spPr bwMode="auto">
          <a:xfrm>
            <a:off x="15447835" y="11488438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87" name="Text Box 75"/>
          <p:cNvSpPr txBox="1">
            <a:spLocks noChangeArrowheads="1"/>
          </p:cNvSpPr>
          <p:nvPr/>
        </p:nvSpPr>
        <p:spPr bwMode="auto">
          <a:xfrm>
            <a:off x="11523980" y="11555949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2964478" y="2295437"/>
            <a:ext cx="180062" cy="3780720"/>
            <a:chOff x="3408" y="816"/>
            <a:chExt cx="48" cy="1344"/>
          </a:xfrm>
        </p:grpSpPr>
        <p:sp>
          <p:nvSpPr>
            <p:cNvPr id="40998" name="Line 77"/>
            <p:cNvSpPr>
              <a:spLocks noChangeShapeType="1"/>
            </p:cNvSpPr>
            <p:nvPr/>
          </p:nvSpPr>
          <p:spPr bwMode="auto">
            <a:xfrm>
              <a:off x="3408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Line 78"/>
            <p:cNvSpPr>
              <a:spLocks noChangeShapeType="1"/>
            </p:cNvSpPr>
            <p:nvPr/>
          </p:nvSpPr>
          <p:spPr bwMode="auto">
            <a:xfrm>
              <a:off x="3456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0511" name="Line 79"/>
          <p:cNvSpPr>
            <a:spLocks noChangeShapeType="1"/>
          </p:cNvSpPr>
          <p:nvPr/>
        </p:nvSpPr>
        <p:spPr bwMode="auto">
          <a:xfrm flipV="1">
            <a:off x="14585038" y="2700514"/>
            <a:ext cx="0" cy="1080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8.2.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Transients in a population of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2317383" y="7904630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grpSp>
        <p:nvGrpSpPr>
          <p:cNvPr id="92" name="Group 146"/>
          <p:cNvGrpSpPr>
            <a:grpSpLocks/>
          </p:cNvGrpSpPr>
          <p:nvPr/>
        </p:nvGrpSpPr>
        <p:grpSpPr bwMode="auto">
          <a:xfrm>
            <a:off x="1056947" y="6076156"/>
            <a:ext cx="4929202" cy="1662503"/>
            <a:chOff x="38" y="2160"/>
            <a:chExt cx="1314" cy="591"/>
          </a:xfrm>
        </p:grpSpPr>
        <p:sp>
          <p:nvSpPr>
            <p:cNvPr id="93" name="Text Box 147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94" name="Text Box 148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95" name="AutoShape 149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Group 150"/>
          <p:cNvGrpSpPr>
            <a:grpSpLocks/>
          </p:cNvGrpSpPr>
          <p:nvPr/>
        </p:nvGrpSpPr>
        <p:grpSpPr bwMode="auto">
          <a:xfrm>
            <a:off x="1454585" y="7561439"/>
            <a:ext cx="3241119" cy="810154"/>
            <a:chOff x="144" y="2688"/>
            <a:chExt cx="864" cy="288"/>
          </a:xfrm>
        </p:grpSpPr>
        <p:sp>
          <p:nvSpPr>
            <p:cNvPr id="97" name="Line 151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52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53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511" grpId="0" animBg="1"/>
      <p:bldP spid="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2700933" y="3125283"/>
            <a:ext cx="3728645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</a:t>
            </a:r>
            <a:r>
              <a:rPr lang="en-US" sz="5900" dirty="0">
                <a:solidFill>
                  <a:schemeClr val="accent2"/>
                </a:solidFill>
              </a:rPr>
              <a:t>low noise</a:t>
            </a:r>
            <a:endParaRPr lang="en-US" sz="5100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00934" y="7581130"/>
            <a:ext cx="7566363" cy="2028197"/>
            <a:chOff x="720" y="3072"/>
            <a:chExt cx="2017" cy="721"/>
          </a:xfrm>
        </p:grpSpPr>
        <p:sp>
          <p:nvSpPr>
            <p:cNvPr id="2087" name="Line 16"/>
            <p:cNvSpPr>
              <a:spLocks noChangeShapeType="1"/>
            </p:cNvSpPr>
            <p:nvPr/>
          </p:nvSpPr>
          <p:spPr bwMode="auto">
            <a:xfrm>
              <a:off x="720" y="340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Line 17"/>
            <p:cNvSpPr>
              <a:spLocks noChangeShapeType="1"/>
            </p:cNvSpPr>
            <p:nvPr/>
          </p:nvSpPr>
          <p:spPr bwMode="auto">
            <a:xfrm flipV="1">
              <a:off x="720" y="31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Line 18"/>
            <p:cNvSpPr>
              <a:spLocks noChangeShapeType="1"/>
            </p:cNvSpPr>
            <p:nvPr/>
          </p:nvSpPr>
          <p:spPr bwMode="auto">
            <a:xfrm flipV="1">
              <a:off x="1584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Line 19"/>
            <p:cNvSpPr>
              <a:spLocks noChangeShapeType="1"/>
            </p:cNvSpPr>
            <p:nvPr/>
          </p:nvSpPr>
          <p:spPr bwMode="auto">
            <a:xfrm flipV="1">
              <a:off x="1584" y="312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Line 20"/>
            <p:cNvSpPr>
              <a:spLocks noChangeShapeType="1"/>
            </p:cNvSpPr>
            <p:nvPr/>
          </p:nvSpPr>
          <p:spPr bwMode="auto">
            <a:xfrm flipV="1">
              <a:off x="720" y="3312"/>
              <a:ext cx="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Text Box 21"/>
            <p:cNvSpPr txBox="1">
              <a:spLocks noChangeArrowheads="1"/>
            </p:cNvSpPr>
            <p:nvPr/>
          </p:nvSpPr>
          <p:spPr bwMode="auto">
            <a:xfrm>
              <a:off x="1296" y="3072"/>
              <a:ext cx="20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I(t)</a:t>
              </a:r>
            </a:p>
          </p:txBody>
        </p:sp>
        <p:sp>
          <p:nvSpPr>
            <p:cNvPr id="2093" name="Line 22"/>
            <p:cNvSpPr>
              <a:spLocks noChangeShapeType="1"/>
            </p:cNvSpPr>
            <p:nvPr/>
          </p:nvSpPr>
          <p:spPr bwMode="auto">
            <a:xfrm flipV="1">
              <a:off x="720" y="3360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4" name="Freeform 23"/>
            <p:cNvSpPr>
              <a:spLocks/>
            </p:cNvSpPr>
            <p:nvPr/>
          </p:nvSpPr>
          <p:spPr bwMode="auto">
            <a:xfrm>
              <a:off x="1584" y="3168"/>
              <a:ext cx="624" cy="192"/>
            </a:xfrm>
            <a:custGeom>
              <a:avLst/>
              <a:gdLst>
                <a:gd name="T0" fmla="*/ 0 w 672"/>
                <a:gd name="T1" fmla="*/ 192 h 192"/>
                <a:gd name="T2" fmla="*/ 132 w 672"/>
                <a:gd name="T3" fmla="*/ 48 h 192"/>
                <a:gd name="T4" fmla="*/ 464 w 672"/>
                <a:gd name="T5" fmla="*/ 0 h 192"/>
                <a:gd name="T6" fmla="*/ 0 60000 65536"/>
                <a:gd name="T7" fmla="*/ 0 60000 65536"/>
                <a:gd name="T8" fmla="*/ 0 60000 65536"/>
                <a:gd name="T9" fmla="*/ 0 w 672"/>
                <a:gd name="T10" fmla="*/ 0 h 192"/>
                <a:gd name="T11" fmla="*/ 672 w 6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92">
                  <a:moveTo>
                    <a:pt x="0" y="192"/>
                  </a:moveTo>
                  <a:cubicBezTo>
                    <a:pt x="40" y="136"/>
                    <a:pt x="80" y="80"/>
                    <a:pt x="192" y="48"/>
                  </a:cubicBezTo>
                  <a:cubicBezTo>
                    <a:pt x="304" y="16"/>
                    <a:pt x="48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Text Box 24"/>
            <p:cNvSpPr txBox="1">
              <a:spLocks noChangeArrowheads="1"/>
            </p:cNvSpPr>
            <p:nvPr/>
          </p:nvSpPr>
          <p:spPr bwMode="auto">
            <a:xfrm>
              <a:off x="2688" y="3552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chemeClr val="accent2"/>
                </a:solidFill>
              </a:endParaRPr>
            </a:p>
          </p:txBody>
        </p:sp>
        <p:sp>
          <p:nvSpPr>
            <p:cNvPr id="2096" name="Text Box 25"/>
            <p:cNvSpPr txBox="1">
              <a:spLocks noChangeArrowheads="1"/>
            </p:cNvSpPr>
            <p:nvPr/>
          </p:nvSpPr>
          <p:spPr bwMode="auto">
            <a:xfrm>
              <a:off x="1968" y="3168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chemeClr val="accent2"/>
                  </a:solidFill>
                </a:rPr>
                <a:t>h(t)</a:t>
              </a:r>
            </a:p>
          </p:txBody>
        </p:sp>
      </p:grpSp>
      <p:pic>
        <p:nvPicPr>
          <p:cNvPr id="2058" name="Picture 26" descr="A-nono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186" y="2990258"/>
            <a:ext cx="9003110" cy="41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27"/>
          <p:cNvSpPr txBox="1">
            <a:spLocks noChangeArrowheads="1"/>
          </p:cNvSpPr>
          <p:nvPr/>
        </p:nvSpPr>
        <p:spPr bwMode="auto">
          <a:xfrm>
            <a:off x="2880996" y="3395335"/>
            <a:ext cx="348017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noise-free</a:t>
            </a:r>
          </a:p>
        </p:txBody>
      </p:sp>
      <p:sp>
        <p:nvSpPr>
          <p:cNvPr id="2060" name="Text Box 28"/>
          <p:cNvSpPr txBox="1">
            <a:spLocks noChangeArrowheads="1"/>
          </p:cNvSpPr>
          <p:nvPr/>
        </p:nvSpPr>
        <p:spPr bwMode="auto">
          <a:xfrm>
            <a:off x="4206949" y="1965549"/>
            <a:ext cx="1285935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of SRM neurons with noise (escape noise)</a:t>
            </a:r>
            <a:endParaRPr lang="en-US" sz="5100" dirty="0">
              <a:solidFill>
                <a:srgbClr val="FF0000"/>
              </a:solidFill>
            </a:endParaRPr>
          </a:p>
        </p:txBody>
      </p:sp>
      <p:pic>
        <p:nvPicPr>
          <p:cNvPr id="2061" name="Picture 29" descr="Aoft-A-r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249" y="2855232"/>
            <a:ext cx="9003110" cy="45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30"/>
          <p:cNvSpPr txBox="1">
            <a:spLocks noChangeArrowheads="1"/>
          </p:cNvSpPr>
          <p:nvPr/>
        </p:nvSpPr>
        <p:spPr bwMode="auto">
          <a:xfrm>
            <a:off x="6429578" y="1099898"/>
            <a:ext cx="77762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</a:t>
            </a:r>
            <a:r>
              <a:rPr lang="en-US" sz="5900" dirty="0" smtClean="0">
                <a:solidFill>
                  <a:srgbClr val="FF0000"/>
                </a:solidFill>
              </a:rPr>
              <a:t>uncoupled population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2063" name="Text Box 31"/>
          <p:cNvSpPr txBox="1">
            <a:spLocks noChangeArrowheads="1"/>
          </p:cNvSpPr>
          <p:nvPr/>
        </p:nvSpPr>
        <p:spPr bwMode="auto">
          <a:xfrm>
            <a:off x="2880995" y="3260309"/>
            <a:ext cx="31179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low noise</a:t>
            </a:r>
          </a:p>
        </p:txBody>
      </p:sp>
      <p:sp>
        <p:nvSpPr>
          <p:cNvPr id="2064" name="Text Box 32"/>
          <p:cNvSpPr txBox="1">
            <a:spLocks noChangeArrowheads="1"/>
          </p:cNvSpPr>
          <p:nvPr/>
        </p:nvSpPr>
        <p:spPr bwMode="auto">
          <a:xfrm>
            <a:off x="5401866" y="8931388"/>
            <a:ext cx="413260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fast transient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523982" y="2855232"/>
            <a:ext cx="9547047" cy="6818798"/>
            <a:chOff x="3072" y="1392"/>
            <a:chExt cx="2545" cy="2424"/>
          </a:xfrm>
        </p:grpSpPr>
        <p:sp>
          <p:nvSpPr>
            <p:cNvPr id="2071" name="Rectangle 35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2077" name="Line 37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Line 38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Line 39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Line 4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Line 41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Text Box 42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2083" name="Line 43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Freeform 44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32 w 672"/>
                  <a:gd name="T3" fmla="*/ 48 h 192"/>
                  <a:gd name="T4" fmla="*/ 464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" name="Text Box 45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86" name="Text Box 46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pic>
          <p:nvPicPr>
            <p:cNvPr id="2074" name="Picture 48" descr="Aoft-A-slow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5" name="Text Box 49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2076" name="Text Box 50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9347" name="Text Box 51"/>
          <p:cNvSpPr txBox="1">
            <a:spLocks noChangeArrowheads="1"/>
          </p:cNvSpPr>
          <p:nvPr/>
        </p:nvSpPr>
        <p:spPr bwMode="auto">
          <a:xfrm>
            <a:off x="14236168" y="8931388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43935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983456"/>
              </p:ext>
            </p:extLst>
          </p:nvPr>
        </p:nvGraphicFramePr>
        <p:xfrm>
          <a:off x="2877246" y="9775299"/>
          <a:ext cx="3443688" cy="84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92" name="Equation" r:id="rId7" imgW="761760" imgH="190440" progId="Equation.DSMT4">
                  <p:embed/>
                </p:oleObj>
              </mc:Choice>
              <mc:Fallback>
                <p:oleObj name="Equation" r:id="rId7" imgW="761760" imgH="19044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246" y="9775299"/>
                        <a:ext cx="3443688" cy="84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8035276" y="4756247"/>
            <a:ext cx="8072788" cy="6552155"/>
            <a:chOff x="1540" y="1797"/>
            <a:chExt cx="2152" cy="2500"/>
          </a:xfrm>
        </p:grpSpPr>
        <p:sp>
          <p:nvSpPr>
            <p:cNvPr id="2068" name="Text Box 63"/>
            <p:cNvSpPr txBox="1">
              <a:spLocks noChangeArrowheads="1"/>
            </p:cNvSpPr>
            <p:nvPr/>
          </p:nvSpPr>
          <p:spPr bwMode="auto">
            <a:xfrm>
              <a:off x="1540" y="3927"/>
              <a:ext cx="2152" cy="37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But </a:t>
              </a:r>
              <a:r>
                <a:rPr lang="fr-CH" dirty="0" err="1"/>
                <a:t>transient</a:t>
              </a:r>
              <a:r>
                <a:rPr lang="fr-CH" dirty="0"/>
                <a:t> </a:t>
              </a:r>
              <a:r>
                <a:rPr lang="fr-CH" dirty="0" smtClean="0"/>
                <a:t>oscillations</a:t>
              </a:r>
            </a:p>
          </p:txBody>
        </p:sp>
        <p:sp>
          <p:nvSpPr>
            <p:cNvPr id="2069" name="Line 64"/>
            <p:cNvSpPr>
              <a:spLocks noChangeShapeType="1"/>
            </p:cNvSpPr>
            <p:nvPr/>
          </p:nvSpPr>
          <p:spPr bwMode="auto">
            <a:xfrm flipH="1" flipV="1">
              <a:off x="1655" y="1797"/>
              <a:ext cx="771" cy="21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3936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597"/>
              </p:ext>
            </p:extLst>
          </p:nvPr>
        </p:nvGraphicFramePr>
        <p:xfrm>
          <a:off x="15817850" y="9880600"/>
          <a:ext cx="470924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93" name="Equation" r:id="rId9" imgW="927000" imgH="203040" progId="Equation.DSMT4">
                  <p:embed/>
                </p:oleObj>
              </mc:Choice>
              <mc:Fallback>
                <p:oleObj name="Equation" r:id="rId9" imgW="927000" imgH="20304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7850" y="9880600"/>
                        <a:ext cx="4709241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703828"/>
              </p:ext>
            </p:extLst>
          </p:nvPr>
        </p:nvGraphicFramePr>
        <p:xfrm>
          <a:off x="2697183" y="10993342"/>
          <a:ext cx="5038931" cy="63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94" name="Equation" r:id="rId11" imgW="1218960" imgH="203040" progId="Equation.DSMT4">
                  <p:embed/>
                </p:oleObj>
              </mc:Choice>
              <mc:Fallback>
                <p:oleObj name="Equation" r:id="rId11" imgW="12189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83" y="10993342"/>
                        <a:ext cx="5038931" cy="63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3"/>
          <p:cNvSpPr txBox="1">
            <a:spLocks/>
          </p:cNvSpPr>
          <p:nvPr/>
        </p:nvSpPr>
        <p:spPr>
          <a:xfrm>
            <a:off x="21032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8. 2.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T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ransients for populations of noisy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4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523982" y="1775026"/>
            <a:ext cx="9547047" cy="7899003"/>
            <a:chOff x="3072" y="1008"/>
            <a:chExt cx="2545" cy="2808"/>
          </a:xfrm>
        </p:grpSpPr>
        <p:sp>
          <p:nvSpPr>
            <p:cNvPr id="3086" name="Rectangle 26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3092" name="Line 28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Line 29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Line 3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Line 31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Line 32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Text Box 33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3098" name="Line 34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Freeform 35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32 w 672"/>
                  <a:gd name="T3" fmla="*/ 48 h 192"/>
                  <a:gd name="T4" fmla="*/ 464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Text Box 36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01" name="Text Box 37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sp>
          <p:nvSpPr>
            <p:cNvPr id="3088" name="Text Box 38"/>
            <p:cNvSpPr txBox="1">
              <a:spLocks noChangeArrowheads="1"/>
            </p:cNvSpPr>
            <p:nvPr/>
          </p:nvSpPr>
          <p:spPr bwMode="auto">
            <a:xfrm>
              <a:off x="3504" y="1008"/>
              <a:ext cx="124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(escape </a:t>
              </a:r>
              <a:r>
                <a:rPr lang="en-US" sz="5100" dirty="0" smtClean="0"/>
                <a:t>noise)</a:t>
              </a:r>
              <a:endParaRPr lang="en-US" sz="5100" dirty="0"/>
            </a:p>
          </p:txBody>
        </p:sp>
        <p:pic>
          <p:nvPicPr>
            <p:cNvPr id="3089" name="Picture 39" descr="Aoft-A-s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Text Box 40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3091" name="Text Box 41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80" name="Text Box 42"/>
          <p:cNvSpPr txBox="1">
            <a:spLocks noChangeArrowheads="1"/>
          </p:cNvSpPr>
          <p:nvPr/>
        </p:nvSpPr>
        <p:spPr bwMode="auto">
          <a:xfrm>
            <a:off x="14236168" y="8931388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3074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77946"/>
              </p:ext>
            </p:extLst>
          </p:nvPr>
        </p:nvGraphicFramePr>
        <p:xfrm>
          <a:off x="13846175" y="9745663"/>
          <a:ext cx="496282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16" name="Equation" r:id="rId5" imgW="927000" imgH="203040" progId="Equation.DSMT4">
                  <p:embed/>
                </p:oleObj>
              </mc:Choice>
              <mc:Fallback>
                <p:oleObj name="Equation" r:id="rId5" imgW="927000" imgH="2030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6175" y="9745663"/>
                        <a:ext cx="496282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04851"/>
              </p:ext>
            </p:extLst>
          </p:nvPr>
        </p:nvGraphicFramePr>
        <p:xfrm>
          <a:off x="2959100" y="5151438"/>
          <a:ext cx="473958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17" name="Equation" r:id="rId7" imgW="927000" imgH="203040" progId="Equation.DSMT4">
                  <p:embed/>
                </p:oleObj>
              </mc:Choice>
              <mc:Fallback>
                <p:oleObj name="Equation" r:id="rId7" imgW="927000" imgH="20304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5151438"/>
                        <a:ext cx="473958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610156"/>
              </p:ext>
            </p:extLst>
          </p:nvPr>
        </p:nvGraphicFramePr>
        <p:xfrm>
          <a:off x="2069352" y="7045704"/>
          <a:ext cx="6831109" cy="144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18" name="Equation" r:id="rId9" imgW="1269720" imgH="241200" progId="Equation.3">
                  <p:embed/>
                </p:oleObj>
              </mc:Choice>
              <mc:Fallback>
                <p:oleObj name="Equation" r:id="rId9" imgW="1269720" imgH="2412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352" y="7045704"/>
                        <a:ext cx="6831109" cy="1445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50"/>
          <p:cNvSpPr txBox="1">
            <a:spLocks noChangeArrowheads="1"/>
          </p:cNvSpPr>
          <p:nvPr/>
        </p:nvSpPr>
        <p:spPr bwMode="auto">
          <a:xfrm>
            <a:off x="716498" y="415766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Population activity</a:t>
            </a:r>
            <a:endParaRPr lang="fr-FR"/>
          </a:p>
        </p:txBody>
      </p:sp>
      <p:sp>
        <p:nvSpPr>
          <p:cNvPr id="3082" name="Text Box 51"/>
          <p:cNvSpPr txBox="1">
            <a:spLocks noChangeArrowheads="1"/>
          </p:cNvSpPr>
          <p:nvPr/>
        </p:nvSpPr>
        <p:spPr bwMode="auto">
          <a:xfrm>
            <a:off x="765266" y="6138044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Membrane potential caused by input</a:t>
            </a:r>
            <a:endParaRPr lang="fr-FR"/>
          </a:p>
        </p:txBody>
      </p:sp>
      <p:sp>
        <p:nvSpPr>
          <p:cNvPr id="791609" name="Text Box 57"/>
          <p:cNvSpPr txBox="1">
            <a:spLocks noChangeArrowheads="1"/>
          </p:cNvSpPr>
          <p:nvPr/>
        </p:nvSpPr>
        <p:spPr bwMode="auto">
          <a:xfrm>
            <a:off x="3271130" y="1609057"/>
            <a:ext cx="4427555" cy="1102735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blackboard</a:t>
            </a:r>
            <a:endParaRPr lang="fr-FR" sz="5900" b="1" dirty="0"/>
          </a:p>
        </p:txBody>
      </p:sp>
      <p:sp>
        <p:nvSpPr>
          <p:cNvPr id="3084" name="TextBox 29"/>
          <p:cNvSpPr txBox="1">
            <a:spLocks noChangeArrowheads="1"/>
          </p:cNvSpPr>
          <p:nvPr/>
        </p:nvSpPr>
        <p:spPr bwMode="auto">
          <a:xfrm>
            <a:off x="765264" y="3395335"/>
            <a:ext cx="860658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In the limit of </a:t>
            </a:r>
            <a:r>
              <a:rPr lang="en-US" b="1" dirty="0"/>
              <a:t>high noise</a:t>
            </a:r>
            <a:r>
              <a:rPr lang="en-US" dirty="0"/>
              <a:t>,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8.2.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High-noise activity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6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629" y="293914"/>
            <a:ext cx="22794686" cy="120831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87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23982" y="1775026"/>
            <a:ext cx="9547047" cy="7899003"/>
            <a:chOff x="3072" y="1008"/>
            <a:chExt cx="2545" cy="2808"/>
          </a:xfrm>
        </p:grpSpPr>
        <p:sp>
          <p:nvSpPr>
            <p:cNvPr id="14354" name="Rectangle 6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14360" name="Line 8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Line 9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Line 1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Line 11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Line 12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Text Box 13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14366" name="Line 14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Freeform 15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32 w 672"/>
                  <a:gd name="T3" fmla="*/ 48 h 192"/>
                  <a:gd name="T4" fmla="*/ 464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Text Box 16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369" name="Text Box 17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sp>
          <p:nvSpPr>
            <p:cNvPr id="14356" name="Text Box 18"/>
            <p:cNvSpPr txBox="1">
              <a:spLocks noChangeArrowheads="1"/>
            </p:cNvSpPr>
            <p:nvPr/>
          </p:nvSpPr>
          <p:spPr bwMode="auto">
            <a:xfrm>
              <a:off x="3504" y="1008"/>
              <a:ext cx="124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(escape </a:t>
              </a:r>
              <a:r>
                <a:rPr lang="en-US" sz="5100" dirty="0" smtClean="0"/>
                <a:t>noise)</a:t>
              </a:r>
              <a:endParaRPr lang="en-US" sz="5100" dirty="0"/>
            </a:p>
          </p:txBody>
        </p:sp>
        <p:pic>
          <p:nvPicPr>
            <p:cNvPr id="14357" name="Picture 19" descr="Aoft-A-s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8" name="Text Box 20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14359" name="Text Box 21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348" name="Text Box 22"/>
          <p:cNvSpPr txBox="1">
            <a:spLocks noChangeArrowheads="1"/>
          </p:cNvSpPr>
          <p:nvPr/>
        </p:nvSpPr>
        <p:spPr bwMode="auto">
          <a:xfrm>
            <a:off x="14926132" y="8601692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143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37954"/>
              </p:ext>
            </p:extLst>
          </p:nvPr>
        </p:nvGraphicFramePr>
        <p:xfrm>
          <a:off x="14683266" y="9584351"/>
          <a:ext cx="5244848" cy="1086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48" name="Equation" r:id="rId5" imgW="927000" imgH="203040" progId="Equation.DSMT4">
                  <p:embed/>
                </p:oleObj>
              </mc:Choice>
              <mc:Fallback>
                <p:oleObj name="Equation" r:id="rId5" imgW="92700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3266" y="9584351"/>
                        <a:ext cx="5244848" cy="108659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82987"/>
              </p:ext>
            </p:extLst>
          </p:nvPr>
        </p:nvGraphicFramePr>
        <p:xfrm>
          <a:off x="3361281" y="2617884"/>
          <a:ext cx="5299529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49" name="Equation" r:id="rId7" imgW="927000" imgH="203040" progId="Equation.DSMT4">
                  <p:embed/>
                </p:oleObj>
              </mc:Choice>
              <mc:Fallback>
                <p:oleObj name="Equation" r:id="rId7" imgW="92700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281" y="2617884"/>
                        <a:ext cx="5299529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47882"/>
              </p:ext>
            </p:extLst>
          </p:nvPr>
        </p:nvGraphicFramePr>
        <p:xfrm>
          <a:off x="2532127" y="4396776"/>
          <a:ext cx="7420063" cy="141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50" name="Equation" r:id="rId9" imgW="1269720" imgH="241200" progId="Equation.3">
                  <p:embed/>
                </p:oleObj>
              </mc:Choice>
              <mc:Fallback>
                <p:oleObj name="Equation" r:id="rId9" imgW="1269720" imgH="241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127" y="4396776"/>
                        <a:ext cx="7420063" cy="1410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26"/>
          <p:cNvSpPr txBox="1">
            <a:spLocks noChangeArrowheads="1"/>
          </p:cNvSpPr>
          <p:nvPr/>
        </p:nvSpPr>
        <p:spPr bwMode="auto">
          <a:xfrm>
            <a:off x="716498" y="160905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Population activity</a:t>
            </a:r>
            <a:endParaRPr lang="fr-FR"/>
          </a:p>
        </p:txBody>
      </p:sp>
      <p:sp>
        <p:nvSpPr>
          <p:cNvPr id="14350" name="Text Box 27"/>
          <p:cNvSpPr txBox="1">
            <a:spLocks noChangeArrowheads="1"/>
          </p:cNvSpPr>
          <p:nvPr/>
        </p:nvSpPr>
        <p:spPr bwMode="auto">
          <a:xfrm>
            <a:off x="765266" y="3589434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Membrane potential caused by input</a:t>
            </a:r>
            <a:endParaRPr lang="fr-FR"/>
          </a:p>
        </p:txBody>
      </p:sp>
      <p:graphicFrame>
        <p:nvGraphicFramePr>
          <p:cNvPr id="79568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49074"/>
              </p:ext>
            </p:extLst>
          </p:nvPr>
        </p:nvGraphicFramePr>
        <p:xfrm>
          <a:off x="6545943" y="6196013"/>
          <a:ext cx="5675086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51" name="Equation" r:id="rId11" imgW="1358640" imgH="228600" progId="Equation.DSMT4">
                  <p:embed/>
                </p:oleObj>
              </mc:Choice>
              <mc:Fallback>
                <p:oleObj name="Equation" r:id="rId11" imgW="135864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943" y="6196013"/>
                        <a:ext cx="5675086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76085"/>
              </p:ext>
            </p:extLst>
          </p:nvPr>
        </p:nvGraphicFramePr>
        <p:xfrm>
          <a:off x="6545943" y="7100102"/>
          <a:ext cx="6129687" cy="95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52" name="Equation" r:id="rId13" imgW="1282680" imgH="215640" progId="Equation.3">
                  <p:embed/>
                </p:oleObj>
              </mc:Choice>
              <mc:Fallback>
                <p:oleObj name="Equation" r:id="rId13" imgW="1282680" imgH="2156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943" y="7100102"/>
                        <a:ext cx="6129687" cy="950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47640"/>
              </p:ext>
            </p:extLst>
          </p:nvPr>
        </p:nvGraphicFramePr>
        <p:xfrm>
          <a:off x="6545943" y="8503808"/>
          <a:ext cx="6598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53" name="Equation" r:id="rId15" imgW="1663560" imgH="241200" progId="Equation.DSMT4">
                  <p:embed/>
                </p:oleObj>
              </mc:Choice>
              <mc:Fallback>
                <p:oleObj name="Equation" r:id="rId15" imgW="1663560" imgH="241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943" y="8503808"/>
                        <a:ext cx="6598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Line 36"/>
          <p:cNvSpPr>
            <a:spLocks noChangeShapeType="1"/>
          </p:cNvSpPr>
          <p:nvPr/>
        </p:nvSpPr>
        <p:spPr bwMode="auto">
          <a:xfrm>
            <a:off x="11655277" y="7865248"/>
            <a:ext cx="0" cy="63856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7956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974063"/>
              </p:ext>
            </p:extLst>
          </p:nvPr>
        </p:nvGraphicFramePr>
        <p:xfrm>
          <a:off x="1056996" y="9606156"/>
          <a:ext cx="11895961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54" name="Equation" r:id="rId17" imgW="2273040" imgH="241200" progId="Equation.DSMT4">
                  <p:embed/>
                </p:oleObj>
              </mc:Choice>
              <mc:Fallback>
                <p:oleObj name="Equation" r:id="rId17" imgW="2273040" imgH="2412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996" y="9606156"/>
                        <a:ext cx="11895961" cy="1042988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16811" y="10717213"/>
            <a:ext cx="16108637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rgbClr val="FF0000"/>
                </a:solidFill>
              </a:rPr>
              <a:t>1 population = 1 differential equation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8. 2.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High-noise activity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3842458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Quiz 1</a:t>
            </a:r>
            <a:r>
              <a:rPr lang="en-US" sz="5100" dirty="0">
                <a:solidFill>
                  <a:srgbClr val="FF0000"/>
                </a:solidFill>
              </a:rPr>
              <a:t>, now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4651" y="1419731"/>
            <a:ext cx="21113985" cy="1172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    </a:t>
            </a:r>
            <a:r>
              <a:rPr lang="en-US" sz="5400" b="1" dirty="0" smtClean="0"/>
              <a:t>Population equations</a:t>
            </a:r>
          </a:p>
          <a:p>
            <a:r>
              <a:rPr lang="en-US" sz="5400" dirty="0" smtClean="0"/>
              <a:t>A single homogeneous population of neurons is driven by a step </a:t>
            </a:r>
          </a:p>
          <a:p>
            <a:r>
              <a:rPr lang="en-US" sz="5400" dirty="0"/>
              <a:t>c</a:t>
            </a:r>
            <a:r>
              <a:rPr lang="en-US" sz="5400" dirty="0" smtClean="0"/>
              <a:t>urrent  causing a transient response of the population activity. </a:t>
            </a:r>
          </a:p>
          <a:p>
            <a:r>
              <a:rPr lang="en-US" sz="5400" dirty="0" smtClean="0"/>
              <a:t>[ ] A single cortical model population can exhibit transient oscillations</a:t>
            </a:r>
          </a:p>
          <a:p>
            <a:r>
              <a:rPr lang="en-US" sz="5400" dirty="0" smtClean="0"/>
              <a:t>[ ] Transients are always sharp</a:t>
            </a:r>
          </a:p>
          <a:p>
            <a:r>
              <a:rPr lang="en-US" sz="5400" dirty="0" smtClean="0"/>
              <a:t>[ ] Transients are always slow</a:t>
            </a:r>
          </a:p>
          <a:p>
            <a:r>
              <a:rPr lang="en-US" sz="5400" dirty="0" smtClean="0"/>
              <a:t>[ ] in a certain limit transients can be slow</a:t>
            </a:r>
          </a:p>
          <a:p>
            <a:r>
              <a:rPr lang="en-US" sz="5400" dirty="0" smtClean="0"/>
              <a:t>[ ] An escape noise model  in the high-noise limit</a:t>
            </a:r>
          </a:p>
          <a:p>
            <a:r>
              <a:rPr lang="en-US" sz="5400" dirty="0" smtClean="0"/>
              <a:t>    has  transients which are always slow</a:t>
            </a:r>
          </a:p>
          <a:p>
            <a:r>
              <a:rPr lang="en-US" sz="5400" dirty="0" smtClean="0"/>
              <a:t>[ ] A single population described by a </a:t>
            </a:r>
          </a:p>
          <a:p>
            <a:r>
              <a:rPr lang="en-US" sz="5400" dirty="0" smtClean="0"/>
              <a:t>    single first-order differential equation  (no integrals/no delays) </a:t>
            </a:r>
          </a:p>
          <a:p>
            <a:r>
              <a:rPr lang="en-US" sz="5400" dirty="0" smtClean="0"/>
              <a:t>     can exhibit transient oscillations</a:t>
            </a:r>
          </a:p>
          <a:p>
            <a:endParaRPr lang="en-US" sz="5400" dirty="0" smtClean="0"/>
          </a:p>
          <a:p>
            <a:r>
              <a:rPr lang="en-US" sz="5400" dirty="0" err="1" smtClean="0"/>
              <a:t>curre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11918" y="158667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8.1. Mean-field argument (review)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4800" dirty="0" smtClean="0">
                <a:latin typeface="Arial Narrow" pitchFamily="34" charset="0"/>
                <a:cs typeface="ＭＳ Ｐゴシック" charset="0"/>
              </a:rPr>
              <a:t>       - aims and challenges for this week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transients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can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.3.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 (cortex)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orientation </a:t>
            </a:r>
            <a:r>
              <a:rPr lang="fr-CH" sz="4400" noProof="0" dirty="0" err="1" smtClean="0">
                <a:latin typeface="Arial Narrow" pitchFamily="34" charset="0"/>
              </a:rPr>
              <a:t>columns</a:t>
            </a:r>
            <a:endParaRPr lang="fr-CH" sz="4400" dirty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Spatial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cotinuum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(model)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en-US" sz="4400" dirty="0" smtClean="0">
                <a:latin typeface="Arial Narrow" pitchFamily="34" charset="0"/>
                <a:cs typeface="ＭＳ Ｐゴシック" charset="0"/>
              </a:rPr>
              <a:t>- field equations</a:t>
            </a:r>
            <a:endParaRPr kumimoji="0" lang="fr-CH" sz="5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baseline="0" dirty="0" smtClean="0">
                <a:latin typeface="Arial Narrow" pitchFamily="34" charset="0"/>
                <a:cs typeface="ＭＳ Ｐゴシック" charset="0"/>
              </a:rPr>
              <a:t>8.5.  Solution types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8.6.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.7.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111918" y="5016136"/>
            <a:ext cx="10265694" cy="14596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14710" y="150568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120782" y="8897938"/>
            <a:ext cx="7638207" cy="19064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85800" indent="-685800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defRPr lang="fr-CH" sz="4700" kern="1200" dirty="0" smtClean="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r>
              <a:rPr lang="en-US" sz="400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157" y="7751442"/>
            <a:ext cx="7853368" cy="31700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8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18 +</a:t>
            </a:r>
          </a:p>
          <a:p>
            <a:r>
              <a:rPr lang="en-US" sz="4400" dirty="0"/>
              <a:t>+</a:t>
            </a:r>
            <a:r>
              <a:rPr lang="en-US" sz="4400" dirty="0" smtClean="0"/>
              <a:t>Ch. 12.3.7+Ch 15.1-15.2.3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24765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67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Review: Interacting Populations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68" name="Straight Connector 367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/>
        </p:nvGrpSpPr>
        <p:grpSpPr>
          <a:xfrm>
            <a:off x="12919166" y="1595037"/>
            <a:ext cx="7826714" cy="7145110"/>
            <a:chOff x="2389577" y="1735645"/>
            <a:chExt cx="14708828" cy="9825930"/>
          </a:xfrm>
        </p:grpSpPr>
        <p:grpSp>
          <p:nvGrpSpPr>
            <p:cNvPr id="369" name="Group 4"/>
            <p:cNvGrpSpPr>
              <a:grpSpLocks/>
            </p:cNvGrpSpPr>
            <p:nvPr/>
          </p:nvGrpSpPr>
          <p:grpSpPr bwMode="auto">
            <a:xfrm>
              <a:off x="6418468" y="2888988"/>
              <a:ext cx="2682175" cy="1946621"/>
              <a:chOff x="4611" y="3499"/>
              <a:chExt cx="715" cy="692"/>
            </a:xfrm>
          </p:grpSpPr>
          <p:sp>
            <p:nvSpPr>
              <p:cNvPr id="695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1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0" name="Freeform 39"/>
            <p:cNvSpPr>
              <a:spLocks/>
            </p:cNvSpPr>
            <p:nvPr/>
          </p:nvSpPr>
          <p:spPr bwMode="auto">
            <a:xfrm>
              <a:off x="2389577" y="3634443"/>
              <a:ext cx="2798467" cy="739829"/>
            </a:xfrm>
            <a:custGeom>
              <a:avLst/>
              <a:gdLst>
                <a:gd name="T0" fmla="*/ 0 w 1003"/>
                <a:gd name="T1" fmla="*/ 2147483647 h 263"/>
                <a:gd name="T2" fmla="*/ 2147483647 w 1003"/>
                <a:gd name="T3" fmla="*/ 2147483647 h 263"/>
                <a:gd name="T4" fmla="*/ 2147483647 w 1003"/>
                <a:gd name="T5" fmla="*/ 2147483647 h 263"/>
                <a:gd name="T6" fmla="*/ 2147483647 w 1003"/>
                <a:gd name="T7" fmla="*/ 2147483647 h 263"/>
                <a:gd name="T8" fmla="*/ 2147483647 w 1003"/>
                <a:gd name="T9" fmla="*/ 2147483647 h 263"/>
                <a:gd name="T10" fmla="*/ 2147483647 w 1003"/>
                <a:gd name="T11" fmla="*/ 2147483647 h 263"/>
                <a:gd name="T12" fmla="*/ 2147483647 w 1003"/>
                <a:gd name="T13" fmla="*/ 2147483647 h 263"/>
                <a:gd name="T14" fmla="*/ 2147483647 w 1003"/>
                <a:gd name="T15" fmla="*/ 2147483647 h 263"/>
                <a:gd name="T16" fmla="*/ 2147483647 w 1003"/>
                <a:gd name="T17" fmla="*/ 2147483647 h 263"/>
                <a:gd name="T18" fmla="*/ 2147483647 w 1003"/>
                <a:gd name="T19" fmla="*/ 2147483647 h 263"/>
                <a:gd name="T20" fmla="*/ 2147483647 w 1003"/>
                <a:gd name="T21" fmla="*/ 2147483647 h 263"/>
                <a:gd name="T22" fmla="*/ 2147483647 w 1003"/>
                <a:gd name="T23" fmla="*/ 0 h 263"/>
                <a:gd name="T24" fmla="*/ 2147483647 w 1003"/>
                <a:gd name="T25" fmla="*/ 2147483647 h 263"/>
                <a:gd name="T26" fmla="*/ 2147483647 w 1003"/>
                <a:gd name="T27" fmla="*/ 2147483647 h 263"/>
                <a:gd name="T28" fmla="*/ 2147483647 w 1003"/>
                <a:gd name="T29" fmla="*/ 2147483647 h 263"/>
                <a:gd name="T30" fmla="*/ 2147483647 w 1003"/>
                <a:gd name="T31" fmla="*/ 2147483647 h 263"/>
                <a:gd name="T32" fmla="*/ 2147483647 w 1003"/>
                <a:gd name="T33" fmla="*/ 2147483647 h 263"/>
                <a:gd name="T34" fmla="*/ 2147483647 w 1003"/>
                <a:gd name="T35" fmla="*/ 2147483647 h 263"/>
                <a:gd name="T36" fmla="*/ 2147483647 w 1003"/>
                <a:gd name="T37" fmla="*/ 2147483647 h 263"/>
                <a:gd name="T38" fmla="*/ 2147483647 w 1003"/>
                <a:gd name="T39" fmla="*/ 2147483647 h 263"/>
                <a:gd name="T40" fmla="*/ 2147483647 w 1003"/>
                <a:gd name="T41" fmla="*/ 2147483647 h 263"/>
                <a:gd name="T42" fmla="*/ 2147483647 w 1003"/>
                <a:gd name="T43" fmla="*/ 2147483647 h 263"/>
                <a:gd name="T44" fmla="*/ 2147483647 w 1003"/>
                <a:gd name="T45" fmla="*/ 2147483647 h 263"/>
                <a:gd name="T46" fmla="*/ 2147483647 w 1003"/>
                <a:gd name="T47" fmla="*/ 2147483647 h 263"/>
                <a:gd name="T48" fmla="*/ 2147483647 w 1003"/>
                <a:gd name="T49" fmla="*/ 2147483647 h 263"/>
                <a:gd name="T50" fmla="*/ 2147483647 w 1003"/>
                <a:gd name="T51" fmla="*/ 2147483647 h 263"/>
                <a:gd name="T52" fmla="*/ 2147483647 w 1003"/>
                <a:gd name="T53" fmla="*/ 2147483647 h 263"/>
                <a:gd name="T54" fmla="*/ 2147483647 w 1003"/>
                <a:gd name="T55" fmla="*/ 2147483647 h 263"/>
                <a:gd name="T56" fmla="*/ 2147483647 w 1003"/>
                <a:gd name="T57" fmla="*/ 2147483647 h 263"/>
                <a:gd name="T58" fmla="*/ 2147483647 w 1003"/>
                <a:gd name="T59" fmla="*/ 2147483647 h 263"/>
                <a:gd name="T60" fmla="*/ 2147483647 w 1003"/>
                <a:gd name="T61" fmla="*/ 2147483647 h 263"/>
                <a:gd name="T62" fmla="*/ 2147483647 w 1003"/>
                <a:gd name="T63" fmla="*/ 2147483647 h 263"/>
                <a:gd name="T64" fmla="*/ 2147483647 w 1003"/>
                <a:gd name="T65" fmla="*/ 2147483647 h 263"/>
                <a:gd name="T66" fmla="*/ 2147483647 w 1003"/>
                <a:gd name="T67" fmla="*/ 2147483647 h 263"/>
                <a:gd name="T68" fmla="*/ 2147483647 w 1003"/>
                <a:gd name="T69" fmla="*/ 2147483647 h 263"/>
                <a:gd name="T70" fmla="*/ 2147483647 w 1003"/>
                <a:gd name="T71" fmla="*/ 2147483647 h 263"/>
                <a:gd name="T72" fmla="*/ 2147483647 w 1003"/>
                <a:gd name="T73" fmla="*/ 2147483647 h 263"/>
                <a:gd name="T74" fmla="*/ 2147483647 w 1003"/>
                <a:gd name="T75" fmla="*/ 2147483647 h 263"/>
                <a:gd name="T76" fmla="*/ 2147483647 w 1003"/>
                <a:gd name="T77" fmla="*/ 2147483647 h 263"/>
                <a:gd name="T78" fmla="*/ 2147483647 w 1003"/>
                <a:gd name="T79" fmla="*/ 2147483647 h 263"/>
                <a:gd name="T80" fmla="*/ 2147483647 w 1003"/>
                <a:gd name="T81" fmla="*/ 2147483647 h 263"/>
                <a:gd name="T82" fmla="*/ 2147483647 w 1003"/>
                <a:gd name="T83" fmla="*/ 2147483647 h 2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"/>
                <a:gd name="T127" fmla="*/ 0 h 263"/>
                <a:gd name="T128" fmla="*/ 1003 w 1003"/>
                <a:gd name="T129" fmla="*/ 263 h 2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" h="263">
                  <a:moveTo>
                    <a:pt x="0" y="192"/>
                  </a:moveTo>
                  <a:cubicBezTo>
                    <a:pt x="7" y="179"/>
                    <a:pt x="11" y="164"/>
                    <a:pt x="20" y="152"/>
                  </a:cubicBezTo>
                  <a:cubicBezTo>
                    <a:pt x="28" y="140"/>
                    <a:pt x="42" y="134"/>
                    <a:pt x="50" y="122"/>
                  </a:cubicBezTo>
                  <a:cubicBezTo>
                    <a:pt x="56" y="113"/>
                    <a:pt x="55" y="101"/>
                    <a:pt x="60" y="91"/>
                  </a:cubicBezTo>
                  <a:cubicBezTo>
                    <a:pt x="73" y="65"/>
                    <a:pt x="81" y="60"/>
                    <a:pt x="101" y="41"/>
                  </a:cubicBezTo>
                  <a:cubicBezTo>
                    <a:pt x="107" y="106"/>
                    <a:pt x="111" y="162"/>
                    <a:pt x="131" y="223"/>
                  </a:cubicBezTo>
                  <a:cubicBezTo>
                    <a:pt x="149" y="186"/>
                    <a:pt x="158" y="151"/>
                    <a:pt x="171" y="112"/>
                  </a:cubicBezTo>
                  <a:cubicBezTo>
                    <a:pt x="175" y="122"/>
                    <a:pt x="179" y="132"/>
                    <a:pt x="182" y="142"/>
                  </a:cubicBezTo>
                  <a:cubicBezTo>
                    <a:pt x="186" y="155"/>
                    <a:pt x="181" y="190"/>
                    <a:pt x="192" y="182"/>
                  </a:cubicBezTo>
                  <a:cubicBezTo>
                    <a:pt x="210" y="170"/>
                    <a:pt x="212" y="122"/>
                    <a:pt x="212" y="122"/>
                  </a:cubicBezTo>
                  <a:cubicBezTo>
                    <a:pt x="225" y="142"/>
                    <a:pt x="246" y="205"/>
                    <a:pt x="252" y="182"/>
                  </a:cubicBezTo>
                  <a:cubicBezTo>
                    <a:pt x="267" y="122"/>
                    <a:pt x="278" y="61"/>
                    <a:pt x="293" y="0"/>
                  </a:cubicBezTo>
                  <a:cubicBezTo>
                    <a:pt x="300" y="54"/>
                    <a:pt x="300" y="109"/>
                    <a:pt x="313" y="162"/>
                  </a:cubicBezTo>
                  <a:cubicBezTo>
                    <a:pt x="316" y="176"/>
                    <a:pt x="319" y="190"/>
                    <a:pt x="323" y="203"/>
                  </a:cubicBezTo>
                  <a:cubicBezTo>
                    <a:pt x="329" y="223"/>
                    <a:pt x="343" y="263"/>
                    <a:pt x="343" y="263"/>
                  </a:cubicBezTo>
                  <a:cubicBezTo>
                    <a:pt x="354" y="229"/>
                    <a:pt x="345" y="121"/>
                    <a:pt x="374" y="203"/>
                  </a:cubicBezTo>
                  <a:cubicBezTo>
                    <a:pt x="412" y="164"/>
                    <a:pt x="419" y="185"/>
                    <a:pt x="444" y="223"/>
                  </a:cubicBezTo>
                  <a:cubicBezTo>
                    <a:pt x="454" y="207"/>
                    <a:pt x="480" y="169"/>
                    <a:pt x="485" y="152"/>
                  </a:cubicBezTo>
                  <a:cubicBezTo>
                    <a:pt x="491" y="129"/>
                    <a:pt x="490" y="104"/>
                    <a:pt x="495" y="81"/>
                  </a:cubicBezTo>
                  <a:cubicBezTo>
                    <a:pt x="497" y="71"/>
                    <a:pt x="502" y="61"/>
                    <a:pt x="505" y="51"/>
                  </a:cubicBezTo>
                  <a:cubicBezTo>
                    <a:pt x="507" y="57"/>
                    <a:pt x="523" y="114"/>
                    <a:pt x="535" y="112"/>
                  </a:cubicBezTo>
                  <a:cubicBezTo>
                    <a:pt x="552" y="109"/>
                    <a:pt x="556" y="85"/>
                    <a:pt x="566" y="71"/>
                  </a:cubicBezTo>
                  <a:cubicBezTo>
                    <a:pt x="569" y="61"/>
                    <a:pt x="566" y="38"/>
                    <a:pt x="576" y="41"/>
                  </a:cubicBezTo>
                  <a:cubicBezTo>
                    <a:pt x="590" y="46"/>
                    <a:pt x="589" y="68"/>
                    <a:pt x="596" y="81"/>
                  </a:cubicBezTo>
                  <a:cubicBezTo>
                    <a:pt x="616" y="116"/>
                    <a:pt x="617" y="113"/>
                    <a:pt x="646" y="142"/>
                  </a:cubicBezTo>
                  <a:cubicBezTo>
                    <a:pt x="670" y="235"/>
                    <a:pt x="652" y="200"/>
                    <a:pt x="687" y="253"/>
                  </a:cubicBezTo>
                  <a:cubicBezTo>
                    <a:pt x="697" y="224"/>
                    <a:pt x="689" y="187"/>
                    <a:pt x="707" y="162"/>
                  </a:cubicBezTo>
                  <a:cubicBezTo>
                    <a:pt x="715" y="151"/>
                    <a:pt x="734" y="155"/>
                    <a:pt x="747" y="152"/>
                  </a:cubicBezTo>
                  <a:cubicBezTo>
                    <a:pt x="754" y="122"/>
                    <a:pt x="761" y="91"/>
                    <a:pt x="768" y="61"/>
                  </a:cubicBezTo>
                  <a:cubicBezTo>
                    <a:pt x="777" y="21"/>
                    <a:pt x="816" y="146"/>
                    <a:pt x="818" y="152"/>
                  </a:cubicBezTo>
                  <a:cubicBezTo>
                    <a:pt x="825" y="142"/>
                    <a:pt x="827" y="118"/>
                    <a:pt x="838" y="122"/>
                  </a:cubicBezTo>
                  <a:cubicBezTo>
                    <a:pt x="851" y="126"/>
                    <a:pt x="844" y="149"/>
                    <a:pt x="848" y="162"/>
                  </a:cubicBezTo>
                  <a:cubicBezTo>
                    <a:pt x="851" y="172"/>
                    <a:pt x="855" y="182"/>
                    <a:pt x="859" y="192"/>
                  </a:cubicBezTo>
                  <a:cubicBezTo>
                    <a:pt x="866" y="182"/>
                    <a:pt x="874" y="173"/>
                    <a:pt x="879" y="162"/>
                  </a:cubicBezTo>
                  <a:cubicBezTo>
                    <a:pt x="884" y="153"/>
                    <a:pt x="882" y="125"/>
                    <a:pt x="889" y="132"/>
                  </a:cubicBezTo>
                  <a:cubicBezTo>
                    <a:pt x="901" y="144"/>
                    <a:pt x="892" y="166"/>
                    <a:pt x="899" y="182"/>
                  </a:cubicBezTo>
                  <a:cubicBezTo>
                    <a:pt x="903" y="191"/>
                    <a:pt x="912" y="196"/>
                    <a:pt x="919" y="203"/>
                  </a:cubicBezTo>
                  <a:cubicBezTo>
                    <a:pt x="922" y="183"/>
                    <a:pt x="914" y="157"/>
                    <a:pt x="929" y="142"/>
                  </a:cubicBezTo>
                  <a:cubicBezTo>
                    <a:pt x="938" y="133"/>
                    <a:pt x="944" y="161"/>
                    <a:pt x="950" y="172"/>
                  </a:cubicBezTo>
                  <a:cubicBezTo>
                    <a:pt x="955" y="182"/>
                    <a:pt x="957" y="193"/>
                    <a:pt x="960" y="203"/>
                  </a:cubicBezTo>
                  <a:cubicBezTo>
                    <a:pt x="969" y="158"/>
                    <a:pt x="980" y="102"/>
                    <a:pt x="1000" y="61"/>
                  </a:cubicBezTo>
                  <a:cubicBezTo>
                    <a:pt x="1003" y="55"/>
                    <a:pt x="1000" y="74"/>
                    <a:pt x="1000" y="8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71" name="Line 40"/>
            <p:cNvSpPr>
              <a:spLocks noChangeShapeType="1"/>
            </p:cNvSpPr>
            <p:nvPr/>
          </p:nvSpPr>
          <p:spPr bwMode="auto">
            <a:xfrm>
              <a:off x="5360604" y="3943876"/>
              <a:ext cx="84779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72" name="Text Box 41"/>
            <p:cNvSpPr txBox="1">
              <a:spLocks noChangeArrowheads="1"/>
            </p:cNvSpPr>
            <p:nvPr/>
          </p:nvSpPr>
          <p:spPr bwMode="auto">
            <a:xfrm>
              <a:off x="2757204" y="2703328"/>
              <a:ext cx="1187885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I(t)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373" name="Line 42"/>
            <p:cNvSpPr>
              <a:spLocks noChangeShapeType="1"/>
            </p:cNvSpPr>
            <p:nvPr/>
          </p:nvSpPr>
          <p:spPr bwMode="auto">
            <a:xfrm>
              <a:off x="9442014" y="3175918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74" name="Line 43"/>
            <p:cNvSpPr>
              <a:spLocks noChangeShapeType="1"/>
            </p:cNvSpPr>
            <p:nvPr/>
          </p:nvSpPr>
          <p:spPr bwMode="auto">
            <a:xfrm>
              <a:off x="9442014" y="3687890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75" name="Line 44"/>
            <p:cNvSpPr>
              <a:spLocks noChangeShapeType="1"/>
            </p:cNvSpPr>
            <p:nvPr/>
          </p:nvSpPr>
          <p:spPr bwMode="auto">
            <a:xfrm>
              <a:off x="9442014" y="4197049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76" name="Line 45"/>
            <p:cNvSpPr>
              <a:spLocks noChangeShapeType="1"/>
            </p:cNvSpPr>
            <p:nvPr/>
          </p:nvSpPr>
          <p:spPr bwMode="auto">
            <a:xfrm>
              <a:off x="9442014" y="4709021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77" name="Line 46"/>
            <p:cNvSpPr>
              <a:spLocks noChangeShapeType="1"/>
            </p:cNvSpPr>
            <p:nvPr/>
          </p:nvSpPr>
          <p:spPr bwMode="auto">
            <a:xfrm>
              <a:off x="9783379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78" name="Line 47"/>
            <p:cNvSpPr>
              <a:spLocks noChangeShapeType="1"/>
            </p:cNvSpPr>
            <p:nvPr/>
          </p:nvSpPr>
          <p:spPr bwMode="auto">
            <a:xfrm>
              <a:off x="10293555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79" name="Line 48"/>
            <p:cNvSpPr>
              <a:spLocks noChangeShapeType="1"/>
            </p:cNvSpPr>
            <p:nvPr/>
          </p:nvSpPr>
          <p:spPr bwMode="auto">
            <a:xfrm>
              <a:off x="11313908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0" name="Line 49"/>
            <p:cNvSpPr>
              <a:spLocks noChangeShapeType="1"/>
            </p:cNvSpPr>
            <p:nvPr/>
          </p:nvSpPr>
          <p:spPr bwMode="auto">
            <a:xfrm>
              <a:off x="11482717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1" name="Line 50"/>
            <p:cNvSpPr>
              <a:spLocks noChangeShapeType="1"/>
            </p:cNvSpPr>
            <p:nvPr/>
          </p:nvSpPr>
          <p:spPr bwMode="auto">
            <a:xfrm>
              <a:off x="11145101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2" name="Line 51"/>
            <p:cNvSpPr>
              <a:spLocks noChangeShapeType="1"/>
            </p:cNvSpPr>
            <p:nvPr/>
          </p:nvSpPr>
          <p:spPr bwMode="auto">
            <a:xfrm>
              <a:off x="9610819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3" name="Line 52"/>
            <p:cNvSpPr>
              <a:spLocks noChangeShapeType="1"/>
            </p:cNvSpPr>
            <p:nvPr/>
          </p:nvSpPr>
          <p:spPr bwMode="auto">
            <a:xfrm>
              <a:off x="10120996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4" name="Line 53"/>
            <p:cNvSpPr>
              <a:spLocks noChangeShapeType="1"/>
            </p:cNvSpPr>
            <p:nvPr/>
          </p:nvSpPr>
          <p:spPr bwMode="auto">
            <a:xfrm>
              <a:off x="10293555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5" name="Line 54"/>
            <p:cNvSpPr>
              <a:spLocks noChangeShapeType="1"/>
            </p:cNvSpPr>
            <p:nvPr/>
          </p:nvSpPr>
          <p:spPr bwMode="auto">
            <a:xfrm>
              <a:off x="10972541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6" name="Line 55"/>
            <p:cNvSpPr>
              <a:spLocks noChangeShapeType="1"/>
            </p:cNvSpPr>
            <p:nvPr/>
          </p:nvSpPr>
          <p:spPr bwMode="auto">
            <a:xfrm>
              <a:off x="9610819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7" name="Line 56"/>
            <p:cNvSpPr>
              <a:spLocks noChangeShapeType="1"/>
            </p:cNvSpPr>
            <p:nvPr/>
          </p:nvSpPr>
          <p:spPr bwMode="auto">
            <a:xfrm>
              <a:off x="10634924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8" name="Line 57"/>
            <p:cNvSpPr>
              <a:spLocks noChangeShapeType="1"/>
            </p:cNvSpPr>
            <p:nvPr/>
          </p:nvSpPr>
          <p:spPr bwMode="auto">
            <a:xfrm>
              <a:off x="11145101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9" name="Line 58"/>
            <p:cNvSpPr>
              <a:spLocks noChangeShapeType="1"/>
            </p:cNvSpPr>
            <p:nvPr/>
          </p:nvSpPr>
          <p:spPr bwMode="auto">
            <a:xfrm>
              <a:off x="11996645" y="3142162"/>
              <a:ext cx="1868145" cy="767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90" name="Line 59"/>
            <p:cNvSpPr>
              <a:spLocks noChangeShapeType="1"/>
            </p:cNvSpPr>
            <p:nvPr/>
          </p:nvSpPr>
          <p:spPr bwMode="auto">
            <a:xfrm>
              <a:off x="11996645" y="3524735"/>
              <a:ext cx="1868145" cy="385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91" name="Line 60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123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92" name="Line 61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506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393" name="Group 62"/>
            <p:cNvGrpSpPr>
              <a:grpSpLocks/>
            </p:cNvGrpSpPr>
            <p:nvPr/>
          </p:nvGrpSpPr>
          <p:grpSpPr bwMode="auto">
            <a:xfrm>
              <a:off x="13354614" y="2630189"/>
              <a:ext cx="2682178" cy="1946621"/>
              <a:chOff x="4611" y="3499"/>
              <a:chExt cx="715" cy="692"/>
            </a:xfrm>
          </p:grpSpPr>
          <p:sp>
            <p:nvSpPr>
              <p:cNvPr id="661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" name="Freeform 97"/>
            <p:cNvSpPr>
              <a:spLocks/>
            </p:cNvSpPr>
            <p:nvPr/>
          </p:nvSpPr>
          <p:spPr bwMode="auto">
            <a:xfrm>
              <a:off x="8590467" y="2101338"/>
              <a:ext cx="5105515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95" name="Freeform 98"/>
            <p:cNvSpPr>
              <a:spLocks/>
            </p:cNvSpPr>
            <p:nvPr/>
          </p:nvSpPr>
          <p:spPr bwMode="auto">
            <a:xfrm rot="-5400000" flipH="1" flipV="1">
              <a:off x="8245438" y="4582392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96" name="Freeform 99"/>
            <p:cNvSpPr>
              <a:spLocks/>
            </p:cNvSpPr>
            <p:nvPr/>
          </p:nvSpPr>
          <p:spPr bwMode="auto">
            <a:xfrm rot="-5400000">
              <a:off x="6549375" y="5014210"/>
              <a:ext cx="1021131" cy="337617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397" name="Group 100"/>
            <p:cNvGrpSpPr>
              <a:grpSpLocks/>
            </p:cNvGrpSpPr>
            <p:nvPr/>
          </p:nvGrpSpPr>
          <p:grpSpPr bwMode="auto">
            <a:xfrm>
              <a:off x="6549762" y="5181611"/>
              <a:ext cx="10548643" cy="6379964"/>
              <a:chOff x="1746" y="1842"/>
              <a:chExt cx="2812" cy="2268"/>
            </a:xfrm>
          </p:grpSpPr>
          <p:grpSp>
            <p:nvGrpSpPr>
              <p:cNvPr id="400" name="Group 101"/>
              <p:cNvGrpSpPr>
                <a:grpSpLocks/>
              </p:cNvGrpSpPr>
              <p:nvPr/>
            </p:nvGrpSpPr>
            <p:grpSpPr bwMode="auto">
              <a:xfrm>
                <a:off x="1847" y="1922"/>
                <a:ext cx="715" cy="692"/>
                <a:chOff x="4611" y="3499"/>
                <a:chExt cx="715" cy="692"/>
              </a:xfrm>
            </p:grpSpPr>
            <p:sp>
              <p:nvSpPr>
                <p:cNvPr id="627" name="Oval 10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" name="Oval 10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" name="Oval 10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" name="Oval 10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" name="Oval 10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" name="Oval 10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" name="Oval 10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" name="Oval 10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" name="Oval 11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" name="Oval 11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" name="Oval 11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" name="Oval 11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" name="Oval 11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" name="Oval 11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1" name="Oval 11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" name="Line 11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" name="Line 11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" name="Line 12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" name="Line 12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" name="Line 12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" name="Line 12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" name="Line 12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" name="Line 12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" name="Line 13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" name="Line 13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8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9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" name="Line 13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" name="Group 136"/>
              <p:cNvGrpSpPr>
                <a:grpSpLocks/>
              </p:cNvGrpSpPr>
              <p:nvPr/>
            </p:nvGrpSpPr>
            <p:grpSpPr bwMode="auto">
              <a:xfrm>
                <a:off x="1746" y="2738"/>
                <a:ext cx="715" cy="692"/>
                <a:chOff x="4611" y="3499"/>
                <a:chExt cx="715" cy="692"/>
              </a:xfrm>
            </p:grpSpPr>
            <p:sp>
              <p:nvSpPr>
                <p:cNvPr id="593" name="Oval 13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" name="Oval 13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" name="Oval 13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" name="Oval 14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" name="Oval 14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" name="Oval 14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9" name="Oval 14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0" name="Oval 14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" name="Oval 14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2" name="Oval 14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3" name="Oval 14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" name="Oval 14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" name="Oval 14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" name="Oval 15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" name="Oval 15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" name="Line 15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9" name="Line 15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0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" name="Line 15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2" name="Line 15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3" name="Line 15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" name="Line 15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" name="Line 16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" name="Line 16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" name="Line 16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" name="Line 16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" name="Line 17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2" name="Group 171"/>
              <p:cNvGrpSpPr>
                <a:grpSpLocks/>
              </p:cNvGrpSpPr>
              <p:nvPr/>
            </p:nvGrpSpPr>
            <p:grpSpPr bwMode="auto">
              <a:xfrm>
                <a:off x="2664" y="2704"/>
                <a:ext cx="715" cy="692"/>
                <a:chOff x="4611" y="3499"/>
                <a:chExt cx="715" cy="692"/>
              </a:xfrm>
            </p:grpSpPr>
            <p:sp>
              <p:nvSpPr>
                <p:cNvPr id="559" name="Oval 17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" name="Oval 17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" name="Oval 17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Oval 17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Oval 17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4" name="Oval 17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" name="Oval 17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Oval 17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7" name="Oval 18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8" name="Oval 18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9" name="Oval 18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0" name="Oval 18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1" name="Oval 18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2" name="Oval 18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" name="Oval 18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" name="Line 18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" name="Line 18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7" name="Line 19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8" name="Line 19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9" name="Line 19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0" name="Line 19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1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" name="Line 19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Line 19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Line 20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8" name="Line 20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9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0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1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" name="Line 20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3" name="Group 206"/>
              <p:cNvGrpSpPr>
                <a:grpSpLocks/>
              </p:cNvGrpSpPr>
              <p:nvPr/>
            </p:nvGrpSpPr>
            <p:grpSpPr bwMode="auto">
              <a:xfrm>
                <a:off x="2789" y="1933"/>
                <a:ext cx="715" cy="692"/>
                <a:chOff x="4611" y="3499"/>
                <a:chExt cx="715" cy="692"/>
              </a:xfrm>
            </p:grpSpPr>
            <p:sp>
              <p:nvSpPr>
                <p:cNvPr id="525" name="Oval 20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" name="Oval 20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7" name="Oval 20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" name="Oval 21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" name="Oval 21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" name="Oval 21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" name="Oval 21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" name="Oval 21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" name="Oval 21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" name="Oval 21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" name="Oval 21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" name="Oval 21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" name="Oval 21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" name="Oval 22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" name="Oval 22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0" name="Line 22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Line 22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" name="Line 22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Line 22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Line 22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" name="Line 22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" name="Line 23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" name="Line 23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" name="Line 23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" name="Line 23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6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7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8" name="Line 24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4" name="Group 241"/>
              <p:cNvGrpSpPr>
                <a:grpSpLocks/>
              </p:cNvGrpSpPr>
              <p:nvPr/>
            </p:nvGrpSpPr>
            <p:grpSpPr bwMode="auto">
              <a:xfrm>
                <a:off x="3526" y="2693"/>
                <a:ext cx="715" cy="692"/>
                <a:chOff x="4611" y="3499"/>
                <a:chExt cx="715" cy="692"/>
              </a:xfrm>
            </p:grpSpPr>
            <p:sp>
              <p:nvSpPr>
                <p:cNvPr id="491" name="Oval 24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2" name="Oval 24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" name="Oval 24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4" name="Oval 24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5" name="Oval 24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6" name="Oval 24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7" name="Oval 24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8" name="Oval 24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Oval 25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Oval 25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" name="Oval 25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Oval 25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Oval 25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" name="Oval 25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" name="Oval 25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" name="Line 25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" name="Line 25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8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9" name="Line 26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0" name="Line 26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1" name="Line 26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" name="Line 26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" name="Line 26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" name="Line 26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" name="Line 27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" name="Line 27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Line 27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5" name="Group 276"/>
              <p:cNvGrpSpPr>
                <a:grpSpLocks/>
              </p:cNvGrpSpPr>
              <p:nvPr/>
            </p:nvGrpSpPr>
            <p:grpSpPr bwMode="auto">
              <a:xfrm>
                <a:off x="3061" y="3418"/>
                <a:ext cx="715" cy="692"/>
                <a:chOff x="4611" y="3499"/>
                <a:chExt cx="715" cy="692"/>
              </a:xfrm>
            </p:grpSpPr>
            <p:sp>
              <p:nvSpPr>
                <p:cNvPr id="457" name="Oval 27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Oval 27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Oval 27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Oval 28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Oval 28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" name="Oval 28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" name="Oval 28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4" name="Oval 28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5" name="Oval 28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6" name="Oval 28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7" name="Oval 28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" name="Oval 28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" name="Oval 28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0" name="Oval 29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" name="Oval 29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" name="Line 29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" name="Line 29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5" name="Line 29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6" name="Line 29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7" name="Line 29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Line 29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0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Line 30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4" name="Line 30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Line 30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6" name="Line 30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8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0" name="Line 31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6" name="Group 311"/>
              <p:cNvGrpSpPr>
                <a:grpSpLocks/>
              </p:cNvGrpSpPr>
              <p:nvPr/>
            </p:nvGrpSpPr>
            <p:grpSpPr bwMode="auto">
              <a:xfrm>
                <a:off x="3843" y="1842"/>
                <a:ext cx="715" cy="692"/>
                <a:chOff x="4611" y="3499"/>
                <a:chExt cx="715" cy="692"/>
              </a:xfrm>
            </p:grpSpPr>
            <p:sp>
              <p:nvSpPr>
                <p:cNvPr id="423" name="Oval 31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Oval 31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" name="Oval 31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" name="Oval 31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Oval 31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Oval 31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Oval 31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" name="Oval 31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Oval 32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Oval 32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Oval 32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Oval 32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Oval 32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Oval 32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Oval 32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Line 32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Line 32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" name="Line 33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Line 33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" name="Line 33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" name="Line 33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Line 33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" name="Line 33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Line 34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" name="Line 34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Line 34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7" name="Freeform 346"/>
              <p:cNvSpPr>
                <a:spLocks/>
              </p:cNvSpPr>
              <p:nvPr/>
            </p:nvSpPr>
            <p:spPr bwMode="auto">
              <a:xfrm flipH="1" flipV="1">
                <a:off x="2245" y="3385"/>
                <a:ext cx="816" cy="513"/>
              </a:xfrm>
              <a:custGeom>
                <a:avLst/>
                <a:gdLst>
                  <a:gd name="T0" fmla="*/ 0 w 771"/>
                  <a:gd name="T1" fmla="*/ 13003 h 196"/>
                  <a:gd name="T2" fmla="*/ 482 w 771"/>
                  <a:gd name="T3" fmla="*/ 1830 h 196"/>
                  <a:gd name="T4" fmla="*/ 1023 w 771"/>
                  <a:gd name="T5" fmla="*/ 2408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347"/>
              <p:cNvSpPr>
                <a:spLocks/>
              </p:cNvSpPr>
              <p:nvPr/>
            </p:nvSpPr>
            <p:spPr bwMode="auto">
              <a:xfrm rot="-5400000" flipH="1" flipV="1">
                <a:off x="3213" y="2629"/>
                <a:ext cx="408" cy="196"/>
              </a:xfrm>
              <a:custGeom>
                <a:avLst/>
                <a:gdLst>
                  <a:gd name="T0" fmla="*/ 0 w 771"/>
                  <a:gd name="T1" fmla="*/ 106 h 196"/>
                  <a:gd name="T2" fmla="*/ 15 w 771"/>
                  <a:gd name="T3" fmla="*/ 15 h 196"/>
                  <a:gd name="T4" fmla="*/ 32 w 771"/>
                  <a:gd name="T5" fmla="*/ 196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348"/>
              <p:cNvSpPr>
                <a:spLocks/>
              </p:cNvSpPr>
              <p:nvPr/>
            </p:nvSpPr>
            <p:spPr bwMode="auto">
              <a:xfrm rot="-5400000">
                <a:off x="2351" y="2584"/>
                <a:ext cx="635" cy="241"/>
              </a:xfrm>
              <a:custGeom>
                <a:avLst/>
                <a:gdLst>
                  <a:gd name="T0" fmla="*/ 0 w 771"/>
                  <a:gd name="T1" fmla="*/ 298 h 196"/>
                  <a:gd name="T2" fmla="*/ 138 w 771"/>
                  <a:gd name="T3" fmla="*/ 41 h 196"/>
                  <a:gd name="T4" fmla="*/ 292 w 771"/>
                  <a:gd name="T5" fmla="*/ 55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349"/>
              <p:cNvSpPr>
                <a:spLocks/>
              </p:cNvSpPr>
              <p:nvPr/>
            </p:nvSpPr>
            <p:spPr bwMode="auto">
              <a:xfrm>
                <a:off x="2427" y="1888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350"/>
              <p:cNvSpPr>
                <a:spLocks/>
              </p:cNvSpPr>
              <p:nvPr/>
            </p:nvSpPr>
            <p:spPr bwMode="auto">
              <a:xfrm>
                <a:off x="3380" y="1933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351"/>
              <p:cNvSpPr>
                <a:spLocks/>
              </p:cNvSpPr>
              <p:nvPr/>
            </p:nvSpPr>
            <p:spPr bwMode="auto">
              <a:xfrm>
                <a:off x="3198" y="2659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352"/>
              <p:cNvSpPr>
                <a:spLocks/>
              </p:cNvSpPr>
              <p:nvPr/>
            </p:nvSpPr>
            <p:spPr bwMode="auto">
              <a:xfrm>
                <a:off x="2245" y="2704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353"/>
              <p:cNvSpPr>
                <a:spLocks/>
              </p:cNvSpPr>
              <p:nvPr/>
            </p:nvSpPr>
            <p:spPr bwMode="auto">
              <a:xfrm flipH="1" flipV="1">
                <a:off x="3424" y="2432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354"/>
              <p:cNvSpPr>
                <a:spLocks/>
              </p:cNvSpPr>
              <p:nvPr/>
            </p:nvSpPr>
            <p:spPr bwMode="auto">
              <a:xfrm flipH="1" flipV="1">
                <a:off x="2426" y="2509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355"/>
              <p:cNvSpPr>
                <a:spLocks/>
              </p:cNvSpPr>
              <p:nvPr/>
            </p:nvSpPr>
            <p:spPr bwMode="auto">
              <a:xfrm rot="-5400000">
                <a:off x="1700" y="2569"/>
                <a:ext cx="363" cy="90"/>
              </a:xfrm>
              <a:custGeom>
                <a:avLst/>
                <a:gdLst>
                  <a:gd name="T0" fmla="*/ 0 w 771"/>
                  <a:gd name="T1" fmla="*/ 2 h 196"/>
                  <a:gd name="T2" fmla="*/ 8 w 771"/>
                  <a:gd name="T3" fmla="*/ 0 h 196"/>
                  <a:gd name="T4" fmla="*/ 18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356"/>
              <p:cNvSpPr>
                <a:spLocks/>
              </p:cNvSpPr>
              <p:nvPr/>
            </p:nvSpPr>
            <p:spPr bwMode="auto">
              <a:xfrm rot="5400000" flipH="1">
                <a:off x="4082" y="2636"/>
                <a:ext cx="317" cy="91"/>
              </a:xfrm>
              <a:custGeom>
                <a:avLst/>
                <a:gdLst>
                  <a:gd name="T0" fmla="*/ 0 w 771"/>
                  <a:gd name="T1" fmla="*/ 2 h 196"/>
                  <a:gd name="T2" fmla="*/ 4 w 771"/>
                  <a:gd name="T3" fmla="*/ 0 h 196"/>
                  <a:gd name="T4" fmla="*/ 9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357"/>
              <p:cNvSpPr>
                <a:spLocks/>
              </p:cNvSpPr>
              <p:nvPr/>
            </p:nvSpPr>
            <p:spPr bwMode="auto">
              <a:xfrm rot="-5400000">
                <a:off x="3924" y="2613"/>
                <a:ext cx="272" cy="91"/>
              </a:xfrm>
              <a:custGeom>
                <a:avLst/>
                <a:gdLst>
                  <a:gd name="T0" fmla="*/ 0 w 771"/>
                  <a:gd name="T1" fmla="*/ 2 h 196"/>
                  <a:gd name="T2" fmla="*/ 2 w 771"/>
                  <a:gd name="T3" fmla="*/ 0 h 196"/>
                  <a:gd name="T4" fmla="*/ 4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358"/>
              <p:cNvSpPr>
                <a:spLocks/>
              </p:cNvSpPr>
              <p:nvPr/>
            </p:nvSpPr>
            <p:spPr bwMode="auto">
              <a:xfrm rot="-5400000" flipH="1" flipV="1">
                <a:off x="2880" y="2704"/>
                <a:ext cx="1225" cy="227"/>
              </a:xfrm>
              <a:custGeom>
                <a:avLst/>
                <a:gdLst>
                  <a:gd name="T0" fmla="*/ 0 w 771"/>
                  <a:gd name="T1" fmla="*/ 220 h 196"/>
                  <a:gd name="T2" fmla="*/ 3678 w 771"/>
                  <a:gd name="T3" fmla="*/ 31 h 196"/>
                  <a:gd name="T4" fmla="*/ 7806 w 771"/>
                  <a:gd name="T5" fmla="*/ 40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359"/>
              <p:cNvSpPr>
                <a:spLocks/>
              </p:cNvSpPr>
              <p:nvPr/>
            </p:nvSpPr>
            <p:spPr bwMode="auto">
              <a:xfrm>
                <a:off x="2381" y="3294"/>
                <a:ext cx="726" cy="317"/>
              </a:xfrm>
              <a:custGeom>
                <a:avLst/>
                <a:gdLst>
                  <a:gd name="T0" fmla="*/ 0 w 726"/>
                  <a:gd name="T1" fmla="*/ 0 h 317"/>
                  <a:gd name="T2" fmla="*/ 318 w 726"/>
                  <a:gd name="T3" fmla="*/ 272 h 317"/>
                  <a:gd name="T4" fmla="*/ 726 w 726"/>
                  <a:gd name="T5" fmla="*/ 272 h 317"/>
                  <a:gd name="T6" fmla="*/ 0 60000 65536"/>
                  <a:gd name="T7" fmla="*/ 0 60000 65536"/>
                  <a:gd name="T8" fmla="*/ 0 60000 65536"/>
                  <a:gd name="T9" fmla="*/ 0 w 726"/>
                  <a:gd name="T10" fmla="*/ 0 h 317"/>
                  <a:gd name="T11" fmla="*/ 726 w 726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6" h="317">
                    <a:moveTo>
                      <a:pt x="0" y="0"/>
                    </a:moveTo>
                    <a:cubicBezTo>
                      <a:pt x="98" y="113"/>
                      <a:pt x="197" y="227"/>
                      <a:pt x="318" y="272"/>
                    </a:cubicBezTo>
                    <a:cubicBezTo>
                      <a:pt x="439" y="317"/>
                      <a:pt x="582" y="294"/>
                      <a:pt x="726" y="27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360"/>
              <p:cNvSpPr>
                <a:spLocks/>
              </p:cNvSpPr>
              <p:nvPr/>
            </p:nvSpPr>
            <p:spPr bwMode="auto">
              <a:xfrm flipH="1" flipV="1">
                <a:off x="3288" y="3294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361"/>
              <p:cNvSpPr>
                <a:spLocks/>
              </p:cNvSpPr>
              <p:nvPr/>
            </p:nvSpPr>
            <p:spPr bwMode="auto">
              <a:xfrm flipH="1" flipV="1">
                <a:off x="2426" y="3249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8" name="Freeform 362"/>
            <p:cNvSpPr>
              <a:spLocks/>
            </p:cNvSpPr>
            <p:nvPr/>
          </p:nvSpPr>
          <p:spPr bwMode="auto">
            <a:xfrm rot="-5400000" flipH="1" flipV="1">
              <a:off x="15395408" y="4326405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399" name="Object 363"/>
            <p:cNvGraphicFramePr>
              <a:graphicFrameLocks noChangeAspect="1"/>
            </p:cNvGraphicFramePr>
            <p:nvPr/>
          </p:nvGraphicFramePr>
          <p:xfrm>
            <a:off x="12675630" y="1735645"/>
            <a:ext cx="1714341" cy="767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711" name="Equation" r:id="rId4" imgW="317160" imgH="190440" progId="Equation.3">
                    <p:embed/>
                  </p:oleObj>
                </mc:Choice>
                <mc:Fallback>
                  <p:oleObj name="Equation" r:id="rId4" imgW="3171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75630" y="1735645"/>
                          <a:ext cx="1714341" cy="76795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29" name="Picture 7" descr="pipe_cervel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02565" y="8433797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" name="Rectangle 729"/>
          <p:cNvSpPr/>
          <p:nvPr/>
        </p:nvSpPr>
        <p:spPr>
          <a:xfrm>
            <a:off x="12198708" y="10418242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Text Box 8"/>
          <p:cNvSpPr txBox="1">
            <a:spLocks noChangeArrowheads="1"/>
          </p:cNvSpPr>
          <p:nvPr/>
        </p:nvSpPr>
        <p:spPr bwMode="auto">
          <a:xfrm>
            <a:off x="12078991" y="11024079"/>
            <a:ext cx="47670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Visual cortex </a:t>
            </a:r>
            <a:endParaRPr lang="en-US" dirty="0"/>
          </a:p>
        </p:txBody>
      </p:sp>
      <p:cxnSp>
        <p:nvCxnSpPr>
          <p:cNvPr id="732" name="Straight Arrow Connector 731"/>
          <p:cNvCxnSpPr/>
          <p:nvPr/>
        </p:nvCxnSpPr>
        <p:spPr>
          <a:xfrm flipH="1" flipV="1">
            <a:off x="12705583" y="9651470"/>
            <a:ext cx="398056" cy="15037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3" name="Rounded Rectangle 732"/>
          <p:cNvSpPr/>
          <p:nvPr/>
        </p:nvSpPr>
        <p:spPr>
          <a:xfrm>
            <a:off x="14500079" y="1189666"/>
            <a:ext cx="6622561" cy="75504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34" name="Rounded Rectangle 733"/>
          <p:cNvSpPr/>
          <p:nvPr/>
        </p:nvSpPr>
        <p:spPr>
          <a:xfrm>
            <a:off x="12609768" y="9627408"/>
            <a:ext cx="237535" cy="375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735" name="Straight Connector 734"/>
          <p:cNvCxnSpPr/>
          <p:nvPr/>
        </p:nvCxnSpPr>
        <p:spPr>
          <a:xfrm flipV="1">
            <a:off x="12847303" y="8734754"/>
            <a:ext cx="7469415" cy="126807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Connector 735"/>
          <p:cNvCxnSpPr/>
          <p:nvPr/>
        </p:nvCxnSpPr>
        <p:spPr>
          <a:xfrm flipV="1">
            <a:off x="12609768" y="1658855"/>
            <a:ext cx="2053989" cy="79685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7" name="Straight Connector 736"/>
          <p:cNvCxnSpPr/>
          <p:nvPr/>
        </p:nvCxnSpPr>
        <p:spPr>
          <a:xfrm flipV="1">
            <a:off x="12589306" y="8850335"/>
            <a:ext cx="2945449" cy="115249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1145101" y="4033893"/>
            <a:ext cx="6298424" cy="45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11824084" y="5311011"/>
            <a:ext cx="513929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11824084" y="5055026"/>
            <a:ext cx="1192914" cy="1277118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11433951" y="2503603"/>
            <a:ext cx="554965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visual</a:t>
            </a:r>
            <a:r>
              <a:rPr lang="fr-CH" sz="5100" b="1" dirty="0"/>
              <a:t> cortex V1</a:t>
            </a:r>
            <a:endParaRPr lang="fr-FR" sz="5100" b="1" dirty="0"/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12503071" y="5311011"/>
            <a:ext cx="513926" cy="7651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9" name="Oval 9"/>
          <p:cNvSpPr>
            <a:spLocks noChangeArrowheads="1"/>
          </p:cNvSpPr>
          <p:nvPr/>
        </p:nvSpPr>
        <p:spPr bwMode="auto">
          <a:xfrm>
            <a:off x="13358366" y="6199930"/>
            <a:ext cx="1309172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0" name="Oval 10"/>
          <p:cNvSpPr>
            <a:spLocks noChangeArrowheads="1"/>
          </p:cNvSpPr>
          <p:nvPr/>
        </p:nvSpPr>
        <p:spPr bwMode="auto">
          <a:xfrm rot="1839371">
            <a:off x="13868541" y="6329330"/>
            <a:ext cx="341367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1" name="Oval 11"/>
          <p:cNvSpPr>
            <a:spLocks noChangeArrowheads="1"/>
          </p:cNvSpPr>
          <p:nvPr/>
        </p:nvSpPr>
        <p:spPr bwMode="auto">
          <a:xfrm rot="1839371">
            <a:off x="14344956" y="6585318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2" name="Oval 12"/>
          <p:cNvSpPr>
            <a:spLocks noChangeArrowheads="1"/>
          </p:cNvSpPr>
          <p:nvPr/>
        </p:nvSpPr>
        <p:spPr bwMode="auto">
          <a:xfrm rot="1839371">
            <a:off x="13530926" y="6329331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3" name="Text Box 13"/>
          <p:cNvSpPr txBox="1">
            <a:spLocks noChangeArrowheads="1"/>
          </p:cNvSpPr>
          <p:nvPr/>
        </p:nvSpPr>
        <p:spPr bwMode="auto">
          <a:xfrm>
            <a:off x="11265143" y="9558694"/>
            <a:ext cx="631589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Orientation </a:t>
            </a:r>
            <a:r>
              <a:rPr lang="fr-CH" sz="5100" dirty="0" err="1"/>
              <a:t>selective</a:t>
            </a:r>
            <a:endParaRPr lang="fr-FR" sz="5100" dirty="0"/>
          </a:p>
        </p:txBody>
      </p:sp>
      <p:sp>
        <p:nvSpPr>
          <p:cNvPr id="814094" name="Rectangle 14"/>
          <p:cNvSpPr>
            <a:spLocks noChangeArrowheads="1"/>
          </p:cNvSpPr>
          <p:nvPr/>
        </p:nvSpPr>
        <p:spPr bwMode="auto">
          <a:xfrm>
            <a:off x="13864789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5" name="Rectangle 15"/>
          <p:cNvSpPr>
            <a:spLocks noChangeArrowheads="1"/>
          </p:cNvSpPr>
          <p:nvPr/>
        </p:nvSpPr>
        <p:spPr bwMode="auto">
          <a:xfrm rot="565931">
            <a:off x="14041101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6" name="Rectangle 16"/>
          <p:cNvSpPr>
            <a:spLocks noChangeArrowheads="1"/>
          </p:cNvSpPr>
          <p:nvPr/>
        </p:nvSpPr>
        <p:spPr bwMode="auto">
          <a:xfrm rot="1575125">
            <a:off x="13864789" y="5820172"/>
            <a:ext cx="345119" cy="2039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7" name="Rectangle 17"/>
          <p:cNvSpPr>
            <a:spLocks noChangeArrowheads="1"/>
          </p:cNvSpPr>
          <p:nvPr/>
        </p:nvSpPr>
        <p:spPr bwMode="auto">
          <a:xfrm rot="3267502">
            <a:off x="13906075" y="5484272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8" name="Rectangle 18"/>
          <p:cNvSpPr>
            <a:spLocks noChangeArrowheads="1"/>
          </p:cNvSpPr>
          <p:nvPr/>
        </p:nvSpPr>
        <p:spPr bwMode="auto">
          <a:xfrm rot="5400000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9" name="Rectangle 19"/>
          <p:cNvSpPr>
            <a:spLocks noChangeArrowheads="1"/>
          </p:cNvSpPr>
          <p:nvPr/>
        </p:nvSpPr>
        <p:spPr bwMode="auto">
          <a:xfrm rot="6837859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100" name="Rectangle 20"/>
          <p:cNvSpPr>
            <a:spLocks noChangeArrowheads="1"/>
          </p:cNvSpPr>
          <p:nvPr/>
        </p:nvSpPr>
        <p:spPr bwMode="auto">
          <a:xfrm rot="-2840439">
            <a:off x="13906075" y="5481458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>
            <a:off x="1493150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74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0317"/>
              </p:ext>
            </p:extLst>
          </p:nvPr>
        </p:nvGraphicFramePr>
        <p:xfrm>
          <a:off x="7712800" y="9266139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26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800" y="9266139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6819"/>
              </p:ext>
            </p:extLst>
          </p:nvPr>
        </p:nvGraphicFramePr>
        <p:xfrm>
          <a:off x="4647991" y="8889193"/>
          <a:ext cx="911564" cy="152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27" name="Equation" r:id="rId6" imgW="152280" imgH="342720" progId="Equation.3">
                  <p:embed/>
                </p:oleObj>
              </mc:Choice>
              <mc:Fallback>
                <p:oleObj name="Equation" r:id="rId6" imgW="152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991" y="8889193"/>
                        <a:ext cx="911564" cy="1524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1106768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1493151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592839" y="3943876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616945" y="10323840"/>
            <a:ext cx="613475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Stimulus orientation</a:t>
            </a:r>
            <a:endParaRPr lang="fr-FR" sz="5100" dirty="0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1493150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14109" name="Line 29"/>
          <p:cNvSpPr>
            <a:spLocks noChangeShapeType="1"/>
          </p:cNvSpPr>
          <p:nvPr/>
        </p:nvSpPr>
        <p:spPr bwMode="auto">
          <a:xfrm>
            <a:off x="4044032" y="5820171"/>
            <a:ext cx="0" cy="293680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9980000">
            <a:off x="3466235" y="3238753"/>
            <a:ext cx="6776214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preferred orientation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Review:  Receptive fields with Orientation   Tuning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94" grpId="0" animBg="1"/>
      <p:bldP spid="814094" grpId="1" animBg="1"/>
      <p:bldP spid="814095" grpId="0" animBg="1"/>
      <p:bldP spid="814095" grpId="1" animBg="1"/>
      <p:bldP spid="814096" grpId="0" animBg="1"/>
      <p:bldP spid="814096" grpId="1" animBg="1"/>
      <p:bldP spid="814097" grpId="0" animBg="1"/>
      <p:bldP spid="814097" grpId="1" animBg="1"/>
      <p:bldP spid="814098" grpId="0" animBg="1"/>
      <p:bldP spid="814098" grpId="1" animBg="1"/>
      <p:bldP spid="814099" grpId="0" animBg="1"/>
      <p:bldP spid="814099" grpId="1" animBg="1"/>
      <p:bldP spid="814100" grpId="0" animBg="1"/>
      <p:bldP spid="814100" grpId="1" animBg="1"/>
      <p:bldP spid="814109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224889" y="3501461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3201780" y="2879779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6307815" y="9597310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680" y="7490345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907823" y="9474790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4160208" y="7757200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1211680" y="5040191"/>
            <a:ext cx="2963960" cy="366189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1211680" y="4322868"/>
            <a:ext cx="1013209" cy="43851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88106" y="10080627"/>
            <a:ext cx="47670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Visual cortex </a:t>
            </a:r>
            <a:endParaRPr lang="en-US" dirty="0"/>
          </a:p>
        </p:txBody>
      </p:sp>
      <p:sp>
        <p:nvSpPr>
          <p:cNvPr id="129" name="Line 72"/>
          <p:cNvSpPr>
            <a:spLocks noChangeShapeType="1"/>
          </p:cNvSpPr>
          <p:nvPr/>
        </p:nvSpPr>
        <p:spPr bwMode="auto">
          <a:xfrm flipH="1">
            <a:off x="3307966" y="3290483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" name="Line 72"/>
          <p:cNvSpPr>
            <a:spLocks noChangeShapeType="1"/>
          </p:cNvSpPr>
          <p:nvPr/>
        </p:nvSpPr>
        <p:spPr bwMode="auto">
          <a:xfrm flipH="1">
            <a:off x="3307966" y="3810895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4" name="Line 72"/>
          <p:cNvSpPr>
            <a:spLocks noChangeShapeType="1"/>
          </p:cNvSpPr>
          <p:nvPr/>
        </p:nvSpPr>
        <p:spPr bwMode="auto">
          <a:xfrm flipH="1">
            <a:off x="3307966" y="4376811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H="1">
            <a:off x="3526402" y="4060950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0" name="Line 72"/>
          <p:cNvSpPr>
            <a:spLocks noChangeShapeType="1"/>
          </p:cNvSpPr>
          <p:nvPr/>
        </p:nvSpPr>
        <p:spPr bwMode="auto">
          <a:xfrm flipH="1">
            <a:off x="2841840" y="3016740"/>
            <a:ext cx="5696568" cy="999508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1" name="Line 72"/>
          <p:cNvSpPr>
            <a:spLocks noChangeShapeType="1"/>
          </p:cNvSpPr>
          <p:nvPr/>
        </p:nvSpPr>
        <p:spPr bwMode="auto">
          <a:xfrm flipH="1">
            <a:off x="3171610" y="3515072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pic>
        <p:nvPicPr>
          <p:cNvPr id="3676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351" y="2354982"/>
            <a:ext cx="124872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Arrow Connector 77"/>
          <p:cNvCxnSpPr>
            <a:endCxn id="44048" idx="1"/>
          </p:cNvCxnSpPr>
          <p:nvPr/>
        </p:nvCxnSpPr>
        <p:spPr>
          <a:xfrm flipH="1" flipV="1">
            <a:off x="1211680" y="8708018"/>
            <a:ext cx="601074" cy="15037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5318562" y="7753040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5951937" y="8026048"/>
            <a:ext cx="1371595" cy="2629183"/>
            <a:chOff x="11935326" y="9638180"/>
            <a:chExt cx="1371595" cy="2629183"/>
          </a:xfrm>
        </p:grpSpPr>
        <p:grpSp>
          <p:nvGrpSpPr>
            <p:cNvPr id="76" name="Group 75"/>
            <p:cNvGrpSpPr/>
            <p:nvPr/>
          </p:nvGrpSpPr>
          <p:grpSpPr>
            <a:xfrm>
              <a:off x="11935326" y="9638180"/>
              <a:ext cx="1195132" cy="2428657"/>
              <a:chOff x="11935326" y="9638180"/>
              <a:chExt cx="1195132" cy="242865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1935326" y="96381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2280230" y="9766517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2641175" y="9959021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2986079" y="10111421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2111789" y="9694142"/>
              <a:ext cx="1195132" cy="2573221"/>
              <a:chOff x="11935326" y="9686120"/>
              <a:chExt cx="1195132" cy="2573221"/>
            </a:xfrm>
            <a:solidFill>
              <a:schemeClr val="bg1"/>
            </a:solidFill>
          </p:grpSpPr>
          <p:sp>
            <p:nvSpPr>
              <p:cNvPr id="79" name="Rectangle 78"/>
              <p:cNvSpPr/>
              <p:nvPr/>
            </p:nvSpPr>
            <p:spPr>
              <a:xfrm>
                <a:off x="11935326" y="968612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641175" y="1003121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86079" y="10303925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 rot="2220000">
            <a:off x="5883794" y="8156115"/>
            <a:ext cx="1371595" cy="1979482"/>
            <a:chOff x="11935326" y="9782558"/>
            <a:chExt cx="1371595" cy="1979482"/>
          </a:xfrm>
        </p:grpSpPr>
        <p:grpSp>
          <p:nvGrpSpPr>
            <p:cNvPr id="88" name="Group 75"/>
            <p:cNvGrpSpPr/>
            <p:nvPr/>
          </p:nvGrpSpPr>
          <p:grpSpPr>
            <a:xfrm>
              <a:off x="11935326" y="9782558"/>
              <a:ext cx="1195132" cy="1971460"/>
              <a:chOff x="11935326" y="9782558"/>
              <a:chExt cx="1195132" cy="197146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1935326" y="9782558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641175" y="97905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2986079" y="9798602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76"/>
            <p:cNvGrpSpPr/>
            <p:nvPr/>
          </p:nvGrpSpPr>
          <p:grpSpPr>
            <a:xfrm>
              <a:off x="12111789" y="9790580"/>
              <a:ext cx="1195132" cy="1971460"/>
              <a:chOff x="11935326" y="9782558"/>
              <a:chExt cx="1195132" cy="1971460"/>
            </a:xfrm>
            <a:solidFill>
              <a:schemeClr val="bg1"/>
            </a:solidFill>
          </p:grpSpPr>
          <p:sp>
            <p:nvSpPr>
              <p:cNvPr id="96" name="Rectangle 95"/>
              <p:cNvSpPr/>
              <p:nvPr/>
            </p:nvSpPr>
            <p:spPr>
              <a:xfrm>
                <a:off x="11935326" y="9782558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641175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86079" y="9798602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 rot="-3840000">
            <a:off x="5972788" y="7978529"/>
            <a:ext cx="1520098" cy="2544820"/>
            <a:chOff x="11939627" y="9537604"/>
            <a:chExt cx="1373055" cy="2544820"/>
          </a:xfrm>
        </p:grpSpPr>
        <p:grpSp>
          <p:nvGrpSpPr>
            <p:cNvPr id="105" name="Group 75"/>
            <p:cNvGrpSpPr/>
            <p:nvPr/>
          </p:nvGrpSpPr>
          <p:grpSpPr>
            <a:xfrm>
              <a:off x="11939627" y="9615560"/>
              <a:ext cx="1180797" cy="2466864"/>
              <a:chOff x="11939627" y="9615560"/>
              <a:chExt cx="1180797" cy="246686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1939627" y="10127008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2329905" y="9898716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2641175" y="97905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2976045" y="961556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76"/>
            <p:cNvGrpSpPr/>
            <p:nvPr/>
          </p:nvGrpSpPr>
          <p:grpSpPr>
            <a:xfrm>
              <a:off x="12128775" y="9537604"/>
              <a:ext cx="1183907" cy="2466863"/>
              <a:chOff x="11952312" y="9529582"/>
              <a:chExt cx="1183907" cy="2466863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11952312" y="10041029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627504" y="9661344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2991840" y="9529582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14092264" y="9460276"/>
            <a:ext cx="73116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 smtClean="0"/>
              <a:t>Bonhoeffer&amp;Grinvald</a:t>
            </a:r>
            <a:r>
              <a:rPr lang="en-US" sz="4400" i="1" dirty="0" smtClean="0"/>
              <a:t>, 1991; </a:t>
            </a:r>
          </a:p>
          <a:p>
            <a:r>
              <a:rPr lang="en-US" sz="4400" i="1" dirty="0" err="1" smtClean="0"/>
              <a:t>Bressloff&amp;Cowan</a:t>
            </a:r>
            <a:r>
              <a:rPr lang="en-US" sz="4400" i="1" dirty="0" smtClean="0"/>
              <a:t>, 2002; </a:t>
            </a:r>
          </a:p>
          <a:p>
            <a:r>
              <a:rPr lang="en-US" sz="4400" i="1" dirty="0" err="1" smtClean="0"/>
              <a:t>Kaschube</a:t>
            </a:r>
            <a:r>
              <a:rPr lang="en-US" sz="4400" i="1" dirty="0" smtClean="0"/>
              <a:t> et al. 2010</a:t>
            </a:r>
            <a:endParaRPr lang="en-US" sz="4400" i="1" dirty="0"/>
          </a:p>
        </p:txBody>
      </p:sp>
      <p:sp>
        <p:nvSpPr>
          <p:cNvPr id="116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8.3.  Orientation Map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621829" y="1687792"/>
            <a:ext cx="2412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6FF"/>
                </a:solidFill>
              </a:rPr>
              <a:t>pinwheel</a:t>
            </a:r>
            <a:endParaRPr lang="fr-CH" sz="4400" dirty="0">
              <a:solidFill>
                <a:srgbClr val="0076FF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52323" y="1203407"/>
            <a:ext cx="17317301" cy="18567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neighboring neurons: similar orientations</a:t>
            </a:r>
          </a:p>
          <a:p>
            <a:r>
              <a:rPr lang="en-US" sz="5400" dirty="0" smtClean="0"/>
              <a:t>As we move along cortical surface: orientation changes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7896114" y="2457233"/>
            <a:ext cx="1190461" cy="1235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8504273" y="1633836"/>
            <a:ext cx="12647754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11400" b="1" dirty="0" smtClean="0"/>
              <a:t>Single population</a:t>
            </a:r>
            <a:endParaRPr lang="en-US" sz="11400" b="1" dirty="0"/>
          </a:p>
          <a:p>
            <a:r>
              <a:rPr lang="en-US" sz="11400" b="1" dirty="0" smtClean="0"/>
              <a:t>full </a:t>
            </a:r>
            <a:r>
              <a:rPr lang="en-US" sz="11400" b="1" dirty="0"/>
              <a:t>connectivity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71151" y="5573934"/>
            <a:ext cx="3444897" cy="3223739"/>
            <a:chOff x="4611" y="3499"/>
            <a:chExt cx="715" cy="692"/>
          </a:xfrm>
        </p:grpSpPr>
        <p:sp>
          <p:nvSpPr>
            <p:cNvPr id="41989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1277256" y="0"/>
            <a:ext cx="19584369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review from Week 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37" y="2663231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1964" y="4878779"/>
            <a:ext cx="6791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8071151" y="9620849"/>
            <a:ext cx="10435610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 dirty="0"/>
              <a:t>All </a:t>
            </a:r>
            <a:r>
              <a:rPr lang="fr-CH" i="0" dirty="0" err="1"/>
              <a:t>neurons</a:t>
            </a:r>
            <a:r>
              <a:rPr lang="fr-CH" i="0" dirty="0"/>
              <a:t> </a:t>
            </a:r>
            <a:r>
              <a:rPr lang="fr-CH" i="0" dirty="0" err="1"/>
              <a:t>receive</a:t>
            </a:r>
            <a:r>
              <a:rPr lang="fr-CH" i="0" dirty="0"/>
              <a:t> the </a:t>
            </a:r>
            <a:r>
              <a:rPr lang="fr-CH" i="0" dirty="0" err="1"/>
              <a:t>same</a:t>
            </a:r>
            <a:r>
              <a:rPr lang="fr-CH" i="0" dirty="0"/>
              <a:t> </a:t>
            </a:r>
            <a:endParaRPr lang="fr-CH" i="0" dirty="0" smtClean="0"/>
          </a:p>
          <a:p>
            <a:r>
              <a:rPr lang="fr-CH" i="0" dirty="0" smtClean="0"/>
              <a:t>total </a:t>
            </a:r>
            <a:r>
              <a:rPr lang="fr-CH" i="0" dirty="0"/>
              <a:t>input </a:t>
            </a:r>
            <a:r>
              <a:rPr lang="fr-CH" i="0" dirty="0" err="1" smtClean="0"/>
              <a:t>current</a:t>
            </a:r>
            <a:r>
              <a:rPr lang="fr-CH" dirty="0"/>
              <a:t> </a:t>
            </a:r>
            <a:r>
              <a:rPr lang="fr-CH" i="0" dirty="0" smtClean="0"/>
              <a:t>(‘</a:t>
            </a:r>
            <a:r>
              <a:rPr lang="fr-CH" i="0" dirty="0" err="1"/>
              <a:t>mean</a:t>
            </a:r>
            <a:r>
              <a:rPr lang="fr-CH" i="0" dirty="0"/>
              <a:t> </a:t>
            </a:r>
            <a:r>
              <a:rPr lang="fr-CH" i="0" dirty="0" err="1"/>
              <a:t>field</a:t>
            </a:r>
            <a:r>
              <a:rPr lang="fr-CH" i="0" dirty="0"/>
              <a:t>’)</a:t>
            </a:r>
            <a:endParaRPr lang="fr-FR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8438" name="Line 21"/>
          <p:cNvSpPr>
            <a:spLocks noChangeShapeType="1"/>
          </p:cNvSpPr>
          <p:nvPr/>
        </p:nvSpPr>
        <p:spPr bwMode="auto">
          <a:xfrm>
            <a:off x="1623783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84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846532"/>
              </p:ext>
            </p:extLst>
          </p:nvPr>
        </p:nvGraphicFramePr>
        <p:xfrm>
          <a:off x="7843433" y="9266139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2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433" y="9266139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97795"/>
              </p:ext>
            </p:extLst>
          </p:nvPr>
        </p:nvGraphicFramePr>
        <p:xfrm>
          <a:off x="4778624" y="8889193"/>
          <a:ext cx="911564" cy="152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3" name="Equation" r:id="rId6" imgW="152280" imgH="342720" progId="Equation.3">
                  <p:embed/>
                </p:oleObj>
              </mc:Choice>
              <mc:Fallback>
                <p:oleObj name="Equation" r:id="rId6" imgW="152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624" y="8889193"/>
                        <a:ext cx="911564" cy="1524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24"/>
          <p:cNvSpPr txBox="1">
            <a:spLocks noChangeArrowheads="1"/>
          </p:cNvSpPr>
          <p:nvPr/>
        </p:nvSpPr>
        <p:spPr bwMode="auto">
          <a:xfrm>
            <a:off x="1237401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8440" name="Line 25"/>
          <p:cNvSpPr>
            <a:spLocks noChangeShapeType="1"/>
          </p:cNvSpPr>
          <p:nvPr/>
        </p:nvSpPr>
        <p:spPr bwMode="auto">
          <a:xfrm flipV="1">
            <a:off x="1623784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1" name="Text Box 26"/>
          <p:cNvSpPr txBox="1">
            <a:spLocks noChangeArrowheads="1"/>
          </p:cNvSpPr>
          <p:nvPr/>
        </p:nvSpPr>
        <p:spPr bwMode="auto">
          <a:xfrm>
            <a:off x="723472" y="3943876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8442" name="Text Box 27"/>
          <p:cNvSpPr txBox="1">
            <a:spLocks noChangeArrowheads="1"/>
          </p:cNvSpPr>
          <p:nvPr/>
        </p:nvSpPr>
        <p:spPr bwMode="auto">
          <a:xfrm>
            <a:off x="1747578" y="10323840"/>
            <a:ext cx="613475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Stimulus orientation</a:t>
            </a:r>
            <a:endParaRPr lang="fr-FR" sz="5100" dirty="0"/>
          </a:p>
        </p:txBody>
      </p:sp>
      <p:sp>
        <p:nvSpPr>
          <p:cNvPr id="18443" name="Freeform 28"/>
          <p:cNvSpPr>
            <a:spLocks/>
          </p:cNvSpPr>
          <p:nvPr/>
        </p:nvSpPr>
        <p:spPr bwMode="auto">
          <a:xfrm>
            <a:off x="1623783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2301" name="Line 29"/>
          <p:cNvSpPr>
            <a:spLocks noChangeShapeType="1"/>
          </p:cNvSpPr>
          <p:nvPr/>
        </p:nvSpPr>
        <p:spPr bwMode="auto">
          <a:xfrm>
            <a:off x="4174665" y="5820171"/>
            <a:ext cx="0" cy="293680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5" name="Text Box 30"/>
          <p:cNvSpPr txBox="1">
            <a:spLocks noChangeArrowheads="1"/>
          </p:cNvSpPr>
          <p:nvPr/>
        </p:nvSpPr>
        <p:spPr bwMode="auto">
          <a:xfrm>
            <a:off x="3278107" y="4796227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Cell 1</a:t>
            </a:r>
            <a:endParaRPr lang="fr-FR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8.3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Do Orientation Columns exist? Do identical cells exist?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9462" name="Line 18"/>
          <p:cNvSpPr>
            <a:spLocks noChangeShapeType="1"/>
          </p:cNvSpPr>
          <p:nvPr/>
        </p:nvSpPr>
        <p:spPr bwMode="auto">
          <a:xfrm>
            <a:off x="1623779" y="9094197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945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95421"/>
              </p:ext>
            </p:extLst>
          </p:nvPr>
        </p:nvGraphicFramePr>
        <p:xfrm>
          <a:off x="7843429" y="9350183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6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429" y="9350183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1237397" y="938675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9464" name="Line 22"/>
          <p:cNvSpPr>
            <a:spLocks noChangeShapeType="1"/>
          </p:cNvSpPr>
          <p:nvPr/>
        </p:nvSpPr>
        <p:spPr bwMode="auto">
          <a:xfrm flipV="1">
            <a:off x="1623780" y="5139070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723468" y="4027920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9466" name="Freeform 25"/>
          <p:cNvSpPr>
            <a:spLocks/>
          </p:cNvSpPr>
          <p:nvPr/>
        </p:nvSpPr>
        <p:spPr bwMode="auto">
          <a:xfrm>
            <a:off x="1623779" y="575512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7" name="Text Box 27"/>
          <p:cNvSpPr txBox="1">
            <a:spLocks noChangeArrowheads="1"/>
          </p:cNvSpPr>
          <p:nvPr/>
        </p:nvSpPr>
        <p:spPr bwMode="auto">
          <a:xfrm>
            <a:off x="3278103" y="4880271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Cell 1</a:t>
            </a:r>
            <a:endParaRPr lang="fr-FR"/>
          </a:p>
        </p:txBody>
      </p:sp>
      <p:sp>
        <p:nvSpPr>
          <p:cNvPr id="19468" name="Freeform 28"/>
          <p:cNvSpPr>
            <a:spLocks/>
          </p:cNvSpPr>
          <p:nvPr/>
        </p:nvSpPr>
        <p:spPr bwMode="auto">
          <a:xfrm>
            <a:off x="3833294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9" name="Text Box 29"/>
          <p:cNvSpPr txBox="1">
            <a:spLocks noChangeArrowheads="1"/>
          </p:cNvSpPr>
          <p:nvPr/>
        </p:nvSpPr>
        <p:spPr bwMode="auto">
          <a:xfrm>
            <a:off x="5693938" y="4947784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Cell 5</a:t>
            </a:r>
            <a:endParaRPr lang="fr-FR"/>
          </a:p>
        </p:txBody>
      </p:sp>
      <p:sp>
        <p:nvSpPr>
          <p:cNvPr id="824350" name="Freeform 30"/>
          <p:cNvSpPr>
            <a:spLocks/>
          </p:cNvSpPr>
          <p:nvPr/>
        </p:nvSpPr>
        <p:spPr bwMode="auto">
          <a:xfrm>
            <a:off x="4343470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1" name="Freeform 31"/>
          <p:cNvSpPr>
            <a:spLocks/>
          </p:cNvSpPr>
          <p:nvPr/>
        </p:nvSpPr>
        <p:spPr bwMode="auto">
          <a:xfrm>
            <a:off x="3154308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2" name="Freeform 32"/>
          <p:cNvSpPr>
            <a:spLocks/>
          </p:cNvSpPr>
          <p:nvPr/>
        </p:nvSpPr>
        <p:spPr bwMode="auto">
          <a:xfrm>
            <a:off x="2302765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3" name="Freeform 33"/>
          <p:cNvSpPr>
            <a:spLocks/>
          </p:cNvSpPr>
          <p:nvPr/>
        </p:nvSpPr>
        <p:spPr bwMode="auto">
          <a:xfrm>
            <a:off x="1113603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4" name="Freeform 34"/>
          <p:cNvSpPr>
            <a:spLocks/>
          </p:cNvSpPr>
          <p:nvPr/>
        </p:nvSpPr>
        <p:spPr bwMode="auto">
          <a:xfrm>
            <a:off x="5026206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736852" y="8073350"/>
            <a:ext cx="5878280" cy="3001509"/>
            <a:chOff x="463" y="3160"/>
            <a:chExt cx="1567" cy="1067"/>
          </a:xfrm>
        </p:grpSpPr>
        <p:graphicFrame>
          <p:nvGraphicFramePr>
            <p:cNvPr id="19459" name="Object 20"/>
            <p:cNvGraphicFramePr>
              <a:graphicFrameLocks noChangeAspect="1"/>
            </p:cNvGraphicFramePr>
            <p:nvPr/>
          </p:nvGraphicFramePr>
          <p:xfrm>
            <a:off x="1181" y="3160"/>
            <a:ext cx="243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0797" name="Equation" r:id="rId6" imgW="152280" imgH="342720" progId="Equation.3">
                    <p:embed/>
                  </p:oleObj>
                </mc:Choice>
                <mc:Fallback>
                  <p:oleObj name="Equation" r:id="rId6" imgW="15228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1" y="3160"/>
                          <a:ext cx="243" cy="5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8" name="Line 35"/>
            <p:cNvSpPr>
              <a:spLocks noChangeShapeType="1"/>
            </p:cNvSpPr>
            <p:nvPr/>
          </p:nvSpPr>
          <p:spPr bwMode="auto">
            <a:xfrm flipV="1">
              <a:off x="1066" y="3203"/>
              <a:ext cx="0" cy="68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Text Box 36"/>
            <p:cNvSpPr txBox="1">
              <a:spLocks noChangeArrowheads="1"/>
            </p:cNvSpPr>
            <p:nvPr/>
          </p:nvSpPr>
          <p:spPr bwMode="auto">
            <a:xfrm>
              <a:off x="463" y="3882"/>
              <a:ext cx="1567" cy="3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Oriented stimulus</a:t>
              </a: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824358" name="Text Box 38"/>
          <p:cNvSpPr txBox="1">
            <a:spLocks noChangeArrowheads="1"/>
          </p:cNvSpPr>
          <p:nvPr/>
        </p:nvSpPr>
        <p:spPr bwMode="auto">
          <a:xfrm>
            <a:off x="11145101" y="1456836"/>
            <a:ext cx="6447338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 err="1" smtClean="0"/>
              <a:t>Coarse</a:t>
            </a:r>
            <a:r>
              <a:rPr lang="fr-CH" sz="6800" b="1" dirty="0" smtClean="0"/>
              <a:t> </a:t>
            </a:r>
            <a:r>
              <a:rPr lang="fr-CH" sz="6800" b="1" dirty="0" err="1"/>
              <a:t>coding</a:t>
            </a:r>
            <a:endParaRPr lang="fr-FR" sz="6800" b="1" dirty="0"/>
          </a:p>
        </p:txBody>
      </p:sp>
      <p:sp>
        <p:nvSpPr>
          <p:cNvPr id="824359" name="Text Box 39"/>
          <p:cNvSpPr txBox="1">
            <a:spLocks noChangeArrowheads="1"/>
          </p:cNvSpPr>
          <p:nvPr/>
        </p:nvSpPr>
        <p:spPr bwMode="auto">
          <a:xfrm>
            <a:off x="12003585" y="2889356"/>
            <a:ext cx="8960462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Many</a:t>
            </a:r>
            <a:r>
              <a:rPr lang="fr-CH" dirty="0"/>
              <a:t> </a:t>
            </a:r>
            <a:r>
              <a:rPr lang="fr-CH" dirty="0" err="1" smtClean="0"/>
              <a:t>cells</a:t>
            </a:r>
            <a:endParaRPr lang="fr-CH" dirty="0" smtClean="0"/>
          </a:p>
          <a:p>
            <a:r>
              <a:rPr lang="fr-CH" dirty="0" smtClean="0"/>
              <a:t>(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columns</a:t>
            </a:r>
            <a:r>
              <a:rPr lang="fr-CH" dirty="0" smtClean="0"/>
              <a:t>) </a:t>
            </a:r>
          </a:p>
          <a:p>
            <a:r>
              <a:rPr lang="fr-CH" dirty="0" err="1" smtClean="0"/>
              <a:t>respond</a:t>
            </a:r>
            <a:r>
              <a:rPr lang="fr-CH" dirty="0" smtClean="0"/>
              <a:t> </a:t>
            </a:r>
            <a:r>
              <a:rPr lang="fr-CH" dirty="0"/>
              <a:t>to a single</a:t>
            </a:r>
          </a:p>
          <a:p>
            <a:r>
              <a:rPr lang="fr-CH" dirty="0" smtClean="0"/>
              <a:t>stimulus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different</a:t>
            </a:r>
            <a:r>
              <a:rPr lang="fr-CH" dirty="0"/>
              <a:t> rate</a:t>
            </a:r>
            <a:endParaRPr lang="fr-FR" dirty="0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8.3.  Do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Orienation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colums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exist? Do identical cells exist?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50" grpId="0" animBg="1"/>
      <p:bldP spid="824351" grpId="0" animBg="1"/>
      <p:bldP spid="824352" grpId="0" animBg="1"/>
      <p:bldP spid="824353" grpId="0" animBg="1"/>
      <p:bldP spid="824354" grpId="0" animBg="1"/>
      <p:bldP spid="824358" grpId="0"/>
      <p:bldP spid="8243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29143" y="4185797"/>
            <a:ext cx="2407645" cy="2160411"/>
            <a:chOff x="768" y="1488"/>
            <a:chExt cx="816" cy="768"/>
          </a:xfrm>
        </p:grpSpPr>
        <p:sp>
          <p:nvSpPr>
            <p:cNvPr id="20640" name="Oval 4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1" name="Oval 5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2" name="Oval 6"/>
            <p:cNvSpPr>
              <a:spLocks noChangeArrowheads="1"/>
            </p:cNvSpPr>
            <p:nvPr/>
          </p:nvSpPr>
          <p:spPr bwMode="auto">
            <a:xfrm>
              <a:off x="1248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3" name="Oval 7"/>
            <p:cNvSpPr>
              <a:spLocks noChangeArrowheads="1"/>
            </p:cNvSpPr>
            <p:nvPr/>
          </p:nvSpPr>
          <p:spPr bwMode="auto">
            <a:xfrm>
              <a:off x="120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4" name="Oval 8"/>
            <p:cNvSpPr>
              <a:spLocks noChangeArrowheads="1"/>
            </p:cNvSpPr>
            <p:nvPr/>
          </p:nvSpPr>
          <p:spPr bwMode="auto">
            <a:xfrm>
              <a:off x="1296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5" name="Oval 9"/>
            <p:cNvSpPr>
              <a:spLocks noChangeArrowheads="1"/>
            </p:cNvSpPr>
            <p:nvPr/>
          </p:nvSpPr>
          <p:spPr bwMode="auto">
            <a:xfrm>
              <a:off x="139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6" name="Oval 10"/>
            <p:cNvSpPr>
              <a:spLocks noChangeArrowheads="1"/>
            </p:cNvSpPr>
            <p:nvPr/>
          </p:nvSpPr>
          <p:spPr bwMode="auto">
            <a:xfrm>
              <a:off x="11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7" name="Oval 11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8" name="Oval 12"/>
            <p:cNvSpPr>
              <a:spLocks noChangeArrowheads="1"/>
            </p:cNvSpPr>
            <p:nvPr/>
          </p:nvSpPr>
          <p:spPr bwMode="auto">
            <a:xfrm>
              <a:off x="1248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9" name="Oval 13"/>
            <p:cNvSpPr>
              <a:spLocks noChangeArrowheads="1"/>
            </p:cNvSpPr>
            <p:nvPr/>
          </p:nvSpPr>
          <p:spPr bwMode="auto">
            <a:xfrm>
              <a:off x="1392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0" name="Oval 14"/>
            <p:cNvSpPr>
              <a:spLocks noChangeArrowheads="1"/>
            </p:cNvSpPr>
            <p:nvPr/>
          </p:nvSpPr>
          <p:spPr bwMode="auto">
            <a:xfrm>
              <a:off x="91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1" name="Oval 1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2" name="Oval 16"/>
            <p:cNvSpPr>
              <a:spLocks noChangeArrowheads="1"/>
            </p:cNvSpPr>
            <p:nvPr/>
          </p:nvSpPr>
          <p:spPr bwMode="auto">
            <a:xfrm>
              <a:off x="100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3" name="Oval 17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4" name="AutoShape 18"/>
            <p:cNvSpPr>
              <a:spLocks noChangeArrowheads="1"/>
            </p:cNvSpPr>
            <p:nvPr/>
          </p:nvSpPr>
          <p:spPr bwMode="auto">
            <a:xfrm>
              <a:off x="768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5" name="Oval 19"/>
            <p:cNvSpPr>
              <a:spLocks noChangeArrowheads="1"/>
            </p:cNvSpPr>
            <p:nvPr/>
          </p:nvSpPr>
          <p:spPr bwMode="auto">
            <a:xfrm>
              <a:off x="1392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8863715" y="4185797"/>
            <a:ext cx="2266018" cy="2160411"/>
            <a:chOff x="4416" y="1488"/>
            <a:chExt cx="816" cy="768"/>
          </a:xfrm>
        </p:grpSpPr>
        <p:sp>
          <p:nvSpPr>
            <p:cNvPr id="20624" name="Oval 21"/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5" name="Oval 22"/>
            <p:cNvSpPr>
              <a:spLocks noChangeArrowheads="1"/>
            </p:cNvSpPr>
            <p:nvPr/>
          </p:nvSpPr>
          <p:spPr bwMode="auto">
            <a:xfrm>
              <a:off x="48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6" name="Oval 23"/>
            <p:cNvSpPr>
              <a:spLocks noChangeArrowheads="1"/>
            </p:cNvSpPr>
            <p:nvPr/>
          </p:nvSpPr>
          <p:spPr bwMode="auto">
            <a:xfrm>
              <a:off x="4656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7" name="Oval 24"/>
            <p:cNvSpPr>
              <a:spLocks noChangeArrowheads="1"/>
            </p:cNvSpPr>
            <p:nvPr/>
          </p:nvSpPr>
          <p:spPr bwMode="auto">
            <a:xfrm>
              <a:off x="5088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8" name="Oval 25"/>
            <p:cNvSpPr>
              <a:spLocks noChangeArrowheads="1"/>
            </p:cNvSpPr>
            <p:nvPr/>
          </p:nvSpPr>
          <p:spPr bwMode="auto">
            <a:xfrm>
              <a:off x="494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9" name="Oval 26"/>
            <p:cNvSpPr>
              <a:spLocks noChangeArrowheads="1"/>
            </p:cNvSpPr>
            <p:nvPr/>
          </p:nvSpPr>
          <p:spPr bwMode="auto">
            <a:xfrm>
              <a:off x="504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0" name="Oval 27"/>
            <p:cNvSpPr>
              <a:spLocks noChangeArrowheads="1"/>
            </p:cNvSpPr>
            <p:nvPr/>
          </p:nvSpPr>
          <p:spPr bwMode="auto">
            <a:xfrm>
              <a:off x="4800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1" name="Oval 28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2" name="Oval 29"/>
            <p:cNvSpPr>
              <a:spLocks noChangeArrowheads="1"/>
            </p:cNvSpPr>
            <p:nvPr/>
          </p:nvSpPr>
          <p:spPr bwMode="auto">
            <a:xfrm>
              <a:off x="446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3" name="Oval 30"/>
            <p:cNvSpPr>
              <a:spLocks noChangeArrowheads="1"/>
            </p:cNvSpPr>
            <p:nvPr/>
          </p:nvSpPr>
          <p:spPr bwMode="auto">
            <a:xfrm>
              <a:off x="4800" y="21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4" name="Oval 31"/>
            <p:cNvSpPr>
              <a:spLocks noChangeArrowheads="1"/>
            </p:cNvSpPr>
            <p:nvPr/>
          </p:nvSpPr>
          <p:spPr bwMode="auto">
            <a:xfrm>
              <a:off x="4560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5" name="Oval 32"/>
            <p:cNvSpPr>
              <a:spLocks noChangeArrowheads="1"/>
            </p:cNvSpPr>
            <p:nvPr/>
          </p:nvSpPr>
          <p:spPr bwMode="auto">
            <a:xfrm>
              <a:off x="451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6" name="Oval 33"/>
            <p:cNvSpPr>
              <a:spLocks noChangeArrowheads="1"/>
            </p:cNvSpPr>
            <p:nvPr/>
          </p:nvSpPr>
          <p:spPr bwMode="auto">
            <a:xfrm>
              <a:off x="4512" y="21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7" name="Oval 34"/>
            <p:cNvSpPr>
              <a:spLocks noChangeArrowheads="1"/>
            </p:cNvSpPr>
            <p:nvPr/>
          </p:nvSpPr>
          <p:spPr bwMode="auto">
            <a:xfrm>
              <a:off x="4608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8" name="AutoShape 35"/>
            <p:cNvSpPr>
              <a:spLocks noChangeArrowheads="1"/>
            </p:cNvSpPr>
            <p:nvPr/>
          </p:nvSpPr>
          <p:spPr bwMode="auto">
            <a:xfrm>
              <a:off x="4416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9" name="Oval 36"/>
            <p:cNvSpPr>
              <a:spLocks noChangeArrowheads="1"/>
            </p:cNvSpPr>
            <p:nvPr/>
          </p:nvSpPr>
          <p:spPr bwMode="auto">
            <a:xfrm>
              <a:off x="504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5890498" y="4185797"/>
            <a:ext cx="2328807" cy="2160411"/>
            <a:chOff x="768" y="1488"/>
            <a:chExt cx="816" cy="768"/>
          </a:xfrm>
        </p:grpSpPr>
        <p:sp>
          <p:nvSpPr>
            <p:cNvPr id="20608" name="Oval 38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9" name="Oval 39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0" name="Oval 40"/>
            <p:cNvSpPr>
              <a:spLocks noChangeArrowheads="1"/>
            </p:cNvSpPr>
            <p:nvPr/>
          </p:nvSpPr>
          <p:spPr bwMode="auto">
            <a:xfrm>
              <a:off x="1248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1" name="Oval 41"/>
            <p:cNvSpPr>
              <a:spLocks noChangeArrowheads="1"/>
            </p:cNvSpPr>
            <p:nvPr/>
          </p:nvSpPr>
          <p:spPr bwMode="auto">
            <a:xfrm>
              <a:off x="120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" name="Oval 42"/>
            <p:cNvSpPr>
              <a:spLocks noChangeArrowheads="1"/>
            </p:cNvSpPr>
            <p:nvPr/>
          </p:nvSpPr>
          <p:spPr bwMode="auto">
            <a:xfrm>
              <a:off x="1296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3" name="Oval 43"/>
            <p:cNvSpPr>
              <a:spLocks noChangeArrowheads="1"/>
            </p:cNvSpPr>
            <p:nvPr/>
          </p:nvSpPr>
          <p:spPr bwMode="auto">
            <a:xfrm>
              <a:off x="139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4" name="Oval 44"/>
            <p:cNvSpPr>
              <a:spLocks noChangeArrowheads="1"/>
            </p:cNvSpPr>
            <p:nvPr/>
          </p:nvSpPr>
          <p:spPr bwMode="auto">
            <a:xfrm>
              <a:off x="11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5" name="Oval 45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6" name="Oval 46"/>
            <p:cNvSpPr>
              <a:spLocks noChangeArrowheads="1"/>
            </p:cNvSpPr>
            <p:nvPr/>
          </p:nvSpPr>
          <p:spPr bwMode="auto">
            <a:xfrm>
              <a:off x="1248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7" name="Oval 47"/>
            <p:cNvSpPr>
              <a:spLocks noChangeArrowheads="1"/>
            </p:cNvSpPr>
            <p:nvPr/>
          </p:nvSpPr>
          <p:spPr bwMode="auto">
            <a:xfrm>
              <a:off x="1392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8" name="Oval 48"/>
            <p:cNvSpPr>
              <a:spLocks noChangeArrowheads="1"/>
            </p:cNvSpPr>
            <p:nvPr/>
          </p:nvSpPr>
          <p:spPr bwMode="auto">
            <a:xfrm>
              <a:off x="91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9" name="Oval 49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0" name="Oval 50"/>
            <p:cNvSpPr>
              <a:spLocks noChangeArrowheads="1"/>
            </p:cNvSpPr>
            <p:nvPr/>
          </p:nvSpPr>
          <p:spPr bwMode="auto">
            <a:xfrm>
              <a:off x="100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1" name="Oval 51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2" name="AutoShape 52"/>
            <p:cNvSpPr>
              <a:spLocks noChangeArrowheads="1"/>
            </p:cNvSpPr>
            <p:nvPr/>
          </p:nvSpPr>
          <p:spPr bwMode="auto">
            <a:xfrm>
              <a:off x="768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3" name="Oval 53"/>
            <p:cNvSpPr>
              <a:spLocks noChangeArrowheads="1"/>
            </p:cNvSpPr>
            <p:nvPr/>
          </p:nvSpPr>
          <p:spPr bwMode="auto">
            <a:xfrm>
              <a:off x="1392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0157179" y="4185797"/>
            <a:ext cx="2063695" cy="2160411"/>
            <a:chOff x="1680" y="1488"/>
            <a:chExt cx="816" cy="768"/>
          </a:xfrm>
        </p:grpSpPr>
        <p:sp>
          <p:nvSpPr>
            <p:cNvPr id="20592" name="Oval 55"/>
            <p:cNvSpPr>
              <a:spLocks noChangeArrowheads="1"/>
            </p:cNvSpPr>
            <p:nvPr/>
          </p:nvSpPr>
          <p:spPr bwMode="auto">
            <a:xfrm>
              <a:off x="1968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3" name="Oval 56"/>
            <p:cNvSpPr>
              <a:spLocks noChangeArrowheads="1"/>
            </p:cNvSpPr>
            <p:nvPr/>
          </p:nvSpPr>
          <p:spPr bwMode="auto">
            <a:xfrm>
              <a:off x="2064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4" name="Oval 57"/>
            <p:cNvSpPr>
              <a:spLocks noChangeArrowheads="1"/>
            </p:cNvSpPr>
            <p:nvPr/>
          </p:nvSpPr>
          <p:spPr bwMode="auto">
            <a:xfrm>
              <a:off x="216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8"/>
            <p:cNvSpPr>
              <a:spLocks noChangeArrowheads="1"/>
            </p:cNvSpPr>
            <p:nvPr/>
          </p:nvSpPr>
          <p:spPr bwMode="auto">
            <a:xfrm>
              <a:off x="211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9"/>
            <p:cNvSpPr>
              <a:spLocks noChangeArrowheads="1"/>
            </p:cNvSpPr>
            <p:nvPr/>
          </p:nvSpPr>
          <p:spPr bwMode="auto">
            <a:xfrm>
              <a:off x="2208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60"/>
            <p:cNvSpPr>
              <a:spLocks noChangeArrowheads="1"/>
            </p:cNvSpPr>
            <p:nvPr/>
          </p:nvSpPr>
          <p:spPr bwMode="auto">
            <a:xfrm>
              <a:off x="230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61"/>
            <p:cNvSpPr>
              <a:spLocks noChangeArrowheads="1"/>
            </p:cNvSpPr>
            <p:nvPr/>
          </p:nvSpPr>
          <p:spPr bwMode="auto">
            <a:xfrm>
              <a:off x="2064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62"/>
            <p:cNvSpPr>
              <a:spLocks noChangeArrowheads="1"/>
            </p:cNvSpPr>
            <p:nvPr/>
          </p:nvSpPr>
          <p:spPr bwMode="auto">
            <a:xfrm>
              <a:off x="1968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63"/>
            <p:cNvSpPr>
              <a:spLocks noChangeArrowheads="1"/>
            </p:cNvSpPr>
            <p:nvPr/>
          </p:nvSpPr>
          <p:spPr bwMode="auto">
            <a:xfrm>
              <a:off x="216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64"/>
            <p:cNvSpPr>
              <a:spLocks noChangeArrowheads="1"/>
            </p:cNvSpPr>
            <p:nvPr/>
          </p:nvSpPr>
          <p:spPr bwMode="auto">
            <a:xfrm>
              <a:off x="23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Oval 65"/>
            <p:cNvSpPr>
              <a:spLocks noChangeArrowheads="1"/>
            </p:cNvSpPr>
            <p:nvPr/>
          </p:nvSpPr>
          <p:spPr bwMode="auto">
            <a:xfrm>
              <a:off x="1728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Oval 66"/>
            <p:cNvSpPr>
              <a:spLocks noChangeArrowheads="1"/>
            </p:cNvSpPr>
            <p:nvPr/>
          </p:nvSpPr>
          <p:spPr bwMode="auto">
            <a:xfrm>
              <a:off x="1776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Oval 67"/>
            <p:cNvSpPr>
              <a:spLocks noChangeArrowheads="1"/>
            </p:cNvSpPr>
            <p:nvPr/>
          </p:nvSpPr>
          <p:spPr bwMode="auto">
            <a:xfrm>
              <a:off x="192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5" name="Oval 68"/>
            <p:cNvSpPr>
              <a:spLocks noChangeArrowheads="1"/>
            </p:cNvSpPr>
            <p:nvPr/>
          </p:nvSpPr>
          <p:spPr bwMode="auto">
            <a:xfrm>
              <a:off x="1872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6" name="AutoShape 69"/>
            <p:cNvSpPr>
              <a:spLocks noChangeArrowheads="1"/>
            </p:cNvSpPr>
            <p:nvPr/>
          </p:nvSpPr>
          <p:spPr bwMode="auto">
            <a:xfrm>
              <a:off x="1680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" name="Oval 70"/>
            <p:cNvSpPr>
              <a:spLocks noChangeArrowheads="1"/>
            </p:cNvSpPr>
            <p:nvPr/>
          </p:nvSpPr>
          <p:spPr bwMode="auto">
            <a:xfrm>
              <a:off x="2304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12886512" y="4185797"/>
            <a:ext cx="2360286" cy="2160411"/>
            <a:chOff x="2592" y="1488"/>
            <a:chExt cx="816" cy="768"/>
          </a:xfrm>
        </p:grpSpPr>
        <p:sp>
          <p:nvSpPr>
            <p:cNvPr id="20576" name="Oval 72"/>
            <p:cNvSpPr>
              <a:spLocks noChangeArrowheads="1"/>
            </p:cNvSpPr>
            <p:nvPr/>
          </p:nvSpPr>
          <p:spPr bwMode="auto">
            <a:xfrm>
              <a:off x="2880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7" name="Oval 73"/>
            <p:cNvSpPr>
              <a:spLocks noChangeArrowheads="1"/>
            </p:cNvSpPr>
            <p:nvPr/>
          </p:nvSpPr>
          <p:spPr bwMode="auto">
            <a:xfrm>
              <a:off x="2976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8" name="Oval 74"/>
            <p:cNvSpPr>
              <a:spLocks noChangeArrowheads="1"/>
            </p:cNvSpPr>
            <p:nvPr/>
          </p:nvSpPr>
          <p:spPr bwMode="auto">
            <a:xfrm>
              <a:off x="3072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9" name="Oval 75"/>
            <p:cNvSpPr>
              <a:spLocks noChangeArrowheads="1"/>
            </p:cNvSpPr>
            <p:nvPr/>
          </p:nvSpPr>
          <p:spPr bwMode="auto">
            <a:xfrm>
              <a:off x="264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0" name="Oval 76"/>
            <p:cNvSpPr>
              <a:spLocks noChangeArrowheads="1"/>
            </p:cNvSpPr>
            <p:nvPr/>
          </p:nvSpPr>
          <p:spPr bwMode="auto">
            <a:xfrm>
              <a:off x="312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1" name="Oval 77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2" name="Oval 78"/>
            <p:cNvSpPr>
              <a:spLocks noChangeArrowheads="1"/>
            </p:cNvSpPr>
            <p:nvPr/>
          </p:nvSpPr>
          <p:spPr bwMode="auto">
            <a:xfrm>
              <a:off x="2976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" name="Oval 79"/>
            <p:cNvSpPr>
              <a:spLocks noChangeArrowheads="1"/>
            </p:cNvSpPr>
            <p:nvPr/>
          </p:nvSpPr>
          <p:spPr bwMode="auto">
            <a:xfrm>
              <a:off x="264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" name="Oval 80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" name="Oval 81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6" name="Oval 82"/>
            <p:cNvSpPr>
              <a:spLocks noChangeArrowheads="1"/>
            </p:cNvSpPr>
            <p:nvPr/>
          </p:nvSpPr>
          <p:spPr bwMode="auto">
            <a:xfrm>
              <a:off x="2736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7" name="Oval 83"/>
            <p:cNvSpPr>
              <a:spLocks noChangeArrowheads="1"/>
            </p:cNvSpPr>
            <p:nvPr/>
          </p:nvSpPr>
          <p:spPr bwMode="auto">
            <a:xfrm>
              <a:off x="2688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" name="Oval 84"/>
            <p:cNvSpPr>
              <a:spLocks noChangeArrowheads="1"/>
            </p:cNvSpPr>
            <p:nvPr/>
          </p:nvSpPr>
          <p:spPr bwMode="auto">
            <a:xfrm>
              <a:off x="292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9" name="Oval 85"/>
            <p:cNvSpPr>
              <a:spLocks noChangeArrowheads="1"/>
            </p:cNvSpPr>
            <p:nvPr/>
          </p:nvSpPr>
          <p:spPr bwMode="auto">
            <a:xfrm>
              <a:off x="278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" name="AutoShape 86"/>
            <p:cNvSpPr>
              <a:spLocks noChangeArrowheads="1"/>
            </p:cNvSpPr>
            <p:nvPr/>
          </p:nvSpPr>
          <p:spPr bwMode="auto">
            <a:xfrm>
              <a:off x="2592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1" name="Oval 87"/>
            <p:cNvSpPr>
              <a:spLocks noChangeArrowheads="1"/>
            </p:cNvSpPr>
            <p:nvPr/>
          </p:nvSpPr>
          <p:spPr bwMode="auto">
            <a:xfrm>
              <a:off x="3216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7329143" y="7966516"/>
            <a:ext cx="13628029" cy="3668198"/>
            <a:chOff x="720" y="2832"/>
            <a:chExt cx="4560" cy="1304"/>
          </a:xfrm>
        </p:grpSpPr>
        <p:sp>
          <p:nvSpPr>
            <p:cNvPr id="20499" name="Oval 89"/>
            <p:cNvSpPr>
              <a:spLocks noChangeArrowheads="1"/>
            </p:cNvSpPr>
            <p:nvPr/>
          </p:nvSpPr>
          <p:spPr bwMode="auto">
            <a:xfrm>
              <a:off x="1008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90"/>
            <p:cNvSpPr>
              <a:spLocks noChangeArrowheads="1"/>
            </p:cNvSpPr>
            <p:nvPr/>
          </p:nvSpPr>
          <p:spPr bwMode="auto">
            <a:xfrm>
              <a:off x="1104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91"/>
            <p:cNvSpPr>
              <a:spLocks noChangeArrowheads="1"/>
            </p:cNvSpPr>
            <p:nvPr/>
          </p:nvSpPr>
          <p:spPr bwMode="auto">
            <a:xfrm>
              <a:off x="1200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92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93"/>
            <p:cNvSpPr>
              <a:spLocks noChangeArrowheads="1"/>
            </p:cNvSpPr>
            <p:nvPr/>
          </p:nvSpPr>
          <p:spPr bwMode="auto">
            <a:xfrm>
              <a:off x="1536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94"/>
            <p:cNvSpPr>
              <a:spLocks noChangeArrowheads="1"/>
            </p:cNvSpPr>
            <p:nvPr/>
          </p:nvSpPr>
          <p:spPr bwMode="auto">
            <a:xfrm>
              <a:off x="134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95"/>
            <p:cNvSpPr>
              <a:spLocks noChangeArrowheads="1"/>
            </p:cNvSpPr>
            <p:nvPr/>
          </p:nvSpPr>
          <p:spPr bwMode="auto">
            <a:xfrm>
              <a:off x="1104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96"/>
            <p:cNvSpPr>
              <a:spLocks noChangeArrowheads="1"/>
            </p:cNvSpPr>
            <p:nvPr/>
          </p:nvSpPr>
          <p:spPr bwMode="auto">
            <a:xfrm>
              <a:off x="1008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97"/>
            <p:cNvSpPr>
              <a:spLocks noChangeArrowheads="1"/>
            </p:cNvSpPr>
            <p:nvPr/>
          </p:nvSpPr>
          <p:spPr bwMode="auto">
            <a:xfrm>
              <a:off x="1200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98"/>
            <p:cNvSpPr>
              <a:spLocks noChangeArrowheads="1"/>
            </p:cNvSpPr>
            <p:nvPr/>
          </p:nvSpPr>
          <p:spPr bwMode="auto">
            <a:xfrm>
              <a:off x="1344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99"/>
            <p:cNvSpPr>
              <a:spLocks noChangeArrowheads="1"/>
            </p:cNvSpPr>
            <p:nvPr/>
          </p:nvSpPr>
          <p:spPr bwMode="auto">
            <a:xfrm>
              <a:off x="864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100"/>
            <p:cNvSpPr>
              <a:spLocks noChangeArrowheads="1"/>
            </p:cNvSpPr>
            <p:nvPr/>
          </p:nvSpPr>
          <p:spPr bwMode="auto">
            <a:xfrm>
              <a:off x="81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101"/>
            <p:cNvSpPr>
              <a:spLocks noChangeArrowheads="1"/>
            </p:cNvSpPr>
            <p:nvPr/>
          </p:nvSpPr>
          <p:spPr bwMode="auto">
            <a:xfrm>
              <a:off x="96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102"/>
            <p:cNvSpPr>
              <a:spLocks noChangeArrowheads="1"/>
            </p:cNvSpPr>
            <p:nvPr/>
          </p:nvSpPr>
          <p:spPr bwMode="auto">
            <a:xfrm>
              <a:off x="912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AutoShape 103"/>
            <p:cNvSpPr>
              <a:spLocks noChangeArrowheads="1"/>
            </p:cNvSpPr>
            <p:nvPr/>
          </p:nvSpPr>
          <p:spPr bwMode="auto">
            <a:xfrm>
              <a:off x="720" y="2832"/>
              <a:ext cx="4560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104"/>
            <p:cNvSpPr>
              <a:spLocks noChangeArrowheads="1"/>
            </p:cNvSpPr>
            <p:nvPr/>
          </p:nvSpPr>
          <p:spPr bwMode="auto">
            <a:xfrm>
              <a:off x="1344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105"/>
            <p:cNvSpPr>
              <a:spLocks noChangeArrowheads="1"/>
            </p:cNvSpPr>
            <p:nvPr/>
          </p:nvSpPr>
          <p:spPr bwMode="auto">
            <a:xfrm>
              <a:off x="4656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106"/>
            <p:cNvSpPr>
              <a:spLocks noChangeArrowheads="1"/>
            </p:cNvSpPr>
            <p:nvPr/>
          </p:nvSpPr>
          <p:spPr bwMode="auto">
            <a:xfrm>
              <a:off x="4752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Oval 107"/>
            <p:cNvSpPr>
              <a:spLocks noChangeArrowheads="1"/>
            </p:cNvSpPr>
            <p:nvPr/>
          </p:nvSpPr>
          <p:spPr bwMode="auto">
            <a:xfrm>
              <a:off x="4608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Oval 108"/>
            <p:cNvSpPr>
              <a:spLocks noChangeArrowheads="1"/>
            </p:cNvSpPr>
            <p:nvPr/>
          </p:nvSpPr>
          <p:spPr bwMode="auto">
            <a:xfrm>
              <a:off x="5040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Oval 109"/>
            <p:cNvSpPr>
              <a:spLocks noChangeArrowheads="1"/>
            </p:cNvSpPr>
            <p:nvPr/>
          </p:nvSpPr>
          <p:spPr bwMode="auto">
            <a:xfrm>
              <a:off x="5088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Oval 110"/>
            <p:cNvSpPr>
              <a:spLocks noChangeArrowheads="1"/>
            </p:cNvSpPr>
            <p:nvPr/>
          </p:nvSpPr>
          <p:spPr bwMode="auto">
            <a:xfrm>
              <a:off x="4992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Oval 111"/>
            <p:cNvSpPr>
              <a:spLocks noChangeArrowheads="1"/>
            </p:cNvSpPr>
            <p:nvPr/>
          </p:nvSpPr>
          <p:spPr bwMode="auto">
            <a:xfrm>
              <a:off x="4752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Oval 112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Oval 113"/>
            <p:cNvSpPr>
              <a:spLocks noChangeArrowheads="1"/>
            </p:cNvSpPr>
            <p:nvPr/>
          </p:nvSpPr>
          <p:spPr bwMode="auto">
            <a:xfrm>
              <a:off x="4416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Oval 114"/>
            <p:cNvSpPr>
              <a:spLocks noChangeArrowheads="1"/>
            </p:cNvSpPr>
            <p:nvPr/>
          </p:nvSpPr>
          <p:spPr bwMode="auto">
            <a:xfrm>
              <a:off x="4752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Oval 115"/>
            <p:cNvSpPr>
              <a:spLocks noChangeArrowheads="1"/>
            </p:cNvSpPr>
            <p:nvPr/>
          </p:nvSpPr>
          <p:spPr bwMode="auto">
            <a:xfrm>
              <a:off x="4512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Oval 116"/>
            <p:cNvSpPr>
              <a:spLocks noChangeArrowheads="1"/>
            </p:cNvSpPr>
            <p:nvPr/>
          </p:nvSpPr>
          <p:spPr bwMode="auto">
            <a:xfrm>
              <a:off x="446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Oval 117"/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Oval 118"/>
            <p:cNvSpPr>
              <a:spLocks noChangeArrowheads="1"/>
            </p:cNvSpPr>
            <p:nvPr/>
          </p:nvSpPr>
          <p:spPr bwMode="auto">
            <a:xfrm>
              <a:off x="432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Oval 119"/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Oval 120"/>
            <p:cNvSpPr>
              <a:spLocks noChangeArrowheads="1"/>
            </p:cNvSpPr>
            <p:nvPr/>
          </p:nvSpPr>
          <p:spPr bwMode="auto">
            <a:xfrm>
              <a:off x="3744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Oval 121"/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Oval 122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Oval 123"/>
            <p:cNvSpPr>
              <a:spLocks noChangeArrowheads="1"/>
            </p:cNvSpPr>
            <p:nvPr/>
          </p:nvSpPr>
          <p:spPr bwMode="auto">
            <a:xfrm>
              <a:off x="4320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Oval 124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Oval 125"/>
            <p:cNvSpPr>
              <a:spLocks noChangeArrowheads="1"/>
            </p:cNvSpPr>
            <p:nvPr/>
          </p:nvSpPr>
          <p:spPr bwMode="auto">
            <a:xfrm>
              <a:off x="408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Oval 126"/>
            <p:cNvSpPr>
              <a:spLocks noChangeArrowheads="1"/>
            </p:cNvSpPr>
            <p:nvPr/>
          </p:nvSpPr>
          <p:spPr bwMode="auto">
            <a:xfrm>
              <a:off x="3840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7" name="Oval 127"/>
            <p:cNvSpPr>
              <a:spLocks noChangeArrowheads="1"/>
            </p:cNvSpPr>
            <p:nvPr/>
          </p:nvSpPr>
          <p:spPr bwMode="auto">
            <a:xfrm>
              <a:off x="374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8" name="Oval 128"/>
            <p:cNvSpPr>
              <a:spLocks noChangeArrowheads="1"/>
            </p:cNvSpPr>
            <p:nvPr/>
          </p:nvSpPr>
          <p:spPr bwMode="auto">
            <a:xfrm>
              <a:off x="3936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Oval 129"/>
            <p:cNvSpPr>
              <a:spLocks noChangeArrowheads="1"/>
            </p:cNvSpPr>
            <p:nvPr/>
          </p:nvSpPr>
          <p:spPr bwMode="auto">
            <a:xfrm>
              <a:off x="4080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0" name="Oval 130"/>
            <p:cNvSpPr>
              <a:spLocks noChangeArrowheads="1"/>
            </p:cNvSpPr>
            <p:nvPr/>
          </p:nvSpPr>
          <p:spPr bwMode="auto">
            <a:xfrm>
              <a:off x="3600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1" name="Oval 131"/>
            <p:cNvSpPr>
              <a:spLocks noChangeArrowheads="1"/>
            </p:cNvSpPr>
            <p:nvPr/>
          </p:nvSpPr>
          <p:spPr bwMode="auto">
            <a:xfrm>
              <a:off x="3552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Oval 132"/>
            <p:cNvSpPr>
              <a:spLocks noChangeArrowheads="1"/>
            </p:cNvSpPr>
            <p:nvPr/>
          </p:nvSpPr>
          <p:spPr bwMode="auto">
            <a:xfrm>
              <a:off x="3696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Oval 133"/>
            <p:cNvSpPr>
              <a:spLocks noChangeArrowheads="1"/>
            </p:cNvSpPr>
            <p:nvPr/>
          </p:nvSpPr>
          <p:spPr bwMode="auto">
            <a:xfrm>
              <a:off x="3456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Oval 134"/>
            <p:cNvSpPr>
              <a:spLocks noChangeArrowheads="1"/>
            </p:cNvSpPr>
            <p:nvPr/>
          </p:nvSpPr>
          <p:spPr bwMode="auto">
            <a:xfrm>
              <a:off x="40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Oval 135"/>
            <p:cNvSpPr>
              <a:spLocks noChangeArrowheads="1"/>
            </p:cNvSpPr>
            <p:nvPr/>
          </p:nvSpPr>
          <p:spPr bwMode="auto">
            <a:xfrm>
              <a:off x="1920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Oval 136"/>
            <p:cNvSpPr>
              <a:spLocks noChangeArrowheads="1"/>
            </p:cNvSpPr>
            <p:nvPr/>
          </p:nvSpPr>
          <p:spPr bwMode="auto">
            <a:xfrm>
              <a:off x="2016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Oval 137"/>
            <p:cNvSpPr>
              <a:spLocks noChangeArrowheads="1"/>
            </p:cNvSpPr>
            <p:nvPr/>
          </p:nvSpPr>
          <p:spPr bwMode="auto">
            <a:xfrm>
              <a:off x="2112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Oval 138"/>
            <p:cNvSpPr>
              <a:spLocks noChangeArrowheads="1"/>
            </p:cNvSpPr>
            <p:nvPr/>
          </p:nvSpPr>
          <p:spPr bwMode="auto">
            <a:xfrm>
              <a:off x="2400" y="30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Oval 139"/>
            <p:cNvSpPr>
              <a:spLocks noChangeArrowheads="1"/>
            </p:cNvSpPr>
            <p:nvPr/>
          </p:nvSpPr>
          <p:spPr bwMode="auto">
            <a:xfrm>
              <a:off x="2160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Oval 140"/>
            <p:cNvSpPr>
              <a:spLocks noChangeArrowheads="1"/>
            </p:cNvSpPr>
            <p:nvPr/>
          </p:nvSpPr>
          <p:spPr bwMode="auto">
            <a:xfrm>
              <a:off x="225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Oval 141"/>
            <p:cNvSpPr>
              <a:spLocks noChangeArrowheads="1"/>
            </p:cNvSpPr>
            <p:nvPr/>
          </p:nvSpPr>
          <p:spPr bwMode="auto">
            <a:xfrm>
              <a:off x="153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2" name="Oval 142"/>
            <p:cNvSpPr>
              <a:spLocks noChangeArrowheads="1"/>
            </p:cNvSpPr>
            <p:nvPr/>
          </p:nvSpPr>
          <p:spPr bwMode="auto">
            <a:xfrm>
              <a:off x="192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3" name="Oval 143"/>
            <p:cNvSpPr>
              <a:spLocks noChangeArrowheads="1"/>
            </p:cNvSpPr>
            <p:nvPr/>
          </p:nvSpPr>
          <p:spPr bwMode="auto">
            <a:xfrm>
              <a:off x="211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Oval 144"/>
            <p:cNvSpPr>
              <a:spLocks noChangeArrowheads="1"/>
            </p:cNvSpPr>
            <p:nvPr/>
          </p:nvSpPr>
          <p:spPr bwMode="auto">
            <a:xfrm>
              <a:off x="2496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5" name="Oval 145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6" name="Oval 146"/>
            <p:cNvSpPr>
              <a:spLocks noChangeArrowheads="1"/>
            </p:cNvSpPr>
            <p:nvPr/>
          </p:nvSpPr>
          <p:spPr bwMode="auto">
            <a:xfrm>
              <a:off x="1728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Oval 147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Oval 148"/>
            <p:cNvSpPr>
              <a:spLocks noChangeArrowheads="1"/>
            </p:cNvSpPr>
            <p:nvPr/>
          </p:nvSpPr>
          <p:spPr bwMode="auto">
            <a:xfrm>
              <a:off x="182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9" name="Oval 149"/>
            <p:cNvSpPr>
              <a:spLocks noChangeArrowheads="1"/>
            </p:cNvSpPr>
            <p:nvPr/>
          </p:nvSpPr>
          <p:spPr bwMode="auto">
            <a:xfrm>
              <a:off x="2256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Oval 150"/>
            <p:cNvSpPr>
              <a:spLocks noChangeArrowheads="1"/>
            </p:cNvSpPr>
            <p:nvPr/>
          </p:nvSpPr>
          <p:spPr bwMode="auto">
            <a:xfrm>
              <a:off x="2832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1" name="Oval 151"/>
            <p:cNvSpPr>
              <a:spLocks noChangeArrowheads="1"/>
            </p:cNvSpPr>
            <p:nvPr/>
          </p:nvSpPr>
          <p:spPr bwMode="auto">
            <a:xfrm>
              <a:off x="3216" y="31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2" name="Oval 152"/>
            <p:cNvSpPr>
              <a:spLocks noChangeArrowheads="1"/>
            </p:cNvSpPr>
            <p:nvPr/>
          </p:nvSpPr>
          <p:spPr bwMode="auto">
            <a:xfrm>
              <a:off x="3024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Oval 153"/>
            <p:cNvSpPr>
              <a:spLocks noChangeArrowheads="1"/>
            </p:cNvSpPr>
            <p:nvPr/>
          </p:nvSpPr>
          <p:spPr bwMode="auto">
            <a:xfrm>
              <a:off x="2592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Oval 154"/>
            <p:cNvSpPr>
              <a:spLocks noChangeArrowheads="1"/>
            </p:cNvSpPr>
            <p:nvPr/>
          </p:nvSpPr>
          <p:spPr bwMode="auto">
            <a:xfrm>
              <a:off x="3360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5" name="Oval 155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6" name="Oval 156"/>
            <p:cNvSpPr>
              <a:spLocks noChangeArrowheads="1"/>
            </p:cNvSpPr>
            <p:nvPr/>
          </p:nvSpPr>
          <p:spPr bwMode="auto">
            <a:xfrm>
              <a:off x="2928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7" name="Oval 157"/>
            <p:cNvSpPr>
              <a:spLocks noChangeArrowheads="1"/>
            </p:cNvSpPr>
            <p:nvPr/>
          </p:nvSpPr>
          <p:spPr bwMode="auto">
            <a:xfrm>
              <a:off x="259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8" name="Oval 158"/>
            <p:cNvSpPr>
              <a:spLocks noChangeArrowheads="1"/>
            </p:cNvSpPr>
            <p:nvPr/>
          </p:nvSpPr>
          <p:spPr bwMode="auto">
            <a:xfrm>
              <a:off x="3024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9" name="Oval 159"/>
            <p:cNvSpPr>
              <a:spLocks noChangeArrowheads="1"/>
            </p:cNvSpPr>
            <p:nvPr/>
          </p:nvSpPr>
          <p:spPr bwMode="auto">
            <a:xfrm>
              <a:off x="3168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0" name="Oval 160"/>
            <p:cNvSpPr>
              <a:spLocks noChangeArrowheads="1"/>
            </p:cNvSpPr>
            <p:nvPr/>
          </p:nvSpPr>
          <p:spPr bwMode="auto">
            <a:xfrm>
              <a:off x="2688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1" name="Oval 161"/>
            <p:cNvSpPr>
              <a:spLocks noChangeArrowheads="1"/>
            </p:cNvSpPr>
            <p:nvPr/>
          </p:nvSpPr>
          <p:spPr bwMode="auto">
            <a:xfrm>
              <a:off x="264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2" name="Oval 162"/>
            <p:cNvSpPr>
              <a:spLocks noChangeArrowheads="1"/>
            </p:cNvSpPr>
            <p:nvPr/>
          </p:nvSpPr>
          <p:spPr bwMode="auto">
            <a:xfrm>
              <a:off x="28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Oval 163"/>
            <p:cNvSpPr>
              <a:spLocks noChangeArrowheads="1"/>
            </p:cNvSpPr>
            <p:nvPr/>
          </p:nvSpPr>
          <p:spPr bwMode="auto">
            <a:xfrm>
              <a:off x="2736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Oval 164"/>
            <p:cNvSpPr>
              <a:spLocks noChangeArrowheads="1"/>
            </p:cNvSpPr>
            <p:nvPr/>
          </p:nvSpPr>
          <p:spPr bwMode="auto">
            <a:xfrm>
              <a:off x="3168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5" name="Line 165"/>
            <p:cNvSpPr>
              <a:spLocks noChangeShapeType="1"/>
            </p:cNvSpPr>
            <p:nvPr/>
          </p:nvSpPr>
          <p:spPr bwMode="auto">
            <a:xfrm>
              <a:off x="720" y="3744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5" name="Object 166"/>
            <p:cNvGraphicFramePr>
              <a:graphicFrameLocks noChangeAspect="1"/>
            </p:cNvGraphicFramePr>
            <p:nvPr/>
          </p:nvGraphicFramePr>
          <p:xfrm>
            <a:off x="5040" y="3840"/>
            <a:ext cx="211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58" name="Equation" r:id="rId4" imgW="126720" imgH="177480" progId="Equation.3">
                    <p:embed/>
                  </p:oleObj>
                </mc:Choice>
                <mc:Fallback>
                  <p:oleObj name="Equation" r:id="rId4" imgW="126720" imgH="177480" progId="Equation.3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840"/>
                          <a:ext cx="211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82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54947"/>
              </p:ext>
            </p:extLst>
          </p:nvPr>
        </p:nvGraphicFramePr>
        <p:xfrm>
          <a:off x="10586149" y="1931150"/>
          <a:ext cx="2138940" cy="113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59" name="Equation" r:id="rId6" imgW="380880" imgH="241200" progId="Equation.3">
                  <p:embed/>
                </p:oleObj>
              </mc:Choice>
              <mc:Fallback>
                <p:oleObj name="Equation" r:id="rId6" imgW="380880" imgH="241200" progId="Equation.3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6149" y="1931150"/>
                        <a:ext cx="2138940" cy="11336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346980"/>
              </p:ext>
            </p:extLst>
          </p:nvPr>
        </p:nvGraphicFramePr>
        <p:xfrm>
          <a:off x="13197054" y="2970565"/>
          <a:ext cx="952829" cy="108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60"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7054" y="2970565"/>
                        <a:ext cx="952829" cy="1080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128131"/>
              </p:ext>
            </p:extLst>
          </p:nvPr>
        </p:nvGraphicFramePr>
        <p:xfrm>
          <a:off x="16576971" y="2970565"/>
          <a:ext cx="1035358" cy="108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61" name="Equation" r:id="rId10" imgW="164880" imgH="228600" progId="Equation.3">
                  <p:embed/>
                </p:oleObj>
              </mc:Choice>
              <mc:Fallback>
                <p:oleObj name="Equation" r:id="rId10" imgW="164880" imgH="228600" progId="Equation.3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6971" y="2970565"/>
                        <a:ext cx="1035358" cy="1080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Freeform 171"/>
          <p:cNvSpPr>
            <a:spLocks/>
          </p:cNvSpPr>
          <p:nvPr/>
        </p:nvSpPr>
        <p:spPr bwMode="auto">
          <a:xfrm>
            <a:off x="13917301" y="3645694"/>
            <a:ext cx="3611467" cy="675129"/>
          </a:xfrm>
          <a:custGeom>
            <a:avLst/>
            <a:gdLst>
              <a:gd name="T0" fmla="*/ 0 w 720"/>
              <a:gd name="T1" fmla="*/ 2147483647 h 240"/>
              <a:gd name="T2" fmla="*/ 2147483647 w 720"/>
              <a:gd name="T3" fmla="*/ 0 h 240"/>
              <a:gd name="T4" fmla="*/ 2147483647 w 720"/>
              <a:gd name="T5" fmla="*/ 2147483647 h 240"/>
              <a:gd name="T6" fmla="*/ 0 60000 65536"/>
              <a:gd name="T7" fmla="*/ 0 60000 65536"/>
              <a:gd name="T8" fmla="*/ 0 60000 65536"/>
              <a:gd name="T9" fmla="*/ 0 w 720"/>
              <a:gd name="T10" fmla="*/ 0 h 240"/>
              <a:gd name="T11" fmla="*/ 720 w 72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">
                <a:moveTo>
                  <a:pt x="0" y="240"/>
                </a:moveTo>
                <a:cubicBezTo>
                  <a:pt x="108" y="120"/>
                  <a:pt x="216" y="0"/>
                  <a:pt x="336" y="0"/>
                </a:cubicBezTo>
                <a:cubicBezTo>
                  <a:pt x="456" y="0"/>
                  <a:pt x="656" y="200"/>
                  <a:pt x="720" y="24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8.3.  multiple populations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  <a:sym typeface="Wingdings" pitchFamily="2" charset="2"/>
              </a:rPr>
              <a:t> continuum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11918" y="158667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8.1. Mean-field argument (review)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4800" dirty="0" smtClean="0">
                <a:latin typeface="Arial Narrow" pitchFamily="34" charset="0"/>
                <a:cs typeface="ＭＳ Ｐゴシック" charset="0"/>
              </a:rPr>
              <a:t>       - aims and challenges for this week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transients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can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.3.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 (cortex)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orientation </a:t>
            </a:r>
            <a:r>
              <a:rPr lang="fr-CH" sz="4400" noProof="0" dirty="0" err="1" smtClean="0">
                <a:latin typeface="Arial Narrow" pitchFamily="34" charset="0"/>
              </a:rPr>
              <a:t>columns</a:t>
            </a:r>
            <a:endParaRPr lang="fr-CH" sz="4400" dirty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Spatial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cotinuum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(model)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en-US" sz="4400" dirty="0" smtClean="0">
                <a:latin typeface="Arial Narrow" pitchFamily="34" charset="0"/>
                <a:cs typeface="ＭＳ Ｐゴシック" charset="0"/>
              </a:rPr>
              <a:t>- field equations</a:t>
            </a:r>
            <a:endParaRPr kumimoji="0" lang="fr-CH" sz="5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baseline="0" dirty="0" smtClean="0">
                <a:latin typeface="Arial Narrow" pitchFamily="34" charset="0"/>
                <a:cs typeface="ＭＳ Ｐゴシック" charset="0"/>
              </a:rPr>
              <a:t>8.5.  Solution types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8.6.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.7.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14710" y="150568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120782" y="8897938"/>
            <a:ext cx="7638207" cy="19064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85800" indent="-685800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defRPr lang="fr-CH" sz="4700" kern="1200" dirty="0" smtClean="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r>
              <a:rPr lang="en-US" sz="400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157" y="7751442"/>
            <a:ext cx="7853368" cy="31700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8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18 +</a:t>
            </a:r>
          </a:p>
          <a:p>
            <a:r>
              <a:rPr lang="en-US" sz="4400" dirty="0"/>
              <a:t>+</a:t>
            </a:r>
            <a:r>
              <a:rPr lang="en-US" sz="4400" dirty="0" smtClean="0"/>
              <a:t>Ch. 12.3.7+Ch 15.1-15.2.3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11268328" y="6380537"/>
            <a:ext cx="10265694" cy="17837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55760" y="4185797"/>
            <a:ext cx="2407645" cy="2160411"/>
            <a:chOff x="768" y="1488"/>
            <a:chExt cx="816" cy="768"/>
          </a:xfrm>
        </p:grpSpPr>
        <p:sp>
          <p:nvSpPr>
            <p:cNvPr id="20640" name="Oval 4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1" name="Oval 5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2" name="Oval 6"/>
            <p:cNvSpPr>
              <a:spLocks noChangeArrowheads="1"/>
            </p:cNvSpPr>
            <p:nvPr/>
          </p:nvSpPr>
          <p:spPr bwMode="auto">
            <a:xfrm>
              <a:off x="1248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3" name="Oval 7"/>
            <p:cNvSpPr>
              <a:spLocks noChangeArrowheads="1"/>
            </p:cNvSpPr>
            <p:nvPr/>
          </p:nvSpPr>
          <p:spPr bwMode="auto">
            <a:xfrm>
              <a:off x="120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4" name="Oval 8"/>
            <p:cNvSpPr>
              <a:spLocks noChangeArrowheads="1"/>
            </p:cNvSpPr>
            <p:nvPr/>
          </p:nvSpPr>
          <p:spPr bwMode="auto">
            <a:xfrm>
              <a:off x="1296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5" name="Oval 9"/>
            <p:cNvSpPr>
              <a:spLocks noChangeArrowheads="1"/>
            </p:cNvSpPr>
            <p:nvPr/>
          </p:nvSpPr>
          <p:spPr bwMode="auto">
            <a:xfrm>
              <a:off x="139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6" name="Oval 10"/>
            <p:cNvSpPr>
              <a:spLocks noChangeArrowheads="1"/>
            </p:cNvSpPr>
            <p:nvPr/>
          </p:nvSpPr>
          <p:spPr bwMode="auto">
            <a:xfrm>
              <a:off x="11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7" name="Oval 11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8" name="Oval 12"/>
            <p:cNvSpPr>
              <a:spLocks noChangeArrowheads="1"/>
            </p:cNvSpPr>
            <p:nvPr/>
          </p:nvSpPr>
          <p:spPr bwMode="auto">
            <a:xfrm>
              <a:off x="1248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9" name="Oval 13"/>
            <p:cNvSpPr>
              <a:spLocks noChangeArrowheads="1"/>
            </p:cNvSpPr>
            <p:nvPr/>
          </p:nvSpPr>
          <p:spPr bwMode="auto">
            <a:xfrm>
              <a:off x="1392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0" name="Oval 14"/>
            <p:cNvSpPr>
              <a:spLocks noChangeArrowheads="1"/>
            </p:cNvSpPr>
            <p:nvPr/>
          </p:nvSpPr>
          <p:spPr bwMode="auto">
            <a:xfrm>
              <a:off x="91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1" name="Oval 1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2" name="Oval 16"/>
            <p:cNvSpPr>
              <a:spLocks noChangeArrowheads="1"/>
            </p:cNvSpPr>
            <p:nvPr/>
          </p:nvSpPr>
          <p:spPr bwMode="auto">
            <a:xfrm>
              <a:off x="100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3" name="Oval 17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4" name="AutoShape 18"/>
            <p:cNvSpPr>
              <a:spLocks noChangeArrowheads="1"/>
            </p:cNvSpPr>
            <p:nvPr/>
          </p:nvSpPr>
          <p:spPr bwMode="auto">
            <a:xfrm>
              <a:off x="768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5" name="Oval 19"/>
            <p:cNvSpPr>
              <a:spLocks noChangeArrowheads="1"/>
            </p:cNvSpPr>
            <p:nvPr/>
          </p:nvSpPr>
          <p:spPr bwMode="auto">
            <a:xfrm>
              <a:off x="1392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290332" y="4185797"/>
            <a:ext cx="2266018" cy="2160411"/>
            <a:chOff x="4416" y="1488"/>
            <a:chExt cx="816" cy="768"/>
          </a:xfrm>
        </p:grpSpPr>
        <p:sp>
          <p:nvSpPr>
            <p:cNvPr id="20624" name="Oval 21"/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5" name="Oval 22"/>
            <p:cNvSpPr>
              <a:spLocks noChangeArrowheads="1"/>
            </p:cNvSpPr>
            <p:nvPr/>
          </p:nvSpPr>
          <p:spPr bwMode="auto">
            <a:xfrm>
              <a:off x="48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6" name="Oval 23"/>
            <p:cNvSpPr>
              <a:spLocks noChangeArrowheads="1"/>
            </p:cNvSpPr>
            <p:nvPr/>
          </p:nvSpPr>
          <p:spPr bwMode="auto">
            <a:xfrm>
              <a:off x="4656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7" name="Oval 24"/>
            <p:cNvSpPr>
              <a:spLocks noChangeArrowheads="1"/>
            </p:cNvSpPr>
            <p:nvPr/>
          </p:nvSpPr>
          <p:spPr bwMode="auto">
            <a:xfrm>
              <a:off x="5088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8" name="Oval 25"/>
            <p:cNvSpPr>
              <a:spLocks noChangeArrowheads="1"/>
            </p:cNvSpPr>
            <p:nvPr/>
          </p:nvSpPr>
          <p:spPr bwMode="auto">
            <a:xfrm>
              <a:off x="494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9" name="Oval 26"/>
            <p:cNvSpPr>
              <a:spLocks noChangeArrowheads="1"/>
            </p:cNvSpPr>
            <p:nvPr/>
          </p:nvSpPr>
          <p:spPr bwMode="auto">
            <a:xfrm>
              <a:off x="504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0" name="Oval 27"/>
            <p:cNvSpPr>
              <a:spLocks noChangeArrowheads="1"/>
            </p:cNvSpPr>
            <p:nvPr/>
          </p:nvSpPr>
          <p:spPr bwMode="auto">
            <a:xfrm>
              <a:off x="4800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1" name="Oval 28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2" name="Oval 29"/>
            <p:cNvSpPr>
              <a:spLocks noChangeArrowheads="1"/>
            </p:cNvSpPr>
            <p:nvPr/>
          </p:nvSpPr>
          <p:spPr bwMode="auto">
            <a:xfrm>
              <a:off x="446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3" name="Oval 30"/>
            <p:cNvSpPr>
              <a:spLocks noChangeArrowheads="1"/>
            </p:cNvSpPr>
            <p:nvPr/>
          </p:nvSpPr>
          <p:spPr bwMode="auto">
            <a:xfrm>
              <a:off x="4800" y="21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4" name="Oval 31"/>
            <p:cNvSpPr>
              <a:spLocks noChangeArrowheads="1"/>
            </p:cNvSpPr>
            <p:nvPr/>
          </p:nvSpPr>
          <p:spPr bwMode="auto">
            <a:xfrm>
              <a:off x="4560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5" name="Oval 32"/>
            <p:cNvSpPr>
              <a:spLocks noChangeArrowheads="1"/>
            </p:cNvSpPr>
            <p:nvPr/>
          </p:nvSpPr>
          <p:spPr bwMode="auto">
            <a:xfrm>
              <a:off x="451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6" name="Oval 33"/>
            <p:cNvSpPr>
              <a:spLocks noChangeArrowheads="1"/>
            </p:cNvSpPr>
            <p:nvPr/>
          </p:nvSpPr>
          <p:spPr bwMode="auto">
            <a:xfrm>
              <a:off x="4512" y="21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7" name="Oval 34"/>
            <p:cNvSpPr>
              <a:spLocks noChangeArrowheads="1"/>
            </p:cNvSpPr>
            <p:nvPr/>
          </p:nvSpPr>
          <p:spPr bwMode="auto">
            <a:xfrm>
              <a:off x="4608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8" name="AutoShape 35"/>
            <p:cNvSpPr>
              <a:spLocks noChangeArrowheads="1"/>
            </p:cNvSpPr>
            <p:nvPr/>
          </p:nvSpPr>
          <p:spPr bwMode="auto">
            <a:xfrm>
              <a:off x="4416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9" name="Oval 36"/>
            <p:cNvSpPr>
              <a:spLocks noChangeArrowheads="1"/>
            </p:cNvSpPr>
            <p:nvPr/>
          </p:nvSpPr>
          <p:spPr bwMode="auto">
            <a:xfrm>
              <a:off x="504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3317115" y="4185797"/>
            <a:ext cx="2328807" cy="2160411"/>
            <a:chOff x="768" y="1488"/>
            <a:chExt cx="816" cy="768"/>
          </a:xfrm>
        </p:grpSpPr>
        <p:sp>
          <p:nvSpPr>
            <p:cNvPr id="20608" name="Oval 38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9" name="Oval 39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0" name="Oval 40"/>
            <p:cNvSpPr>
              <a:spLocks noChangeArrowheads="1"/>
            </p:cNvSpPr>
            <p:nvPr/>
          </p:nvSpPr>
          <p:spPr bwMode="auto">
            <a:xfrm>
              <a:off x="1248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1" name="Oval 41"/>
            <p:cNvSpPr>
              <a:spLocks noChangeArrowheads="1"/>
            </p:cNvSpPr>
            <p:nvPr/>
          </p:nvSpPr>
          <p:spPr bwMode="auto">
            <a:xfrm>
              <a:off x="120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" name="Oval 42"/>
            <p:cNvSpPr>
              <a:spLocks noChangeArrowheads="1"/>
            </p:cNvSpPr>
            <p:nvPr/>
          </p:nvSpPr>
          <p:spPr bwMode="auto">
            <a:xfrm>
              <a:off x="1296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3" name="Oval 43"/>
            <p:cNvSpPr>
              <a:spLocks noChangeArrowheads="1"/>
            </p:cNvSpPr>
            <p:nvPr/>
          </p:nvSpPr>
          <p:spPr bwMode="auto">
            <a:xfrm>
              <a:off x="139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4" name="Oval 44"/>
            <p:cNvSpPr>
              <a:spLocks noChangeArrowheads="1"/>
            </p:cNvSpPr>
            <p:nvPr/>
          </p:nvSpPr>
          <p:spPr bwMode="auto">
            <a:xfrm>
              <a:off x="11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5" name="Oval 45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6" name="Oval 46"/>
            <p:cNvSpPr>
              <a:spLocks noChangeArrowheads="1"/>
            </p:cNvSpPr>
            <p:nvPr/>
          </p:nvSpPr>
          <p:spPr bwMode="auto">
            <a:xfrm>
              <a:off x="1248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7" name="Oval 47"/>
            <p:cNvSpPr>
              <a:spLocks noChangeArrowheads="1"/>
            </p:cNvSpPr>
            <p:nvPr/>
          </p:nvSpPr>
          <p:spPr bwMode="auto">
            <a:xfrm>
              <a:off x="1392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8" name="Oval 48"/>
            <p:cNvSpPr>
              <a:spLocks noChangeArrowheads="1"/>
            </p:cNvSpPr>
            <p:nvPr/>
          </p:nvSpPr>
          <p:spPr bwMode="auto">
            <a:xfrm>
              <a:off x="91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9" name="Oval 49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0" name="Oval 50"/>
            <p:cNvSpPr>
              <a:spLocks noChangeArrowheads="1"/>
            </p:cNvSpPr>
            <p:nvPr/>
          </p:nvSpPr>
          <p:spPr bwMode="auto">
            <a:xfrm>
              <a:off x="100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1" name="Oval 51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2" name="AutoShape 52"/>
            <p:cNvSpPr>
              <a:spLocks noChangeArrowheads="1"/>
            </p:cNvSpPr>
            <p:nvPr/>
          </p:nvSpPr>
          <p:spPr bwMode="auto">
            <a:xfrm>
              <a:off x="768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3" name="Oval 53"/>
            <p:cNvSpPr>
              <a:spLocks noChangeArrowheads="1"/>
            </p:cNvSpPr>
            <p:nvPr/>
          </p:nvSpPr>
          <p:spPr bwMode="auto">
            <a:xfrm>
              <a:off x="1392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583796" y="4185797"/>
            <a:ext cx="2063695" cy="2160411"/>
            <a:chOff x="1680" y="1488"/>
            <a:chExt cx="816" cy="768"/>
          </a:xfrm>
        </p:grpSpPr>
        <p:sp>
          <p:nvSpPr>
            <p:cNvPr id="20592" name="Oval 55"/>
            <p:cNvSpPr>
              <a:spLocks noChangeArrowheads="1"/>
            </p:cNvSpPr>
            <p:nvPr/>
          </p:nvSpPr>
          <p:spPr bwMode="auto">
            <a:xfrm>
              <a:off x="1968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3" name="Oval 56"/>
            <p:cNvSpPr>
              <a:spLocks noChangeArrowheads="1"/>
            </p:cNvSpPr>
            <p:nvPr/>
          </p:nvSpPr>
          <p:spPr bwMode="auto">
            <a:xfrm>
              <a:off x="2064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4" name="Oval 57"/>
            <p:cNvSpPr>
              <a:spLocks noChangeArrowheads="1"/>
            </p:cNvSpPr>
            <p:nvPr/>
          </p:nvSpPr>
          <p:spPr bwMode="auto">
            <a:xfrm>
              <a:off x="216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8"/>
            <p:cNvSpPr>
              <a:spLocks noChangeArrowheads="1"/>
            </p:cNvSpPr>
            <p:nvPr/>
          </p:nvSpPr>
          <p:spPr bwMode="auto">
            <a:xfrm>
              <a:off x="211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9"/>
            <p:cNvSpPr>
              <a:spLocks noChangeArrowheads="1"/>
            </p:cNvSpPr>
            <p:nvPr/>
          </p:nvSpPr>
          <p:spPr bwMode="auto">
            <a:xfrm>
              <a:off x="2208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60"/>
            <p:cNvSpPr>
              <a:spLocks noChangeArrowheads="1"/>
            </p:cNvSpPr>
            <p:nvPr/>
          </p:nvSpPr>
          <p:spPr bwMode="auto">
            <a:xfrm>
              <a:off x="230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61"/>
            <p:cNvSpPr>
              <a:spLocks noChangeArrowheads="1"/>
            </p:cNvSpPr>
            <p:nvPr/>
          </p:nvSpPr>
          <p:spPr bwMode="auto">
            <a:xfrm>
              <a:off x="2064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62"/>
            <p:cNvSpPr>
              <a:spLocks noChangeArrowheads="1"/>
            </p:cNvSpPr>
            <p:nvPr/>
          </p:nvSpPr>
          <p:spPr bwMode="auto">
            <a:xfrm>
              <a:off x="1968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63"/>
            <p:cNvSpPr>
              <a:spLocks noChangeArrowheads="1"/>
            </p:cNvSpPr>
            <p:nvPr/>
          </p:nvSpPr>
          <p:spPr bwMode="auto">
            <a:xfrm>
              <a:off x="216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64"/>
            <p:cNvSpPr>
              <a:spLocks noChangeArrowheads="1"/>
            </p:cNvSpPr>
            <p:nvPr/>
          </p:nvSpPr>
          <p:spPr bwMode="auto">
            <a:xfrm>
              <a:off x="23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Oval 65"/>
            <p:cNvSpPr>
              <a:spLocks noChangeArrowheads="1"/>
            </p:cNvSpPr>
            <p:nvPr/>
          </p:nvSpPr>
          <p:spPr bwMode="auto">
            <a:xfrm>
              <a:off x="1728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Oval 66"/>
            <p:cNvSpPr>
              <a:spLocks noChangeArrowheads="1"/>
            </p:cNvSpPr>
            <p:nvPr/>
          </p:nvSpPr>
          <p:spPr bwMode="auto">
            <a:xfrm>
              <a:off x="1776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Oval 67"/>
            <p:cNvSpPr>
              <a:spLocks noChangeArrowheads="1"/>
            </p:cNvSpPr>
            <p:nvPr/>
          </p:nvSpPr>
          <p:spPr bwMode="auto">
            <a:xfrm>
              <a:off x="192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5" name="Oval 68"/>
            <p:cNvSpPr>
              <a:spLocks noChangeArrowheads="1"/>
            </p:cNvSpPr>
            <p:nvPr/>
          </p:nvSpPr>
          <p:spPr bwMode="auto">
            <a:xfrm>
              <a:off x="1872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6" name="AutoShape 69"/>
            <p:cNvSpPr>
              <a:spLocks noChangeArrowheads="1"/>
            </p:cNvSpPr>
            <p:nvPr/>
          </p:nvSpPr>
          <p:spPr bwMode="auto">
            <a:xfrm>
              <a:off x="1680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" name="Oval 70"/>
            <p:cNvSpPr>
              <a:spLocks noChangeArrowheads="1"/>
            </p:cNvSpPr>
            <p:nvPr/>
          </p:nvSpPr>
          <p:spPr bwMode="auto">
            <a:xfrm>
              <a:off x="2304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10313129" y="4185797"/>
            <a:ext cx="2360286" cy="2160411"/>
            <a:chOff x="2592" y="1488"/>
            <a:chExt cx="816" cy="768"/>
          </a:xfrm>
        </p:grpSpPr>
        <p:sp>
          <p:nvSpPr>
            <p:cNvPr id="20576" name="Oval 72"/>
            <p:cNvSpPr>
              <a:spLocks noChangeArrowheads="1"/>
            </p:cNvSpPr>
            <p:nvPr/>
          </p:nvSpPr>
          <p:spPr bwMode="auto">
            <a:xfrm>
              <a:off x="2880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7" name="Oval 73"/>
            <p:cNvSpPr>
              <a:spLocks noChangeArrowheads="1"/>
            </p:cNvSpPr>
            <p:nvPr/>
          </p:nvSpPr>
          <p:spPr bwMode="auto">
            <a:xfrm>
              <a:off x="2976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8" name="Oval 74"/>
            <p:cNvSpPr>
              <a:spLocks noChangeArrowheads="1"/>
            </p:cNvSpPr>
            <p:nvPr/>
          </p:nvSpPr>
          <p:spPr bwMode="auto">
            <a:xfrm>
              <a:off x="3072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9" name="Oval 75"/>
            <p:cNvSpPr>
              <a:spLocks noChangeArrowheads="1"/>
            </p:cNvSpPr>
            <p:nvPr/>
          </p:nvSpPr>
          <p:spPr bwMode="auto">
            <a:xfrm>
              <a:off x="264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0" name="Oval 76"/>
            <p:cNvSpPr>
              <a:spLocks noChangeArrowheads="1"/>
            </p:cNvSpPr>
            <p:nvPr/>
          </p:nvSpPr>
          <p:spPr bwMode="auto">
            <a:xfrm>
              <a:off x="312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1" name="Oval 77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2" name="Oval 78"/>
            <p:cNvSpPr>
              <a:spLocks noChangeArrowheads="1"/>
            </p:cNvSpPr>
            <p:nvPr/>
          </p:nvSpPr>
          <p:spPr bwMode="auto">
            <a:xfrm>
              <a:off x="2976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" name="Oval 79"/>
            <p:cNvSpPr>
              <a:spLocks noChangeArrowheads="1"/>
            </p:cNvSpPr>
            <p:nvPr/>
          </p:nvSpPr>
          <p:spPr bwMode="auto">
            <a:xfrm>
              <a:off x="264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" name="Oval 80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" name="Oval 81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6" name="Oval 82"/>
            <p:cNvSpPr>
              <a:spLocks noChangeArrowheads="1"/>
            </p:cNvSpPr>
            <p:nvPr/>
          </p:nvSpPr>
          <p:spPr bwMode="auto">
            <a:xfrm>
              <a:off x="2736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7" name="Oval 83"/>
            <p:cNvSpPr>
              <a:spLocks noChangeArrowheads="1"/>
            </p:cNvSpPr>
            <p:nvPr/>
          </p:nvSpPr>
          <p:spPr bwMode="auto">
            <a:xfrm>
              <a:off x="2688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" name="Oval 84"/>
            <p:cNvSpPr>
              <a:spLocks noChangeArrowheads="1"/>
            </p:cNvSpPr>
            <p:nvPr/>
          </p:nvSpPr>
          <p:spPr bwMode="auto">
            <a:xfrm>
              <a:off x="292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9" name="Oval 85"/>
            <p:cNvSpPr>
              <a:spLocks noChangeArrowheads="1"/>
            </p:cNvSpPr>
            <p:nvPr/>
          </p:nvSpPr>
          <p:spPr bwMode="auto">
            <a:xfrm>
              <a:off x="278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" name="AutoShape 86"/>
            <p:cNvSpPr>
              <a:spLocks noChangeArrowheads="1"/>
            </p:cNvSpPr>
            <p:nvPr/>
          </p:nvSpPr>
          <p:spPr bwMode="auto">
            <a:xfrm>
              <a:off x="2592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1" name="Oval 87"/>
            <p:cNvSpPr>
              <a:spLocks noChangeArrowheads="1"/>
            </p:cNvSpPr>
            <p:nvPr/>
          </p:nvSpPr>
          <p:spPr bwMode="auto">
            <a:xfrm>
              <a:off x="3216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4755760" y="7966516"/>
            <a:ext cx="13628029" cy="3668198"/>
            <a:chOff x="720" y="2832"/>
            <a:chExt cx="4560" cy="1304"/>
          </a:xfrm>
        </p:grpSpPr>
        <p:sp>
          <p:nvSpPr>
            <p:cNvPr id="20499" name="Oval 89"/>
            <p:cNvSpPr>
              <a:spLocks noChangeArrowheads="1"/>
            </p:cNvSpPr>
            <p:nvPr/>
          </p:nvSpPr>
          <p:spPr bwMode="auto">
            <a:xfrm>
              <a:off x="1008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90"/>
            <p:cNvSpPr>
              <a:spLocks noChangeArrowheads="1"/>
            </p:cNvSpPr>
            <p:nvPr/>
          </p:nvSpPr>
          <p:spPr bwMode="auto">
            <a:xfrm>
              <a:off x="1104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91"/>
            <p:cNvSpPr>
              <a:spLocks noChangeArrowheads="1"/>
            </p:cNvSpPr>
            <p:nvPr/>
          </p:nvSpPr>
          <p:spPr bwMode="auto">
            <a:xfrm>
              <a:off x="1200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92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93"/>
            <p:cNvSpPr>
              <a:spLocks noChangeArrowheads="1"/>
            </p:cNvSpPr>
            <p:nvPr/>
          </p:nvSpPr>
          <p:spPr bwMode="auto">
            <a:xfrm>
              <a:off x="1536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94"/>
            <p:cNvSpPr>
              <a:spLocks noChangeArrowheads="1"/>
            </p:cNvSpPr>
            <p:nvPr/>
          </p:nvSpPr>
          <p:spPr bwMode="auto">
            <a:xfrm>
              <a:off x="134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95"/>
            <p:cNvSpPr>
              <a:spLocks noChangeArrowheads="1"/>
            </p:cNvSpPr>
            <p:nvPr/>
          </p:nvSpPr>
          <p:spPr bwMode="auto">
            <a:xfrm>
              <a:off x="1104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96"/>
            <p:cNvSpPr>
              <a:spLocks noChangeArrowheads="1"/>
            </p:cNvSpPr>
            <p:nvPr/>
          </p:nvSpPr>
          <p:spPr bwMode="auto">
            <a:xfrm>
              <a:off x="1008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97"/>
            <p:cNvSpPr>
              <a:spLocks noChangeArrowheads="1"/>
            </p:cNvSpPr>
            <p:nvPr/>
          </p:nvSpPr>
          <p:spPr bwMode="auto">
            <a:xfrm>
              <a:off x="1200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98"/>
            <p:cNvSpPr>
              <a:spLocks noChangeArrowheads="1"/>
            </p:cNvSpPr>
            <p:nvPr/>
          </p:nvSpPr>
          <p:spPr bwMode="auto">
            <a:xfrm>
              <a:off x="1344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99"/>
            <p:cNvSpPr>
              <a:spLocks noChangeArrowheads="1"/>
            </p:cNvSpPr>
            <p:nvPr/>
          </p:nvSpPr>
          <p:spPr bwMode="auto">
            <a:xfrm>
              <a:off x="864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100"/>
            <p:cNvSpPr>
              <a:spLocks noChangeArrowheads="1"/>
            </p:cNvSpPr>
            <p:nvPr/>
          </p:nvSpPr>
          <p:spPr bwMode="auto">
            <a:xfrm>
              <a:off x="81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101"/>
            <p:cNvSpPr>
              <a:spLocks noChangeArrowheads="1"/>
            </p:cNvSpPr>
            <p:nvPr/>
          </p:nvSpPr>
          <p:spPr bwMode="auto">
            <a:xfrm>
              <a:off x="96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102"/>
            <p:cNvSpPr>
              <a:spLocks noChangeArrowheads="1"/>
            </p:cNvSpPr>
            <p:nvPr/>
          </p:nvSpPr>
          <p:spPr bwMode="auto">
            <a:xfrm>
              <a:off x="912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AutoShape 103"/>
            <p:cNvSpPr>
              <a:spLocks noChangeArrowheads="1"/>
            </p:cNvSpPr>
            <p:nvPr/>
          </p:nvSpPr>
          <p:spPr bwMode="auto">
            <a:xfrm>
              <a:off x="720" y="2832"/>
              <a:ext cx="4560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104"/>
            <p:cNvSpPr>
              <a:spLocks noChangeArrowheads="1"/>
            </p:cNvSpPr>
            <p:nvPr/>
          </p:nvSpPr>
          <p:spPr bwMode="auto">
            <a:xfrm>
              <a:off x="1344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105"/>
            <p:cNvSpPr>
              <a:spLocks noChangeArrowheads="1"/>
            </p:cNvSpPr>
            <p:nvPr/>
          </p:nvSpPr>
          <p:spPr bwMode="auto">
            <a:xfrm>
              <a:off x="4656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106"/>
            <p:cNvSpPr>
              <a:spLocks noChangeArrowheads="1"/>
            </p:cNvSpPr>
            <p:nvPr/>
          </p:nvSpPr>
          <p:spPr bwMode="auto">
            <a:xfrm>
              <a:off x="4752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Oval 107"/>
            <p:cNvSpPr>
              <a:spLocks noChangeArrowheads="1"/>
            </p:cNvSpPr>
            <p:nvPr/>
          </p:nvSpPr>
          <p:spPr bwMode="auto">
            <a:xfrm>
              <a:off x="4608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Oval 108"/>
            <p:cNvSpPr>
              <a:spLocks noChangeArrowheads="1"/>
            </p:cNvSpPr>
            <p:nvPr/>
          </p:nvSpPr>
          <p:spPr bwMode="auto">
            <a:xfrm>
              <a:off x="5040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Oval 109"/>
            <p:cNvSpPr>
              <a:spLocks noChangeArrowheads="1"/>
            </p:cNvSpPr>
            <p:nvPr/>
          </p:nvSpPr>
          <p:spPr bwMode="auto">
            <a:xfrm>
              <a:off x="5088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Oval 110"/>
            <p:cNvSpPr>
              <a:spLocks noChangeArrowheads="1"/>
            </p:cNvSpPr>
            <p:nvPr/>
          </p:nvSpPr>
          <p:spPr bwMode="auto">
            <a:xfrm>
              <a:off x="4992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Oval 111"/>
            <p:cNvSpPr>
              <a:spLocks noChangeArrowheads="1"/>
            </p:cNvSpPr>
            <p:nvPr/>
          </p:nvSpPr>
          <p:spPr bwMode="auto">
            <a:xfrm>
              <a:off x="4752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Oval 112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Oval 113"/>
            <p:cNvSpPr>
              <a:spLocks noChangeArrowheads="1"/>
            </p:cNvSpPr>
            <p:nvPr/>
          </p:nvSpPr>
          <p:spPr bwMode="auto">
            <a:xfrm>
              <a:off x="4416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Oval 114"/>
            <p:cNvSpPr>
              <a:spLocks noChangeArrowheads="1"/>
            </p:cNvSpPr>
            <p:nvPr/>
          </p:nvSpPr>
          <p:spPr bwMode="auto">
            <a:xfrm>
              <a:off x="4752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Oval 115"/>
            <p:cNvSpPr>
              <a:spLocks noChangeArrowheads="1"/>
            </p:cNvSpPr>
            <p:nvPr/>
          </p:nvSpPr>
          <p:spPr bwMode="auto">
            <a:xfrm>
              <a:off x="4512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Oval 116"/>
            <p:cNvSpPr>
              <a:spLocks noChangeArrowheads="1"/>
            </p:cNvSpPr>
            <p:nvPr/>
          </p:nvSpPr>
          <p:spPr bwMode="auto">
            <a:xfrm>
              <a:off x="446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Oval 117"/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Oval 118"/>
            <p:cNvSpPr>
              <a:spLocks noChangeArrowheads="1"/>
            </p:cNvSpPr>
            <p:nvPr/>
          </p:nvSpPr>
          <p:spPr bwMode="auto">
            <a:xfrm>
              <a:off x="432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Oval 119"/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Oval 120"/>
            <p:cNvSpPr>
              <a:spLocks noChangeArrowheads="1"/>
            </p:cNvSpPr>
            <p:nvPr/>
          </p:nvSpPr>
          <p:spPr bwMode="auto">
            <a:xfrm>
              <a:off x="3744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Oval 121"/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Oval 122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Oval 123"/>
            <p:cNvSpPr>
              <a:spLocks noChangeArrowheads="1"/>
            </p:cNvSpPr>
            <p:nvPr/>
          </p:nvSpPr>
          <p:spPr bwMode="auto">
            <a:xfrm>
              <a:off x="4320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Oval 124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Oval 125"/>
            <p:cNvSpPr>
              <a:spLocks noChangeArrowheads="1"/>
            </p:cNvSpPr>
            <p:nvPr/>
          </p:nvSpPr>
          <p:spPr bwMode="auto">
            <a:xfrm>
              <a:off x="408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Oval 126"/>
            <p:cNvSpPr>
              <a:spLocks noChangeArrowheads="1"/>
            </p:cNvSpPr>
            <p:nvPr/>
          </p:nvSpPr>
          <p:spPr bwMode="auto">
            <a:xfrm>
              <a:off x="3840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7" name="Oval 127"/>
            <p:cNvSpPr>
              <a:spLocks noChangeArrowheads="1"/>
            </p:cNvSpPr>
            <p:nvPr/>
          </p:nvSpPr>
          <p:spPr bwMode="auto">
            <a:xfrm>
              <a:off x="374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8" name="Oval 128"/>
            <p:cNvSpPr>
              <a:spLocks noChangeArrowheads="1"/>
            </p:cNvSpPr>
            <p:nvPr/>
          </p:nvSpPr>
          <p:spPr bwMode="auto">
            <a:xfrm>
              <a:off x="3936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Oval 129"/>
            <p:cNvSpPr>
              <a:spLocks noChangeArrowheads="1"/>
            </p:cNvSpPr>
            <p:nvPr/>
          </p:nvSpPr>
          <p:spPr bwMode="auto">
            <a:xfrm>
              <a:off x="4080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0" name="Oval 130"/>
            <p:cNvSpPr>
              <a:spLocks noChangeArrowheads="1"/>
            </p:cNvSpPr>
            <p:nvPr/>
          </p:nvSpPr>
          <p:spPr bwMode="auto">
            <a:xfrm>
              <a:off x="3600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1" name="Oval 131"/>
            <p:cNvSpPr>
              <a:spLocks noChangeArrowheads="1"/>
            </p:cNvSpPr>
            <p:nvPr/>
          </p:nvSpPr>
          <p:spPr bwMode="auto">
            <a:xfrm>
              <a:off x="3552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Oval 132"/>
            <p:cNvSpPr>
              <a:spLocks noChangeArrowheads="1"/>
            </p:cNvSpPr>
            <p:nvPr/>
          </p:nvSpPr>
          <p:spPr bwMode="auto">
            <a:xfrm>
              <a:off x="3696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Oval 133"/>
            <p:cNvSpPr>
              <a:spLocks noChangeArrowheads="1"/>
            </p:cNvSpPr>
            <p:nvPr/>
          </p:nvSpPr>
          <p:spPr bwMode="auto">
            <a:xfrm>
              <a:off x="3456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Oval 134"/>
            <p:cNvSpPr>
              <a:spLocks noChangeArrowheads="1"/>
            </p:cNvSpPr>
            <p:nvPr/>
          </p:nvSpPr>
          <p:spPr bwMode="auto">
            <a:xfrm>
              <a:off x="40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Oval 135"/>
            <p:cNvSpPr>
              <a:spLocks noChangeArrowheads="1"/>
            </p:cNvSpPr>
            <p:nvPr/>
          </p:nvSpPr>
          <p:spPr bwMode="auto">
            <a:xfrm>
              <a:off x="1920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Oval 136"/>
            <p:cNvSpPr>
              <a:spLocks noChangeArrowheads="1"/>
            </p:cNvSpPr>
            <p:nvPr/>
          </p:nvSpPr>
          <p:spPr bwMode="auto">
            <a:xfrm>
              <a:off x="2016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Oval 137"/>
            <p:cNvSpPr>
              <a:spLocks noChangeArrowheads="1"/>
            </p:cNvSpPr>
            <p:nvPr/>
          </p:nvSpPr>
          <p:spPr bwMode="auto">
            <a:xfrm>
              <a:off x="2112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Oval 138"/>
            <p:cNvSpPr>
              <a:spLocks noChangeArrowheads="1"/>
            </p:cNvSpPr>
            <p:nvPr/>
          </p:nvSpPr>
          <p:spPr bwMode="auto">
            <a:xfrm>
              <a:off x="2400" y="30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Oval 139"/>
            <p:cNvSpPr>
              <a:spLocks noChangeArrowheads="1"/>
            </p:cNvSpPr>
            <p:nvPr/>
          </p:nvSpPr>
          <p:spPr bwMode="auto">
            <a:xfrm>
              <a:off x="2160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Oval 140"/>
            <p:cNvSpPr>
              <a:spLocks noChangeArrowheads="1"/>
            </p:cNvSpPr>
            <p:nvPr/>
          </p:nvSpPr>
          <p:spPr bwMode="auto">
            <a:xfrm>
              <a:off x="225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Oval 141"/>
            <p:cNvSpPr>
              <a:spLocks noChangeArrowheads="1"/>
            </p:cNvSpPr>
            <p:nvPr/>
          </p:nvSpPr>
          <p:spPr bwMode="auto">
            <a:xfrm>
              <a:off x="153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2" name="Oval 142"/>
            <p:cNvSpPr>
              <a:spLocks noChangeArrowheads="1"/>
            </p:cNvSpPr>
            <p:nvPr/>
          </p:nvSpPr>
          <p:spPr bwMode="auto">
            <a:xfrm>
              <a:off x="192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3" name="Oval 143"/>
            <p:cNvSpPr>
              <a:spLocks noChangeArrowheads="1"/>
            </p:cNvSpPr>
            <p:nvPr/>
          </p:nvSpPr>
          <p:spPr bwMode="auto">
            <a:xfrm>
              <a:off x="211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Oval 144"/>
            <p:cNvSpPr>
              <a:spLocks noChangeArrowheads="1"/>
            </p:cNvSpPr>
            <p:nvPr/>
          </p:nvSpPr>
          <p:spPr bwMode="auto">
            <a:xfrm>
              <a:off x="2496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5" name="Oval 145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6" name="Oval 146"/>
            <p:cNvSpPr>
              <a:spLocks noChangeArrowheads="1"/>
            </p:cNvSpPr>
            <p:nvPr/>
          </p:nvSpPr>
          <p:spPr bwMode="auto">
            <a:xfrm>
              <a:off x="1728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Oval 147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Oval 148"/>
            <p:cNvSpPr>
              <a:spLocks noChangeArrowheads="1"/>
            </p:cNvSpPr>
            <p:nvPr/>
          </p:nvSpPr>
          <p:spPr bwMode="auto">
            <a:xfrm>
              <a:off x="182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9" name="Oval 149"/>
            <p:cNvSpPr>
              <a:spLocks noChangeArrowheads="1"/>
            </p:cNvSpPr>
            <p:nvPr/>
          </p:nvSpPr>
          <p:spPr bwMode="auto">
            <a:xfrm>
              <a:off x="2256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Oval 150"/>
            <p:cNvSpPr>
              <a:spLocks noChangeArrowheads="1"/>
            </p:cNvSpPr>
            <p:nvPr/>
          </p:nvSpPr>
          <p:spPr bwMode="auto">
            <a:xfrm>
              <a:off x="2832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1" name="Oval 151"/>
            <p:cNvSpPr>
              <a:spLocks noChangeArrowheads="1"/>
            </p:cNvSpPr>
            <p:nvPr/>
          </p:nvSpPr>
          <p:spPr bwMode="auto">
            <a:xfrm>
              <a:off x="3216" y="31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2" name="Oval 152"/>
            <p:cNvSpPr>
              <a:spLocks noChangeArrowheads="1"/>
            </p:cNvSpPr>
            <p:nvPr/>
          </p:nvSpPr>
          <p:spPr bwMode="auto">
            <a:xfrm>
              <a:off x="3024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Oval 153"/>
            <p:cNvSpPr>
              <a:spLocks noChangeArrowheads="1"/>
            </p:cNvSpPr>
            <p:nvPr/>
          </p:nvSpPr>
          <p:spPr bwMode="auto">
            <a:xfrm>
              <a:off x="2592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Oval 154"/>
            <p:cNvSpPr>
              <a:spLocks noChangeArrowheads="1"/>
            </p:cNvSpPr>
            <p:nvPr/>
          </p:nvSpPr>
          <p:spPr bwMode="auto">
            <a:xfrm>
              <a:off x="3360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5" name="Oval 155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6" name="Oval 156"/>
            <p:cNvSpPr>
              <a:spLocks noChangeArrowheads="1"/>
            </p:cNvSpPr>
            <p:nvPr/>
          </p:nvSpPr>
          <p:spPr bwMode="auto">
            <a:xfrm>
              <a:off x="2928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7" name="Oval 157"/>
            <p:cNvSpPr>
              <a:spLocks noChangeArrowheads="1"/>
            </p:cNvSpPr>
            <p:nvPr/>
          </p:nvSpPr>
          <p:spPr bwMode="auto">
            <a:xfrm>
              <a:off x="259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8" name="Oval 158"/>
            <p:cNvSpPr>
              <a:spLocks noChangeArrowheads="1"/>
            </p:cNvSpPr>
            <p:nvPr/>
          </p:nvSpPr>
          <p:spPr bwMode="auto">
            <a:xfrm>
              <a:off x="3024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9" name="Oval 159"/>
            <p:cNvSpPr>
              <a:spLocks noChangeArrowheads="1"/>
            </p:cNvSpPr>
            <p:nvPr/>
          </p:nvSpPr>
          <p:spPr bwMode="auto">
            <a:xfrm>
              <a:off x="3168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0" name="Oval 160"/>
            <p:cNvSpPr>
              <a:spLocks noChangeArrowheads="1"/>
            </p:cNvSpPr>
            <p:nvPr/>
          </p:nvSpPr>
          <p:spPr bwMode="auto">
            <a:xfrm>
              <a:off x="2688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1" name="Oval 161"/>
            <p:cNvSpPr>
              <a:spLocks noChangeArrowheads="1"/>
            </p:cNvSpPr>
            <p:nvPr/>
          </p:nvSpPr>
          <p:spPr bwMode="auto">
            <a:xfrm>
              <a:off x="264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2" name="Oval 162"/>
            <p:cNvSpPr>
              <a:spLocks noChangeArrowheads="1"/>
            </p:cNvSpPr>
            <p:nvPr/>
          </p:nvSpPr>
          <p:spPr bwMode="auto">
            <a:xfrm>
              <a:off x="28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Oval 163"/>
            <p:cNvSpPr>
              <a:spLocks noChangeArrowheads="1"/>
            </p:cNvSpPr>
            <p:nvPr/>
          </p:nvSpPr>
          <p:spPr bwMode="auto">
            <a:xfrm>
              <a:off x="2736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Oval 164"/>
            <p:cNvSpPr>
              <a:spLocks noChangeArrowheads="1"/>
            </p:cNvSpPr>
            <p:nvPr/>
          </p:nvSpPr>
          <p:spPr bwMode="auto">
            <a:xfrm>
              <a:off x="3168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5" name="Line 165"/>
            <p:cNvSpPr>
              <a:spLocks noChangeShapeType="1"/>
            </p:cNvSpPr>
            <p:nvPr/>
          </p:nvSpPr>
          <p:spPr bwMode="auto">
            <a:xfrm>
              <a:off x="720" y="3744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5" name="Object 166"/>
            <p:cNvGraphicFramePr>
              <a:graphicFrameLocks noChangeAspect="1"/>
            </p:cNvGraphicFramePr>
            <p:nvPr/>
          </p:nvGraphicFramePr>
          <p:xfrm>
            <a:off x="5040" y="3840"/>
            <a:ext cx="211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934" name="Equation" r:id="rId4" imgW="126720" imgH="177480" progId="Equation.3">
                    <p:embed/>
                  </p:oleObj>
                </mc:Choice>
                <mc:Fallback>
                  <p:oleObj name="Equation" r:id="rId4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840"/>
                          <a:ext cx="211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82" name="Object 167"/>
          <p:cNvGraphicFramePr>
            <a:graphicFrameLocks noChangeAspect="1"/>
          </p:cNvGraphicFramePr>
          <p:nvPr>
            <p:extLst/>
          </p:nvPr>
        </p:nvGraphicFramePr>
        <p:xfrm>
          <a:off x="8012766" y="1931150"/>
          <a:ext cx="2138940" cy="113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5" name="Equation" r:id="rId6" imgW="380880" imgH="241200" progId="Equation.3">
                  <p:embed/>
                </p:oleObj>
              </mc:Choice>
              <mc:Fallback>
                <p:oleObj name="Equation" r:id="rId6" imgW="38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766" y="1931150"/>
                        <a:ext cx="2138940" cy="11336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169"/>
          <p:cNvGraphicFramePr>
            <a:graphicFrameLocks noChangeAspect="1"/>
          </p:cNvGraphicFramePr>
          <p:nvPr/>
        </p:nvGraphicFramePr>
        <p:xfrm>
          <a:off x="10623671" y="2970565"/>
          <a:ext cx="952829" cy="108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6"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671" y="2970565"/>
                        <a:ext cx="952829" cy="1080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70"/>
          <p:cNvGraphicFramePr>
            <a:graphicFrameLocks noChangeAspect="1"/>
          </p:cNvGraphicFramePr>
          <p:nvPr/>
        </p:nvGraphicFramePr>
        <p:xfrm>
          <a:off x="14003588" y="2970565"/>
          <a:ext cx="1035358" cy="108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7" name="Equation" r:id="rId10" imgW="164880" imgH="228600" progId="Equation.3">
                  <p:embed/>
                </p:oleObj>
              </mc:Choice>
              <mc:Fallback>
                <p:oleObj name="Equation" r:id="rId10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3588" y="2970565"/>
                        <a:ext cx="1035358" cy="1080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Freeform 171"/>
          <p:cNvSpPr>
            <a:spLocks/>
          </p:cNvSpPr>
          <p:nvPr/>
        </p:nvSpPr>
        <p:spPr bwMode="auto">
          <a:xfrm>
            <a:off x="11343918" y="3645694"/>
            <a:ext cx="3611467" cy="675129"/>
          </a:xfrm>
          <a:custGeom>
            <a:avLst/>
            <a:gdLst>
              <a:gd name="T0" fmla="*/ 0 w 720"/>
              <a:gd name="T1" fmla="*/ 2147483647 h 240"/>
              <a:gd name="T2" fmla="*/ 2147483647 w 720"/>
              <a:gd name="T3" fmla="*/ 0 h 240"/>
              <a:gd name="T4" fmla="*/ 2147483647 w 720"/>
              <a:gd name="T5" fmla="*/ 2147483647 h 240"/>
              <a:gd name="T6" fmla="*/ 0 60000 65536"/>
              <a:gd name="T7" fmla="*/ 0 60000 65536"/>
              <a:gd name="T8" fmla="*/ 0 60000 65536"/>
              <a:gd name="T9" fmla="*/ 0 w 720"/>
              <a:gd name="T10" fmla="*/ 0 h 240"/>
              <a:gd name="T11" fmla="*/ 720 w 72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">
                <a:moveTo>
                  <a:pt x="0" y="240"/>
                </a:moveTo>
                <a:cubicBezTo>
                  <a:pt x="108" y="120"/>
                  <a:pt x="216" y="0"/>
                  <a:pt x="336" y="0"/>
                </a:cubicBezTo>
                <a:cubicBezTo>
                  <a:pt x="456" y="0"/>
                  <a:pt x="656" y="200"/>
                  <a:pt x="720" y="24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36783" name="Text Box 175"/>
          <p:cNvSpPr txBox="1">
            <a:spLocks noChangeArrowheads="1"/>
          </p:cNvSpPr>
          <p:nvPr/>
        </p:nvSpPr>
        <p:spPr bwMode="auto">
          <a:xfrm>
            <a:off x="1226676" y="2194169"/>
            <a:ext cx="4512513" cy="1102735"/>
          </a:xfrm>
          <a:prstGeom prst="rect">
            <a:avLst/>
          </a:prstGeom>
          <a:solidFill>
            <a:srgbClr val="CCFFFF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b="1" dirty="0"/>
              <a:t>Blackboard</a:t>
            </a:r>
            <a:endParaRPr lang="fr-FR" sz="5900" b="1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8.4.  multiple populations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  <a:sym typeface="Wingdings" pitchFamily="2" charset="2"/>
              </a:rPr>
              <a:t> continuum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629" y="293914"/>
            <a:ext cx="22794686" cy="120831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05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1433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704975"/>
              </p:ext>
            </p:extLst>
          </p:nvPr>
        </p:nvGraphicFramePr>
        <p:xfrm>
          <a:off x="2100263" y="2603500"/>
          <a:ext cx="561816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95" name="Equation" r:id="rId4" imgW="1193760" imgH="203040" progId="Equation.DSMT4">
                  <p:embed/>
                </p:oleObj>
              </mc:Choice>
              <mc:Fallback>
                <p:oleObj name="Equation" r:id="rId4" imgW="119376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2603500"/>
                        <a:ext cx="561816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38114"/>
              </p:ext>
            </p:extLst>
          </p:nvPr>
        </p:nvGraphicFramePr>
        <p:xfrm>
          <a:off x="1632016" y="4469208"/>
          <a:ext cx="799737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96" name="Equation" r:id="rId6" imgW="1879560" imgH="228600" progId="Equation.DSMT4">
                  <p:embed/>
                </p:oleObj>
              </mc:Choice>
              <mc:Fallback>
                <p:oleObj name="Equation" r:id="rId6" imgW="187956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016" y="4469208"/>
                        <a:ext cx="799737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26"/>
          <p:cNvSpPr txBox="1">
            <a:spLocks noChangeArrowheads="1"/>
          </p:cNvSpPr>
          <p:nvPr/>
        </p:nvSpPr>
        <p:spPr bwMode="auto">
          <a:xfrm>
            <a:off x="716498" y="160905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Population activity</a:t>
            </a:r>
            <a:endParaRPr lang="fr-FR"/>
          </a:p>
        </p:txBody>
      </p:sp>
      <p:sp>
        <p:nvSpPr>
          <p:cNvPr id="14350" name="Text Box 27"/>
          <p:cNvSpPr txBox="1">
            <a:spLocks noChangeArrowheads="1"/>
          </p:cNvSpPr>
          <p:nvPr/>
        </p:nvSpPr>
        <p:spPr bwMode="auto">
          <a:xfrm>
            <a:off x="765266" y="3589434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Membrane potential caused by input</a:t>
            </a:r>
            <a:endParaRPr lang="fr-FR"/>
          </a:p>
        </p:txBody>
      </p:sp>
      <p:graphicFrame>
        <p:nvGraphicFramePr>
          <p:cNvPr id="79568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55011"/>
              </p:ext>
            </p:extLst>
          </p:nvPr>
        </p:nvGraphicFramePr>
        <p:xfrm>
          <a:off x="7549467" y="5327650"/>
          <a:ext cx="799533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97" name="Equation" r:id="rId8" imgW="1765080" imgH="228600" progId="Equation.DSMT4">
                  <p:embed/>
                </p:oleObj>
              </mc:Choice>
              <mc:Fallback>
                <p:oleObj name="Equation" r:id="rId8" imgW="176508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467" y="5327650"/>
                        <a:ext cx="799533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88109"/>
              </p:ext>
            </p:extLst>
          </p:nvPr>
        </p:nvGraphicFramePr>
        <p:xfrm>
          <a:off x="7718431" y="6451837"/>
          <a:ext cx="9611626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98" name="Equation" r:id="rId10" imgW="2247840" imgH="457200" progId="Equation.DSMT4">
                  <p:embed/>
                </p:oleObj>
              </mc:Choice>
              <mc:Fallback>
                <p:oleObj name="Equation" r:id="rId10" imgW="2247840" imgH="457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431" y="6451837"/>
                        <a:ext cx="9611626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4152"/>
              </p:ext>
            </p:extLst>
          </p:nvPr>
        </p:nvGraphicFramePr>
        <p:xfrm>
          <a:off x="1679664" y="8839200"/>
          <a:ext cx="17232450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99" name="Equation" r:id="rId12" imgW="3657600" imgH="279360" progId="Equation.DSMT4">
                  <p:embed/>
                </p:oleObj>
              </mc:Choice>
              <mc:Fallback>
                <p:oleObj name="Equation" r:id="rId12" imgW="3657600" imgH="2793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664" y="8839200"/>
                        <a:ext cx="17232450" cy="149701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42525" y="10481788"/>
            <a:ext cx="14573729" cy="121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1 field </a:t>
            </a:r>
            <a:r>
              <a:rPr lang="en-US" sz="6600" dirty="0">
                <a:solidFill>
                  <a:srgbClr val="FF0000"/>
                </a:solidFill>
              </a:rPr>
              <a:t>= 1 </a:t>
            </a:r>
            <a:r>
              <a:rPr lang="en-US" sz="6600" dirty="0" err="1" smtClean="0">
                <a:solidFill>
                  <a:srgbClr val="FF0000"/>
                </a:solidFill>
              </a:rPr>
              <a:t>integro</a:t>
            </a:r>
            <a:r>
              <a:rPr lang="en-US" sz="6600" dirty="0" smtClean="0">
                <a:solidFill>
                  <a:srgbClr val="FF0000"/>
                </a:solidFill>
              </a:rPr>
              <a:t>-differential </a:t>
            </a:r>
            <a:r>
              <a:rPr lang="en-US" sz="6600" dirty="0">
                <a:solidFill>
                  <a:srgbClr val="FF0000"/>
                </a:solidFill>
              </a:rPr>
              <a:t>equation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8.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Field equation (continuum model)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58441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799276" y="1473200"/>
            <a:ext cx="6572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4315090" y="2603500"/>
            <a:ext cx="1103586" cy="985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8442" name="Object 24"/>
          <p:cNvGraphicFramePr>
            <a:graphicFrameLocks noChangeAspect="1"/>
          </p:cNvGraphicFramePr>
          <p:nvPr/>
        </p:nvGraphicFramePr>
        <p:xfrm>
          <a:off x="14315090" y="1171412"/>
          <a:ext cx="1103586" cy="137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00" name="Equation" r:id="rId15" imgW="355320" imgH="393480" progId="Equation.DSMT4">
                  <p:embed/>
                </p:oleObj>
              </mc:Choice>
              <mc:Fallback>
                <p:oleObj name="Equation" r:id="rId15" imgW="35532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5090" y="1171412"/>
                        <a:ext cx="1103586" cy="1379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3305961" y="-12937"/>
            <a:ext cx="851681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Wilson </a:t>
            </a:r>
            <a:r>
              <a:rPr lang="en-US" i="1" dirty="0"/>
              <a:t>and Cowan, </a:t>
            </a:r>
            <a:r>
              <a:rPr lang="en-US" i="1" dirty="0" smtClean="0"/>
              <a:t>1973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11683900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Exercise 1.1 now (stationary solution)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2056" y="3972910"/>
            <a:ext cx="1210966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Consider a continuum model,</a:t>
            </a:r>
          </a:p>
          <a:p>
            <a:r>
              <a:rPr lang="en-US" sz="5400" dirty="0" smtClean="0"/>
              <a:t>Find analytical solutions:</a:t>
            </a:r>
          </a:p>
          <a:p>
            <a:endParaRPr lang="en-US" sz="5400" dirty="0" smtClean="0"/>
          </a:p>
          <a:p>
            <a:r>
              <a:rPr lang="en-US" sz="5400" dirty="0" smtClean="0"/>
              <a:t>  - spatially uniform solution  </a:t>
            </a:r>
            <a:r>
              <a:rPr lang="en-US" sz="5400" i="1" dirty="0" smtClean="0"/>
              <a:t>A(</a:t>
            </a:r>
            <a:r>
              <a:rPr lang="en-US" sz="5400" i="1" dirty="0" err="1" smtClean="0"/>
              <a:t>x,t</a:t>
            </a:r>
            <a:r>
              <a:rPr lang="en-US" sz="5400" i="1" dirty="0" smtClean="0"/>
              <a:t>)= </a:t>
            </a:r>
            <a:r>
              <a:rPr lang="en-US" sz="6000" i="1" dirty="0" smtClean="0"/>
              <a:t>A</a:t>
            </a:r>
            <a:r>
              <a:rPr lang="en-US" sz="4400" i="1" dirty="0" smtClean="0"/>
              <a:t>0</a:t>
            </a:r>
            <a:endParaRPr lang="en-US" sz="5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797158" y="8481848"/>
            <a:ext cx="4902304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 at</a:t>
            </a:r>
          </a:p>
          <a:p>
            <a:r>
              <a:rPr lang="en-US" dirty="0" smtClean="0"/>
              <a:t>11:15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50711" y="10328507"/>
            <a:ext cx="15400109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If done: start with Exercise 1.2 now (spatial stability)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629" y="293914"/>
            <a:ext cx="22794686" cy="120831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92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6887717" y="1664817"/>
            <a:ext cx="9381075" cy="2700514"/>
            <a:chOff x="4755760" y="2339945"/>
            <a:chExt cx="13907156" cy="3375643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4755760" y="3555177"/>
              <a:ext cx="2520871" cy="2160411"/>
              <a:chOff x="768" y="1488"/>
              <a:chExt cx="816" cy="768"/>
            </a:xfrm>
          </p:grpSpPr>
          <p:sp>
            <p:nvSpPr>
              <p:cNvPr id="20640" name="Oval 4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Oval 5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Oval 6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Oval 7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Oval 8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Oval 9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Oval 10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Oval 11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Oval 12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Oval 13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Oval 14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Oval 1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Oval 16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3" name="Oval 1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4" name="AutoShape 18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5" name="Oval 19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6290332" y="3555177"/>
              <a:ext cx="2372584" cy="2160411"/>
              <a:chOff x="4416" y="1488"/>
              <a:chExt cx="816" cy="768"/>
            </a:xfrm>
          </p:grpSpPr>
          <p:sp>
            <p:nvSpPr>
              <p:cNvPr id="20624" name="Oval 21"/>
              <p:cNvSpPr>
                <a:spLocks noChangeArrowheads="1"/>
              </p:cNvSpPr>
              <p:nvPr/>
            </p:nvSpPr>
            <p:spPr bwMode="auto">
              <a:xfrm>
                <a:off x="4704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5" name="Oval 22"/>
              <p:cNvSpPr>
                <a:spLocks noChangeArrowheads="1"/>
              </p:cNvSpPr>
              <p:nvPr/>
            </p:nvSpPr>
            <p:spPr bwMode="auto">
              <a:xfrm>
                <a:off x="4800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Oval 23"/>
              <p:cNvSpPr>
                <a:spLocks noChangeArrowheads="1"/>
              </p:cNvSpPr>
              <p:nvPr/>
            </p:nvSpPr>
            <p:spPr bwMode="auto">
              <a:xfrm>
                <a:off x="465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Oval 24"/>
              <p:cNvSpPr>
                <a:spLocks noChangeArrowheads="1"/>
              </p:cNvSpPr>
              <p:nvPr/>
            </p:nvSpPr>
            <p:spPr bwMode="auto">
              <a:xfrm>
                <a:off x="508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Oval 25"/>
              <p:cNvSpPr>
                <a:spLocks noChangeArrowheads="1"/>
              </p:cNvSpPr>
              <p:nvPr/>
            </p:nvSpPr>
            <p:spPr bwMode="auto">
              <a:xfrm>
                <a:off x="494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Oval 26"/>
              <p:cNvSpPr>
                <a:spLocks noChangeArrowheads="1"/>
              </p:cNvSpPr>
              <p:nvPr/>
            </p:nvSpPr>
            <p:spPr bwMode="auto">
              <a:xfrm>
                <a:off x="504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Oval 27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Oval 28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Oval 29"/>
              <p:cNvSpPr>
                <a:spLocks noChangeArrowheads="1"/>
              </p:cNvSpPr>
              <p:nvPr/>
            </p:nvSpPr>
            <p:spPr bwMode="auto">
              <a:xfrm>
                <a:off x="446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Oval 30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Oval 31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Oval 32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Oval 33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Oval 34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AutoShape 35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Oval 36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3317115" y="3555177"/>
              <a:ext cx="2438326" cy="2160411"/>
              <a:chOff x="768" y="1488"/>
              <a:chExt cx="816" cy="768"/>
            </a:xfrm>
          </p:grpSpPr>
          <p:sp>
            <p:nvSpPr>
              <p:cNvPr id="20608" name="Oval 38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Oval 39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Oval 4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Oval 41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Oval 42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3" name="Oval 4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4" name="Oval 44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5" name="Oval 45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Oval 46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Oval 4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Oval 48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Oval 49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Oval 50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Oval 5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AutoShape 52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" name="Oval 53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7583796" y="3555177"/>
              <a:ext cx="2160746" cy="2160411"/>
              <a:chOff x="1680" y="1488"/>
              <a:chExt cx="816" cy="768"/>
            </a:xfrm>
          </p:grpSpPr>
          <p:sp>
            <p:nvSpPr>
              <p:cNvPr id="20592" name="Oval 55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Oval 56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4" name="Oval 57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Oval 5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Oval 59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Oval 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Oval 6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Oval 62"/>
              <p:cNvSpPr>
                <a:spLocks noChangeArrowheads="1"/>
              </p:cNvSpPr>
              <p:nvPr/>
            </p:nvSpPr>
            <p:spPr bwMode="auto">
              <a:xfrm>
                <a:off x="196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Oval 63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Oval 64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Oval 65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3" name="Oval 66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" name="Oval 67"/>
              <p:cNvSpPr>
                <a:spLocks noChangeArrowheads="1"/>
              </p:cNvSpPr>
              <p:nvPr/>
            </p:nvSpPr>
            <p:spPr bwMode="auto">
              <a:xfrm>
                <a:off x="192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" name="Oval 68"/>
              <p:cNvSpPr>
                <a:spLocks noChangeArrowheads="1"/>
              </p:cNvSpPr>
              <p:nvPr/>
            </p:nvSpPr>
            <p:spPr bwMode="auto">
              <a:xfrm>
                <a:off x="1872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AutoShape 69"/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Oval 70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10313129" y="3555177"/>
              <a:ext cx="2471285" cy="2160411"/>
              <a:chOff x="2592" y="1488"/>
              <a:chExt cx="816" cy="768"/>
            </a:xfrm>
          </p:grpSpPr>
          <p:sp>
            <p:nvSpPr>
              <p:cNvPr id="20576" name="Oval 72"/>
              <p:cNvSpPr>
                <a:spLocks noChangeArrowheads="1"/>
              </p:cNvSpPr>
              <p:nvPr/>
            </p:nvSpPr>
            <p:spPr bwMode="auto">
              <a:xfrm>
                <a:off x="2880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Oval 73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Oval 7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Oval 75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Oval 76"/>
              <p:cNvSpPr>
                <a:spLocks noChangeArrowheads="1"/>
              </p:cNvSpPr>
              <p:nvPr/>
            </p:nvSpPr>
            <p:spPr bwMode="auto">
              <a:xfrm>
                <a:off x="312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Oval 77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Oval 7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Oval 7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" name="Oval 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Oval 81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Oval 82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Oval 83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Oval 84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Oval 85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AutoShape 86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Oval 87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483" name="Object 169"/>
            <p:cNvGraphicFramePr>
              <a:graphicFrameLocks noChangeAspect="1"/>
            </p:cNvGraphicFramePr>
            <p:nvPr/>
          </p:nvGraphicFramePr>
          <p:xfrm>
            <a:off x="10623671" y="2339945"/>
            <a:ext cx="952829" cy="1080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543" name="Equation" r:id="rId4" imgW="152280" imgH="228600" progId="Equation.3">
                    <p:embed/>
                  </p:oleObj>
                </mc:Choice>
                <mc:Fallback>
                  <p:oleObj name="Equation" r:id="rId4" imgW="152280" imgH="228600" progId="Equation.3">
                    <p:embed/>
                    <p:pic>
                      <p:nvPicPr>
                        <p:cNvPr id="0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3671" y="2339945"/>
                          <a:ext cx="952829" cy="1080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Object 170"/>
            <p:cNvGraphicFramePr>
              <a:graphicFrameLocks noChangeAspect="1"/>
            </p:cNvGraphicFramePr>
            <p:nvPr/>
          </p:nvGraphicFramePr>
          <p:xfrm>
            <a:off x="14003588" y="2339945"/>
            <a:ext cx="1035358" cy="1080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544" name="Equation" r:id="rId6" imgW="164880" imgH="228600" progId="Equation.3">
                    <p:embed/>
                  </p:oleObj>
                </mc:Choice>
                <mc:Fallback>
                  <p:oleObj name="Equation" r:id="rId6" imgW="164880" imgH="228600" progId="Equation.3">
                    <p:embed/>
                    <p:pic>
                      <p:nvPicPr>
                        <p:cNvPr id="0" name="Object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3588" y="2339945"/>
                          <a:ext cx="1035358" cy="1080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4" name="Freeform 171"/>
            <p:cNvSpPr>
              <a:spLocks/>
            </p:cNvSpPr>
            <p:nvPr/>
          </p:nvSpPr>
          <p:spPr bwMode="auto">
            <a:xfrm>
              <a:off x="11343918" y="3015074"/>
              <a:ext cx="3781306" cy="675129"/>
            </a:xfrm>
            <a:custGeom>
              <a:avLst/>
              <a:gdLst>
                <a:gd name="T0" fmla="*/ 0 w 720"/>
                <a:gd name="T1" fmla="*/ 2147483647 h 240"/>
                <a:gd name="T2" fmla="*/ 2147483647 w 720"/>
                <a:gd name="T3" fmla="*/ 0 h 240"/>
                <a:gd name="T4" fmla="*/ 2147483647 w 720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720"/>
                <a:gd name="T10" fmla="*/ 0 h 240"/>
                <a:gd name="T11" fmla="*/ 720 w 72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240">
                  <a:moveTo>
                    <a:pt x="0" y="240"/>
                  </a:moveTo>
                  <a:cubicBezTo>
                    <a:pt x="108" y="120"/>
                    <a:pt x="216" y="0"/>
                    <a:pt x="336" y="0"/>
                  </a:cubicBezTo>
                  <a:cubicBezTo>
                    <a:pt x="456" y="0"/>
                    <a:pt x="656" y="200"/>
                    <a:pt x="720" y="2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8.4:  coupling across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  <a:sym typeface="Wingdings" pitchFamily="2" charset="2"/>
              </a:rPr>
              <a:t>continuum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5946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5409" y="5416160"/>
            <a:ext cx="9448974" cy="53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TextBox 177"/>
          <p:cNvSpPr txBox="1"/>
          <p:nvPr/>
        </p:nvSpPr>
        <p:spPr>
          <a:xfrm>
            <a:off x="11185347" y="4829826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14177701" y="4829826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1548377" y="5557264"/>
            <a:ext cx="437491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Mexican hat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13479" y="9431245"/>
            <a:ext cx="67746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ocal excitation,</a:t>
            </a:r>
            <a:endParaRPr lang="fr-CH" dirty="0" smtClean="0"/>
          </a:p>
          <a:p>
            <a:r>
              <a:rPr lang="en-US" dirty="0" smtClean="0"/>
              <a:t>long-range inhibition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0263545" y="6751286"/>
          <a:ext cx="2340808" cy="129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43" name="Equation" r:id="rId4" imgW="533160" imgH="393480" progId="Equation.3">
                  <p:embed/>
                </p:oleObj>
              </mc:Choice>
              <mc:Fallback>
                <p:oleObj name="Equation" r:id="rId4" imgW="533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3545" y="6751286"/>
                        <a:ext cx="2340808" cy="1299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17" name="Line 9"/>
          <p:cNvSpPr>
            <a:spLocks noChangeShapeType="1"/>
          </p:cNvSpPr>
          <p:nvPr/>
        </p:nvSpPr>
        <p:spPr bwMode="auto">
          <a:xfrm>
            <a:off x="11343918" y="10464492"/>
            <a:ext cx="27009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1" name="Text Box 13"/>
          <p:cNvSpPr txBox="1">
            <a:spLocks noChangeArrowheads="1"/>
          </p:cNvSpPr>
          <p:nvPr/>
        </p:nvSpPr>
        <p:spPr bwMode="auto">
          <a:xfrm>
            <a:off x="10045970" y="8506620"/>
            <a:ext cx="510241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All spikes, all neurons</a:t>
            </a:r>
            <a:endParaRPr lang="en-US" sz="5100" dirty="0"/>
          </a:p>
        </p:txBody>
      </p:sp>
      <p:sp>
        <p:nvSpPr>
          <p:cNvPr id="734222" name="Line 14"/>
          <p:cNvSpPr>
            <a:spLocks noChangeShapeType="1"/>
          </p:cNvSpPr>
          <p:nvPr/>
        </p:nvSpPr>
        <p:spPr bwMode="auto">
          <a:xfrm>
            <a:off x="13144540" y="9114235"/>
            <a:ext cx="180062" cy="405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4" name="Oval 16"/>
          <p:cNvSpPr>
            <a:spLocks noChangeArrowheads="1"/>
          </p:cNvSpPr>
          <p:nvPr/>
        </p:nvSpPr>
        <p:spPr bwMode="auto">
          <a:xfrm>
            <a:off x="7022426" y="8911696"/>
            <a:ext cx="3961368" cy="22954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9" name="Line 21"/>
          <p:cNvSpPr>
            <a:spLocks noChangeShapeType="1"/>
          </p:cNvSpPr>
          <p:nvPr/>
        </p:nvSpPr>
        <p:spPr bwMode="auto">
          <a:xfrm flipV="1">
            <a:off x="9003110" y="5820171"/>
            <a:ext cx="2820974" cy="28214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83008"/>
              </p:ext>
            </p:extLst>
          </p:nvPr>
        </p:nvGraphicFramePr>
        <p:xfrm>
          <a:off x="14495463" y="4400550"/>
          <a:ext cx="2513012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44" name="Equation" r:id="rId6" imgW="520560" imgH="253800" progId="Equation.3">
                  <p:embed/>
                </p:oleObj>
              </mc:Choice>
              <mc:Fallback>
                <p:oleObj name="Equation" r:id="rId6" imgW="520560" imgH="253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5463" y="4400550"/>
                        <a:ext cx="2513012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33" name="Line 25"/>
          <p:cNvSpPr>
            <a:spLocks noChangeShapeType="1"/>
          </p:cNvSpPr>
          <p:nvPr/>
        </p:nvSpPr>
        <p:spPr bwMode="auto">
          <a:xfrm>
            <a:off x="10803731" y="5566998"/>
            <a:ext cx="2665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32050"/>
              </p:ext>
            </p:extLst>
          </p:nvPr>
        </p:nvGraphicFramePr>
        <p:xfrm>
          <a:off x="4630054" y="4214152"/>
          <a:ext cx="10161566" cy="159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45" name="Equation" r:id="rId8" imgW="1701720" imgH="279360" progId="Equation.DSMT4">
                  <p:embed/>
                </p:oleObj>
              </mc:Choice>
              <mc:Fallback>
                <p:oleObj name="Equation" r:id="rId8" imgW="1701720" imgH="2793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054" y="4214152"/>
                        <a:ext cx="10161566" cy="1591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4404973" y="5671082"/>
            <a:ext cx="4824167" cy="1662504"/>
            <a:chOff x="3504" y="2016"/>
            <a:chExt cx="1622" cy="591"/>
          </a:xfrm>
        </p:grpSpPr>
        <p:sp>
          <p:nvSpPr>
            <p:cNvPr id="5140" name="Oval 4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42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43"/>
            <p:cNvSpPr>
              <a:spLocks noChangeArrowheads="1"/>
            </p:cNvSpPr>
            <p:nvPr/>
          </p:nvSpPr>
          <p:spPr bwMode="auto">
            <a:xfrm>
              <a:off x="3552" y="24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44"/>
            <p:cNvSpPr>
              <a:spLocks noChangeArrowheads="1"/>
            </p:cNvSpPr>
            <p:nvPr/>
          </p:nvSpPr>
          <p:spPr bwMode="auto">
            <a:xfrm>
              <a:off x="412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45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45" name="AutoShape 46"/>
            <p:cNvCxnSpPr>
              <a:cxnSpLocks noChangeShapeType="1"/>
              <a:endCxn id="5141" idx="1"/>
            </p:cNvCxnSpPr>
            <p:nvPr/>
          </p:nvCxnSpPr>
          <p:spPr bwMode="auto">
            <a:xfrm>
              <a:off x="3552" y="2208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6" name="AutoShape 47"/>
            <p:cNvCxnSpPr>
              <a:cxnSpLocks noChangeShapeType="1"/>
              <a:stCxn id="5157" idx="2"/>
              <a:endCxn id="5141" idx="7"/>
            </p:cNvCxnSpPr>
            <p:nvPr/>
          </p:nvCxnSpPr>
          <p:spPr bwMode="auto">
            <a:xfrm flipH="1">
              <a:off x="3826" y="2064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7" name="AutoShape 48"/>
            <p:cNvCxnSpPr>
              <a:cxnSpLocks noChangeShapeType="1"/>
              <a:stCxn id="5157" idx="6"/>
              <a:endCxn id="5143" idx="0"/>
            </p:cNvCxnSpPr>
            <p:nvPr/>
          </p:nvCxnSpPr>
          <p:spPr bwMode="auto">
            <a:xfrm>
              <a:off x="4032" y="2064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8" name="AutoShape 49"/>
            <p:cNvCxnSpPr>
              <a:cxnSpLocks noChangeShapeType="1"/>
              <a:endCxn id="5144" idx="5"/>
            </p:cNvCxnSpPr>
            <p:nvPr/>
          </p:nvCxnSpPr>
          <p:spPr bwMode="auto">
            <a:xfrm flipH="1">
              <a:off x="4018" y="2400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9" name="AutoShape 50"/>
            <p:cNvCxnSpPr>
              <a:cxnSpLocks noChangeShapeType="1"/>
              <a:endCxn id="5144" idx="2"/>
            </p:cNvCxnSpPr>
            <p:nvPr/>
          </p:nvCxnSpPr>
          <p:spPr bwMode="auto">
            <a:xfrm>
              <a:off x="3614" y="2208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0" name="AutoShape 51"/>
            <p:cNvCxnSpPr>
              <a:cxnSpLocks noChangeShapeType="1"/>
              <a:endCxn id="5142" idx="5"/>
            </p:cNvCxnSpPr>
            <p:nvPr/>
          </p:nvCxnSpPr>
          <p:spPr bwMode="auto">
            <a:xfrm flipH="1" flipV="1">
              <a:off x="3634" y="2530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1" name="AutoShape 52"/>
            <p:cNvCxnSpPr>
              <a:cxnSpLocks noChangeShapeType="1"/>
              <a:stCxn id="5143" idx="2"/>
              <a:endCxn id="5141" idx="5"/>
            </p:cNvCxnSpPr>
            <p:nvPr/>
          </p:nvCxnSpPr>
          <p:spPr bwMode="auto">
            <a:xfrm flipH="1" flipV="1">
              <a:off x="3826" y="2338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2" name="AutoShape 53"/>
            <p:cNvCxnSpPr>
              <a:cxnSpLocks noChangeShapeType="1"/>
              <a:stCxn id="5141" idx="7"/>
              <a:endCxn id="5144" idx="0"/>
            </p:cNvCxnSpPr>
            <p:nvPr/>
          </p:nvCxnSpPr>
          <p:spPr bwMode="auto">
            <a:xfrm>
              <a:off x="3826" y="2270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3" name="AutoShape 54"/>
            <p:cNvCxnSpPr>
              <a:cxnSpLocks noChangeShapeType="1"/>
              <a:endCxn id="5142" idx="3"/>
            </p:cNvCxnSpPr>
            <p:nvPr/>
          </p:nvCxnSpPr>
          <p:spPr bwMode="auto">
            <a:xfrm>
              <a:off x="3566" y="2256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4" name="AutoShape 55"/>
            <p:cNvCxnSpPr>
              <a:cxnSpLocks noChangeShapeType="1"/>
              <a:stCxn id="5157" idx="4"/>
              <a:endCxn id="5144" idx="0"/>
            </p:cNvCxnSpPr>
            <p:nvPr/>
          </p:nvCxnSpPr>
          <p:spPr bwMode="auto">
            <a:xfrm>
              <a:off x="3984" y="2112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5" name="AutoShape 56"/>
            <p:cNvCxnSpPr>
              <a:cxnSpLocks noChangeShapeType="1"/>
              <a:endCxn id="5142" idx="6"/>
            </p:cNvCxnSpPr>
            <p:nvPr/>
          </p:nvCxnSpPr>
          <p:spPr bwMode="auto">
            <a:xfrm flipH="1">
              <a:off x="3648" y="2352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6" name="Text Box 57"/>
            <p:cNvSpPr txBox="1">
              <a:spLocks noChangeArrowheads="1"/>
            </p:cNvSpPr>
            <p:nvPr/>
          </p:nvSpPr>
          <p:spPr bwMode="auto">
            <a:xfrm>
              <a:off x="4272" y="2016"/>
              <a:ext cx="85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</p:txBody>
        </p:sp>
        <p:sp>
          <p:nvSpPr>
            <p:cNvPr id="5157" name="Oval 58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58" name="AutoShape 59"/>
            <p:cNvCxnSpPr>
              <a:cxnSpLocks noChangeShapeType="1"/>
            </p:cNvCxnSpPr>
            <p:nvPr/>
          </p:nvCxnSpPr>
          <p:spPr bwMode="auto">
            <a:xfrm flipH="1">
              <a:off x="3586" y="2064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9" name="Oval 60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4270" name="Text Box 62"/>
          <p:cNvSpPr txBox="1">
            <a:spLocks noChangeArrowheads="1"/>
          </p:cNvSpPr>
          <p:nvPr/>
        </p:nvSpPr>
        <p:spPr bwMode="auto">
          <a:xfrm>
            <a:off x="1161189" y="1171412"/>
            <a:ext cx="20074466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 dirty="0"/>
              <a:t>All </a:t>
            </a:r>
            <a:r>
              <a:rPr lang="fr-CH" i="0" dirty="0" err="1"/>
              <a:t>neurons</a:t>
            </a:r>
            <a:r>
              <a:rPr lang="fr-CH" i="0" dirty="0"/>
              <a:t> </a:t>
            </a:r>
            <a:r>
              <a:rPr lang="fr-CH" i="0" dirty="0" err="1"/>
              <a:t>receive</a:t>
            </a:r>
            <a:r>
              <a:rPr lang="fr-CH" i="0" dirty="0"/>
              <a:t> the </a:t>
            </a:r>
            <a:r>
              <a:rPr lang="fr-CH" i="0" dirty="0" err="1"/>
              <a:t>same</a:t>
            </a:r>
            <a:r>
              <a:rPr lang="fr-CH" i="0" dirty="0"/>
              <a:t> total input </a:t>
            </a:r>
            <a:r>
              <a:rPr lang="fr-CH" i="0" dirty="0" err="1" smtClean="0"/>
              <a:t>current</a:t>
            </a:r>
            <a:r>
              <a:rPr lang="fr-CH" dirty="0"/>
              <a:t> </a:t>
            </a:r>
            <a:r>
              <a:rPr lang="fr-CH" i="0" dirty="0" smtClean="0"/>
              <a:t>(‘</a:t>
            </a:r>
            <a:r>
              <a:rPr lang="fr-CH" i="0" dirty="0" err="1"/>
              <a:t>mean</a:t>
            </a:r>
            <a:r>
              <a:rPr lang="fr-CH" i="0" dirty="0"/>
              <a:t> </a:t>
            </a:r>
            <a:r>
              <a:rPr lang="fr-CH" i="0" dirty="0" err="1"/>
              <a:t>field</a:t>
            </a:r>
            <a:r>
              <a:rPr lang="fr-CH" i="0" dirty="0"/>
              <a:t>’)</a:t>
            </a:r>
            <a:endParaRPr lang="fr-FR" i="0" dirty="0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617352" y="5311012"/>
            <a:ext cx="6124012" cy="1791903"/>
            <a:chOff x="493" y="1888"/>
            <a:chExt cx="2053" cy="637"/>
          </a:xfrm>
        </p:grpSpPr>
        <p:sp>
          <p:nvSpPr>
            <p:cNvPr id="5138" name="Line 64"/>
            <p:cNvSpPr>
              <a:spLocks noChangeShapeType="1"/>
            </p:cNvSpPr>
            <p:nvPr/>
          </p:nvSpPr>
          <p:spPr bwMode="auto">
            <a:xfrm flipV="1">
              <a:off x="1111" y="1888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Text Box 65"/>
            <p:cNvSpPr txBox="1">
              <a:spLocks noChangeArrowheads="1"/>
            </p:cNvSpPr>
            <p:nvPr/>
          </p:nvSpPr>
          <p:spPr bwMode="auto">
            <a:xfrm>
              <a:off x="493" y="2180"/>
              <a:ext cx="205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Index i </a:t>
              </a:r>
              <a:r>
                <a:rPr lang="fr-CH" dirty="0" err="1"/>
                <a:t>disappears</a:t>
              </a:r>
              <a:endParaRPr lang="fr-FR" dirty="0"/>
            </a:p>
          </p:txBody>
        </p:sp>
      </p:grp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16200000" flipH="1">
            <a:off x="4840523" y="5348948"/>
            <a:ext cx="255985" cy="16880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51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09347"/>
              </p:ext>
            </p:extLst>
          </p:nvPr>
        </p:nvGraphicFramePr>
        <p:xfrm>
          <a:off x="5022987" y="9266139"/>
          <a:ext cx="10886260" cy="21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46" name="Equation" r:id="rId10" imgW="1993680" imgH="355320" progId="Equation.DSMT4">
                  <p:embed/>
                </p:oleObj>
              </mc:Choice>
              <mc:Fallback>
                <p:oleObj name="Equation" r:id="rId10" imgW="1993680" imgH="3553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987" y="9266139"/>
                        <a:ext cx="10886260" cy="21410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3"/>
          <p:cNvSpPr txBox="1">
            <a:spLocks/>
          </p:cNvSpPr>
          <p:nvPr/>
        </p:nvSpPr>
        <p:spPr>
          <a:xfrm>
            <a:off x="1770742" y="0"/>
            <a:ext cx="1909088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week7: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4" name="Straight Arrow Connector 43"/>
          <p:cNvCxnSpPr>
            <a:endCxn id="57" idx="2"/>
          </p:cNvCxnSpPr>
          <p:nvPr/>
        </p:nvCxnSpPr>
        <p:spPr>
          <a:xfrm flipH="1" flipV="1">
            <a:off x="8265856" y="3569217"/>
            <a:ext cx="743453" cy="922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022987" y="3468658"/>
            <a:ext cx="701491" cy="908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983794" y="3468658"/>
            <a:ext cx="803296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Ultra-short current pulse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6807" y="1001351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CH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49567" y="9214941"/>
            <a:ext cx="13063" cy="2572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832150" y="6160601"/>
            <a:ext cx="13063" cy="2572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40630" y="3308540"/>
            <a:ext cx="13063" cy="2572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0648633" y="9214941"/>
            <a:ext cx="13063" cy="2572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0631216" y="6160601"/>
            <a:ext cx="13063" cy="2572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0639696" y="3308540"/>
            <a:ext cx="13063" cy="2572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-62913" y="13238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9487" y="14762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1767791" y="7245249"/>
            <a:ext cx="4714492" cy="1764454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i="1" dirty="0" err="1" smtClean="0"/>
              <a:t>Blackboard</a:t>
            </a:r>
            <a:r>
              <a:rPr lang="fr-CH" sz="5100" b="1" i="1" dirty="0" smtClean="0"/>
              <a:t> 1:</a:t>
            </a:r>
            <a:endParaRPr lang="fr-CH" sz="5100" b="1" i="1" dirty="0"/>
          </a:p>
          <a:p>
            <a:r>
              <a:rPr lang="fr-CH" sz="5100" b="1" i="1" dirty="0" smtClean="0"/>
              <a:t> A(t)</a:t>
            </a:r>
            <a:endParaRPr lang="fr-FR" sz="5100" b="1" i="1" dirty="0"/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83914"/>
              </p:ext>
            </p:extLst>
          </p:nvPr>
        </p:nvGraphicFramePr>
        <p:xfrm>
          <a:off x="5278181" y="2483367"/>
          <a:ext cx="59753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47" name="Equation" r:id="rId12" imgW="1333440" imgH="241200" progId="Equation.3">
                  <p:embed/>
                </p:oleObj>
              </mc:Choice>
              <mc:Fallback>
                <p:oleObj name="Equation" r:id="rId12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181" y="2483367"/>
                        <a:ext cx="59753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7" grpId="0" animBg="1"/>
      <p:bldP spid="734221" grpId="0" autoUpdateAnimBg="0"/>
      <p:bldP spid="734222" grpId="0" animBg="1"/>
      <p:bldP spid="734224" grpId="0" animBg="1"/>
      <p:bldP spid="734229" grpId="0" animBg="1"/>
      <p:bldP spid="734233" grpId="0" animBg="1"/>
      <p:bldP spid="734270" grpId="0" animBg="1" autoUpdateAnimBg="0"/>
      <p:bldP spid="5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179"/>
          <p:cNvGrpSpPr/>
          <p:nvPr/>
        </p:nvGrpSpPr>
        <p:grpSpPr>
          <a:xfrm>
            <a:off x="4733825" y="1676600"/>
            <a:ext cx="9793347" cy="2700514"/>
            <a:chOff x="4755760" y="2339945"/>
            <a:chExt cx="13907156" cy="33756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755760" y="3555177"/>
              <a:ext cx="2520871" cy="2160411"/>
              <a:chOff x="768" y="1488"/>
              <a:chExt cx="816" cy="768"/>
            </a:xfrm>
          </p:grpSpPr>
          <p:sp>
            <p:nvSpPr>
              <p:cNvPr id="20640" name="Oval 4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Oval 5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Oval 6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Oval 7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Oval 8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Oval 9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Oval 10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Oval 11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Oval 12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Oval 13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Oval 14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Oval 1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Oval 16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3" name="Oval 1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4" name="AutoShape 18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5" name="Oval 19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6290332" y="3555177"/>
              <a:ext cx="2372584" cy="2160411"/>
              <a:chOff x="4416" y="1488"/>
              <a:chExt cx="816" cy="768"/>
            </a:xfrm>
          </p:grpSpPr>
          <p:sp>
            <p:nvSpPr>
              <p:cNvPr id="20624" name="Oval 21"/>
              <p:cNvSpPr>
                <a:spLocks noChangeArrowheads="1"/>
              </p:cNvSpPr>
              <p:nvPr/>
            </p:nvSpPr>
            <p:spPr bwMode="auto">
              <a:xfrm>
                <a:off x="4704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5" name="Oval 22"/>
              <p:cNvSpPr>
                <a:spLocks noChangeArrowheads="1"/>
              </p:cNvSpPr>
              <p:nvPr/>
            </p:nvSpPr>
            <p:spPr bwMode="auto">
              <a:xfrm>
                <a:off x="4800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Oval 23"/>
              <p:cNvSpPr>
                <a:spLocks noChangeArrowheads="1"/>
              </p:cNvSpPr>
              <p:nvPr/>
            </p:nvSpPr>
            <p:spPr bwMode="auto">
              <a:xfrm>
                <a:off x="465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Oval 24"/>
              <p:cNvSpPr>
                <a:spLocks noChangeArrowheads="1"/>
              </p:cNvSpPr>
              <p:nvPr/>
            </p:nvSpPr>
            <p:spPr bwMode="auto">
              <a:xfrm>
                <a:off x="508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Oval 25"/>
              <p:cNvSpPr>
                <a:spLocks noChangeArrowheads="1"/>
              </p:cNvSpPr>
              <p:nvPr/>
            </p:nvSpPr>
            <p:spPr bwMode="auto">
              <a:xfrm>
                <a:off x="494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Oval 26"/>
              <p:cNvSpPr>
                <a:spLocks noChangeArrowheads="1"/>
              </p:cNvSpPr>
              <p:nvPr/>
            </p:nvSpPr>
            <p:spPr bwMode="auto">
              <a:xfrm>
                <a:off x="504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Oval 27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Oval 28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Oval 29"/>
              <p:cNvSpPr>
                <a:spLocks noChangeArrowheads="1"/>
              </p:cNvSpPr>
              <p:nvPr/>
            </p:nvSpPr>
            <p:spPr bwMode="auto">
              <a:xfrm>
                <a:off x="446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Oval 30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Oval 31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Oval 32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Oval 33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Oval 34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AutoShape 35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Oval 36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3317115" y="3555177"/>
              <a:ext cx="2438326" cy="2160411"/>
              <a:chOff x="768" y="1488"/>
              <a:chExt cx="816" cy="768"/>
            </a:xfrm>
          </p:grpSpPr>
          <p:sp>
            <p:nvSpPr>
              <p:cNvPr id="20608" name="Oval 38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Oval 39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Oval 4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Oval 41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Oval 42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3" name="Oval 4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4" name="Oval 44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5" name="Oval 45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Oval 46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Oval 4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Oval 48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Oval 49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Oval 50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Oval 5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AutoShape 52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" name="Oval 53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7583796" y="3555177"/>
              <a:ext cx="2160746" cy="2160411"/>
              <a:chOff x="1680" y="1488"/>
              <a:chExt cx="816" cy="768"/>
            </a:xfrm>
          </p:grpSpPr>
          <p:sp>
            <p:nvSpPr>
              <p:cNvPr id="20592" name="Oval 55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Oval 56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4" name="Oval 57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Oval 5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Oval 59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Oval 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Oval 6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Oval 62"/>
              <p:cNvSpPr>
                <a:spLocks noChangeArrowheads="1"/>
              </p:cNvSpPr>
              <p:nvPr/>
            </p:nvSpPr>
            <p:spPr bwMode="auto">
              <a:xfrm>
                <a:off x="196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Oval 63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Oval 64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Oval 65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3" name="Oval 66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" name="Oval 67"/>
              <p:cNvSpPr>
                <a:spLocks noChangeArrowheads="1"/>
              </p:cNvSpPr>
              <p:nvPr/>
            </p:nvSpPr>
            <p:spPr bwMode="auto">
              <a:xfrm>
                <a:off x="192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" name="Oval 68"/>
              <p:cNvSpPr>
                <a:spLocks noChangeArrowheads="1"/>
              </p:cNvSpPr>
              <p:nvPr/>
            </p:nvSpPr>
            <p:spPr bwMode="auto">
              <a:xfrm>
                <a:off x="1872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AutoShape 69"/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Oval 70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10313129" y="3555177"/>
              <a:ext cx="2471285" cy="2160411"/>
              <a:chOff x="2592" y="1488"/>
              <a:chExt cx="816" cy="768"/>
            </a:xfrm>
          </p:grpSpPr>
          <p:sp>
            <p:nvSpPr>
              <p:cNvPr id="20576" name="Oval 72"/>
              <p:cNvSpPr>
                <a:spLocks noChangeArrowheads="1"/>
              </p:cNvSpPr>
              <p:nvPr/>
            </p:nvSpPr>
            <p:spPr bwMode="auto">
              <a:xfrm>
                <a:off x="2880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Oval 73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Oval 7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Oval 75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Oval 76"/>
              <p:cNvSpPr>
                <a:spLocks noChangeArrowheads="1"/>
              </p:cNvSpPr>
              <p:nvPr/>
            </p:nvSpPr>
            <p:spPr bwMode="auto">
              <a:xfrm>
                <a:off x="312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Oval 77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Oval 7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Oval 7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" name="Oval 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Oval 81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Oval 82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Oval 83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Oval 84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Oval 85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AutoShape 86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Oval 87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483" name="Object 169"/>
            <p:cNvGraphicFramePr>
              <a:graphicFrameLocks noChangeAspect="1"/>
            </p:cNvGraphicFramePr>
            <p:nvPr/>
          </p:nvGraphicFramePr>
          <p:xfrm>
            <a:off x="10623671" y="2339945"/>
            <a:ext cx="952829" cy="1080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70" name="Equation" r:id="rId4" imgW="152280" imgH="228600" progId="Equation.3">
                    <p:embed/>
                  </p:oleObj>
                </mc:Choice>
                <mc:Fallback>
                  <p:oleObj name="Equation" r:id="rId4" imgW="152280" imgH="228600" progId="Equation.3">
                    <p:embed/>
                    <p:pic>
                      <p:nvPicPr>
                        <p:cNvPr id="0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3671" y="2339945"/>
                          <a:ext cx="952829" cy="1080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Object 170"/>
            <p:cNvGraphicFramePr>
              <a:graphicFrameLocks noChangeAspect="1"/>
            </p:cNvGraphicFramePr>
            <p:nvPr/>
          </p:nvGraphicFramePr>
          <p:xfrm>
            <a:off x="14003588" y="2339945"/>
            <a:ext cx="1035358" cy="1080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71" name="Equation" r:id="rId6" imgW="164880" imgH="228600" progId="Equation.3">
                    <p:embed/>
                  </p:oleObj>
                </mc:Choice>
                <mc:Fallback>
                  <p:oleObj name="Equation" r:id="rId6" imgW="164880" imgH="228600" progId="Equation.3">
                    <p:embed/>
                    <p:pic>
                      <p:nvPicPr>
                        <p:cNvPr id="0" name="Object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3588" y="2339945"/>
                          <a:ext cx="1035358" cy="1080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4" name="Freeform 171"/>
            <p:cNvSpPr>
              <a:spLocks/>
            </p:cNvSpPr>
            <p:nvPr/>
          </p:nvSpPr>
          <p:spPr bwMode="auto">
            <a:xfrm>
              <a:off x="11343918" y="3015074"/>
              <a:ext cx="3781306" cy="675129"/>
            </a:xfrm>
            <a:custGeom>
              <a:avLst/>
              <a:gdLst>
                <a:gd name="T0" fmla="*/ 0 w 720"/>
                <a:gd name="T1" fmla="*/ 2147483647 h 240"/>
                <a:gd name="T2" fmla="*/ 2147483647 w 720"/>
                <a:gd name="T3" fmla="*/ 0 h 240"/>
                <a:gd name="T4" fmla="*/ 2147483647 w 720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720"/>
                <a:gd name="T10" fmla="*/ 0 h 240"/>
                <a:gd name="T11" fmla="*/ 720 w 72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240">
                  <a:moveTo>
                    <a:pt x="0" y="240"/>
                  </a:moveTo>
                  <a:cubicBezTo>
                    <a:pt x="108" y="120"/>
                    <a:pt x="216" y="0"/>
                    <a:pt x="336" y="0"/>
                  </a:cubicBezTo>
                  <a:cubicBezTo>
                    <a:pt x="456" y="0"/>
                    <a:pt x="656" y="200"/>
                    <a:pt x="720" y="2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8.4:  more realistic cortical coupling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048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1535" y="5034181"/>
            <a:ext cx="12322732" cy="455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0558" y="10242501"/>
            <a:ext cx="19530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long-range negative interaction with local inhibition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7956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31497"/>
              </p:ext>
            </p:extLst>
          </p:nvPr>
        </p:nvGraphicFramePr>
        <p:xfrm>
          <a:off x="9230654" y="1550434"/>
          <a:ext cx="11582325" cy="100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86" name="Equation" r:id="rId4" imgW="3657600" imgH="279360" progId="Equation.DSMT4">
                  <p:embed/>
                </p:oleObj>
              </mc:Choice>
              <mc:Fallback>
                <p:oleObj name="Equation" r:id="rId4" imgW="3657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0654" y="1550434"/>
                        <a:ext cx="11582325" cy="1006176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8.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Summary: Field equations and coupling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79061" y="2711352"/>
            <a:ext cx="12716943" cy="7986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-field equations = population activity</a:t>
            </a:r>
          </a:p>
          <a:p>
            <a:r>
              <a:rPr lang="en-US" dirty="0"/>
              <a:t> </a:t>
            </a:r>
            <a:r>
              <a:rPr lang="en-US" dirty="0" smtClean="0"/>
              <a:t>    models in the spatial continuum</a:t>
            </a:r>
          </a:p>
          <a:p>
            <a:r>
              <a:rPr lang="en-US" dirty="0" smtClean="0"/>
              <a:t>-coupling often  distance-dependent</a:t>
            </a:r>
          </a:p>
          <a:p>
            <a:endParaRPr lang="en-US" dirty="0"/>
          </a:p>
          <a:p>
            <a:r>
              <a:rPr lang="en-US" dirty="0" smtClean="0"/>
              <a:t>-activity</a:t>
            </a:r>
          </a:p>
          <a:p>
            <a:r>
              <a:rPr lang="en-US" dirty="0" smtClean="0"/>
              <a:t>-effective long-range inhibition</a:t>
            </a:r>
          </a:p>
          <a:p>
            <a:r>
              <a:rPr lang="en-US" dirty="0"/>
              <a:t> </a:t>
            </a:r>
            <a:r>
              <a:rPr lang="en-US" dirty="0" smtClean="0"/>
              <a:t>   instead of local inhibitory neurons </a:t>
            </a:r>
          </a:p>
          <a:p>
            <a:r>
              <a:rPr lang="en-US" dirty="0" smtClean="0"/>
              <a:t>-variable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can represent space or</a:t>
            </a:r>
          </a:p>
          <a:p>
            <a:r>
              <a:rPr lang="en-US" dirty="0"/>
              <a:t> </a:t>
            </a:r>
            <a:r>
              <a:rPr lang="en-US" dirty="0" smtClean="0"/>
              <a:t>  abstract quantity (e.g., orientation)    </a:t>
            </a:r>
            <a:endParaRPr lang="fr-CH" dirty="0"/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522523"/>
              </p:ext>
            </p:extLst>
          </p:nvPr>
        </p:nvGraphicFramePr>
        <p:xfrm>
          <a:off x="10803731" y="5421312"/>
          <a:ext cx="55086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87" name="Equation" r:id="rId6" imgW="1244520" imgH="203040" progId="Equation.3">
                  <p:embed/>
                </p:oleObj>
              </mc:Choice>
              <mc:Fallback>
                <p:oleObj name="Equation" r:id="rId6" imgW="1244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3731" y="5421312"/>
                        <a:ext cx="55086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06968"/>
              </p:ext>
            </p:extLst>
          </p:nvPr>
        </p:nvGraphicFramePr>
        <p:xfrm>
          <a:off x="12100069" y="6211601"/>
          <a:ext cx="33718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88" name="Equation" r:id="rId8" imgW="761760" imgH="203040" progId="Equation.3">
                  <p:embed/>
                </p:oleObj>
              </mc:Choice>
              <mc:Fallback>
                <p:oleObj name="Equation" r:id="rId8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0069" y="6211601"/>
                        <a:ext cx="33718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1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11918" y="158667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8.1. Aims and challenges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4800" dirty="0" smtClean="0">
                <a:latin typeface="Arial Narrow" pitchFamily="34" charset="0"/>
                <a:cs typeface="ＭＳ Ｐゴシック" charset="0"/>
              </a:rPr>
              <a:t>       - review: mean-field arguments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transients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can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.3.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 (cortex)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orientation </a:t>
            </a:r>
            <a:r>
              <a:rPr lang="fr-CH" sz="4400" noProof="0" dirty="0" err="1" smtClean="0">
                <a:latin typeface="Arial Narrow" pitchFamily="34" charset="0"/>
              </a:rPr>
              <a:t>columns</a:t>
            </a:r>
            <a:endParaRPr lang="fr-CH" sz="4400" dirty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Spatial continuum (model)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en-US" sz="4400" dirty="0" smtClean="0">
                <a:latin typeface="Arial Narrow" pitchFamily="34" charset="0"/>
                <a:cs typeface="ＭＳ Ｐゴシック" charset="0"/>
              </a:rPr>
              <a:t>- field equations</a:t>
            </a:r>
            <a:endParaRPr kumimoji="0" lang="fr-CH" sz="5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baseline="0" dirty="0" smtClean="0">
                <a:latin typeface="Arial Narrow" pitchFamily="34" charset="0"/>
                <a:cs typeface="ＭＳ Ｐゴシック" charset="0"/>
              </a:rPr>
              <a:t>8.5.  Solution types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8.6.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.7.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14710" y="150568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157" y="7751442"/>
            <a:ext cx="7853368" cy="2492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8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18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11601363" y="8016095"/>
            <a:ext cx="9486987" cy="2228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8.5.  Two Solution 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ypes (ring model)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649" y="3484563"/>
            <a:ext cx="1584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1954924" y="2711669"/>
            <a:ext cx="32752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Coupling: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3938993" y="2515067"/>
            <a:ext cx="64892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Input-driven regime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4091393" y="8666163"/>
            <a:ext cx="742382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Bump attractor regime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04947" y="5913548"/>
            <a:ext cx="1273066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60649" y="10617396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 flipV="1">
            <a:off x="1609269" y="9010153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9859"/>
              </p:ext>
            </p:extLst>
          </p:nvPr>
        </p:nvGraphicFramePr>
        <p:xfrm>
          <a:off x="11478931" y="9266139"/>
          <a:ext cx="682736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88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8931" y="9266139"/>
                        <a:ext cx="682736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22887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609270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08960" y="3943876"/>
            <a:ext cx="158863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A(x)</a:t>
            </a:r>
            <a:endParaRPr lang="fr-FR" sz="5100" dirty="0"/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9273203" y="3012763"/>
            <a:ext cx="911313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I. </a:t>
            </a:r>
            <a:r>
              <a:rPr lang="fr-CH" sz="6800" b="1" dirty="0" err="1"/>
              <a:t>Edge</a:t>
            </a:r>
            <a:r>
              <a:rPr lang="fr-CH" sz="6800" b="1" dirty="0"/>
              <a:t> </a:t>
            </a:r>
            <a:r>
              <a:rPr lang="fr-CH" sz="6800" b="1" dirty="0" err="1"/>
              <a:t>enhancement</a:t>
            </a:r>
            <a:endParaRPr lang="fr-FR" sz="6800" b="1" dirty="0"/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10244790" y="4666827"/>
            <a:ext cx="911755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Weaker lateral connectivity</a:t>
            </a:r>
            <a:endParaRPr lang="fr-FR"/>
          </a:p>
        </p:txBody>
      </p:sp>
      <p:sp>
        <p:nvSpPr>
          <p:cNvPr id="22539" name="Freeform 15"/>
          <p:cNvSpPr>
            <a:spLocks/>
          </p:cNvSpPr>
          <p:nvPr/>
        </p:nvSpPr>
        <p:spPr bwMode="auto">
          <a:xfrm>
            <a:off x="1609271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0" name="Freeform 16"/>
          <p:cNvSpPr>
            <a:spLocks/>
          </p:cNvSpPr>
          <p:nvPr/>
        </p:nvSpPr>
        <p:spPr bwMode="auto">
          <a:xfrm flipH="1">
            <a:off x="6373416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1" name="Line 17"/>
          <p:cNvSpPr>
            <a:spLocks noChangeShapeType="1"/>
          </p:cNvSpPr>
          <p:nvPr/>
        </p:nvSpPr>
        <p:spPr bwMode="auto">
          <a:xfrm flipV="1">
            <a:off x="1609269" y="11308402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 flipV="1">
            <a:off x="4501520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3" name="Line 20"/>
          <p:cNvSpPr>
            <a:spLocks noChangeShapeType="1"/>
          </p:cNvSpPr>
          <p:nvPr/>
        </p:nvSpPr>
        <p:spPr bwMode="auto">
          <a:xfrm flipV="1">
            <a:off x="8586679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>
            <a:off x="4501521" y="10669844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5" name="Line 22"/>
          <p:cNvSpPr>
            <a:spLocks noChangeShapeType="1"/>
          </p:cNvSpPr>
          <p:nvPr/>
        </p:nvSpPr>
        <p:spPr bwMode="auto">
          <a:xfrm flipV="1">
            <a:off x="1609270" y="10543257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6" name="Text Box 23"/>
          <p:cNvSpPr txBox="1">
            <a:spLocks noChangeArrowheads="1"/>
          </p:cNvSpPr>
          <p:nvPr/>
        </p:nvSpPr>
        <p:spPr bwMode="auto">
          <a:xfrm>
            <a:off x="708960" y="9899073"/>
            <a:ext cx="14459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I(x)</a:t>
            </a:r>
            <a:endParaRPr lang="fr-FR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669873" y="5567255"/>
            <a:ext cx="9201297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visual cortex  cells: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</a:t>
            </a:r>
            <a:r>
              <a:rPr lang="en-US" sz="6800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(see later </a:t>
            </a:r>
            <a:r>
              <a:rPr lang="en-US" sz="5400" dirty="0" smtClean="0">
                <a:solidFill>
                  <a:srgbClr val="FF0000"/>
                </a:solidFill>
              </a:rPr>
              <a:t>today</a:t>
            </a:r>
            <a:r>
              <a:rPr lang="en-US" sz="5400" dirty="0" smtClean="0">
                <a:solidFill>
                  <a:srgbClr val="FF0000"/>
                </a:solidFill>
              </a:rPr>
              <a:t>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2548" name="TextBox 19"/>
          <p:cNvSpPr txBox="1">
            <a:spLocks noChangeArrowheads="1"/>
          </p:cNvSpPr>
          <p:nvPr/>
        </p:nvSpPr>
        <p:spPr bwMode="auto">
          <a:xfrm>
            <a:off x="11655277" y="843911"/>
            <a:ext cx="852322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Field Equations:</a:t>
            </a:r>
          </a:p>
          <a:p>
            <a:r>
              <a:rPr lang="en-US" i="1" dirty="0"/>
              <a:t>Wilson and Cowan, </a:t>
            </a:r>
            <a:r>
              <a:rPr lang="en-US" i="1" dirty="0" smtClean="0"/>
              <a:t>1973</a:t>
            </a:r>
            <a:endParaRPr lang="en-US" i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8.5.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Solution types: input driven regime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2625268" y="9532667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37734"/>
              </p:ext>
            </p:extLst>
          </p:nvPr>
        </p:nvGraphicFramePr>
        <p:xfrm>
          <a:off x="8844918" y="9788653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0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918" y="9788653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38886" y="982522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2625269" y="5577540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724959" y="4466391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</a:t>
            </a:r>
            <a:endParaRPr lang="fr-FR" sz="5100" dirty="0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625268" y="619359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0" name="Freeform 14"/>
          <p:cNvSpPr>
            <a:spLocks/>
          </p:cNvSpPr>
          <p:nvPr/>
        </p:nvSpPr>
        <p:spPr bwMode="auto">
          <a:xfrm>
            <a:off x="4155797" y="621609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1" name="Freeform 15"/>
          <p:cNvSpPr>
            <a:spLocks/>
          </p:cNvSpPr>
          <p:nvPr/>
        </p:nvSpPr>
        <p:spPr bwMode="auto">
          <a:xfrm>
            <a:off x="3304254" y="621609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2" name="Freeform 16"/>
          <p:cNvSpPr>
            <a:spLocks/>
          </p:cNvSpPr>
          <p:nvPr/>
        </p:nvSpPr>
        <p:spPr bwMode="auto">
          <a:xfrm>
            <a:off x="2115092" y="621609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565" name="Text Box 22"/>
          <p:cNvSpPr txBox="1">
            <a:spLocks noChangeArrowheads="1"/>
          </p:cNvSpPr>
          <p:nvPr/>
        </p:nvSpPr>
        <p:spPr bwMode="auto">
          <a:xfrm>
            <a:off x="5348710" y="3282104"/>
            <a:ext cx="16523815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II: </a:t>
            </a:r>
            <a:r>
              <a:rPr lang="fr-CH" sz="6800" b="1" dirty="0" err="1"/>
              <a:t>Bump</a:t>
            </a:r>
            <a:r>
              <a:rPr lang="fr-CH" sz="6800" b="1" dirty="0"/>
              <a:t> formation:</a:t>
            </a:r>
          </a:p>
          <a:p>
            <a:r>
              <a:rPr lang="fr-CH" sz="6800" b="1" dirty="0"/>
              <a:t>  </a:t>
            </a:r>
            <a:r>
              <a:rPr lang="fr-CH" sz="6800" b="1" dirty="0" err="1"/>
              <a:t>activity</a:t>
            </a:r>
            <a:r>
              <a:rPr lang="fr-CH" sz="6800" b="1" dirty="0"/>
              <a:t> profile in the absence of input</a:t>
            </a:r>
            <a:endParaRPr lang="fr-FR" sz="6800" b="1" dirty="0"/>
          </a:p>
        </p:txBody>
      </p:sp>
      <p:sp>
        <p:nvSpPr>
          <p:cNvPr id="23566" name="Text Box 24"/>
          <p:cNvSpPr txBox="1">
            <a:spLocks noChangeArrowheads="1"/>
          </p:cNvSpPr>
          <p:nvPr/>
        </p:nvSpPr>
        <p:spPr bwMode="auto">
          <a:xfrm>
            <a:off x="11594618" y="5189341"/>
            <a:ext cx="864505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strong lateral connectivity</a:t>
            </a:r>
            <a:endParaRPr lang="fr-FR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460220" y="6261298"/>
            <a:ext cx="9557164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head direction cells</a:t>
            </a:r>
            <a:r>
              <a:rPr lang="en-US" sz="6800" dirty="0" smtClean="0">
                <a:solidFill>
                  <a:srgbClr val="FF0000"/>
                </a:solidFill>
              </a:rPr>
              <a:t>:</a:t>
            </a:r>
            <a:endParaRPr lang="en-US" sz="6800" dirty="0">
              <a:solidFill>
                <a:srgbClr val="FF0000"/>
              </a:solidFill>
            </a:endParaRPr>
          </a:p>
          <a:p>
            <a:r>
              <a:rPr lang="en-US" sz="6800" dirty="0">
                <a:solidFill>
                  <a:srgbClr val="FF0000"/>
                </a:solidFill>
              </a:rPr>
              <a:t>   </a:t>
            </a:r>
            <a:r>
              <a:rPr lang="en-US" sz="6800" dirty="0" smtClean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sz="6800" dirty="0">
                <a:solidFill>
                  <a:srgbClr val="FF0000"/>
                </a:solidFill>
                <a:sym typeface="Wingdings" pitchFamily="2" charset="2"/>
              </a:rPr>
              <a:t>(see later today)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23568" name="TextBox 15"/>
          <p:cNvSpPr txBox="1">
            <a:spLocks noChangeArrowheads="1"/>
          </p:cNvSpPr>
          <p:nvPr/>
        </p:nvSpPr>
        <p:spPr bwMode="auto">
          <a:xfrm>
            <a:off x="11263391" y="1368265"/>
            <a:ext cx="852322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Field Equations:</a:t>
            </a:r>
          </a:p>
          <a:p>
            <a:r>
              <a:rPr lang="en-US" dirty="0"/>
              <a:t>Wilson and Cowan, 1972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8.5.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Solution types: bump 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0" grpId="0" animBg="1"/>
      <p:bldP spid="848911" grpId="0" animBg="1"/>
      <p:bldP spid="848912" grpId="0" animBg="1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14367775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Exercise 2.1+2.2 now (stationary bump solution)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92345" y="2296683"/>
            <a:ext cx="164583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Consider a  continuum model with step gain-</a:t>
            </a:r>
            <a:r>
              <a:rPr lang="en-US" sz="5400" dirty="0" err="1" smtClean="0"/>
              <a:t>fuctnion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Find analytically the bump solutions</a:t>
            </a: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3542320" y="6269593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H="1" flipV="1">
            <a:off x="6434570" y="5631035"/>
            <a:ext cx="1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flipH="1" flipV="1">
            <a:off x="10519730" y="5631035"/>
            <a:ext cx="2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434572" y="5631035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V="1">
            <a:off x="8429626" y="5396242"/>
            <a:ext cx="0" cy="873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240167" y="4324285"/>
            <a:ext cx="237891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 smtClean="0"/>
              <a:t>w(x-y)</a:t>
            </a:r>
            <a:endParaRPr lang="fr-FR" i="1" dirty="0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2389763" y="6931745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10519732" y="6931745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655025" y="5484648"/>
            <a:ext cx="4902304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 at</a:t>
            </a:r>
          </a:p>
          <a:p>
            <a:r>
              <a:rPr lang="en-US" dirty="0" smtClean="0"/>
              <a:t>11:40</a:t>
            </a:r>
            <a:endParaRPr lang="en-US" dirty="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3568596" y="9543562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5262668" y="8242853"/>
            <a:ext cx="1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 flipV="1">
            <a:off x="11647469" y="8242853"/>
            <a:ext cx="2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262668" y="8242853"/>
            <a:ext cx="63585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8429626" y="7759145"/>
            <a:ext cx="0" cy="1784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8455902" y="7266286"/>
            <a:ext cx="17297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 smtClean="0">
                <a:solidFill>
                  <a:srgbClr val="FF0000"/>
                </a:solidFill>
              </a:rPr>
              <a:t>A(x)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3504663" y="11402797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542319" y="11033114"/>
            <a:ext cx="9724793" cy="0"/>
          </a:xfrm>
          <a:prstGeom prst="line">
            <a:avLst/>
          </a:pr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1278304" y="9969472"/>
            <a:ext cx="164955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>
                <a:solidFill>
                  <a:srgbClr val="0076FF"/>
                </a:solidFill>
              </a:rPr>
              <a:t>h</a:t>
            </a:r>
            <a:r>
              <a:rPr lang="fr-CH" i="1" dirty="0" smtClean="0">
                <a:solidFill>
                  <a:srgbClr val="0076FF"/>
                </a:solidFill>
              </a:rPr>
              <a:t>(x)</a:t>
            </a:r>
            <a:endParaRPr lang="fr-FR" i="1" dirty="0">
              <a:solidFill>
                <a:srgbClr val="0076FF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256116" y="10299106"/>
            <a:ext cx="4139739" cy="1072705"/>
          </a:xfrm>
          <a:custGeom>
            <a:avLst/>
            <a:gdLst>
              <a:gd name="connsiteX0" fmla="*/ 0 w 4139739"/>
              <a:gd name="connsiteY0" fmla="*/ 1072705 h 1072705"/>
              <a:gd name="connsiteX1" fmla="*/ 980902 w 4139739"/>
              <a:gd name="connsiteY1" fmla="*/ 773447 h 1072705"/>
              <a:gd name="connsiteX2" fmla="*/ 1945179 w 4139739"/>
              <a:gd name="connsiteY2" fmla="*/ 108429 h 1072705"/>
              <a:gd name="connsiteX3" fmla="*/ 4139739 w 4139739"/>
              <a:gd name="connsiteY3" fmla="*/ 8676 h 107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739" h="1072705">
                <a:moveTo>
                  <a:pt x="0" y="1072705"/>
                </a:moveTo>
                <a:cubicBezTo>
                  <a:pt x="328353" y="1003432"/>
                  <a:pt x="656706" y="934160"/>
                  <a:pt x="980902" y="773447"/>
                </a:cubicBezTo>
                <a:cubicBezTo>
                  <a:pt x="1305099" y="612734"/>
                  <a:pt x="1418706" y="235891"/>
                  <a:pt x="1945179" y="108429"/>
                </a:cubicBezTo>
                <a:cubicBezTo>
                  <a:pt x="2471652" y="-19033"/>
                  <a:pt x="3305695" y="-5179"/>
                  <a:pt x="4139739" y="867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reeform 27"/>
          <p:cNvSpPr/>
          <p:nvPr/>
        </p:nvSpPr>
        <p:spPr>
          <a:xfrm flipH="1">
            <a:off x="8429626" y="10299106"/>
            <a:ext cx="4139739" cy="1072705"/>
          </a:xfrm>
          <a:custGeom>
            <a:avLst/>
            <a:gdLst>
              <a:gd name="connsiteX0" fmla="*/ 0 w 4139739"/>
              <a:gd name="connsiteY0" fmla="*/ 1072705 h 1072705"/>
              <a:gd name="connsiteX1" fmla="*/ 980902 w 4139739"/>
              <a:gd name="connsiteY1" fmla="*/ 773447 h 1072705"/>
              <a:gd name="connsiteX2" fmla="*/ 1945179 w 4139739"/>
              <a:gd name="connsiteY2" fmla="*/ 108429 h 1072705"/>
              <a:gd name="connsiteX3" fmla="*/ 4139739 w 4139739"/>
              <a:gd name="connsiteY3" fmla="*/ 8676 h 107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739" h="1072705">
                <a:moveTo>
                  <a:pt x="0" y="1072705"/>
                </a:moveTo>
                <a:cubicBezTo>
                  <a:pt x="328353" y="1003432"/>
                  <a:pt x="656706" y="934160"/>
                  <a:pt x="980902" y="773447"/>
                </a:cubicBezTo>
                <a:cubicBezTo>
                  <a:pt x="1305099" y="612734"/>
                  <a:pt x="1418706" y="235891"/>
                  <a:pt x="1945179" y="108429"/>
                </a:cubicBezTo>
                <a:cubicBezTo>
                  <a:pt x="2471652" y="-19033"/>
                  <a:pt x="3305695" y="-5179"/>
                  <a:pt x="4139739" y="867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8395855" y="9929243"/>
            <a:ext cx="0" cy="1784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72916" y="9814358"/>
            <a:ext cx="5546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calculate input potential</a:t>
            </a:r>
          </a:p>
          <a:p>
            <a:r>
              <a:rPr lang="en-US" sz="4000" i="1" dirty="0"/>
              <a:t>a</a:t>
            </a:r>
            <a:r>
              <a:rPr lang="en-US" sz="4000" i="1" dirty="0" smtClean="0"/>
              <a:t>t location x</a:t>
            </a:r>
            <a:r>
              <a:rPr lang="en-US" sz="1800" i="1" dirty="0" smtClean="0"/>
              <a:t>0</a:t>
            </a:r>
            <a:endParaRPr lang="fr-CH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693862" y="11273274"/>
            <a:ext cx="72006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/>
              <a:t>x</a:t>
            </a:r>
            <a:r>
              <a:rPr lang="en-US" sz="2800" i="1" dirty="0"/>
              <a:t>0</a:t>
            </a:r>
            <a:endParaRPr lang="fr-CH" sz="2800" i="1" dirty="0"/>
          </a:p>
          <a:p>
            <a:endParaRPr lang="fr-CH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1039302" y="11234458"/>
            <a:ext cx="0" cy="283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Arrow Connector 7167"/>
          <p:cNvCxnSpPr/>
          <p:nvPr/>
        </p:nvCxnSpPr>
        <p:spPr>
          <a:xfrm>
            <a:off x="8441930" y="9010996"/>
            <a:ext cx="3205539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0264155" y="8093833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  <a:endParaRPr lang="fr-FR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629" y="293914"/>
            <a:ext cx="22794686" cy="120831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66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52675"/>
              </p:ext>
            </p:extLst>
          </p:nvPr>
        </p:nvGraphicFramePr>
        <p:xfrm>
          <a:off x="6500997" y="1680572"/>
          <a:ext cx="4364508" cy="125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08" name="Equation" r:id="rId4" imgW="888840" imgH="203040" progId="Equation.3">
                  <p:embed/>
                </p:oleObj>
              </mc:Choice>
              <mc:Fallback>
                <p:oleObj name="Equation" r:id="rId4" imgW="8888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997" y="1680572"/>
                        <a:ext cx="4364508" cy="12534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560485" y="10354785"/>
            <a:ext cx="11738851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Continuum: stationary profile </a:t>
            </a: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17608582" y="8897632"/>
          <a:ext cx="1035358" cy="113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09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8582" y="8897632"/>
                        <a:ext cx="1035358" cy="1133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6" descr="cont-profi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4514" y="2886175"/>
            <a:ext cx="11437447" cy="734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5567877" y="9392726"/>
            <a:ext cx="19806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1077577" y="3395334"/>
            <a:ext cx="10498126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 smtClean="0">
                <a:solidFill>
                  <a:srgbClr val="FF0000"/>
                </a:solidFill>
              </a:rPr>
              <a:t>Comparison</a:t>
            </a:r>
            <a:r>
              <a:rPr lang="fr-CH" sz="5100" dirty="0" smtClean="0">
                <a:solidFill>
                  <a:srgbClr val="FF0000"/>
                </a:solidFill>
              </a:rPr>
              <a:t>: </a:t>
            </a:r>
            <a:r>
              <a:rPr lang="fr-CH" sz="5100" dirty="0">
                <a:solidFill>
                  <a:srgbClr val="FF0000"/>
                </a:solidFill>
              </a:rPr>
              <a:t>simulation of </a:t>
            </a:r>
            <a:r>
              <a:rPr lang="fr-CH" sz="5100" dirty="0" err="1">
                <a:solidFill>
                  <a:srgbClr val="FF0000"/>
                </a:solidFill>
              </a:rPr>
              <a:t>neurons</a:t>
            </a:r>
            <a:endParaRPr lang="fr-CH" sz="5100" dirty="0">
              <a:solidFill>
                <a:srgbClr val="FF0000"/>
              </a:solidFill>
            </a:endParaRPr>
          </a:p>
          <a:p>
            <a:r>
              <a:rPr lang="fr-CH" sz="5100" dirty="0">
                <a:solidFill>
                  <a:srgbClr val="FF0000"/>
                </a:solidFill>
              </a:rPr>
              <a:t>   and </a:t>
            </a:r>
            <a:r>
              <a:rPr lang="fr-CH" sz="5100" dirty="0" err="1">
                <a:solidFill>
                  <a:srgbClr val="FF0000"/>
                </a:solidFill>
              </a:rPr>
              <a:t>macroscopic</a:t>
            </a:r>
            <a:r>
              <a:rPr lang="fr-CH" sz="5100" dirty="0">
                <a:solidFill>
                  <a:srgbClr val="FF0000"/>
                </a:solidFill>
              </a:rPr>
              <a:t> </a:t>
            </a:r>
            <a:r>
              <a:rPr lang="fr-CH" sz="5100" dirty="0" err="1">
                <a:solidFill>
                  <a:srgbClr val="FF0000"/>
                </a:solidFill>
              </a:rPr>
              <a:t>field</a:t>
            </a:r>
            <a:r>
              <a:rPr lang="fr-CH" sz="5100" dirty="0">
                <a:solidFill>
                  <a:srgbClr val="FF0000"/>
                </a:solidFill>
              </a:rPr>
              <a:t> </a:t>
            </a:r>
            <a:r>
              <a:rPr lang="fr-CH" sz="5100" dirty="0" err="1">
                <a:solidFill>
                  <a:srgbClr val="FF0000"/>
                </a:solidFill>
              </a:rPr>
              <a:t>equation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4922629" y="1382831"/>
            <a:ext cx="640726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Spiridon&amp;Gerstner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  8.5.  Solution types: bump 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182277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8.5.  Solution types: multiple bump solutions with local interaction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651" y="2037584"/>
            <a:ext cx="11372850" cy="921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13747531" y="2869324"/>
            <a:ext cx="2270235" cy="381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59200" y="2869324"/>
            <a:ext cx="156645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time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629" y="293914"/>
            <a:ext cx="22794686" cy="120831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90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9100308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Quiz </a:t>
            </a:r>
            <a:r>
              <a:rPr lang="en-US" sz="5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see exercises 1 and 2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114300" y="1058390"/>
            <a:ext cx="21374100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78934" y="1137156"/>
            <a:ext cx="20911848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</a:t>
            </a:r>
            <a:r>
              <a:rPr lang="en-US" sz="5400" b="1" dirty="0" smtClean="0"/>
              <a:t>Solution of Field equations (1-dimensional ring model)</a:t>
            </a:r>
          </a:p>
          <a:p>
            <a:r>
              <a:rPr lang="en-US" sz="5400" dirty="0" smtClean="0"/>
              <a:t>[ ] If a solution exists with a single bump localized around  x</a:t>
            </a:r>
            <a:r>
              <a:rPr lang="en-US" sz="3200" dirty="0" smtClean="0"/>
              <a:t>0</a:t>
            </a:r>
            <a:r>
              <a:rPr lang="en-US" sz="5400" dirty="0" smtClean="0"/>
              <a:t>,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equivalent solutions exist  at other locations. </a:t>
            </a:r>
          </a:p>
          <a:p>
            <a:r>
              <a:rPr lang="en-US" sz="5400" dirty="0" smtClean="0"/>
              <a:t>[ ] If the interaction is Mexican hat, a stationary solution can have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   at most a single bump </a:t>
            </a:r>
          </a:p>
          <a:p>
            <a:r>
              <a:rPr lang="en-US" sz="5400" dirty="0" smtClean="0"/>
              <a:t>[ ] A homogeneous solution (constant in time and space) 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   always exists</a:t>
            </a:r>
          </a:p>
          <a:p>
            <a:r>
              <a:rPr lang="en-US" sz="5400" dirty="0" smtClean="0"/>
              <a:t>[ ] </a:t>
            </a:r>
            <a:r>
              <a:rPr lang="en-US" sz="5400" dirty="0"/>
              <a:t>A homogeneous solution (constant in time and space) </a:t>
            </a:r>
          </a:p>
          <a:p>
            <a:r>
              <a:rPr lang="en-US" sz="5400" dirty="0"/>
              <a:t>         </a:t>
            </a:r>
            <a:r>
              <a:rPr lang="en-US" sz="5400" dirty="0" smtClean="0"/>
              <a:t>is always stable</a:t>
            </a:r>
            <a:endParaRPr lang="en-US" sz="5400" dirty="0"/>
          </a:p>
          <a:p>
            <a:r>
              <a:rPr lang="en-US" sz="5400" dirty="0" smtClean="0"/>
              <a:t>[ ] If I increase in a model the spatial scale of inhibition, the activity 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   profile of  an existing  bump  solution becomes broader</a:t>
            </a:r>
          </a:p>
          <a:p>
            <a:r>
              <a:rPr lang="en-US" sz="5400" dirty="0" smtClean="0"/>
              <a:t>[ ] If I increase in a model the amplitude of excitation and the spatial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  scale of inhibition, a bump solution is more likely to exist</a:t>
            </a:r>
          </a:p>
          <a:p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5916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11918" y="158667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8.1. Aims and challenges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4800" dirty="0" smtClean="0">
                <a:latin typeface="Arial Narrow" pitchFamily="34" charset="0"/>
                <a:cs typeface="ＭＳ Ｐゴシック" charset="0"/>
              </a:rPr>
              <a:t>       - review: mean-field arguments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transients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can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.3.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 (cortex)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orientation </a:t>
            </a:r>
            <a:r>
              <a:rPr lang="fr-CH" sz="4400" noProof="0" dirty="0" err="1" smtClean="0">
                <a:latin typeface="Arial Narrow" pitchFamily="34" charset="0"/>
              </a:rPr>
              <a:t>columns</a:t>
            </a:r>
            <a:endParaRPr lang="fr-CH" sz="4400" dirty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Spatial continuum (model)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en-US" sz="4400" dirty="0" smtClean="0">
                <a:latin typeface="Arial Narrow" pitchFamily="34" charset="0"/>
                <a:cs typeface="ＭＳ Ｐゴシック" charset="0"/>
              </a:rPr>
              <a:t>- field equations</a:t>
            </a:r>
            <a:endParaRPr kumimoji="0" lang="fr-CH" sz="5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baseline="0" dirty="0" smtClean="0">
                <a:latin typeface="Arial Narrow" pitchFamily="34" charset="0"/>
                <a:cs typeface="ＭＳ Ｐゴシック" charset="0"/>
              </a:rPr>
              <a:t>8.5.  Solution types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8.6.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.7.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14710" y="150568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157" y="7751442"/>
            <a:ext cx="7853368" cy="2492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8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18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11341769" y="10181336"/>
            <a:ext cx="10265694" cy="8360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615089" y="1702113"/>
            <a:ext cx="7008389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Basic phenomenology </a:t>
            </a: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 flipV="1">
            <a:off x="1899553" y="9010153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854922"/>
              </p:ext>
            </p:extLst>
          </p:nvPr>
        </p:nvGraphicFramePr>
        <p:xfrm>
          <a:off x="11769215" y="9266139"/>
          <a:ext cx="682736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35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9215" y="9266139"/>
                        <a:ext cx="682736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13171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1899554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99244" y="3943876"/>
            <a:ext cx="158863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A(x)</a:t>
            </a:r>
            <a:endParaRPr lang="fr-FR" sz="5100" dirty="0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107134" y="2745938"/>
            <a:ext cx="911313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I. </a:t>
            </a:r>
            <a:r>
              <a:rPr lang="fr-CH" sz="6800" b="1" dirty="0" err="1"/>
              <a:t>Edge</a:t>
            </a:r>
            <a:r>
              <a:rPr lang="fr-CH" sz="6800" b="1" dirty="0"/>
              <a:t> </a:t>
            </a:r>
            <a:r>
              <a:rPr lang="fr-CH" sz="6800" b="1" dirty="0" err="1"/>
              <a:t>enhancement</a:t>
            </a:r>
            <a:endParaRPr lang="fr-FR" sz="6800" b="1" dirty="0"/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2801798" y="3983067"/>
            <a:ext cx="895405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/>
              <a:t>(</a:t>
            </a:r>
            <a:r>
              <a:rPr lang="fr-CH" dirty="0" err="1" smtClean="0"/>
              <a:t>Weak</a:t>
            </a:r>
            <a:r>
              <a:rPr lang="fr-CH" dirty="0" smtClean="0"/>
              <a:t> </a:t>
            </a:r>
            <a:r>
              <a:rPr lang="fr-CH" dirty="0" err="1"/>
              <a:t>lateral</a:t>
            </a:r>
            <a:r>
              <a:rPr lang="fr-CH" dirty="0"/>
              <a:t> </a:t>
            </a:r>
            <a:r>
              <a:rPr lang="fr-CH" dirty="0" err="1" smtClean="0"/>
              <a:t>connectivity</a:t>
            </a:r>
            <a:r>
              <a:rPr lang="fr-CH" dirty="0" smtClean="0"/>
              <a:t>)</a:t>
            </a:r>
            <a:endParaRPr lang="fr-FR" dirty="0"/>
          </a:p>
        </p:txBody>
      </p:sp>
      <p:sp>
        <p:nvSpPr>
          <p:cNvPr id="24587" name="Freeform 15"/>
          <p:cNvSpPr>
            <a:spLocks/>
          </p:cNvSpPr>
          <p:nvPr/>
        </p:nvSpPr>
        <p:spPr bwMode="auto">
          <a:xfrm>
            <a:off x="1899555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88" name="Freeform 16"/>
          <p:cNvSpPr>
            <a:spLocks/>
          </p:cNvSpPr>
          <p:nvPr/>
        </p:nvSpPr>
        <p:spPr bwMode="auto">
          <a:xfrm flipH="1">
            <a:off x="6663700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 flipV="1">
            <a:off x="1899553" y="11308402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0" name="Line 19"/>
          <p:cNvSpPr>
            <a:spLocks noChangeShapeType="1"/>
          </p:cNvSpPr>
          <p:nvPr/>
        </p:nvSpPr>
        <p:spPr bwMode="auto">
          <a:xfrm flipV="1">
            <a:off x="4791804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1" name="Line 20"/>
          <p:cNvSpPr>
            <a:spLocks noChangeShapeType="1"/>
          </p:cNvSpPr>
          <p:nvPr/>
        </p:nvSpPr>
        <p:spPr bwMode="auto">
          <a:xfrm flipV="1">
            <a:off x="8876963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2" name="Line 21"/>
          <p:cNvSpPr>
            <a:spLocks noChangeShapeType="1"/>
          </p:cNvSpPr>
          <p:nvPr/>
        </p:nvSpPr>
        <p:spPr bwMode="auto">
          <a:xfrm>
            <a:off x="4791805" y="10669844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3" name="Line 22"/>
          <p:cNvSpPr>
            <a:spLocks noChangeShapeType="1"/>
          </p:cNvSpPr>
          <p:nvPr/>
        </p:nvSpPr>
        <p:spPr bwMode="auto">
          <a:xfrm flipV="1">
            <a:off x="1899554" y="10543257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999244" y="9899073"/>
            <a:ext cx="14459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I(x)</a:t>
            </a:r>
            <a:endParaRPr lang="fr-FR"/>
          </a:p>
        </p:txBody>
      </p:sp>
      <p:sp>
        <p:nvSpPr>
          <p:cNvPr id="24595" name="TextBox 18"/>
          <p:cNvSpPr txBox="1">
            <a:spLocks noChangeArrowheads="1"/>
          </p:cNvSpPr>
          <p:nvPr/>
        </p:nvSpPr>
        <p:spPr bwMode="auto">
          <a:xfrm>
            <a:off x="9897317" y="6458729"/>
            <a:ext cx="11399014" cy="542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visual cortex  cells: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contrast enhancement in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    - orientation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    - location</a:t>
            </a:r>
          </a:p>
        </p:txBody>
      </p:sp>
      <p:sp>
        <p:nvSpPr>
          <p:cNvPr id="24596" name="TextBox 19"/>
          <p:cNvSpPr txBox="1">
            <a:spLocks noChangeArrowheads="1"/>
          </p:cNvSpPr>
          <p:nvPr/>
        </p:nvSpPr>
        <p:spPr bwMode="auto">
          <a:xfrm>
            <a:off x="13090648" y="1436297"/>
            <a:ext cx="8516815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Field </a:t>
            </a:r>
            <a:r>
              <a:rPr lang="en-US" dirty="0" smtClean="0"/>
              <a:t>Equations </a:t>
            </a:r>
          </a:p>
          <a:p>
            <a:r>
              <a:rPr lang="en-US" dirty="0"/>
              <a:t> </a:t>
            </a:r>
            <a:r>
              <a:rPr lang="en-US" dirty="0" smtClean="0"/>
              <a:t>  for edge enhancement</a:t>
            </a:r>
            <a:endParaRPr lang="en-US" dirty="0"/>
          </a:p>
          <a:p>
            <a:r>
              <a:rPr lang="en-US" i="1" dirty="0"/>
              <a:t>Wilson and Cowan, </a:t>
            </a:r>
            <a:r>
              <a:rPr lang="en-US" i="1" dirty="0" smtClean="0"/>
              <a:t>1973</a:t>
            </a:r>
          </a:p>
          <a:p>
            <a:r>
              <a:rPr lang="en-US" i="1" dirty="0" err="1" smtClean="0"/>
              <a:t>Grossberg</a:t>
            </a:r>
            <a:r>
              <a:rPr lang="en-US" i="1" dirty="0" smtClean="0"/>
              <a:t>, 1973</a:t>
            </a:r>
            <a:endParaRPr lang="en-US" i="1" dirty="0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-2572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8.6.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  uniform/input driven solution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45071" y="49853"/>
            <a:ext cx="1254997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8.6.</a:t>
            </a:r>
            <a:r>
              <a:rPr lang="en-US" sz="6800" dirty="0" smtClean="0"/>
              <a:t>  </a:t>
            </a:r>
            <a:r>
              <a:rPr lang="en-US" sz="6800" b="1" dirty="0" smtClean="0">
                <a:solidFill>
                  <a:srgbClr val="FF0000"/>
                </a:solidFill>
              </a:rPr>
              <a:t>Perception -grid </a:t>
            </a:r>
            <a:r>
              <a:rPr lang="en-US" sz="6800" b="1" dirty="0">
                <a:solidFill>
                  <a:srgbClr val="FF0000"/>
                </a:solidFill>
              </a:rPr>
              <a:t>illusion 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95849"/>
              </p:ext>
            </p:extLst>
          </p:nvPr>
        </p:nvGraphicFramePr>
        <p:xfrm>
          <a:off x="4167132" y="2243579"/>
          <a:ext cx="9162663" cy="824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83" name="Acrobat Document" r:id="rId4" imgW="4114800" imgH="3952494" progId="AcroExch.Document.11">
                  <p:embed/>
                </p:oleObj>
              </mc:Choice>
              <mc:Fallback>
                <p:oleObj name="Acrobat Document" r:id="rId4" imgW="4114800" imgH="3952494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32" y="2243579"/>
                        <a:ext cx="9162663" cy="8245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65521" y="1903887"/>
            <a:ext cx="7935474" cy="9075916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446882" y="1898801"/>
          <a:ext cx="10713700" cy="835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60" name="Acrobat Document" r:id="rId4" imgW="4533710" imgH="4714875" progId="AcroExch.Document.11">
                  <p:embed/>
                </p:oleObj>
              </mc:Choice>
              <mc:Fallback>
                <p:oleObj name="Acrobat Document" r:id="rId4" imgW="4533710" imgH="4714875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82" y="1898801"/>
                        <a:ext cx="10713700" cy="8354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88044" y="3907307"/>
            <a:ext cx="5784498" cy="6762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45071" y="49853"/>
            <a:ext cx="12846526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8.6.</a:t>
            </a:r>
            <a:r>
              <a:rPr lang="en-US" sz="6800" dirty="0" smtClean="0"/>
              <a:t>  </a:t>
            </a:r>
            <a:r>
              <a:rPr lang="en-US" sz="6800" b="1" dirty="0" smtClean="0">
                <a:solidFill>
                  <a:srgbClr val="FF0000"/>
                </a:solidFill>
              </a:rPr>
              <a:t>Perception – Mach bands</a:t>
            </a:r>
            <a:endParaRPr lang="en-US" sz="6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160582" y="256690"/>
            <a:ext cx="4293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Mach, 1865, 1906</a:t>
            </a:r>
            <a:endParaRPr lang="fr-CH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66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575" y="6006060"/>
            <a:ext cx="111347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97471" y="202253"/>
            <a:ext cx="16862048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8.6.</a:t>
            </a:r>
            <a:r>
              <a:rPr lang="en-US" sz="6800" dirty="0" smtClean="0"/>
              <a:t>  </a:t>
            </a:r>
            <a:r>
              <a:rPr lang="en-US" sz="6800" b="1" dirty="0" smtClean="0">
                <a:solidFill>
                  <a:srgbClr val="FF0000"/>
                </a:solidFill>
              </a:rPr>
              <a:t>Mach bands in a continuum model </a:t>
            </a:r>
            <a:endParaRPr lang="en-US" sz="68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62913" y="13238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0622" y="2073993"/>
            <a:ext cx="6187428" cy="352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3608" y="3240025"/>
            <a:ext cx="709841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Mexican-hat coupling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   8.6: Field models and Perception: contrast enhancement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3577" y="1514807"/>
            <a:ext cx="6810923" cy="540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1627" y="1419774"/>
            <a:ext cx="1584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7453" y="6003865"/>
            <a:ext cx="9448974" cy="53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5099" y="6960876"/>
            <a:ext cx="903644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 smtClean="0"/>
              <a:t>Shriki</a:t>
            </a:r>
            <a:r>
              <a:rPr lang="en-US" sz="4400" i="1" dirty="0" smtClean="0"/>
              <a:t> et al. (2003):</a:t>
            </a:r>
          </a:p>
          <a:p>
            <a:r>
              <a:rPr lang="en-US" sz="4400" dirty="0" smtClean="0"/>
              <a:t>Ring model in input-driven regime,</a:t>
            </a:r>
          </a:p>
          <a:p>
            <a:r>
              <a:rPr lang="en-US" sz="4400" dirty="0"/>
              <a:t>d</a:t>
            </a:r>
            <a:r>
              <a:rPr lang="en-US" sz="4400" dirty="0" smtClean="0"/>
              <a:t>riven by broad input (dashed line),</a:t>
            </a:r>
          </a:p>
          <a:p>
            <a:r>
              <a:rPr lang="en-US" sz="4400" dirty="0"/>
              <a:t>c</a:t>
            </a:r>
            <a:r>
              <a:rPr lang="en-US" sz="4400" dirty="0" smtClean="0"/>
              <a:t>auses sharp activity bump;</a:t>
            </a:r>
          </a:p>
          <a:p>
            <a:r>
              <a:rPr lang="en-US" sz="4400" i="1" dirty="0" smtClean="0"/>
              <a:t>See also: Ben-</a:t>
            </a:r>
            <a:r>
              <a:rPr lang="en-US" sz="4400" i="1" dirty="0" err="1" smtClean="0"/>
              <a:t>Yishai</a:t>
            </a:r>
            <a:r>
              <a:rPr lang="en-US" sz="4400" i="1" dirty="0" smtClean="0"/>
              <a:t> et al. 1995; </a:t>
            </a:r>
          </a:p>
          <a:p>
            <a:r>
              <a:rPr lang="en-US" sz="4400" i="1" dirty="0" smtClean="0"/>
              <a:t>Hansel and </a:t>
            </a:r>
            <a:r>
              <a:rPr lang="en-US" sz="4400" i="1" dirty="0" err="1" smtClean="0"/>
              <a:t>Sompolinsky</a:t>
            </a:r>
            <a:r>
              <a:rPr lang="en-US" sz="4400" i="1" dirty="0" smtClean="0"/>
              <a:t>, 1998</a:t>
            </a:r>
            <a:endParaRPr lang="fr-CH" sz="4400" i="1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118937" y="2358781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contrast enhancement</a:t>
            </a:r>
          </a:p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  <a:sym typeface="Wingdings" panose="05000000000000000000" pitchFamily="2" charset="2"/>
              </a:rPr>
              <a:t> Sharpening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8.6: Field models and Perception: surround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suppresion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294" y="1924925"/>
            <a:ext cx="11420475" cy="1007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406" y="2487065"/>
            <a:ext cx="64389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34506" y="10112382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51566" y="1239373"/>
            <a:ext cx="4955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 smtClean="0"/>
              <a:t>Ozeki</a:t>
            </a:r>
            <a:r>
              <a:rPr lang="en-US" sz="4400" i="1" dirty="0" smtClean="0"/>
              <a:t> et al. (2009):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 8.6: Field models and Perception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42430" y="1473200"/>
            <a:ext cx="12765033" cy="1172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-contrast enhancement is a stable</a:t>
            </a:r>
          </a:p>
          <a:p>
            <a:r>
              <a:rPr lang="en-US" sz="5400" dirty="0" smtClean="0"/>
              <a:t>     psychophysical phenomenon</a:t>
            </a:r>
          </a:p>
          <a:p>
            <a:r>
              <a:rPr lang="en-US" sz="5400" dirty="0" smtClean="0"/>
              <a:t>-Mach bands are one example</a:t>
            </a:r>
          </a:p>
          <a:p>
            <a:r>
              <a:rPr lang="en-US" sz="5400" dirty="0" smtClean="0"/>
              <a:t>-the activity of V1 cell first increases and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then decreases with size of stimulus</a:t>
            </a:r>
          </a:p>
          <a:p>
            <a:r>
              <a:rPr lang="en-US" sz="5400" dirty="0" smtClean="0"/>
              <a:t>-both excitatory and inhibitory input 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into a cell show similar changes</a:t>
            </a:r>
          </a:p>
          <a:p>
            <a:r>
              <a:rPr lang="en-US" sz="5400" dirty="0" smtClean="0"/>
              <a:t>-Mach bands can </a:t>
            </a:r>
            <a:r>
              <a:rPr lang="en-US" sz="5400" dirty="0"/>
              <a:t>be explained by</a:t>
            </a:r>
          </a:p>
          <a:p>
            <a:r>
              <a:rPr lang="en-US" sz="5400" dirty="0"/>
              <a:t>     a continuum model with  Mexican-hat </a:t>
            </a:r>
          </a:p>
          <a:p>
            <a:r>
              <a:rPr lang="en-US" sz="5400" dirty="0"/>
              <a:t>     interaction in the input-driven </a:t>
            </a:r>
            <a:r>
              <a:rPr lang="en-US" sz="5400" dirty="0" smtClean="0"/>
              <a:t>regime</a:t>
            </a:r>
          </a:p>
          <a:p>
            <a:r>
              <a:rPr lang="en-US" sz="5400" dirty="0" smtClean="0"/>
              <a:t>-contrast enhancement = ‘sharpening’</a:t>
            </a:r>
            <a:endParaRPr lang="en-US" sz="5400" dirty="0"/>
          </a:p>
          <a:p>
            <a:endParaRPr lang="en-US" sz="5400" dirty="0" smtClean="0"/>
          </a:p>
          <a:p>
            <a:endParaRPr lang="en-US" sz="5400" dirty="0" smtClean="0"/>
          </a:p>
          <a:p>
            <a:r>
              <a:rPr lang="en-US" sz="5400" dirty="0"/>
              <a:t> </a:t>
            </a:r>
            <a:r>
              <a:rPr lang="en-US" sz="5400" dirty="0" smtClean="0"/>
              <a:t>    </a:t>
            </a:r>
            <a:endParaRPr lang="fr-CH" sz="5400" dirty="0"/>
          </a:p>
        </p:txBody>
      </p:sp>
    </p:spTree>
    <p:extLst>
      <p:ext uri="{BB962C8B-B14F-4D97-AF65-F5344CB8AC3E}">
        <p14:creationId xmlns:p14="http://schemas.microsoft.com/office/powerpoint/2010/main" val="30042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11918" y="158667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8.1. Aims and challenges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4800" dirty="0" smtClean="0">
                <a:latin typeface="Arial Narrow" pitchFamily="34" charset="0"/>
                <a:cs typeface="ＭＳ Ｐゴシック" charset="0"/>
              </a:rPr>
              <a:t>       - review: mean-field arguments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fire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transients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can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be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.3.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 (cortex)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orientation </a:t>
            </a:r>
            <a:r>
              <a:rPr lang="fr-CH" sz="4400" noProof="0" dirty="0" err="1" smtClean="0">
                <a:latin typeface="Arial Narrow" pitchFamily="34" charset="0"/>
              </a:rPr>
              <a:t>columns</a:t>
            </a:r>
            <a:endParaRPr lang="fr-CH" sz="4400" dirty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Spatial continuum (model)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en-US" sz="4400" dirty="0" smtClean="0">
                <a:latin typeface="Arial Narrow" pitchFamily="34" charset="0"/>
                <a:cs typeface="ＭＳ Ｐゴシック" charset="0"/>
              </a:rPr>
              <a:t>- field equations</a:t>
            </a:r>
            <a:endParaRPr kumimoji="0" lang="fr-CH" sz="5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baseline="0" dirty="0" smtClean="0">
                <a:latin typeface="Arial Narrow" pitchFamily="34" charset="0"/>
                <a:cs typeface="ＭＳ Ｐゴシック" charset="0"/>
              </a:rPr>
              <a:t>8.5.  Solution types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8.6.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.7.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14710" y="150568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157" y="7751442"/>
            <a:ext cx="7853368" cy="2492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8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18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11390869" y="11064095"/>
            <a:ext cx="10265694" cy="8360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Review from week 7: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mean-field also works for random coupling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4494" y="2060575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25" y="2826834"/>
            <a:ext cx="50006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85921" y="2070100"/>
            <a:ext cx="48387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64848" y="1239103"/>
            <a:ext cx="436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full connectivity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893551" y="1239103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</a:t>
            </a:r>
            <a:r>
              <a:rPr lang="en-US" sz="4800" dirty="0" err="1" smtClean="0"/>
              <a:t>prob</a:t>
            </a:r>
            <a:r>
              <a:rPr lang="en-US" sz="4800" dirty="0" smtClean="0"/>
              <a:t> p fixed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1394494" y="2012449"/>
            <a:ext cx="21826453" cy="76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54614" y="10716091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125760" y="1280696"/>
            <a:ext cx="5633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number  K </a:t>
            </a:r>
          </a:p>
          <a:p>
            <a:r>
              <a:rPr lang="en-US" sz="4800" dirty="0" smtClean="0"/>
              <a:t> of inputs fixed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366017" y="3012762"/>
            <a:ext cx="7008389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Basic phenomenology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480711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05877"/>
              </p:ext>
            </p:extLst>
          </p:nvPr>
        </p:nvGraphicFramePr>
        <p:xfrm>
          <a:off x="7700361" y="9266139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07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361" y="9266139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94329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1480712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80402" y="3943877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</a:t>
            </a:r>
            <a:endParaRPr lang="fr-FR" sz="5100" dirty="0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1480711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0" name="Freeform 14"/>
          <p:cNvSpPr>
            <a:spLocks/>
          </p:cNvSpPr>
          <p:nvPr/>
        </p:nvSpPr>
        <p:spPr bwMode="auto">
          <a:xfrm>
            <a:off x="3011240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1" name="Freeform 15"/>
          <p:cNvSpPr>
            <a:spLocks/>
          </p:cNvSpPr>
          <p:nvPr/>
        </p:nvSpPr>
        <p:spPr bwMode="auto">
          <a:xfrm>
            <a:off x="2159697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2" name="Freeform 16"/>
          <p:cNvSpPr>
            <a:spLocks/>
          </p:cNvSpPr>
          <p:nvPr/>
        </p:nvSpPr>
        <p:spPr bwMode="auto">
          <a:xfrm>
            <a:off x="970535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61" name="Text Box 22"/>
          <p:cNvSpPr txBox="1">
            <a:spLocks noChangeArrowheads="1"/>
          </p:cNvSpPr>
          <p:nvPr/>
        </p:nvSpPr>
        <p:spPr bwMode="auto">
          <a:xfrm>
            <a:off x="9478474" y="3012762"/>
            <a:ext cx="7606309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 smtClean="0"/>
              <a:t> </a:t>
            </a:r>
            <a:r>
              <a:rPr lang="fr-CH" sz="6800" b="1" dirty="0" err="1"/>
              <a:t>Bump</a:t>
            </a:r>
            <a:r>
              <a:rPr lang="fr-CH" sz="6800" b="1" dirty="0"/>
              <a:t> formation</a:t>
            </a:r>
            <a:endParaRPr lang="fr-FR" sz="6800" b="1" dirty="0"/>
          </a:p>
        </p:txBody>
      </p:sp>
      <p:sp>
        <p:nvSpPr>
          <p:cNvPr id="27662" name="Text Box 24"/>
          <p:cNvSpPr txBox="1">
            <a:spLocks noChangeArrowheads="1"/>
          </p:cNvSpPr>
          <p:nvPr/>
        </p:nvSpPr>
        <p:spPr bwMode="auto">
          <a:xfrm>
            <a:off x="10450061" y="4666827"/>
            <a:ext cx="864505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strong lateral connectivity</a:t>
            </a:r>
            <a:endParaRPr lang="fr-FR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53292" y="7097289"/>
            <a:ext cx="11770911" cy="438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head direction cells: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always some cells </a:t>
            </a:r>
            <a:r>
              <a:rPr lang="en-US" sz="6800" dirty="0" smtClean="0">
                <a:solidFill>
                  <a:srgbClr val="FF0000"/>
                </a:solidFill>
              </a:rPr>
              <a:t>active</a:t>
            </a:r>
          </a:p>
          <a:p>
            <a:r>
              <a:rPr lang="en-US" sz="68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6800" dirty="0">
                <a:solidFill>
                  <a:srgbClr val="FF0000"/>
                </a:solidFill>
                <a:sym typeface="Wingdings" pitchFamily="2" charset="2"/>
              </a:rPr>
              <a:t>indicate current orientation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8.7.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Bump solution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0" grpId="0" animBg="1"/>
      <p:bldP spid="848911" grpId="0" animBg="1"/>
      <p:bldP spid="848912" grpId="0" animBg="1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pic>
        <p:nvPicPr>
          <p:cNvPr id="54276" name="Picture 4" descr="hippo3db-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198" y="1372137"/>
            <a:ext cx="5510655" cy="27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608446" y="4207676"/>
            <a:ext cx="300569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b="1" dirty="0"/>
              <a:t>rat brain</a:t>
            </a:r>
            <a:endParaRPr lang="en-US" sz="5100" dirty="0"/>
          </a:p>
        </p:txBody>
      </p:sp>
      <p:pic>
        <p:nvPicPr>
          <p:cNvPr id="840710" name="Picture 6" descr="hippo3db-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198" y="1366511"/>
            <a:ext cx="5510655" cy="27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711" name="Freeform 7"/>
          <p:cNvSpPr>
            <a:spLocks/>
          </p:cNvSpPr>
          <p:nvPr/>
        </p:nvSpPr>
        <p:spPr bwMode="auto">
          <a:xfrm>
            <a:off x="2328695" y="1372136"/>
            <a:ext cx="3421182" cy="2970565"/>
          </a:xfrm>
          <a:custGeom>
            <a:avLst/>
            <a:gdLst>
              <a:gd name="T0" fmla="*/ 0 w 960"/>
              <a:gd name="T1" fmla="*/ 2147483647 h 1008"/>
              <a:gd name="T2" fmla="*/ 0 w 960"/>
              <a:gd name="T3" fmla="*/ 0 h 1008"/>
              <a:gd name="T4" fmla="*/ 2147483647 w 960"/>
              <a:gd name="T5" fmla="*/ 2147483647 h 1008"/>
              <a:gd name="T6" fmla="*/ 2147483647 w 960"/>
              <a:gd name="T7" fmla="*/ 2147483647 h 1008"/>
              <a:gd name="T8" fmla="*/ 2147483647 w 960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008"/>
              <a:gd name="T17" fmla="*/ 960 w 960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008">
                <a:moveTo>
                  <a:pt x="0" y="336"/>
                </a:moveTo>
                <a:lnTo>
                  <a:pt x="0" y="0"/>
                </a:lnTo>
                <a:lnTo>
                  <a:pt x="960" y="624"/>
                </a:lnTo>
                <a:lnTo>
                  <a:pt x="960" y="1008"/>
                </a:lnTo>
                <a:lnTo>
                  <a:pt x="528" y="720"/>
                </a:lnTo>
              </a:path>
            </a:pathLst>
          </a:custGeom>
          <a:noFill/>
          <a:ln w="19050" cmpd="sng">
            <a:solidFill>
              <a:srgbClr val="CC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81928" y="1777214"/>
            <a:ext cx="8102799" cy="2953687"/>
            <a:chOff x="1488" y="1056"/>
            <a:chExt cx="2160" cy="1050"/>
          </a:xfrm>
        </p:grpSpPr>
        <p:pic>
          <p:nvPicPr>
            <p:cNvPr id="54325" name="Picture 9" descr="sechipB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0" y="1056"/>
              <a:ext cx="1608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26" name="Line 10"/>
            <p:cNvSpPr>
              <a:spLocks noChangeShapeType="1"/>
            </p:cNvSpPr>
            <p:nvPr/>
          </p:nvSpPr>
          <p:spPr bwMode="auto">
            <a:xfrm flipV="1">
              <a:off x="1488" y="1248"/>
              <a:ext cx="768" cy="336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7" name="Line 11"/>
            <p:cNvSpPr>
              <a:spLocks noChangeShapeType="1"/>
            </p:cNvSpPr>
            <p:nvPr/>
          </p:nvSpPr>
          <p:spPr bwMode="auto">
            <a:xfrm>
              <a:off x="1488" y="1968"/>
              <a:ext cx="816" cy="96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704044" y="1912240"/>
            <a:ext cx="9569556" cy="2973379"/>
            <a:chOff x="3120" y="1296"/>
            <a:chExt cx="2551" cy="1057"/>
          </a:xfrm>
        </p:grpSpPr>
        <p:pic>
          <p:nvPicPr>
            <p:cNvPr id="54319" name="Picture 13" descr="hippo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0" y="1296"/>
              <a:ext cx="1691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20" name="Text Box 14"/>
            <p:cNvSpPr txBox="1">
              <a:spLocks noChangeArrowheads="1"/>
            </p:cNvSpPr>
            <p:nvPr/>
          </p:nvSpPr>
          <p:spPr bwMode="auto">
            <a:xfrm>
              <a:off x="4220" y="1401"/>
              <a:ext cx="30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800" b="1" dirty="0"/>
                <a:t>CA1</a:t>
              </a:r>
              <a:endParaRPr lang="fr-FR" sz="5100" dirty="0"/>
            </a:p>
          </p:txBody>
        </p:sp>
        <p:sp>
          <p:nvSpPr>
            <p:cNvPr id="54321" name="Text Box 15"/>
            <p:cNvSpPr txBox="1">
              <a:spLocks noChangeArrowheads="1"/>
            </p:cNvSpPr>
            <p:nvPr/>
          </p:nvSpPr>
          <p:spPr bwMode="auto">
            <a:xfrm>
              <a:off x="5184" y="1824"/>
              <a:ext cx="30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800" b="1" dirty="0"/>
                <a:t>CA3</a:t>
              </a:r>
              <a:endParaRPr lang="fr-FR" sz="5100" dirty="0">
                <a:solidFill>
                  <a:srgbClr val="CCFFFF"/>
                </a:solidFill>
              </a:endParaRPr>
            </a:p>
          </p:txBody>
        </p:sp>
        <p:sp>
          <p:nvSpPr>
            <p:cNvPr id="54322" name="Text Box 16"/>
            <p:cNvSpPr txBox="1">
              <a:spLocks noChangeArrowheads="1"/>
            </p:cNvSpPr>
            <p:nvPr/>
          </p:nvSpPr>
          <p:spPr bwMode="auto">
            <a:xfrm>
              <a:off x="4132" y="2112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800" b="1" dirty="0"/>
                <a:t>DG</a:t>
              </a:r>
              <a:endParaRPr lang="fr-FR" sz="5100" dirty="0"/>
            </a:p>
          </p:txBody>
        </p:sp>
        <p:sp>
          <p:nvSpPr>
            <p:cNvPr id="54323" name="Line 17"/>
            <p:cNvSpPr>
              <a:spLocks noChangeShapeType="1"/>
            </p:cNvSpPr>
            <p:nvPr/>
          </p:nvSpPr>
          <p:spPr bwMode="auto">
            <a:xfrm flipV="1">
              <a:off x="3120" y="1296"/>
              <a:ext cx="864" cy="144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Line 18"/>
            <p:cNvSpPr>
              <a:spLocks noChangeShapeType="1"/>
            </p:cNvSpPr>
            <p:nvPr/>
          </p:nvSpPr>
          <p:spPr bwMode="auto">
            <a:xfrm>
              <a:off x="3120" y="1680"/>
              <a:ext cx="864" cy="624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485348" y="3937624"/>
            <a:ext cx="5401866" cy="7493927"/>
            <a:chOff x="4128" y="1680"/>
            <a:chExt cx="1440" cy="2664"/>
          </a:xfrm>
        </p:grpSpPr>
        <p:sp>
          <p:nvSpPr>
            <p:cNvPr id="54314" name="Oval 20"/>
            <p:cNvSpPr>
              <a:spLocks noChangeArrowheads="1"/>
            </p:cNvSpPr>
            <p:nvPr/>
          </p:nvSpPr>
          <p:spPr bwMode="auto">
            <a:xfrm>
              <a:off x="5280" y="1680"/>
              <a:ext cx="19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Line 21"/>
            <p:cNvSpPr>
              <a:spLocks noChangeShapeType="1"/>
            </p:cNvSpPr>
            <p:nvPr/>
          </p:nvSpPr>
          <p:spPr bwMode="auto">
            <a:xfrm flipH="1">
              <a:off x="4128" y="1728"/>
              <a:ext cx="1152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Line 22"/>
            <p:cNvSpPr>
              <a:spLocks noChangeShapeType="1"/>
            </p:cNvSpPr>
            <p:nvPr/>
          </p:nvSpPr>
          <p:spPr bwMode="auto">
            <a:xfrm>
              <a:off x="5472" y="1824"/>
              <a:ext cx="96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317" name="Picture 23" descr="Imag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8" y="2592"/>
              <a:ext cx="1435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18" name="Text Box 24"/>
            <p:cNvSpPr txBox="1">
              <a:spLocks noChangeArrowheads="1"/>
            </p:cNvSpPr>
            <p:nvPr/>
          </p:nvSpPr>
          <p:spPr bwMode="auto">
            <a:xfrm>
              <a:off x="4152" y="4032"/>
              <a:ext cx="13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/>
                <a:t>pyramidal cells</a:t>
              </a:r>
              <a:endParaRPr lang="en-US" sz="5100" dirty="0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942053" y="6233062"/>
            <a:ext cx="8823047" cy="4700583"/>
            <a:chOff x="768" y="2505"/>
            <a:chExt cx="2352" cy="1671"/>
          </a:xfrm>
        </p:grpSpPr>
        <p:pic>
          <p:nvPicPr>
            <p:cNvPr id="54309" name="Picture 26" descr="neuron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2571"/>
              <a:ext cx="2352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10" name="Text Box 27"/>
            <p:cNvSpPr txBox="1">
              <a:spLocks noChangeArrowheads="1"/>
            </p:cNvSpPr>
            <p:nvPr/>
          </p:nvSpPr>
          <p:spPr bwMode="auto">
            <a:xfrm>
              <a:off x="1772" y="3513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soma</a:t>
              </a:r>
              <a:endParaRPr lang="en-US" sz="5100" dirty="0"/>
            </a:p>
          </p:txBody>
        </p:sp>
        <p:sp>
          <p:nvSpPr>
            <p:cNvPr id="54311" name="Text Box 28"/>
            <p:cNvSpPr txBox="1">
              <a:spLocks noChangeArrowheads="1"/>
            </p:cNvSpPr>
            <p:nvPr/>
          </p:nvSpPr>
          <p:spPr bwMode="auto">
            <a:xfrm>
              <a:off x="2420" y="3264"/>
              <a:ext cx="35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axon</a:t>
              </a:r>
              <a:endParaRPr lang="en-US" sz="5100" dirty="0"/>
            </a:p>
          </p:txBody>
        </p:sp>
        <p:sp>
          <p:nvSpPr>
            <p:cNvPr id="54312" name="Text Box 29"/>
            <p:cNvSpPr txBox="1">
              <a:spLocks noChangeArrowheads="1"/>
            </p:cNvSpPr>
            <p:nvPr/>
          </p:nvSpPr>
          <p:spPr bwMode="auto">
            <a:xfrm>
              <a:off x="1008" y="3705"/>
              <a:ext cx="63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dendrites</a:t>
              </a:r>
              <a:endParaRPr lang="en-US" sz="5100" dirty="0"/>
            </a:p>
          </p:txBody>
        </p:sp>
        <p:sp>
          <p:nvSpPr>
            <p:cNvPr id="54313" name="Text Box 30"/>
            <p:cNvSpPr txBox="1">
              <a:spLocks noChangeArrowheads="1"/>
            </p:cNvSpPr>
            <p:nvPr/>
          </p:nvSpPr>
          <p:spPr bwMode="auto">
            <a:xfrm>
              <a:off x="1844" y="2505"/>
              <a:ext cx="64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synapses</a:t>
              </a:r>
              <a:endParaRPr lang="en-US" sz="5100" dirty="0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742676" y="5557933"/>
            <a:ext cx="4341118" cy="3645694"/>
            <a:chOff x="1296" y="2191"/>
            <a:chExt cx="1414" cy="1313"/>
          </a:xfrm>
        </p:grpSpPr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96" y="2296"/>
              <a:ext cx="624" cy="1208"/>
              <a:chOff x="1296" y="2296"/>
              <a:chExt cx="624" cy="1208"/>
            </a:xfrm>
          </p:grpSpPr>
          <p:sp>
            <p:nvSpPr>
              <p:cNvPr id="54306" name="Freeform 33"/>
              <p:cNvSpPr>
                <a:spLocks/>
              </p:cNvSpPr>
              <p:nvPr/>
            </p:nvSpPr>
            <p:spPr bwMode="auto">
              <a:xfrm>
                <a:off x="1488" y="2400"/>
                <a:ext cx="432" cy="1104"/>
              </a:xfrm>
              <a:custGeom>
                <a:avLst/>
                <a:gdLst>
                  <a:gd name="T0" fmla="*/ 0 w 432"/>
                  <a:gd name="T1" fmla="*/ 0 h 1104"/>
                  <a:gd name="T2" fmla="*/ 432 w 432"/>
                  <a:gd name="T3" fmla="*/ 1104 h 1104"/>
                  <a:gd name="T4" fmla="*/ 144 w 432"/>
                  <a:gd name="T5" fmla="*/ 0 h 1104"/>
                  <a:gd name="T6" fmla="*/ 0 w 432"/>
                  <a:gd name="T7" fmla="*/ 0 h 1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104"/>
                  <a:gd name="T14" fmla="*/ 432 w 432"/>
                  <a:gd name="T15" fmla="*/ 1104 h 1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104">
                    <a:moveTo>
                      <a:pt x="0" y="0"/>
                    </a:moveTo>
                    <a:lnTo>
                      <a:pt x="432" y="1104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7" name="Oval 34"/>
              <p:cNvSpPr>
                <a:spLocks noChangeArrowheads="1"/>
              </p:cNvSpPr>
              <p:nvPr/>
            </p:nvSpPr>
            <p:spPr bwMode="auto">
              <a:xfrm>
                <a:off x="1488" y="2380"/>
                <a:ext cx="144" cy="48"/>
              </a:xfrm>
              <a:prstGeom prst="ellipse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8" name="Freeform 35"/>
              <p:cNvSpPr>
                <a:spLocks/>
              </p:cNvSpPr>
              <p:nvPr/>
            </p:nvSpPr>
            <p:spPr bwMode="auto">
              <a:xfrm>
                <a:off x="1296" y="2296"/>
                <a:ext cx="288" cy="104"/>
              </a:xfrm>
              <a:custGeom>
                <a:avLst/>
                <a:gdLst>
                  <a:gd name="T0" fmla="*/ 10 w 672"/>
                  <a:gd name="T1" fmla="*/ 104 h 104"/>
                  <a:gd name="T2" fmla="*/ 4 w 672"/>
                  <a:gd name="T3" fmla="*/ 8 h 104"/>
                  <a:gd name="T4" fmla="*/ 0 w 672"/>
                  <a:gd name="T5" fmla="*/ 56 h 104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04"/>
                  <a:gd name="T11" fmla="*/ 672 w 672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04">
                    <a:moveTo>
                      <a:pt x="672" y="104"/>
                    </a:moveTo>
                    <a:cubicBezTo>
                      <a:pt x="536" y="60"/>
                      <a:pt x="400" y="16"/>
                      <a:pt x="288" y="8"/>
                    </a:cubicBezTo>
                    <a:cubicBezTo>
                      <a:pt x="176" y="0"/>
                      <a:pt x="88" y="28"/>
                      <a:pt x="0" y="56"/>
                    </a:cubicBezTo>
                  </a:path>
                </a:pathLst>
              </a:cu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05" name="Text Box 36"/>
            <p:cNvSpPr txBox="1">
              <a:spLocks noChangeArrowheads="1"/>
            </p:cNvSpPr>
            <p:nvPr/>
          </p:nvSpPr>
          <p:spPr bwMode="auto">
            <a:xfrm>
              <a:off x="1590" y="2191"/>
              <a:ext cx="112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>
                  <a:solidFill>
                    <a:schemeClr val="tx2"/>
                  </a:solidFill>
                </a:rPr>
                <a:t>electrode</a:t>
              </a:r>
              <a:endParaRPr lang="en-US" sz="5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35898" y="5692959"/>
            <a:ext cx="7562612" cy="5266002"/>
            <a:chOff x="0" y="2304"/>
            <a:chExt cx="2016" cy="1872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 flipH="1">
              <a:off x="528" y="2688"/>
              <a:ext cx="480" cy="1152"/>
              <a:chOff x="1968" y="1248"/>
              <a:chExt cx="720" cy="1920"/>
            </a:xfrm>
          </p:grpSpPr>
          <p:sp>
            <p:nvSpPr>
              <p:cNvPr id="54299" name="Oval 39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0" name="Oval 40"/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720" cy="2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510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4301" name="Line 41"/>
              <p:cNvSpPr>
                <a:spLocks noChangeShapeType="1"/>
              </p:cNvSpPr>
              <p:nvPr/>
            </p:nvSpPr>
            <p:spPr bwMode="auto">
              <a:xfrm>
                <a:off x="2304" y="1296"/>
                <a:ext cx="0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Line 42"/>
              <p:cNvSpPr>
                <a:spLocks noChangeShapeType="1"/>
              </p:cNvSpPr>
              <p:nvPr/>
            </p:nvSpPr>
            <p:spPr bwMode="auto">
              <a:xfrm flipV="1">
                <a:off x="1968" y="1296"/>
                <a:ext cx="336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Line 43"/>
              <p:cNvSpPr>
                <a:spLocks noChangeShapeType="1"/>
              </p:cNvSpPr>
              <p:nvPr/>
            </p:nvSpPr>
            <p:spPr bwMode="auto">
              <a:xfrm>
                <a:off x="2304" y="1296"/>
                <a:ext cx="384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87" name="Line 44"/>
            <p:cNvSpPr>
              <a:spLocks noChangeShapeType="1"/>
            </p:cNvSpPr>
            <p:nvPr/>
          </p:nvSpPr>
          <p:spPr bwMode="auto">
            <a:xfrm>
              <a:off x="0" y="4176"/>
              <a:ext cx="13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Line 45"/>
            <p:cNvSpPr>
              <a:spLocks noChangeShapeType="1"/>
            </p:cNvSpPr>
            <p:nvPr/>
          </p:nvSpPr>
          <p:spPr bwMode="auto">
            <a:xfrm flipV="1">
              <a:off x="1376" y="3072"/>
              <a:ext cx="19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Line 46"/>
            <p:cNvSpPr>
              <a:spLocks noChangeShapeType="1"/>
            </p:cNvSpPr>
            <p:nvPr/>
          </p:nvSpPr>
          <p:spPr bwMode="auto">
            <a:xfrm flipH="1">
              <a:off x="344" y="3529"/>
              <a:ext cx="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Line 47"/>
            <p:cNvSpPr>
              <a:spLocks noChangeShapeType="1"/>
            </p:cNvSpPr>
            <p:nvPr/>
          </p:nvSpPr>
          <p:spPr bwMode="auto">
            <a:xfrm flipV="1">
              <a:off x="559" y="3529"/>
              <a:ext cx="65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Line 48"/>
            <p:cNvSpPr>
              <a:spLocks noChangeShapeType="1"/>
            </p:cNvSpPr>
            <p:nvPr/>
          </p:nvSpPr>
          <p:spPr bwMode="auto">
            <a:xfrm>
              <a:off x="559" y="3072"/>
              <a:ext cx="10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Line 49"/>
            <p:cNvSpPr>
              <a:spLocks noChangeShapeType="1"/>
            </p:cNvSpPr>
            <p:nvPr/>
          </p:nvSpPr>
          <p:spPr bwMode="auto">
            <a:xfrm flipV="1">
              <a:off x="0" y="3072"/>
              <a:ext cx="559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Line 50"/>
            <p:cNvSpPr>
              <a:spLocks noChangeShapeType="1"/>
            </p:cNvSpPr>
            <p:nvPr/>
          </p:nvSpPr>
          <p:spPr bwMode="auto">
            <a:xfrm flipV="1">
              <a:off x="1161" y="3529"/>
              <a:ext cx="43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Line 51"/>
            <p:cNvSpPr>
              <a:spLocks noChangeShapeType="1"/>
            </p:cNvSpPr>
            <p:nvPr/>
          </p:nvSpPr>
          <p:spPr bwMode="auto">
            <a:xfrm flipH="1">
              <a:off x="280" y="3643"/>
              <a:ext cx="2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Line 52"/>
            <p:cNvSpPr>
              <a:spLocks noChangeShapeType="1"/>
            </p:cNvSpPr>
            <p:nvPr/>
          </p:nvSpPr>
          <p:spPr bwMode="auto">
            <a:xfrm flipH="1">
              <a:off x="1204" y="3529"/>
              <a:ext cx="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Line 53"/>
            <p:cNvSpPr>
              <a:spLocks noChangeShapeType="1"/>
            </p:cNvSpPr>
            <p:nvPr/>
          </p:nvSpPr>
          <p:spPr bwMode="auto">
            <a:xfrm flipH="1">
              <a:off x="1161" y="3681"/>
              <a:ext cx="3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Text Box 54"/>
            <p:cNvSpPr txBox="1">
              <a:spLocks noChangeArrowheads="1"/>
            </p:cNvSpPr>
            <p:nvPr/>
          </p:nvSpPr>
          <p:spPr bwMode="auto">
            <a:xfrm>
              <a:off x="528" y="2304"/>
              <a:ext cx="94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Place fields</a:t>
              </a:r>
            </a:p>
          </p:txBody>
        </p:sp>
        <p:sp>
          <p:nvSpPr>
            <p:cNvPr id="54298" name="Line 55"/>
            <p:cNvSpPr>
              <a:spLocks noChangeShapeType="1"/>
            </p:cNvSpPr>
            <p:nvPr/>
          </p:nvSpPr>
          <p:spPr bwMode="auto">
            <a:xfrm flipH="1">
              <a:off x="1536" y="2352"/>
              <a:ext cx="480" cy="96"/>
            </a:xfrm>
            <a:prstGeom prst="line">
              <a:avLst/>
            </a:prstGeom>
            <a:noFill/>
            <a:ln w="19050">
              <a:solidFill>
                <a:srgbClr val="99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8.7.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Hippocampal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place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1215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620560" y="1485283"/>
            <a:ext cx="18726468" cy="10802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718093" y="1620309"/>
            <a:ext cx="1481956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000066"/>
                </a:solidFill>
              </a:rPr>
              <a:t>Main </a:t>
            </a:r>
            <a:r>
              <a:rPr lang="fr-FR" sz="5100" b="1" dirty="0" err="1">
                <a:solidFill>
                  <a:srgbClr val="000066"/>
                </a:solidFill>
              </a:rPr>
              <a:t>property</a:t>
            </a:r>
            <a:r>
              <a:rPr lang="fr-FR" sz="5100" b="1" dirty="0">
                <a:solidFill>
                  <a:srgbClr val="000066"/>
                </a:solidFill>
              </a:rPr>
              <a:t>: </a:t>
            </a:r>
            <a:r>
              <a:rPr lang="fr-FR" sz="5100" b="1" dirty="0" err="1">
                <a:solidFill>
                  <a:srgbClr val="000066"/>
                </a:solidFill>
              </a:rPr>
              <a:t>encoding</a:t>
            </a:r>
            <a:r>
              <a:rPr lang="fr-FR" sz="5100" b="1" dirty="0">
                <a:solidFill>
                  <a:srgbClr val="000066"/>
                </a:solidFill>
              </a:rPr>
              <a:t> the </a:t>
            </a:r>
            <a:r>
              <a:rPr lang="fr-FR" sz="5100" b="1" dirty="0" err="1">
                <a:solidFill>
                  <a:srgbClr val="000066"/>
                </a:solidFill>
              </a:rPr>
              <a:t>animal’s</a:t>
            </a:r>
            <a:r>
              <a:rPr lang="fr-FR" sz="5100" b="1" dirty="0">
                <a:solidFill>
                  <a:srgbClr val="000066"/>
                </a:solidFill>
              </a:rPr>
              <a:t>  location</a:t>
            </a:r>
          </a:p>
        </p:txBody>
      </p:sp>
      <p:pic>
        <p:nvPicPr>
          <p:cNvPr id="55303" name="Picture 7" descr="neur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680" y="9046723"/>
            <a:ext cx="3411562" cy="22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Freeform 8"/>
          <p:cNvSpPr>
            <a:spLocks/>
          </p:cNvSpPr>
          <p:nvPr/>
        </p:nvSpPr>
        <p:spPr bwMode="auto">
          <a:xfrm>
            <a:off x="6662303" y="10126928"/>
            <a:ext cx="2414740" cy="405077"/>
          </a:xfrm>
          <a:custGeom>
            <a:avLst/>
            <a:gdLst>
              <a:gd name="T0" fmla="*/ 0 w 816"/>
              <a:gd name="T1" fmla="*/ 2147483647 h 144"/>
              <a:gd name="T2" fmla="*/ 2147483647 w 816"/>
              <a:gd name="T3" fmla="*/ 0 h 144"/>
              <a:gd name="T4" fmla="*/ 2147483647 w 816"/>
              <a:gd name="T5" fmla="*/ 2147483647 h 144"/>
              <a:gd name="T6" fmla="*/ 0 w 816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44"/>
              <a:gd name="T14" fmla="*/ 816 w 81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44">
                <a:moveTo>
                  <a:pt x="0" y="96"/>
                </a:moveTo>
                <a:lnTo>
                  <a:pt x="816" y="0"/>
                </a:lnTo>
                <a:lnTo>
                  <a:pt x="816" y="144"/>
                </a:lnTo>
                <a:lnTo>
                  <a:pt x="0" y="96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9644582" y="10126928"/>
            <a:ext cx="154622" cy="4050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9723359" y="9128301"/>
            <a:ext cx="3411562" cy="1215231"/>
          </a:xfrm>
          <a:custGeom>
            <a:avLst/>
            <a:gdLst>
              <a:gd name="T0" fmla="*/ 0 w 1152"/>
              <a:gd name="T1" fmla="*/ 2147483647 h 480"/>
              <a:gd name="T2" fmla="*/ 2147483647 w 1152"/>
              <a:gd name="T3" fmla="*/ 2147483647 h 480"/>
              <a:gd name="T4" fmla="*/ 2147483647 w 1152"/>
              <a:gd name="T5" fmla="*/ 2147483647 h 480"/>
              <a:gd name="T6" fmla="*/ 2147483647 w 115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480"/>
              <a:gd name="T14" fmla="*/ 1152 w 115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480">
                <a:moveTo>
                  <a:pt x="0" y="480"/>
                </a:moveTo>
                <a:cubicBezTo>
                  <a:pt x="112" y="480"/>
                  <a:pt x="224" y="480"/>
                  <a:pt x="336" y="432"/>
                </a:cubicBezTo>
                <a:cubicBezTo>
                  <a:pt x="448" y="384"/>
                  <a:pt x="536" y="264"/>
                  <a:pt x="672" y="192"/>
                </a:cubicBezTo>
                <a:cubicBezTo>
                  <a:pt x="808" y="120"/>
                  <a:pt x="980" y="60"/>
                  <a:pt x="1152" y="0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2964479" y="9046722"/>
            <a:ext cx="4263628" cy="2565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12964478" y="9586824"/>
            <a:ext cx="3290" cy="2025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12964479" y="11612210"/>
            <a:ext cx="3980702" cy="28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604353" y="2970565"/>
            <a:ext cx="7106047" cy="5536054"/>
            <a:chOff x="3360" y="1056"/>
            <a:chExt cx="2160" cy="1968"/>
          </a:xfrm>
        </p:grpSpPr>
        <p:sp>
          <p:nvSpPr>
            <p:cNvPr id="55380" name="Rectangle 15"/>
            <p:cNvSpPr>
              <a:spLocks noChangeArrowheads="1"/>
            </p:cNvSpPr>
            <p:nvPr/>
          </p:nvSpPr>
          <p:spPr bwMode="auto">
            <a:xfrm>
              <a:off x="3360" y="1200"/>
              <a:ext cx="1968" cy="182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1" name="Line 16"/>
            <p:cNvSpPr>
              <a:spLocks noChangeShapeType="1"/>
            </p:cNvSpPr>
            <p:nvPr/>
          </p:nvSpPr>
          <p:spPr bwMode="auto">
            <a:xfrm flipV="1">
              <a:off x="3360" y="3024"/>
              <a:ext cx="2160" cy="0"/>
            </a:xfrm>
            <a:prstGeom prst="line">
              <a:avLst/>
            </a:prstGeom>
            <a:noFill/>
            <a:ln w="19050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Line 17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1968"/>
            </a:xfrm>
            <a:prstGeom prst="line">
              <a:avLst/>
            </a:prstGeom>
            <a:noFill/>
            <a:ln w="19050">
              <a:solidFill>
                <a:srgbClr val="CCEC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64479" y="5401029"/>
            <a:ext cx="5125565" cy="5938319"/>
            <a:chOff x="3460" y="1776"/>
            <a:chExt cx="1558" cy="2111"/>
          </a:xfrm>
        </p:grpSpPr>
        <p:pic>
          <p:nvPicPr>
            <p:cNvPr id="55378" name="Picture 19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4" y="1776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79" name="Freeform 20"/>
            <p:cNvSpPr>
              <a:spLocks/>
            </p:cNvSpPr>
            <p:nvPr/>
          </p:nvSpPr>
          <p:spPr bwMode="auto">
            <a:xfrm>
              <a:off x="3460" y="3828"/>
              <a:ext cx="1289" cy="59"/>
            </a:xfrm>
            <a:custGeom>
              <a:avLst/>
              <a:gdLst>
                <a:gd name="T0" fmla="*/ 0 w 1289"/>
                <a:gd name="T1" fmla="*/ 20 h 59"/>
                <a:gd name="T2" fmla="*/ 40 w 1289"/>
                <a:gd name="T3" fmla="*/ 56 h 59"/>
                <a:gd name="T4" fmla="*/ 140 w 1289"/>
                <a:gd name="T5" fmla="*/ 52 h 59"/>
                <a:gd name="T6" fmla="*/ 164 w 1289"/>
                <a:gd name="T7" fmla="*/ 28 h 59"/>
                <a:gd name="T8" fmla="*/ 200 w 1289"/>
                <a:gd name="T9" fmla="*/ 20 h 59"/>
                <a:gd name="T10" fmla="*/ 224 w 1289"/>
                <a:gd name="T11" fmla="*/ 0 h 59"/>
                <a:gd name="T12" fmla="*/ 272 w 1289"/>
                <a:gd name="T13" fmla="*/ 20 h 59"/>
                <a:gd name="T14" fmla="*/ 316 w 1289"/>
                <a:gd name="T15" fmla="*/ 52 h 59"/>
                <a:gd name="T16" fmla="*/ 432 w 1289"/>
                <a:gd name="T17" fmla="*/ 20 h 59"/>
                <a:gd name="T18" fmla="*/ 536 w 1289"/>
                <a:gd name="T19" fmla="*/ 52 h 59"/>
                <a:gd name="T20" fmla="*/ 584 w 1289"/>
                <a:gd name="T21" fmla="*/ 48 h 59"/>
                <a:gd name="T22" fmla="*/ 628 w 1289"/>
                <a:gd name="T23" fmla="*/ 56 h 59"/>
                <a:gd name="T24" fmla="*/ 732 w 1289"/>
                <a:gd name="T25" fmla="*/ 52 h 59"/>
                <a:gd name="T26" fmla="*/ 744 w 1289"/>
                <a:gd name="T27" fmla="*/ 40 h 59"/>
                <a:gd name="T28" fmla="*/ 808 w 1289"/>
                <a:gd name="T29" fmla="*/ 20 h 59"/>
                <a:gd name="T30" fmla="*/ 856 w 1289"/>
                <a:gd name="T31" fmla="*/ 32 h 59"/>
                <a:gd name="T32" fmla="*/ 892 w 1289"/>
                <a:gd name="T33" fmla="*/ 52 h 59"/>
                <a:gd name="T34" fmla="*/ 904 w 1289"/>
                <a:gd name="T35" fmla="*/ 56 h 59"/>
                <a:gd name="T36" fmla="*/ 940 w 1289"/>
                <a:gd name="T37" fmla="*/ 36 h 59"/>
                <a:gd name="T38" fmla="*/ 988 w 1289"/>
                <a:gd name="T39" fmla="*/ 36 h 59"/>
                <a:gd name="T40" fmla="*/ 1032 w 1289"/>
                <a:gd name="T41" fmla="*/ 32 h 59"/>
                <a:gd name="T42" fmla="*/ 1096 w 1289"/>
                <a:gd name="T43" fmla="*/ 52 h 59"/>
                <a:gd name="T44" fmla="*/ 1172 w 1289"/>
                <a:gd name="T45" fmla="*/ 56 h 59"/>
                <a:gd name="T46" fmla="*/ 1260 w 1289"/>
                <a:gd name="T47" fmla="*/ 28 h 59"/>
                <a:gd name="T48" fmla="*/ 1288 w 1289"/>
                <a:gd name="T49" fmla="*/ 36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9"/>
                <a:gd name="T76" fmla="*/ 0 h 59"/>
                <a:gd name="T77" fmla="*/ 1289 w 1289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9" h="59">
                  <a:moveTo>
                    <a:pt x="0" y="20"/>
                  </a:moveTo>
                  <a:cubicBezTo>
                    <a:pt x="19" y="26"/>
                    <a:pt x="23" y="45"/>
                    <a:pt x="40" y="56"/>
                  </a:cubicBezTo>
                  <a:cubicBezTo>
                    <a:pt x="73" y="55"/>
                    <a:pt x="107" y="59"/>
                    <a:pt x="140" y="52"/>
                  </a:cubicBezTo>
                  <a:cubicBezTo>
                    <a:pt x="151" y="50"/>
                    <a:pt x="153" y="32"/>
                    <a:pt x="164" y="28"/>
                  </a:cubicBezTo>
                  <a:cubicBezTo>
                    <a:pt x="184" y="21"/>
                    <a:pt x="172" y="25"/>
                    <a:pt x="200" y="20"/>
                  </a:cubicBezTo>
                  <a:cubicBezTo>
                    <a:pt x="202" y="18"/>
                    <a:pt x="218" y="0"/>
                    <a:pt x="224" y="0"/>
                  </a:cubicBezTo>
                  <a:cubicBezTo>
                    <a:pt x="239" y="0"/>
                    <a:pt x="259" y="12"/>
                    <a:pt x="272" y="20"/>
                  </a:cubicBezTo>
                  <a:cubicBezTo>
                    <a:pt x="284" y="38"/>
                    <a:pt x="299" y="41"/>
                    <a:pt x="316" y="52"/>
                  </a:cubicBezTo>
                  <a:cubicBezTo>
                    <a:pt x="355" y="39"/>
                    <a:pt x="389" y="25"/>
                    <a:pt x="432" y="20"/>
                  </a:cubicBezTo>
                  <a:cubicBezTo>
                    <a:pt x="466" y="31"/>
                    <a:pt x="502" y="41"/>
                    <a:pt x="536" y="52"/>
                  </a:cubicBezTo>
                  <a:cubicBezTo>
                    <a:pt x="554" y="49"/>
                    <a:pt x="567" y="42"/>
                    <a:pt x="584" y="48"/>
                  </a:cubicBezTo>
                  <a:cubicBezTo>
                    <a:pt x="608" y="43"/>
                    <a:pt x="607" y="49"/>
                    <a:pt x="628" y="56"/>
                  </a:cubicBezTo>
                  <a:cubicBezTo>
                    <a:pt x="663" y="55"/>
                    <a:pt x="698" y="57"/>
                    <a:pt x="732" y="52"/>
                  </a:cubicBezTo>
                  <a:cubicBezTo>
                    <a:pt x="738" y="51"/>
                    <a:pt x="739" y="42"/>
                    <a:pt x="744" y="40"/>
                  </a:cubicBezTo>
                  <a:cubicBezTo>
                    <a:pt x="761" y="32"/>
                    <a:pt x="789" y="25"/>
                    <a:pt x="808" y="20"/>
                  </a:cubicBezTo>
                  <a:cubicBezTo>
                    <a:pt x="824" y="23"/>
                    <a:pt x="840" y="27"/>
                    <a:pt x="856" y="32"/>
                  </a:cubicBezTo>
                  <a:cubicBezTo>
                    <a:pt x="874" y="50"/>
                    <a:pt x="863" y="42"/>
                    <a:pt x="892" y="52"/>
                  </a:cubicBezTo>
                  <a:cubicBezTo>
                    <a:pt x="896" y="53"/>
                    <a:pt x="904" y="56"/>
                    <a:pt x="904" y="56"/>
                  </a:cubicBezTo>
                  <a:cubicBezTo>
                    <a:pt x="917" y="52"/>
                    <a:pt x="940" y="36"/>
                    <a:pt x="940" y="36"/>
                  </a:cubicBezTo>
                  <a:cubicBezTo>
                    <a:pt x="972" y="57"/>
                    <a:pt x="961" y="42"/>
                    <a:pt x="988" y="36"/>
                  </a:cubicBezTo>
                  <a:cubicBezTo>
                    <a:pt x="1002" y="33"/>
                    <a:pt x="1017" y="33"/>
                    <a:pt x="1032" y="32"/>
                  </a:cubicBezTo>
                  <a:cubicBezTo>
                    <a:pt x="1053" y="39"/>
                    <a:pt x="1075" y="45"/>
                    <a:pt x="1096" y="52"/>
                  </a:cubicBezTo>
                  <a:cubicBezTo>
                    <a:pt x="1127" y="48"/>
                    <a:pt x="1141" y="52"/>
                    <a:pt x="1172" y="56"/>
                  </a:cubicBezTo>
                  <a:cubicBezTo>
                    <a:pt x="1203" y="46"/>
                    <a:pt x="1228" y="33"/>
                    <a:pt x="1260" y="28"/>
                  </a:cubicBezTo>
                  <a:cubicBezTo>
                    <a:pt x="1289" y="32"/>
                    <a:pt x="1288" y="23"/>
                    <a:pt x="1288" y="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2964479" y="3884803"/>
            <a:ext cx="5454549" cy="7457356"/>
            <a:chOff x="3456" y="1296"/>
            <a:chExt cx="1658" cy="2651"/>
          </a:xfrm>
        </p:grpSpPr>
        <p:sp>
          <p:nvSpPr>
            <p:cNvPr id="55376" name="Freeform 22"/>
            <p:cNvSpPr>
              <a:spLocks/>
            </p:cNvSpPr>
            <p:nvPr/>
          </p:nvSpPr>
          <p:spPr bwMode="auto">
            <a:xfrm>
              <a:off x="3456" y="3888"/>
              <a:ext cx="1307" cy="59"/>
            </a:xfrm>
            <a:custGeom>
              <a:avLst/>
              <a:gdLst>
                <a:gd name="T0" fmla="*/ 0 w 1307"/>
                <a:gd name="T1" fmla="*/ 48 h 59"/>
                <a:gd name="T2" fmla="*/ 128 w 1307"/>
                <a:gd name="T3" fmla="*/ 28 h 59"/>
                <a:gd name="T4" fmla="*/ 164 w 1307"/>
                <a:gd name="T5" fmla="*/ 36 h 59"/>
                <a:gd name="T6" fmla="*/ 188 w 1307"/>
                <a:gd name="T7" fmla="*/ 44 h 59"/>
                <a:gd name="T8" fmla="*/ 228 w 1307"/>
                <a:gd name="T9" fmla="*/ 28 h 59"/>
                <a:gd name="T10" fmla="*/ 252 w 1307"/>
                <a:gd name="T11" fmla="*/ 20 h 59"/>
                <a:gd name="T12" fmla="*/ 304 w 1307"/>
                <a:gd name="T13" fmla="*/ 40 h 59"/>
                <a:gd name="T14" fmla="*/ 340 w 1307"/>
                <a:gd name="T15" fmla="*/ 36 h 59"/>
                <a:gd name="T16" fmla="*/ 364 w 1307"/>
                <a:gd name="T17" fmla="*/ 28 h 59"/>
                <a:gd name="T18" fmla="*/ 420 w 1307"/>
                <a:gd name="T19" fmla="*/ 48 h 59"/>
                <a:gd name="T20" fmla="*/ 508 w 1307"/>
                <a:gd name="T21" fmla="*/ 20 h 59"/>
                <a:gd name="T22" fmla="*/ 564 w 1307"/>
                <a:gd name="T23" fmla="*/ 44 h 59"/>
                <a:gd name="T24" fmla="*/ 588 w 1307"/>
                <a:gd name="T25" fmla="*/ 40 h 59"/>
                <a:gd name="T26" fmla="*/ 600 w 1307"/>
                <a:gd name="T27" fmla="*/ 32 h 59"/>
                <a:gd name="T28" fmla="*/ 624 w 1307"/>
                <a:gd name="T29" fmla="*/ 40 h 59"/>
                <a:gd name="T30" fmla="*/ 664 w 1307"/>
                <a:gd name="T31" fmla="*/ 48 h 59"/>
                <a:gd name="T32" fmla="*/ 708 w 1307"/>
                <a:gd name="T33" fmla="*/ 44 h 59"/>
                <a:gd name="T34" fmla="*/ 764 w 1307"/>
                <a:gd name="T35" fmla="*/ 48 h 59"/>
                <a:gd name="T36" fmla="*/ 928 w 1307"/>
                <a:gd name="T37" fmla="*/ 28 h 59"/>
                <a:gd name="T38" fmla="*/ 956 w 1307"/>
                <a:gd name="T39" fmla="*/ 8 h 59"/>
                <a:gd name="T40" fmla="*/ 992 w 1307"/>
                <a:gd name="T41" fmla="*/ 12 h 59"/>
                <a:gd name="T42" fmla="*/ 1044 w 1307"/>
                <a:gd name="T43" fmla="*/ 8 h 59"/>
                <a:gd name="T44" fmla="*/ 1172 w 1307"/>
                <a:gd name="T45" fmla="*/ 56 h 59"/>
                <a:gd name="T46" fmla="*/ 1200 w 1307"/>
                <a:gd name="T47" fmla="*/ 48 h 59"/>
                <a:gd name="T48" fmla="*/ 1224 w 1307"/>
                <a:gd name="T49" fmla="*/ 32 h 59"/>
                <a:gd name="T50" fmla="*/ 1260 w 1307"/>
                <a:gd name="T51" fmla="*/ 12 h 59"/>
                <a:gd name="T52" fmla="*/ 1300 w 1307"/>
                <a:gd name="T53" fmla="*/ 32 h 59"/>
                <a:gd name="T54" fmla="*/ 1304 w 1307"/>
                <a:gd name="T55" fmla="*/ 20 h 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7"/>
                <a:gd name="T85" fmla="*/ 0 h 59"/>
                <a:gd name="T86" fmla="*/ 1307 w 1307"/>
                <a:gd name="T87" fmla="*/ 59 h 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7" h="59">
                  <a:moveTo>
                    <a:pt x="0" y="48"/>
                  </a:moveTo>
                  <a:cubicBezTo>
                    <a:pt x="45" y="45"/>
                    <a:pt x="84" y="34"/>
                    <a:pt x="128" y="28"/>
                  </a:cubicBezTo>
                  <a:cubicBezTo>
                    <a:pt x="147" y="22"/>
                    <a:pt x="147" y="29"/>
                    <a:pt x="164" y="36"/>
                  </a:cubicBezTo>
                  <a:cubicBezTo>
                    <a:pt x="172" y="39"/>
                    <a:pt x="188" y="44"/>
                    <a:pt x="188" y="44"/>
                  </a:cubicBezTo>
                  <a:cubicBezTo>
                    <a:pt x="204" y="40"/>
                    <a:pt x="213" y="35"/>
                    <a:pt x="228" y="28"/>
                  </a:cubicBezTo>
                  <a:cubicBezTo>
                    <a:pt x="236" y="25"/>
                    <a:pt x="252" y="20"/>
                    <a:pt x="252" y="20"/>
                  </a:cubicBezTo>
                  <a:cubicBezTo>
                    <a:pt x="284" y="41"/>
                    <a:pt x="266" y="35"/>
                    <a:pt x="304" y="40"/>
                  </a:cubicBezTo>
                  <a:cubicBezTo>
                    <a:pt x="323" y="53"/>
                    <a:pt x="322" y="44"/>
                    <a:pt x="340" y="36"/>
                  </a:cubicBezTo>
                  <a:cubicBezTo>
                    <a:pt x="348" y="33"/>
                    <a:pt x="364" y="28"/>
                    <a:pt x="364" y="28"/>
                  </a:cubicBezTo>
                  <a:cubicBezTo>
                    <a:pt x="384" y="33"/>
                    <a:pt x="400" y="43"/>
                    <a:pt x="420" y="48"/>
                  </a:cubicBezTo>
                  <a:cubicBezTo>
                    <a:pt x="450" y="41"/>
                    <a:pt x="482" y="37"/>
                    <a:pt x="508" y="20"/>
                  </a:cubicBezTo>
                  <a:cubicBezTo>
                    <a:pt x="529" y="25"/>
                    <a:pt x="542" y="38"/>
                    <a:pt x="564" y="44"/>
                  </a:cubicBezTo>
                  <a:cubicBezTo>
                    <a:pt x="572" y="43"/>
                    <a:pt x="580" y="43"/>
                    <a:pt x="588" y="40"/>
                  </a:cubicBezTo>
                  <a:cubicBezTo>
                    <a:pt x="593" y="38"/>
                    <a:pt x="595" y="32"/>
                    <a:pt x="600" y="32"/>
                  </a:cubicBezTo>
                  <a:cubicBezTo>
                    <a:pt x="608" y="32"/>
                    <a:pt x="624" y="40"/>
                    <a:pt x="624" y="40"/>
                  </a:cubicBezTo>
                  <a:cubicBezTo>
                    <a:pt x="643" y="27"/>
                    <a:pt x="645" y="42"/>
                    <a:pt x="664" y="48"/>
                  </a:cubicBezTo>
                  <a:cubicBezTo>
                    <a:pt x="683" y="43"/>
                    <a:pt x="689" y="39"/>
                    <a:pt x="708" y="44"/>
                  </a:cubicBezTo>
                  <a:cubicBezTo>
                    <a:pt x="733" y="40"/>
                    <a:pt x="742" y="41"/>
                    <a:pt x="764" y="48"/>
                  </a:cubicBezTo>
                  <a:cubicBezTo>
                    <a:pt x="829" y="45"/>
                    <a:pt x="870" y="42"/>
                    <a:pt x="928" y="28"/>
                  </a:cubicBezTo>
                  <a:cubicBezTo>
                    <a:pt x="946" y="0"/>
                    <a:pt x="938" y="36"/>
                    <a:pt x="956" y="8"/>
                  </a:cubicBezTo>
                  <a:cubicBezTo>
                    <a:pt x="979" y="24"/>
                    <a:pt x="967" y="4"/>
                    <a:pt x="992" y="12"/>
                  </a:cubicBezTo>
                  <a:cubicBezTo>
                    <a:pt x="1010" y="7"/>
                    <a:pt x="1026" y="2"/>
                    <a:pt x="1044" y="8"/>
                  </a:cubicBezTo>
                  <a:cubicBezTo>
                    <a:pt x="1061" y="59"/>
                    <a:pt x="1128" y="51"/>
                    <a:pt x="1172" y="56"/>
                  </a:cubicBezTo>
                  <a:cubicBezTo>
                    <a:pt x="1176" y="55"/>
                    <a:pt x="1195" y="51"/>
                    <a:pt x="1200" y="48"/>
                  </a:cubicBezTo>
                  <a:cubicBezTo>
                    <a:pt x="1208" y="43"/>
                    <a:pt x="1224" y="32"/>
                    <a:pt x="1224" y="32"/>
                  </a:cubicBezTo>
                  <a:cubicBezTo>
                    <a:pt x="1235" y="16"/>
                    <a:pt x="1242" y="17"/>
                    <a:pt x="1260" y="12"/>
                  </a:cubicBezTo>
                  <a:cubicBezTo>
                    <a:pt x="1279" y="17"/>
                    <a:pt x="1286" y="18"/>
                    <a:pt x="1300" y="32"/>
                  </a:cubicBezTo>
                  <a:cubicBezTo>
                    <a:pt x="1307" y="52"/>
                    <a:pt x="1304" y="48"/>
                    <a:pt x="1304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377" name="Picture 23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" y="1296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050760" y="7021337"/>
            <a:ext cx="4345873" cy="4388335"/>
            <a:chOff x="3456" y="2496"/>
            <a:chExt cx="1321" cy="1560"/>
          </a:xfrm>
        </p:grpSpPr>
        <p:pic>
          <p:nvPicPr>
            <p:cNvPr id="55374" name="Picture 25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" y="2496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75" name="Freeform 26"/>
            <p:cNvSpPr>
              <a:spLocks/>
            </p:cNvSpPr>
            <p:nvPr/>
          </p:nvSpPr>
          <p:spPr bwMode="auto">
            <a:xfrm>
              <a:off x="3456" y="3934"/>
              <a:ext cx="1321" cy="122"/>
            </a:xfrm>
            <a:custGeom>
              <a:avLst/>
              <a:gdLst>
                <a:gd name="T0" fmla="*/ 0 w 1321"/>
                <a:gd name="T1" fmla="*/ 44 h 122"/>
                <a:gd name="T2" fmla="*/ 72 w 1321"/>
                <a:gd name="T3" fmla="*/ 80 h 122"/>
                <a:gd name="T4" fmla="*/ 162 w 1321"/>
                <a:gd name="T5" fmla="*/ 122 h 122"/>
                <a:gd name="T6" fmla="*/ 324 w 1321"/>
                <a:gd name="T7" fmla="*/ 104 h 122"/>
                <a:gd name="T8" fmla="*/ 438 w 1321"/>
                <a:gd name="T9" fmla="*/ 56 h 122"/>
                <a:gd name="T10" fmla="*/ 522 w 1321"/>
                <a:gd name="T11" fmla="*/ 86 h 122"/>
                <a:gd name="T12" fmla="*/ 648 w 1321"/>
                <a:gd name="T13" fmla="*/ 80 h 122"/>
                <a:gd name="T14" fmla="*/ 756 w 1321"/>
                <a:gd name="T15" fmla="*/ 74 h 122"/>
                <a:gd name="T16" fmla="*/ 810 w 1321"/>
                <a:gd name="T17" fmla="*/ 68 h 122"/>
                <a:gd name="T18" fmla="*/ 822 w 1321"/>
                <a:gd name="T19" fmla="*/ 86 h 122"/>
                <a:gd name="T20" fmla="*/ 828 w 1321"/>
                <a:gd name="T21" fmla="*/ 104 h 122"/>
                <a:gd name="T22" fmla="*/ 900 w 1321"/>
                <a:gd name="T23" fmla="*/ 74 h 122"/>
                <a:gd name="T24" fmla="*/ 990 w 1321"/>
                <a:gd name="T25" fmla="*/ 92 h 122"/>
                <a:gd name="T26" fmla="*/ 1062 w 1321"/>
                <a:gd name="T27" fmla="*/ 56 h 122"/>
                <a:gd name="T28" fmla="*/ 1122 w 1321"/>
                <a:gd name="T29" fmla="*/ 116 h 122"/>
                <a:gd name="T30" fmla="*/ 1218 w 1321"/>
                <a:gd name="T31" fmla="*/ 62 h 122"/>
                <a:gd name="T32" fmla="*/ 1230 w 1321"/>
                <a:gd name="T33" fmla="*/ 44 h 122"/>
                <a:gd name="T34" fmla="*/ 1248 w 1321"/>
                <a:gd name="T35" fmla="*/ 50 h 122"/>
                <a:gd name="T36" fmla="*/ 1296 w 1321"/>
                <a:gd name="T37" fmla="*/ 44 h 122"/>
                <a:gd name="T38" fmla="*/ 1314 w 1321"/>
                <a:gd name="T39" fmla="*/ 32 h 122"/>
                <a:gd name="T40" fmla="*/ 1320 w 1321"/>
                <a:gd name="T41" fmla="*/ 26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21"/>
                <a:gd name="T64" fmla="*/ 0 h 122"/>
                <a:gd name="T65" fmla="*/ 1321 w 1321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21" h="122">
                  <a:moveTo>
                    <a:pt x="0" y="44"/>
                  </a:moveTo>
                  <a:cubicBezTo>
                    <a:pt x="52" y="53"/>
                    <a:pt x="34" y="55"/>
                    <a:pt x="72" y="80"/>
                  </a:cubicBezTo>
                  <a:cubicBezTo>
                    <a:pt x="99" y="98"/>
                    <a:pt x="134" y="103"/>
                    <a:pt x="162" y="122"/>
                  </a:cubicBezTo>
                  <a:cubicBezTo>
                    <a:pt x="217" y="115"/>
                    <a:pt x="268" y="108"/>
                    <a:pt x="324" y="104"/>
                  </a:cubicBezTo>
                  <a:cubicBezTo>
                    <a:pt x="364" y="94"/>
                    <a:pt x="399" y="69"/>
                    <a:pt x="438" y="56"/>
                  </a:cubicBezTo>
                  <a:cubicBezTo>
                    <a:pt x="467" y="66"/>
                    <a:pt x="493" y="79"/>
                    <a:pt x="522" y="86"/>
                  </a:cubicBezTo>
                  <a:cubicBezTo>
                    <a:pt x="564" y="78"/>
                    <a:pt x="606" y="69"/>
                    <a:pt x="648" y="80"/>
                  </a:cubicBezTo>
                  <a:cubicBezTo>
                    <a:pt x="690" y="76"/>
                    <a:pt x="717" y="66"/>
                    <a:pt x="756" y="74"/>
                  </a:cubicBezTo>
                  <a:cubicBezTo>
                    <a:pt x="786" y="94"/>
                    <a:pt x="779" y="78"/>
                    <a:pt x="810" y="68"/>
                  </a:cubicBezTo>
                  <a:cubicBezTo>
                    <a:pt x="814" y="74"/>
                    <a:pt x="819" y="80"/>
                    <a:pt x="822" y="86"/>
                  </a:cubicBezTo>
                  <a:cubicBezTo>
                    <a:pt x="825" y="92"/>
                    <a:pt x="822" y="103"/>
                    <a:pt x="828" y="104"/>
                  </a:cubicBezTo>
                  <a:cubicBezTo>
                    <a:pt x="849" y="107"/>
                    <a:pt x="881" y="80"/>
                    <a:pt x="900" y="74"/>
                  </a:cubicBezTo>
                  <a:cubicBezTo>
                    <a:pt x="931" y="79"/>
                    <a:pt x="959" y="87"/>
                    <a:pt x="990" y="92"/>
                  </a:cubicBezTo>
                  <a:cubicBezTo>
                    <a:pt x="1015" y="84"/>
                    <a:pt x="1040" y="70"/>
                    <a:pt x="1062" y="56"/>
                  </a:cubicBezTo>
                  <a:cubicBezTo>
                    <a:pt x="1081" y="84"/>
                    <a:pt x="1090" y="105"/>
                    <a:pt x="1122" y="116"/>
                  </a:cubicBezTo>
                  <a:cubicBezTo>
                    <a:pt x="1153" y="95"/>
                    <a:pt x="1187" y="82"/>
                    <a:pt x="1218" y="62"/>
                  </a:cubicBezTo>
                  <a:cubicBezTo>
                    <a:pt x="1222" y="56"/>
                    <a:pt x="1223" y="47"/>
                    <a:pt x="1230" y="44"/>
                  </a:cubicBezTo>
                  <a:cubicBezTo>
                    <a:pt x="1236" y="42"/>
                    <a:pt x="1242" y="50"/>
                    <a:pt x="1248" y="50"/>
                  </a:cubicBezTo>
                  <a:cubicBezTo>
                    <a:pt x="1264" y="50"/>
                    <a:pt x="1280" y="46"/>
                    <a:pt x="1296" y="44"/>
                  </a:cubicBezTo>
                  <a:cubicBezTo>
                    <a:pt x="1302" y="40"/>
                    <a:pt x="1309" y="38"/>
                    <a:pt x="1314" y="32"/>
                  </a:cubicBezTo>
                  <a:cubicBezTo>
                    <a:pt x="1321" y="23"/>
                    <a:pt x="1320" y="0"/>
                    <a:pt x="132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2986986" y="6953825"/>
            <a:ext cx="4342584" cy="4472726"/>
            <a:chOff x="3462" y="2472"/>
            <a:chExt cx="1320" cy="1590"/>
          </a:xfrm>
        </p:grpSpPr>
        <p:sp>
          <p:nvSpPr>
            <p:cNvPr id="55372" name="Freeform 28"/>
            <p:cNvSpPr>
              <a:spLocks/>
            </p:cNvSpPr>
            <p:nvPr/>
          </p:nvSpPr>
          <p:spPr bwMode="auto">
            <a:xfrm>
              <a:off x="3462" y="3930"/>
              <a:ext cx="1320" cy="132"/>
            </a:xfrm>
            <a:custGeom>
              <a:avLst/>
              <a:gdLst>
                <a:gd name="T0" fmla="*/ 0 w 1320"/>
                <a:gd name="T1" fmla="*/ 0 h 132"/>
                <a:gd name="T2" fmla="*/ 72 w 1320"/>
                <a:gd name="T3" fmla="*/ 72 h 132"/>
                <a:gd name="T4" fmla="*/ 126 w 1320"/>
                <a:gd name="T5" fmla="*/ 66 h 132"/>
                <a:gd name="T6" fmla="*/ 180 w 1320"/>
                <a:gd name="T7" fmla="*/ 42 h 132"/>
                <a:gd name="T8" fmla="*/ 270 w 1320"/>
                <a:gd name="T9" fmla="*/ 36 h 132"/>
                <a:gd name="T10" fmla="*/ 324 w 1320"/>
                <a:gd name="T11" fmla="*/ 48 h 132"/>
                <a:gd name="T12" fmla="*/ 354 w 1320"/>
                <a:gd name="T13" fmla="*/ 72 h 132"/>
                <a:gd name="T14" fmla="*/ 372 w 1320"/>
                <a:gd name="T15" fmla="*/ 60 h 132"/>
                <a:gd name="T16" fmla="*/ 408 w 1320"/>
                <a:gd name="T17" fmla="*/ 72 h 132"/>
                <a:gd name="T18" fmla="*/ 516 w 1320"/>
                <a:gd name="T19" fmla="*/ 78 h 132"/>
                <a:gd name="T20" fmla="*/ 570 w 1320"/>
                <a:gd name="T21" fmla="*/ 108 h 132"/>
                <a:gd name="T22" fmla="*/ 612 w 1320"/>
                <a:gd name="T23" fmla="*/ 60 h 132"/>
                <a:gd name="T24" fmla="*/ 618 w 1320"/>
                <a:gd name="T25" fmla="*/ 96 h 132"/>
                <a:gd name="T26" fmla="*/ 636 w 1320"/>
                <a:gd name="T27" fmla="*/ 78 h 132"/>
                <a:gd name="T28" fmla="*/ 642 w 1320"/>
                <a:gd name="T29" fmla="*/ 96 h 132"/>
                <a:gd name="T30" fmla="*/ 816 w 1320"/>
                <a:gd name="T31" fmla="*/ 84 h 132"/>
                <a:gd name="T32" fmla="*/ 882 w 1320"/>
                <a:gd name="T33" fmla="*/ 72 h 132"/>
                <a:gd name="T34" fmla="*/ 936 w 1320"/>
                <a:gd name="T35" fmla="*/ 54 h 132"/>
                <a:gd name="T36" fmla="*/ 966 w 1320"/>
                <a:gd name="T37" fmla="*/ 78 h 132"/>
                <a:gd name="T38" fmla="*/ 960 w 1320"/>
                <a:gd name="T39" fmla="*/ 96 h 132"/>
                <a:gd name="T40" fmla="*/ 996 w 1320"/>
                <a:gd name="T41" fmla="*/ 90 h 132"/>
                <a:gd name="T42" fmla="*/ 1032 w 1320"/>
                <a:gd name="T43" fmla="*/ 90 h 132"/>
                <a:gd name="T44" fmla="*/ 1068 w 1320"/>
                <a:gd name="T45" fmla="*/ 78 h 132"/>
                <a:gd name="T46" fmla="*/ 1086 w 1320"/>
                <a:gd name="T47" fmla="*/ 72 h 132"/>
                <a:gd name="T48" fmla="*/ 1128 w 1320"/>
                <a:gd name="T49" fmla="*/ 24 h 132"/>
                <a:gd name="T50" fmla="*/ 1164 w 1320"/>
                <a:gd name="T51" fmla="*/ 6 h 132"/>
                <a:gd name="T52" fmla="*/ 1170 w 1320"/>
                <a:gd name="T53" fmla="*/ 24 h 132"/>
                <a:gd name="T54" fmla="*/ 1182 w 1320"/>
                <a:gd name="T55" fmla="*/ 42 h 132"/>
                <a:gd name="T56" fmla="*/ 1212 w 1320"/>
                <a:gd name="T57" fmla="*/ 96 h 132"/>
                <a:gd name="T58" fmla="*/ 1260 w 1320"/>
                <a:gd name="T59" fmla="*/ 90 h 132"/>
                <a:gd name="T60" fmla="*/ 1320 w 1320"/>
                <a:gd name="T61" fmla="*/ 96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0"/>
                <a:gd name="T94" fmla="*/ 0 h 132"/>
                <a:gd name="T95" fmla="*/ 1320 w 1320"/>
                <a:gd name="T96" fmla="*/ 132 h 1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0" h="132">
                  <a:moveTo>
                    <a:pt x="0" y="0"/>
                  </a:moveTo>
                  <a:cubicBezTo>
                    <a:pt x="11" y="33"/>
                    <a:pt x="39" y="61"/>
                    <a:pt x="72" y="72"/>
                  </a:cubicBezTo>
                  <a:cubicBezTo>
                    <a:pt x="90" y="70"/>
                    <a:pt x="108" y="70"/>
                    <a:pt x="126" y="66"/>
                  </a:cubicBezTo>
                  <a:cubicBezTo>
                    <a:pt x="184" y="52"/>
                    <a:pt x="86" y="48"/>
                    <a:pt x="180" y="42"/>
                  </a:cubicBezTo>
                  <a:cubicBezTo>
                    <a:pt x="210" y="40"/>
                    <a:pt x="240" y="38"/>
                    <a:pt x="270" y="36"/>
                  </a:cubicBezTo>
                  <a:cubicBezTo>
                    <a:pt x="271" y="36"/>
                    <a:pt x="320" y="46"/>
                    <a:pt x="324" y="48"/>
                  </a:cubicBezTo>
                  <a:cubicBezTo>
                    <a:pt x="378" y="84"/>
                    <a:pt x="295" y="52"/>
                    <a:pt x="354" y="72"/>
                  </a:cubicBezTo>
                  <a:cubicBezTo>
                    <a:pt x="360" y="68"/>
                    <a:pt x="365" y="60"/>
                    <a:pt x="372" y="60"/>
                  </a:cubicBezTo>
                  <a:cubicBezTo>
                    <a:pt x="385" y="60"/>
                    <a:pt x="395" y="71"/>
                    <a:pt x="408" y="72"/>
                  </a:cubicBezTo>
                  <a:cubicBezTo>
                    <a:pt x="444" y="74"/>
                    <a:pt x="480" y="76"/>
                    <a:pt x="516" y="78"/>
                  </a:cubicBezTo>
                  <a:cubicBezTo>
                    <a:pt x="532" y="102"/>
                    <a:pt x="542" y="101"/>
                    <a:pt x="570" y="108"/>
                  </a:cubicBezTo>
                  <a:cubicBezTo>
                    <a:pt x="591" y="94"/>
                    <a:pt x="604" y="84"/>
                    <a:pt x="612" y="60"/>
                  </a:cubicBezTo>
                  <a:cubicBezTo>
                    <a:pt x="614" y="72"/>
                    <a:pt x="608" y="89"/>
                    <a:pt x="618" y="96"/>
                  </a:cubicBezTo>
                  <a:cubicBezTo>
                    <a:pt x="625" y="101"/>
                    <a:pt x="628" y="78"/>
                    <a:pt x="636" y="78"/>
                  </a:cubicBezTo>
                  <a:cubicBezTo>
                    <a:pt x="642" y="78"/>
                    <a:pt x="640" y="90"/>
                    <a:pt x="642" y="96"/>
                  </a:cubicBezTo>
                  <a:cubicBezTo>
                    <a:pt x="690" y="64"/>
                    <a:pt x="764" y="81"/>
                    <a:pt x="816" y="84"/>
                  </a:cubicBezTo>
                  <a:cubicBezTo>
                    <a:pt x="843" y="66"/>
                    <a:pt x="849" y="65"/>
                    <a:pt x="882" y="72"/>
                  </a:cubicBezTo>
                  <a:cubicBezTo>
                    <a:pt x="912" y="92"/>
                    <a:pt x="918" y="82"/>
                    <a:pt x="936" y="54"/>
                  </a:cubicBezTo>
                  <a:cubicBezTo>
                    <a:pt x="950" y="59"/>
                    <a:pt x="963" y="59"/>
                    <a:pt x="966" y="78"/>
                  </a:cubicBezTo>
                  <a:cubicBezTo>
                    <a:pt x="967" y="84"/>
                    <a:pt x="954" y="94"/>
                    <a:pt x="960" y="96"/>
                  </a:cubicBezTo>
                  <a:cubicBezTo>
                    <a:pt x="971" y="101"/>
                    <a:pt x="984" y="92"/>
                    <a:pt x="996" y="90"/>
                  </a:cubicBezTo>
                  <a:cubicBezTo>
                    <a:pt x="1044" y="58"/>
                    <a:pt x="984" y="90"/>
                    <a:pt x="1032" y="90"/>
                  </a:cubicBezTo>
                  <a:cubicBezTo>
                    <a:pt x="1045" y="90"/>
                    <a:pt x="1056" y="82"/>
                    <a:pt x="1068" y="78"/>
                  </a:cubicBezTo>
                  <a:cubicBezTo>
                    <a:pt x="1074" y="76"/>
                    <a:pt x="1086" y="72"/>
                    <a:pt x="1086" y="72"/>
                  </a:cubicBezTo>
                  <a:cubicBezTo>
                    <a:pt x="1100" y="50"/>
                    <a:pt x="1102" y="33"/>
                    <a:pt x="1128" y="24"/>
                  </a:cubicBezTo>
                  <a:cubicBezTo>
                    <a:pt x="1150" y="57"/>
                    <a:pt x="1134" y="36"/>
                    <a:pt x="1164" y="6"/>
                  </a:cubicBezTo>
                  <a:cubicBezTo>
                    <a:pt x="1166" y="12"/>
                    <a:pt x="1167" y="18"/>
                    <a:pt x="1170" y="24"/>
                  </a:cubicBezTo>
                  <a:cubicBezTo>
                    <a:pt x="1173" y="30"/>
                    <a:pt x="1180" y="35"/>
                    <a:pt x="1182" y="42"/>
                  </a:cubicBezTo>
                  <a:cubicBezTo>
                    <a:pt x="1203" y="98"/>
                    <a:pt x="1176" y="84"/>
                    <a:pt x="1212" y="96"/>
                  </a:cubicBezTo>
                  <a:cubicBezTo>
                    <a:pt x="1224" y="132"/>
                    <a:pt x="1237" y="105"/>
                    <a:pt x="1260" y="90"/>
                  </a:cubicBezTo>
                  <a:cubicBezTo>
                    <a:pt x="1296" y="99"/>
                    <a:pt x="1276" y="96"/>
                    <a:pt x="132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373" name="Picture 29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2472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2964478" y="5873618"/>
            <a:ext cx="4355743" cy="5468541"/>
            <a:chOff x="3456" y="1992"/>
            <a:chExt cx="1324" cy="1944"/>
          </a:xfrm>
        </p:grpSpPr>
        <p:pic>
          <p:nvPicPr>
            <p:cNvPr id="55349" name="Picture 31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6" y="1992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3456" y="3360"/>
              <a:ext cx="1324" cy="576"/>
              <a:chOff x="3456" y="3360"/>
              <a:chExt cx="1324" cy="576"/>
            </a:xfrm>
          </p:grpSpPr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3600" y="3360"/>
                <a:ext cx="185" cy="576"/>
                <a:chOff x="5870" y="3360"/>
                <a:chExt cx="185" cy="576"/>
              </a:xfrm>
            </p:grpSpPr>
            <p:sp>
              <p:nvSpPr>
                <p:cNvPr id="55370" name="Freeform 34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71" name="Rectangle 35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52" name="Freeform 36"/>
              <p:cNvSpPr>
                <a:spLocks/>
              </p:cNvSpPr>
              <p:nvPr/>
            </p:nvSpPr>
            <p:spPr bwMode="auto">
              <a:xfrm>
                <a:off x="3456" y="3888"/>
                <a:ext cx="144" cy="37"/>
              </a:xfrm>
              <a:custGeom>
                <a:avLst/>
                <a:gdLst>
                  <a:gd name="T0" fmla="*/ 0 w 144"/>
                  <a:gd name="T1" fmla="*/ 26 h 37"/>
                  <a:gd name="T2" fmla="*/ 24 w 144"/>
                  <a:gd name="T3" fmla="*/ 22 h 37"/>
                  <a:gd name="T4" fmla="*/ 44 w 144"/>
                  <a:gd name="T5" fmla="*/ 18 h 37"/>
                  <a:gd name="T6" fmla="*/ 64 w 144"/>
                  <a:gd name="T7" fmla="*/ 20 h 37"/>
                  <a:gd name="T8" fmla="*/ 80 w 144"/>
                  <a:gd name="T9" fmla="*/ 28 h 37"/>
                  <a:gd name="T10" fmla="*/ 98 w 144"/>
                  <a:gd name="T11" fmla="*/ 34 h 37"/>
                  <a:gd name="T12" fmla="*/ 110 w 144"/>
                  <a:gd name="T13" fmla="*/ 16 h 37"/>
                  <a:gd name="T14" fmla="*/ 114 w 144"/>
                  <a:gd name="T15" fmla="*/ 10 h 37"/>
                  <a:gd name="T16" fmla="*/ 134 w 144"/>
                  <a:gd name="T17" fmla="*/ 18 h 37"/>
                  <a:gd name="T18" fmla="*/ 142 w 144"/>
                  <a:gd name="T19" fmla="*/ 36 h 37"/>
                  <a:gd name="T20" fmla="*/ 144 w 144"/>
                  <a:gd name="T21" fmla="*/ 3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"/>
                  <a:gd name="T34" fmla="*/ 0 h 37"/>
                  <a:gd name="T35" fmla="*/ 144 w 144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" h="37">
                    <a:moveTo>
                      <a:pt x="0" y="26"/>
                    </a:moveTo>
                    <a:cubicBezTo>
                      <a:pt x="9" y="29"/>
                      <a:pt x="16" y="27"/>
                      <a:pt x="24" y="22"/>
                    </a:cubicBezTo>
                    <a:cubicBezTo>
                      <a:pt x="38" y="0"/>
                      <a:pt x="30" y="13"/>
                      <a:pt x="44" y="18"/>
                    </a:cubicBezTo>
                    <a:cubicBezTo>
                      <a:pt x="48" y="31"/>
                      <a:pt x="55" y="23"/>
                      <a:pt x="64" y="20"/>
                    </a:cubicBezTo>
                    <a:cubicBezTo>
                      <a:pt x="69" y="27"/>
                      <a:pt x="71" y="31"/>
                      <a:pt x="80" y="28"/>
                    </a:cubicBezTo>
                    <a:cubicBezTo>
                      <a:pt x="90" y="30"/>
                      <a:pt x="89" y="37"/>
                      <a:pt x="98" y="34"/>
                    </a:cubicBezTo>
                    <a:cubicBezTo>
                      <a:pt x="102" y="28"/>
                      <a:pt x="106" y="22"/>
                      <a:pt x="110" y="16"/>
                    </a:cubicBezTo>
                    <a:cubicBezTo>
                      <a:pt x="111" y="14"/>
                      <a:pt x="114" y="10"/>
                      <a:pt x="114" y="10"/>
                    </a:cubicBezTo>
                    <a:cubicBezTo>
                      <a:pt x="121" y="12"/>
                      <a:pt x="127" y="14"/>
                      <a:pt x="134" y="18"/>
                    </a:cubicBezTo>
                    <a:cubicBezTo>
                      <a:pt x="131" y="27"/>
                      <a:pt x="137" y="29"/>
                      <a:pt x="142" y="36"/>
                    </a:cubicBezTo>
                    <a:cubicBezTo>
                      <a:pt x="143" y="34"/>
                      <a:pt x="144" y="30"/>
                      <a:pt x="144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3744" y="3360"/>
                <a:ext cx="185" cy="576"/>
                <a:chOff x="5870" y="3360"/>
                <a:chExt cx="185" cy="576"/>
              </a:xfrm>
            </p:grpSpPr>
            <p:sp>
              <p:nvSpPr>
                <p:cNvPr id="55368" name="Freeform 3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3888" y="3360"/>
                <a:ext cx="185" cy="576"/>
                <a:chOff x="5870" y="3360"/>
                <a:chExt cx="185" cy="576"/>
              </a:xfrm>
            </p:grpSpPr>
            <p:sp>
              <p:nvSpPr>
                <p:cNvPr id="55366" name="Freeform 4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7" name="Rectangle 4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55" name="Freeform 43"/>
              <p:cNvSpPr>
                <a:spLocks/>
              </p:cNvSpPr>
              <p:nvPr/>
            </p:nvSpPr>
            <p:spPr bwMode="auto">
              <a:xfrm>
                <a:off x="4024" y="3893"/>
                <a:ext cx="206" cy="31"/>
              </a:xfrm>
              <a:custGeom>
                <a:avLst/>
                <a:gdLst>
                  <a:gd name="T0" fmla="*/ 0 w 206"/>
                  <a:gd name="T1" fmla="*/ 31 h 31"/>
                  <a:gd name="T2" fmla="*/ 28 w 206"/>
                  <a:gd name="T3" fmla="*/ 19 h 31"/>
                  <a:gd name="T4" fmla="*/ 56 w 206"/>
                  <a:gd name="T5" fmla="*/ 27 h 31"/>
                  <a:gd name="T6" fmla="*/ 112 w 206"/>
                  <a:gd name="T7" fmla="*/ 9 h 31"/>
                  <a:gd name="T8" fmla="*/ 150 w 206"/>
                  <a:gd name="T9" fmla="*/ 21 h 31"/>
                  <a:gd name="T10" fmla="*/ 184 w 206"/>
                  <a:gd name="T11" fmla="*/ 15 h 31"/>
                  <a:gd name="T12" fmla="*/ 204 w 206"/>
                  <a:gd name="T13" fmla="*/ 2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31"/>
                  <a:gd name="T23" fmla="*/ 206 w 206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31">
                    <a:moveTo>
                      <a:pt x="0" y="31"/>
                    </a:moveTo>
                    <a:cubicBezTo>
                      <a:pt x="7" y="21"/>
                      <a:pt x="17" y="23"/>
                      <a:pt x="28" y="19"/>
                    </a:cubicBezTo>
                    <a:cubicBezTo>
                      <a:pt x="37" y="22"/>
                      <a:pt x="47" y="24"/>
                      <a:pt x="56" y="27"/>
                    </a:cubicBezTo>
                    <a:cubicBezTo>
                      <a:pt x="75" y="21"/>
                      <a:pt x="94" y="21"/>
                      <a:pt x="112" y="9"/>
                    </a:cubicBezTo>
                    <a:cubicBezTo>
                      <a:pt x="129" y="11"/>
                      <a:pt x="134" y="17"/>
                      <a:pt x="150" y="21"/>
                    </a:cubicBezTo>
                    <a:cubicBezTo>
                      <a:pt x="161" y="18"/>
                      <a:pt x="173" y="17"/>
                      <a:pt x="184" y="15"/>
                    </a:cubicBezTo>
                    <a:cubicBezTo>
                      <a:pt x="206" y="0"/>
                      <a:pt x="191" y="14"/>
                      <a:pt x="204" y="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4231" y="3360"/>
                <a:ext cx="185" cy="576"/>
                <a:chOff x="5870" y="3360"/>
                <a:chExt cx="185" cy="576"/>
              </a:xfrm>
            </p:grpSpPr>
            <p:sp>
              <p:nvSpPr>
                <p:cNvPr id="55364" name="Freeform 45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5" name="Rectangle 46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7"/>
              <p:cNvGrpSpPr>
                <a:grpSpLocks/>
              </p:cNvGrpSpPr>
              <p:nvPr/>
            </p:nvGrpSpPr>
            <p:grpSpPr bwMode="auto">
              <a:xfrm>
                <a:off x="4368" y="3360"/>
                <a:ext cx="185" cy="576"/>
                <a:chOff x="5870" y="3360"/>
                <a:chExt cx="185" cy="576"/>
              </a:xfrm>
            </p:grpSpPr>
            <p:sp>
              <p:nvSpPr>
                <p:cNvPr id="55362" name="Freeform 4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3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4512" y="3360"/>
                <a:ext cx="185" cy="576"/>
                <a:chOff x="5870" y="3360"/>
                <a:chExt cx="185" cy="576"/>
              </a:xfrm>
            </p:grpSpPr>
            <p:sp>
              <p:nvSpPr>
                <p:cNvPr id="55360" name="Freeform 5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1" name="Rectangle 5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59" name="Freeform 53"/>
              <p:cNvSpPr>
                <a:spLocks/>
              </p:cNvSpPr>
              <p:nvPr/>
            </p:nvSpPr>
            <p:spPr bwMode="auto">
              <a:xfrm>
                <a:off x="4650" y="3894"/>
                <a:ext cx="130" cy="26"/>
              </a:xfrm>
              <a:custGeom>
                <a:avLst/>
                <a:gdLst>
                  <a:gd name="T0" fmla="*/ 0 w 130"/>
                  <a:gd name="T1" fmla="*/ 26 h 26"/>
                  <a:gd name="T2" fmla="*/ 46 w 130"/>
                  <a:gd name="T3" fmla="*/ 20 h 26"/>
                  <a:gd name="T4" fmla="*/ 64 w 130"/>
                  <a:gd name="T5" fmla="*/ 8 h 26"/>
                  <a:gd name="T6" fmla="*/ 76 w 130"/>
                  <a:gd name="T7" fmla="*/ 0 h 26"/>
                  <a:gd name="T8" fmla="*/ 128 w 130"/>
                  <a:gd name="T9" fmla="*/ 16 h 26"/>
                  <a:gd name="T10" fmla="*/ 130 w 130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6"/>
                  <a:gd name="T20" fmla="*/ 130 w 1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6">
                    <a:moveTo>
                      <a:pt x="0" y="26"/>
                    </a:moveTo>
                    <a:cubicBezTo>
                      <a:pt x="15" y="24"/>
                      <a:pt x="30" y="22"/>
                      <a:pt x="46" y="20"/>
                    </a:cubicBezTo>
                    <a:cubicBezTo>
                      <a:pt x="52" y="16"/>
                      <a:pt x="58" y="12"/>
                      <a:pt x="64" y="8"/>
                    </a:cubicBezTo>
                    <a:cubicBezTo>
                      <a:pt x="68" y="5"/>
                      <a:pt x="76" y="0"/>
                      <a:pt x="76" y="0"/>
                    </a:cubicBezTo>
                    <a:cubicBezTo>
                      <a:pt x="94" y="12"/>
                      <a:pt x="107" y="12"/>
                      <a:pt x="128" y="16"/>
                    </a:cubicBezTo>
                    <a:cubicBezTo>
                      <a:pt x="130" y="23"/>
                      <a:pt x="130" y="24"/>
                      <a:pt x="130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841782" name="Picture 54" descr="rat-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4479" y="4860925"/>
            <a:ext cx="1033009" cy="141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12964479" y="9721851"/>
            <a:ext cx="4105716" cy="1620308"/>
            <a:chOff x="3456" y="3264"/>
            <a:chExt cx="1248" cy="576"/>
          </a:xfrm>
        </p:grpSpPr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3456" y="3264"/>
              <a:ext cx="442" cy="576"/>
              <a:chOff x="5863" y="2880"/>
              <a:chExt cx="442" cy="576"/>
            </a:xfrm>
          </p:grpSpPr>
          <p:sp>
            <p:nvSpPr>
              <p:cNvPr id="55341" name="Freeform 57"/>
              <p:cNvSpPr>
                <a:spLocks/>
              </p:cNvSpPr>
              <p:nvPr/>
            </p:nvSpPr>
            <p:spPr bwMode="auto">
              <a:xfrm>
                <a:off x="5863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42" name="Freeform 58"/>
              <p:cNvSpPr>
                <a:spLocks/>
              </p:cNvSpPr>
              <p:nvPr/>
            </p:nvSpPr>
            <p:spPr bwMode="auto">
              <a:xfrm>
                <a:off x="5935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6005" y="2880"/>
                <a:ext cx="161" cy="576"/>
                <a:chOff x="6000" y="2880"/>
                <a:chExt cx="161" cy="576"/>
              </a:xfrm>
            </p:grpSpPr>
            <p:sp>
              <p:nvSpPr>
                <p:cNvPr id="55347" name="Freeform 60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48" name="Freeform 61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2"/>
              <p:cNvGrpSpPr>
                <a:grpSpLocks/>
              </p:cNvGrpSpPr>
              <p:nvPr/>
            </p:nvGrpSpPr>
            <p:grpSpPr bwMode="auto">
              <a:xfrm>
                <a:off x="6144" y="2880"/>
                <a:ext cx="161" cy="576"/>
                <a:chOff x="6000" y="2880"/>
                <a:chExt cx="161" cy="576"/>
              </a:xfrm>
            </p:grpSpPr>
            <p:sp>
              <p:nvSpPr>
                <p:cNvPr id="55345" name="Freeform 63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46" name="Freeform 64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4022" y="3264"/>
              <a:ext cx="442" cy="576"/>
              <a:chOff x="5863" y="2880"/>
              <a:chExt cx="442" cy="576"/>
            </a:xfrm>
          </p:grpSpPr>
          <p:sp>
            <p:nvSpPr>
              <p:cNvPr id="55333" name="Freeform 66"/>
              <p:cNvSpPr>
                <a:spLocks/>
              </p:cNvSpPr>
              <p:nvPr/>
            </p:nvSpPr>
            <p:spPr bwMode="auto">
              <a:xfrm>
                <a:off x="5863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4" name="Freeform 67"/>
              <p:cNvSpPr>
                <a:spLocks/>
              </p:cNvSpPr>
              <p:nvPr/>
            </p:nvSpPr>
            <p:spPr bwMode="auto">
              <a:xfrm>
                <a:off x="5935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68"/>
              <p:cNvGrpSpPr>
                <a:grpSpLocks/>
              </p:cNvGrpSpPr>
              <p:nvPr/>
            </p:nvGrpSpPr>
            <p:grpSpPr bwMode="auto">
              <a:xfrm>
                <a:off x="6005" y="2880"/>
                <a:ext cx="161" cy="576"/>
                <a:chOff x="6000" y="2880"/>
                <a:chExt cx="161" cy="576"/>
              </a:xfrm>
            </p:grpSpPr>
            <p:sp>
              <p:nvSpPr>
                <p:cNvPr id="55339" name="Freeform 69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40" name="Freeform 70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1"/>
              <p:cNvGrpSpPr>
                <a:grpSpLocks/>
              </p:cNvGrpSpPr>
              <p:nvPr/>
            </p:nvGrpSpPr>
            <p:grpSpPr bwMode="auto">
              <a:xfrm>
                <a:off x="6144" y="2880"/>
                <a:ext cx="161" cy="576"/>
                <a:chOff x="6000" y="2880"/>
                <a:chExt cx="161" cy="576"/>
              </a:xfrm>
            </p:grpSpPr>
            <p:sp>
              <p:nvSpPr>
                <p:cNvPr id="55337" name="Freeform 72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8" name="Freeform 73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327" name="Freeform 74"/>
            <p:cNvSpPr>
              <a:spLocks/>
            </p:cNvSpPr>
            <p:nvPr/>
          </p:nvSpPr>
          <p:spPr bwMode="auto">
            <a:xfrm>
              <a:off x="3892" y="3802"/>
              <a:ext cx="136" cy="16"/>
            </a:xfrm>
            <a:custGeom>
              <a:avLst/>
              <a:gdLst>
                <a:gd name="T0" fmla="*/ 0 w 136"/>
                <a:gd name="T1" fmla="*/ 12 h 16"/>
                <a:gd name="T2" fmla="*/ 32 w 136"/>
                <a:gd name="T3" fmla="*/ 0 h 16"/>
                <a:gd name="T4" fmla="*/ 86 w 136"/>
                <a:gd name="T5" fmla="*/ 8 h 16"/>
                <a:gd name="T6" fmla="*/ 128 w 136"/>
                <a:gd name="T7" fmla="*/ 6 h 16"/>
                <a:gd name="T8" fmla="*/ 136 w 13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6"/>
                <a:gd name="T17" fmla="*/ 136 w 13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6">
                  <a:moveTo>
                    <a:pt x="0" y="12"/>
                  </a:moveTo>
                  <a:cubicBezTo>
                    <a:pt x="11" y="8"/>
                    <a:pt x="21" y="4"/>
                    <a:pt x="32" y="0"/>
                  </a:cubicBezTo>
                  <a:cubicBezTo>
                    <a:pt x="52" y="1"/>
                    <a:pt x="67" y="5"/>
                    <a:pt x="86" y="8"/>
                  </a:cubicBezTo>
                  <a:cubicBezTo>
                    <a:pt x="100" y="5"/>
                    <a:pt x="114" y="2"/>
                    <a:pt x="128" y="6"/>
                  </a:cubicBezTo>
                  <a:cubicBezTo>
                    <a:pt x="135" y="13"/>
                    <a:pt x="133" y="9"/>
                    <a:pt x="136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Freeform 75"/>
            <p:cNvSpPr>
              <a:spLocks/>
            </p:cNvSpPr>
            <p:nvPr/>
          </p:nvSpPr>
          <p:spPr bwMode="auto">
            <a:xfrm>
              <a:off x="4454" y="3794"/>
              <a:ext cx="78" cy="29"/>
            </a:xfrm>
            <a:custGeom>
              <a:avLst/>
              <a:gdLst>
                <a:gd name="T0" fmla="*/ 0 w 78"/>
                <a:gd name="T1" fmla="*/ 16 h 29"/>
                <a:gd name="T2" fmla="*/ 18 w 78"/>
                <a:gd name="T3" fmla="*/ 6 h 29"/>
                <a:gd name="T4" fmla="*/ 36 w 78"/>
                <a:gd name="T5" fmla="*/ 0 h 29"/>
                <a:gd name="T6" fmla="*/ 48 w 78"/>
                <a:gd name="T7" fmla="*/ 4 h 29"/>
                <a:gd name="T8" fmla="*/ 52 w 78"/>
                <a:gd name="T9" fmla="*/ 16 h 29"/>
                <a:gd name="T10" fmla="*/ 74 w 78"/>
                <a:gd name="T11" fmla="*/ 6 h 29"/>
                <a:gd name="T12" fmla="*/ 78 w 78"/>
                <a:gd name="T13" fmla="*/ 1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29"/>
                <a:gd name="T23" fmla="*/ 78 w 78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29">
                  <a:moveTo>
                    <a:pt x="0" y="16"/>
                  </a:moveTo>
                  <a:cubicBezTo>
                    <a:pt x="8" y="29"/>
                    <a:pt x="8" y="10"/>
                    <a:pt x="18" y="6"/>
                  </a:cubicBezTo>
                  <a:cubicBezTo>
                    <a:pt x="24" y="3"/>
                    <a:pt x="36" y="0"/>
                    <a:pt x="36" y="0"/>
                  </a:cubicBezTo>
                  <a:cubicBezTo>
                    <a:pt x="40" y="1"/>
                    <a:pt x="44" y="3"/>
                    <a:pt x="48" y="4"/>
                  </a:cubicBezTo>
                  <a:cubicBezTo>
                    <a:pt x="52" y="5"/>
                    <a:pt x="52" y="16"/>
                    <a:pt x="52" y="16"/>
                  </a:cubicBezTo>
                  <a:cubicBezTo>
                    <a:pt x="60" y="14"/>
                    <a:pt x="74" y="6"/>
                    <a:pt x="74" y="6"/>
                  </a:cubicBezTo>
                  <a:cubicBezTo>
                    <a:pt x="75" y="8"/>
                    <a:pt x="78" y="12"/>
                    <a:pt x="78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76"/>
            <p:cNvGrpSpPr>
              <a:grpSpLocks/>
            </p:cNvGrpSpPr>
            <p:nvPr/>
          </p:nvGrpSpPr>
          <p:grpSpPr bwMode="auto">
            <a:xfrm>
              <a:off x="4543" y="3264"/>
              <a:ext cx="161" cy="576"/>
              <a:chOff x="6000" y="2880"/>
              <a:chExt cx="161" cy="576"/>
            </a:xfrm>
          </p:grpSpPr>
          <p:sp>
            <p:nvSpPr>
              <p:cNvPr id="55331" name="Freeform 77"/>
              <p:cNvSpPr>
                <a:spLocks/>
              </p:cNvSpPr>
              <p:nvPr/>
            </p:nvSpPr>
            <p:spPr bwMode="auto">
              <a:xfrm>
                <a:off x="6000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2" name="Freeform 78"/>
              <p:cNvSpPr>
                <a:spLocks/>
              </p:cNvSpPr>
              <p:nvPr/>
            </p:nvSpPr>
            <p:spPr bwMode="auto">
              <a:xfrm>
                <a:off x="6072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30" name="Freeform 79"/>
            <p:cNvSpPr>
              <a:spLocks/>
            </p:cNvSpPr>
            <p:nvPr/>
          </p:nvSpPr>
          <p:spPr bwMode="auto">
            <a:xfrm>
              <a:off x="4534" y="380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6 w 17"/>
                <a:gd name="T5" fmla="*/ 8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cubicBezTo>
                    <a:pt x="1" y="3"/>
                    <a:pt x="0" y="7"/>
                    <a:pt x="2" y="8"/>
                  </a:cubicBezTo>
                  <a:cubicBezTo>
                    <a:pt x="17" y="17"/>
                    <a:pt x="16" y="14"/>
                    <a:pt x="16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41808" name="Picture 80" descr="p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0560" y="3375642"/>
            <a:ext cx="6632310" cy="52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1809" name="Text Box 81"/>
          <p:cNvSpPr txBox="1">
            <a:spLocks noChangeArrowheads="1"/>
          </p:cNvSpPr>
          <p:nvPr/>
        </p:nvSpPr>
        <p:spPr bwMode="auto">
          <a:xfrm>
            <a:off x="5041741" y="3727273"/>
            <a:ext cx="3288248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66FFFF"/>
                </a:solidFill>
              </a:rPr>
              <a:t>place </a:t>
            </a:r>
            <a:r>
              <a:rPr lang="fr-FR" sz="5100" b="1" dirty="0" err="1">
                <a:solidFill>
                  <a:srgbClr val="66FFFF"/>
                </a:solidFill>
              </a:rPr>
              <a:t>field</a:t>
            </a:r>
            <a:r>
              <a:rPr lang="fr-FR" sz="5100" b="1" dirty="0">
                <a:solidFill>
                  <a:srgbClr val="66FFFF"/>
                </a:solidFill>
                <a:latin typeface="Symbol" pitchFamily="18" charset="2"/>
              </a:rPr>
              <a:t> </a:t>
            </a:r>
            <a:endParaRPr lang="fr-FR" sz="5100" dirty="0">
              <a:solidFill>
                <a:srgbClr val="66FFFF"/>
              </a:solidFill>
              <a:latin typeface="Symbol" pitchFamily="18" charset="2"/>
            </a:endParaRPr>
          </a:p>
        </p:txBody>
      </p:sp>
      <p:sp>
        <p:nvSpPr>
          <p:cNvPr id="841810" name="Line 82"/>
          <p:cNvSpPr>
            <a:spLocks noChangeShapeType="1"/>
          </p:cNvSpPr>
          <p:nvPr/>
        </p:nvSpPr>
        <p:spPr bwMode="auto">
          <a:xfrm flipH="1">
            <a:off x="3061057" y="4267377"/>
            <a:ext cx="1737034" cy="646998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55321" name="Picture 83" descr="rat-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2996" y="9046723"/>
            <a:ext cx="1638337" cy="302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2" name="Line 84"/>
          <p:cNvSpPr>
            <a:spLocks noChangeShapeType="1"/>
          </p:cNvSpPr>
          <p:nvPr/>
        </p:nvSpPr>
        <p:spPr bwMode="auto">
          <a:xfrm flipV="1">
            <a:off x="2880995" y="9046722"/>
            <a:ext cx="1737034" cy="256548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23" name="Line 85"/>
          <p:cNvSpPr>
            <a:spLocks noChangeShapeType="1"/>
          </p:cNvSpPr>
          <p:nvPr/>
        </p:nvSpPr>
        <p:spPr bwMode="auto">
          <a:xfrm flipV="1">
            <a:off x="2880995" y="11342158"/>
            <a:ext cx="1737034" cy="27005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41814" name="Rectangle 86"/>
          <p:cNvSpPr>
            <a:spLocks noChangeArrowheads="1"/>
          </p:cNvSpPr>
          <p:nvPr/>
        </p:nvSpPr>
        <p:spPr bwMode="auto">
          <a:xfrm>
            <a:off x="12964478" y="4455848"/>
            <a:ext cx="1105385" cy="189036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7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8.7.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Hippocampal place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809" grpId="0" autoUpdateAnimBg="0"/>
      <p:bldP spid="841810" grpId="0" animBg="1"/>
      <p:bldP spid="8418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440498" y="1564048"/>
            <a:ext cx="18726468" cy="94518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538031" y="1564048"/>
            <a:ext cx="1500070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000066"/>
                </a:solidFill>
              </a:rPr>
              <a:t>Main </a:t>
            </a:r>
            <a:r>
              <a:rPr lang="fr-FR" sz="5100" b="1" dirty="0" err="1">
                <a:solidFill>
                  <a:srgbClr val="000066"/>
                </a:solidFill>
              </a:rPr>
              <a:t>property</a:t>
            </a:r>
            <a:r>
              <a:rPr lang="fr-FR" sz="5100" b="1" dirty="0">
                <a:solidFill>
                  <a:srgbClr val="000066"/>
                </a:solidFill>
              </a:rPr>
              <a:t>: </a:t>
            </a:r>
            <a:r>
              <a:rPr lang="fr-FR" sz="5100" b="1" dirty="0" err="1">
                <a:solidFill>
                  <a:srgbClr val="000066"/>
                </a:solidFill>
              </a:rPr>
              <a:t>encoding</a:t>
            </a:r>
            <a:r>
              <a:rPr lang="fr-FR" sz="5100" b="1" dirty="0">
                <a:solidFill>
                  <a:srgbClr val="000066"/>
                </a:solidFill>
              </a:rPr>
              <a:t> the animal ’s  </a:t>
            </a:r>
            <a:r>
              <a:rPr lang="fr-FR" sz="5100" b="1" dirty="0" err="1">
                <a:solidFill>
                  <a:srgbClr val="000066"/>
                </a:solidFill>
              </a:rPr>
              <a:t>heading</a:t>
            </a:r>
            <a:endParaRPr lang="fr-FR" sz="5100" dirty="0">
              <a:solidFill>
                <a:srgbClr val="000066"/>
              </a:solidFill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988457" y="3203510"/>
            <a:ext cx="6718302" cy="5018455"/>
            <a:chOff x="384" y="1776"/>
            <a:chExt cx="1776" cy="1488"/>
          </a:xfrm>
        </p:grpSpPr>
        <p:pic>
          <p:nvPicPr>
            <p:cNvPr id="56337" name="Picture 7" descr="rat-2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1776"/>
              <a:ext cx="70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8" name="Line 8"/>
            <p:cNvSpPr>
              <a:spLocks noChangeAspect="1" noChangeShapeType="1"/>
            </p:cNvSpPr>
            <p:nvPr/>
          </p:nvSpPr>
          <p:spPr bwMode="auto">
            <a:xfrm>
              <a:off x="960" y="2784"/>
              <a:ext cx="768" cy="48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Line 9"/>
            <p:cNvSpPr>
              <a:spLocks noChangeAspect="1" noChangeShapeType="1"/>
            </p:cNvSpPr>
            <p:nvPr/>
          </p:nvSpPr>
          <p:spPr bwMode="auto">
            <a:xfrm>
              <a:off x="960" y="2784"/>
              <a:ext cx="1200" cy="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Arc 10"/>
            <p:cNvSpPr>
              <a:spLocks noChangeAspect="1"/>
            </p:cNvSpPr>
            <p:nvPr/>
          </p:nvSpPr>
          <p:spPr bwMode="auto">
            <a:xfrm rot="2963923">
              <a:off x="1272" y="2808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Text Box 11"/>
            <p:cNvSpPr txBox="1">
              <a:spLocks noChangeAspect="1" noChangeArrowheads="1"/>
            </p:cNvSpPr>
            <p:nvPr/>
          </p:nvSpPr>
          <p:spPr bwMode="auto">
            <a:xfrm>
              <a:off x="1344" y="2784"/>
              <a:ext cx="167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 dirty="0">
                  <a:latin typeface="Symbol" pitchFamily="18" charset="2"/>
                </a:rPr>
                <a:t>q</a:t>
              </a:r>
              <a:r>
                <a:rPr lang="fr-FR" b="1" dirty="0">
                  <a:latin typeface="Symbol" pitchFamily="18" charset="2"/>
                </a:rPr>
                <a:t> </a:t>
              </a:r>
              <a:endParaRPr lang="fr-FR" sz="5100" dirty="0">
                <a:latin typeface="Symbol" pitchFamily="18" charset="2"/>
              </a:endParaRPr>
            </a:p>
          </p:txBody>
        </p:sp>
        <p:sp>
          <p:nvSpPr>
            <p:cNvPr id="56342" name="Text Box 12"/>
            <p:cNvSpPr txBox="1">
              <a:spLocks noChangeAspect="1" noChangeArrowheads="1"/>
            </p:cNvSpPr>
            <p:nvPr/>
          </p:nvSpPr>
          <p:spPr bwMode="auto">
            <a:xfrm>
              <a:off x="1920" y="2544"/>
              <a:ext cx="20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 dirty="0">
                  <a:latin typeface="Symbol" pitchFamily="18" charset="2"/>
                </a:rPr>
                <a:t>F</a:t>
              </a:r>
              <a:r>
                <a:rPr lang="fr-FR" b="1" dirty="0">
                  <a:latin typeface="Symbol" pitchFamily="18" charset="2"/>
                </a:rPr>
                <a:t> </a:t>
              </a:r>
              <a:endParaRPr lang="fr-FR" sz="5100" dirty="0">
                <a:latin typeface="Symbol" pitchFamily="18" charset="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435183" y="2393357"/>
            <a:ext cx="10022228" cy="8239381"/>
            <a:chOff x="2544" y="1344"/>
            <a:chExt cx="3176" cy="2929"/>
          </a:xfrm>
        </p:grpSpPr>
        <p:sp>
          <p:nvSpPr>
            <p:cNvPr id="56328" name="Text Box 14"/>
            <p:cNvSpPr txBox="1">
              <a:spLocks noChangeArrowheads="1"/>
            </p:cNvSpPr>
            <p:nvPr/>
          </p:nvSpPr>
          <p:spPr bwMode="auto">
            <a:xfrm>
              <a:off x="4085" y="4032"/>
              <a:ext cx="157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3800" b="1" dirty="0" err="1">
                  <a:solidFill>
                    <a:srgbClr val="FF0000"/>
                  </a:solidFill>
                </a:rPr>
                <a:t>Preferred</a:t>
              </a:r>
              <a:r>
                <a:rPr lang="fr-FR" sz="3800" b="1" dirty="0">
                  <a:solidFill>
                    <a:srgbClr val="FF0000"/>
                  </a:solidFill>
                </a:rPr>
                <a:t> </a:t>
              </a:r>
              <a:r>
                <a:rPr lang="fr-FR" sz="3800" b="1" dirty="0" err="1">
                  <a:solidFill>
                    <a:srgbClr val="FF0000"/>
                  </a:solidFill>
                </a:rPr>
                <a:t>firing</a:t>
              </a:r>
              <a:r>
                <a:rPr lang="fr-FR" sz="3800" b="1" dirty="0">
                  <a:solidFill>
                    <a:srgbClr val="FF0000"/>
                  </a:solidFill>
                </a:rPr>
                <a:t> direction</a:t>
              </a:r>
              <a:endParaRPr lang="fr-FR" sz="3000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544" y="1344"/>
              <a:ext cx="3176" cy="2861"/>
              <a:chOff x="2400" y="1344"/>
              <a:chExt cx="3176" cy="2861"/>
            </a:xfrm>
          </p:grpSpPr>
          <p:pic>
            <p:nvPicPr>
              <p:cNvPr id="56330" name="Picture 16" descr="psc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28" y="1392"/>
                <a:ext cx="2469" cy="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331" name="Line 17"/>
              <p:cNvSpPr>
                <a:spLocks noChangeShapeType="1"/>
              </p:cNvSpPr>
              <p:nvPr/>
            </p:nvSpPr>
            <p:spPr bwMode="auto">
              <a:xfrm>
                <a:off x="4992" y="1536"/>
                <a:ext cx="0" cy="22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2" name="Text Box 18"/>
              <p:cNvSpPr txBox="1">
                <a:spLocks noChangeArrowheads="1"/>
              </p:cNvSpPr>
              <p:nvPr/>
            </p:nvSpPr>
            <p:spPr bwMode="auto">
              <a:xfrm>
                <a:off x="2400" y="1344"/>
                <a:ext cx="56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FF00"/>
                    </a:solidFill>
                  </a:rPr>
                  <a:t> </a:t>
                </a:r>
                <a:r>
                  <a:rPr lang="fr-FR" b="1" i="1" dirty="0"/>
                  <a:t>r  (</a:t>
                </a:r>
                <a:r>
                  <a:rPr lang="fr-FR" b="1" i="1" dirty="0">
                    <a:latin typeface="Symbol" pitchFamily="18" charset="2"/>
                  </a:rPr>
                  <a:t>q) </a:t>
                </a:r>
                <a:endParaRPr lang="fr-FR" sz="5100" i="1" dirty="0">
                  <a:latin typeface="Symbol" pitchFamily="18" charset="2"/>
                </a:endParaRPr>
              </a:p>
            </p:txBody>
          </p:sp>
          <p:sp>
            <p:nvSpPr>
              <p:cNvPr id="56333" name="Text Box 19"/>
              <p:cNvSpPr txBox="1">
                <a:spLocks noChangeArrowheads="1"/>
              </p:cNvSpPr>
              <p:nvPr/>
            </p:nvSpPr>
            <p:spPr bwMode="auto">
              <a:xfrm>
                <a:off x="2509" y="1392"/>
                <a:ext cx="127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3000" b="1" dirty="0"/>
                  <a:t>i</a:t>
                </a:r>
                <a:r>
                  <a:rPr lang="fr-FR" b="1" dirty="0">
                    <a:latin typeface="Symbol" pitchFamily="18" charset="2"/>
                  </a:rPr>
                  <a:t>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6334" name="Text Box 20"/>
              <p:cNvSpPr txBox="1">
                <a:spLocks noChangeArrowheads="1"/>
              </p:cNvSpPr>
              <p:nvPr/>
            </p:nvSpPr>
            <p:spPr bwMode="auto">
              <a:xfrm>
                <a:off x="5376" y="3552"/>
                <a:ext cx="200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Symbol" pitchFamily="18" charset="2"/>
                  </a:rPr>
                  <a:t>q</a:t>
                </a:r>
                <a:r>
                  <a:rPr lang="fr-FR" b="1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  <p:sp>
            <p:nvSpPr>
              <p:cNvPr id="56335" name="Text Box 21"/>
              <p:cNvSpPr txBox="1">
                <a:spLocks noChangeArrowheads="1"/>
              </p:cNvSpPr>
              <p:nvPr/>
            </p:nvSpPr>
            <p:spPr bwMode="auto">
              <a:xfrm>
                <a:off x="4800" y="3744"/>
                <a:ext cx="21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6800" b="1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b="1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6336" name="Text Box 22"/>
              <p:cNvSpPr txBox="1">
                <a:spLocks noChangeArrowheads="1"/>
              </p:cNvSpPr>
              <p:nvPr/>
            </p:nvSpPr>
            <p:spPr bwMode="auto">
              <a:xfrm>
                <a:off x="4943" y="3860"/>
                <a:ext cx="15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i</a:t>
                </a:r>
                <a:r>
                  <a:rPr lang="fr-FR" b="1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</p:grpSp>
      </p:grp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8.7.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3742" y="9144643"/>
            <a:ext cx="108013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i="1" dirty="0"/>
              <a:t>Taube and Muller, Hippocampus 1998,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440498" y="1564048"/>
            <a:ext cx="18726468" cy="94518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38032" y="1564048"/>
            <a:ext cx="1827083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000066"/>
                </a:solidFill>
              </a:rPr>
              <a:t>Main </a:t>
            </a:r>
            <a:r>
              <a:rPr lang="fr-FR" sz="5100" b="1" dirty="0" err="1">
                <a:solidFill>
                  <a:srgbClr val="000066"/>
                </a:solidFill>
              </a:rPr>
              <a:t>property</a:t>
            </a:r>
            <a:r>
              <a:rPr lang="fr-FR" sz="5100" b="1" dirty="0">
                <a:solidFill>
                  <a:srgbClr val="000066"/>
                </a:solidFill>
              </a:rPr>
              <a:t>: </a:t>
            </a:r>
            <a:r>
              <a:rPr lang="fr-FR" sz="5100" b="1" dirty="0" err="1">
                <a:solidFill>
                  <a:srgbClr val="000066"/>
                </a:solidFill>
              </a:rPr>
              <a:t>encoding</a:t>
            </a:r>
            <a:r>
              <a:rPr lang="fr-FR" sz="5100" b="1" dirty="0">
                <a:solidFill>
                  <a:srgbClr val="000066"/>
                </a:solidFill>
              </a:rPr>
              <a:t> the animal ’s </a:t>
            </a:r>
            <a:r>
              <a:rPr lang="fr-FR" sz="5100" b="1" dirty="0" err="1">
                <a:solidFill>
                  <a:srgbClr val="000066"/>
                </a:solidFill>
              </a:rPr>
              <a:t>allocentric</a:t>
            </a:r>
            <a:r>
              <a:rPr lang="fr-FR" sz="5100" b="1" dirty="0">
                <a:solidFill>
                  <a:srgbClr val="000066"/>
                </a:solidFill>
              </a:rPr>
              <a:t> </a:t>
            </a:r>
            <a:r>
              <a:rPr lang="fr-FR" sz="5100" b="1" dirty="0" err="1">
                <a:solidFill>
                  <a:srgbClr val="000066"/>
                </a:solidFill>
              </a:rPr>
              <a:t>heading</a:t>
            </a:r>
            <a:endParaRPr lang="fr-FR" sz="5100" dirty="0">
              <a:solidFill>
                <a:srgbClr val="000066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026821" y="3211080"/>
            <a:ext cx="9343878" cy="8239381"/>
            <a:chOff x="2544" y="1344"/>
            <a:chExt cx="3176" cy="2929"/>
          </a:xfrm>
        </p:grpSpPr>
        <p:sp>
          <p:nvSpPr>
            <p:cNvPr id="57502" name="Text Box 7"/>
            <p:cNvSpPr txBox="1">
              <a:spLocks noChangeArrowheads="1"/>
            </p:cNvSpPr>
            <p:nvPr/>
          </p:nvSpPr>
          <p:spPr bwMode="auto">
            <a:xfrm>
              <a:off x="4085" y="4032"/>
              <a:ext cx="157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3800" b="1" dirty="0" err="1">
                  <a:solidFill>
                    <a:srgbClr val="FF0000"/>
                  </a:solidFill>
                </a:rPr>
                <a:t>Preferred</a:t>
              </a:r>
              <a:r>
                <a:rPr lang="fr-FR" sz="3800" b="1" dirty="0">
                  <a:solidFill>
                    <a:srgbClr val="FF0000"/>
                  </a:solidFill>
                </a:rPr>
                <a:t> </a:t>
              </a:r>
              <a:r>
                <a:rPr lang="fr-FR" sz="3800" b="1" dirty="0" err="1">
                  <a:solidFill>
                    <a:srgbClr val="FF0000"/>
                  </a:solidFill>
                </a:rPr>
                <a:t>firing</a:t>
              </a:r>
              <a:r>
                <a:rPr lang="fr-FR" sz="3800" b="1" dirty="0">
                  <a:solidFill>
                    <a:srgbClr val="FF0000"/>
                  </a:solidFill>
                </a:rPr>
                <a:t> direction</a:t>
              </a:r>
              <a:endParaRPr lang="fr-FR" sz="30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44" y="1344"/>
              <a:ext cx="3176" cy="2887"/>
              <a:chOff x="2400" y="1344"/>
              <a:chExt cx="3176" cy="2887"/>
            </a:xfrm>
          </p:grpSpPr>
          <p:pic>
            <p:nvPicPr>
              <p:cNvPr id="57504" name="Picture 9" descr="psc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8" y="1392"/>
                <a:ext cx="2469" cy="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505" name="Line 10"/>
              <p:cNvSpPr>
                <a:spLocks noChangeShapeType="1"/>
              </p:cNvSpPr>
              <p:nvPr/>
            </p:nvSpPr>
            <p:spPr bwMode="auto">
              <a:xfrm>
                <a:off x="4992" y="1536"/>
                <a:ext cx="0" cy="22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06" name="Text Box 11"/>
              <p:cNvSpPr txBox="1">
                <a:spLocks noChangeArrowheads="1"/>
              </p:cNvSpPr>
              <p:nvPr/>
            </p:nvSpPr>
            <p:spPr bwMode="auto">
              <a:xfrm>
                <a:off x="2400" y="1344"/>
                <a:ext cx="56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FF00"/>
                    </a:solidFill>
                  </a:rPr>
                  <a:t> </a:t>
                </a:r>
                <a:r>
                  <a:rPr lang="fr-FR" b="1" dirty="0"/>
                  <a:t>r  (</a:t>
                </a:r>
                <a:r>
                  <a:rPr lang="fr-FR" b="1" dirty="0">
                    <a:latin typeface="Symbol" pitchFamily="18" charset="2"/>
                  </a:rPr>
                  <a:t>q)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7507" name="Text Box 12"/>
              <p:cNvSpPr txBox="1">
                <a:spLocks noChangeArrowheads="1"/>
              </p:cNvSpPr>
              <p:nvPr/>
            </p:nvSpPr>
            <p:spPr bwMode="auto">
              <a:xfrm>
                <a:off x="2509" y="1392"/>
                <a:ext cx="127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3000" b="1" dirty="0"/>
                  <a:t>i</a:t>
                </a:r>
                <a:r>
                  <a:rPr lang="fr-FR" b="1" dirty="0">
                    <a:latin typeface="Symbol" pitchFamily="18" charset="2"/>
                  </a:rPr>
                  <a:t>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7508" name="Text Box 13"/>
              <p:cNvSpPr txBox="1">
                <a:spLocks noChangeArrowheads="1"/>
              </p:cNvSpPr>
              <p:nvPr/>
            </p:nvSpPr>
            <p:spPr bwMode="auto">
              <a:xfrm>
                <a:off x="5376" y="3552"/>
                <a:ext cx="200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Symbol" pitchFamily="18" charset="2"/>
                  </a:rPr>
                  <a:t>q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7509" name="Text Box 14"/>
              <p:cNvSpPr txBox="1">
                <a:spLocks noChangeArrowheads="1"/>
              </p:cNvSpPr>
              <p:nvPr/>
            </p:nvSpPr>
            <p:spPr bwMode="auto">
              <a:xfrm>
                <a:off x="4800" y="3744"/>
                <a:ext cx="21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6800" b="1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b="1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7510" name="Text Box 15"/>
              <p:cNvSpPr txBox="1">
                <a:spLocks noChangeArrowheads="1"/>
              </p:cNvSpPr>
              <p:nvPr/>
            </p:nvSpPr>
            <p:spPr bwMode="auto">
              <a:xfrm>
                <a:off x="4989" y="3886"/>
                <a:ext cx="15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i</a:t>
                </a:r>
                <a:r>
                  <a:rPr lang="fr-FR" b="1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20873" y="2942436"/>
            <a:ext cx="5236809" cy="8399724"/>
            <a:chOff x="3696" y="816"/>
            <a:chExt cx="1780" cy="2986"/>
          </a:xfrm>
        </p:grpSpPr>
        <p:sp>
          <p:nvSpPr>
            <p:cNvPr id="57489" name="Rectangle 17"/>
            <p:cNvSpPr>
              <a:spLocks noChangeArrowheads="1"/>
            </p:cNvSpPr>
            <p:nvPr/>
          </p:nvSpPr>
          <p:spPr bwMode="auto">
            <a:xfrm>
              <a:off x="3936" y="2890"/>
              <a:ext cx="144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0" name="Line 18"/>
            <p:cNvSpPr>
              <a:spLocks noChangeShapeType="1"/>
            </p:cNvSpPr>
            <p:nvPr/>
          </p:nvSpPr>
          <p:spPr bwMode="auto">
            <a:xfrm>
              <a:off x="3984" y="298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1" name="Line 19"/>
            <p:cNvSpPr>
              <a:spLocks noChangeShapeType="1"/>
            </p:cNvSpPr>
            <p:nvPr/>
          </p:nvSpPr>
          <p:spPr bwMode="auto">
            <a:xfrm>
              <a:off x="3984" y="370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2" name="Oval 20"/>
            <p:cNvSpPr>
              <a:spLocks noChangeArrowheads="1"/>
            </p:cNvSpPr>
            <p:nvPr/>
          </p:nvSpPr>
          <p:spPr bwMode="auto">
            <a:xfrm>
              <a:off x="4080" y="1066"/>
              <a:ext cx="1200" cy="115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3" name="Line 21"/>
            <p:cNvSpPr>
              <a:spLocks noChangeShapeType="1"/>
            </p:cNvSpPr>
            <p:nvPr/>
          </p:nvSpPr>
          <p:spPr bwMode="auto">
            <a:xfrm>
              <a:off x="5232" y="164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4" name="Line 22"/>
            <p:cNvSpPr>
              <a:spLocks noChangeShapeType="1"/>
            </p:cNvSpPr>
            <p:nvPr/>
          </p:nvSpPr>
          <p:spPr bwMode="auto">
            <a:xfrm>
              <a:off x="4032" y="164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5" name="Line 23"/>
            <p:cNvSpPr>
              <a:spLocks noChangeShapeType="1"/>
            </p:cNvSpPr>
            <p:nvPr/>
          </p:nvSpPr>
          <p:spPr bwMode="auto">
            <a:xfrm rot="-5400000">
              <a:off x="4620" y="221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6" name="Line 24"/>
            <p:cNvSpPr>
              <a:spLocks noChangeShapeType="1"/>
            </p:cNvSpPr>
            <p:nvPr/>
          </p:nvSpPr>
          <p:spPr bwMode="auto">
            <a:xfrm rot="-5400000">
              <a:off x="4620" y="1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7" name="Text Box 25"/>
            <p:cNvSpPr txBox="1">
              <a:spLocks noChangeArrowheads="1"/>
            </p:cNvSpPr>
            <p:nvPr/>
          </p:nvSpPr>
          <p:spPr bwMode="auto">
            <a:xfrm>
              <a:off x="5318" y="1507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0</a:t>
              </a:r>
              <a:endParaRPr lang="en-US" sz="5100" dirty="0"/>
            </a:p>
          </p:txBody>
        </p:sp>
        <p:sp>
          <p:nvSpPr>
            <p:cNvPr id="57498" name="Text Box 26"/>
            <p:cNvSpPr txBox="1">
              <a:spLocks noChangeArrowheads="1"/>
            </p:cNvSpPr>
            <p:nvPr/>
          </p:nvSpPr>
          <p:spPr bwMode="auto">
            <a:xfrm>
              <a:off x="4524" y="816"/>
              <a:ext cx="26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90</a:t>
              </a:r>
              <a:endParaRPr lang="en-US" sz="5100" dirty="0"/>
            </a:p>
          </p:txBody>
        </p:sp>
        <p:sp>
          <p:nvSpPr>
            <p:cNvPr id="57499" name="Text Box 27"/>
            <p:cNvSpPr txBox="1">
              <a:spLocks noChangeArrowheads="1"/>
            </p:cNvSpPr>
            <p:nvPr/>
          </p:nvSpPr>
          <p:spPr bwMode="auto">
            <a:xfrm>
              <a:off x="3696" y="1488"/>
              <a:ext cx="37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180</a:t>
              </a:r>
              <a:endParaRPr lang="en-US" sz="5100" dirty="0"/>
            </a:p>
          </p:txBody>
        </p:sp>
        <p:sp>
          <p:nvSpPr>
            <p:cNvPr id="57500" name="Text Box 28"/>
            <p:cNvSpPr txBox="1">
              <a:spLocks noChangeArrowheads="1"/>
            </p:cNvSpPr>
            <p:nvPr/>
          </p:nvSpPr>
          <p:spPr bwMode="auto">
            <a:xfrm>
              <a:off x="4492" y="2208"/>
              <a:ext cx="37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270</a:t>
              </a:r>
              <a:endParaRPr lang="en-US" sz="5100" dirty="0"/>
            </a:p>
          </p:txBody>
        </p:sp>
        <p:sp>
          <p:nvSpPr>
            <p:cNvPr id="57501" name="Text Box 29"/>
            <p:cNvSpPr txBox="1">
              <a:spLocks noChangeArrowheads="1"/>
            </p:cNvSpPr>
            <p:nvPr/>
          </p:nvSpPr>
          <p:spPr bwMode="auto">
            <a:xfrm>
              <a:off x="5014" y="2094"/>
              <a:ext cx="37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300</a:t>
              </a:r>
              <a:endParaRPr lang="en-US" sz="5100" dirty="0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228980" y="4427719"/>
            <a:ext cx="3883476" cy="6669708"/>
            <a:chOff x="936" y="1613"/>
            <a:chExt cx="1320" cy="2371"/>
          </a:xfrm>
        </p:grpSpPr>
        <p:sp>
          <p:nvSpPr>
            <p:cNvPr id="57475" name="Oval 31"/>
            <p:cNvSpPr>
              <a:spLocks noChangeAspect="1" noChangeArrowheads="1"/>
            </p:cNvSpPr>
            <p:nvPr/>
          </p:nvSpPr>
          <p:spPr bwMode="auto">
            <a:xfrm rot="2418169">
              <a:off x="1539" y="1668"/>
              <a:ext cx="245" cy="3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6" name="Rectangle 32"/>
            <p:cNvSpPr>
              <a:spLocks noChangeAspect="1" noChangeArrowheads="1"/>
            </p:cNvSpPr>
            <p:nvPr/>
          </p:nvSpPr>
          <p:spPr bwMode="auto">
            <a:xfrm rot="2418169">
              <a:off x="1546" y="1613"/>
              <a:ext cx="429" cy="24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7" name="Line 33"/>
            <p:cNvSpPr>
              <a:spLocks noChangeAspect="1" noChangeShapeType="1"/>
            </p:cNvSpPr>
            <p:nvPr/>
          </p:nvSpPr>
          <p:spPr bwMode="auto">
            <a:xfrm rot="2418169">
              <a:off x="1595" y="2017"/>
              <a:ext cx="122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8" name="Line 34"/>
            <p:cNvSpPr>
              <a:spLocks noChangeAspect="1" noChangeShapeType="1"/>
            </p:cNvSpPr>
            <p:nvPr/>
          </p:nvSpPr>
          <p:spPr bwMode="auto">
            <a:xfrm rot="2418169">
              <a:off x="1582" y="2021"/>
              <a:ext cx="61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9" name="Line 35"/>
            <p:cNvSpPr>
              <a:spLocks noChangeAspect="1" noChangeShapeType="1"/>
            </p:cNvSpPr>
            <p:nvPr/>
          </p:nvSpPr>
          <p:spPr bwMode="auto">
            <a:xfrm rot="2418169">
              <a:off x="1634" y="2002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0" name="Line 36"/>
            <p:cNvSpPr>
              <a:spLocks noChangeAspect="1" noChangeShapeType="1"/>
            </p:cNvSpPr>
            <p:nvPr/>
          </p:nvSpPr>
          <p:spPr bwMode="auto">
            <a:xfrm rot="2418169" flipH="1">
              <a:off x="1452" y="1906"/>
              <a:ext cx="61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1" name="Line 37"/>
            <p:cNvSpPr>
              <a:spLocks noChangeAspect="1" noChangeShapeType="1"/>
            </p:cNvSpPr>
            <p:nvPr/>
          </p:nvSpPr>
          <p:spPr bwMode="auto">
            <a:xfrm rot="2418169" flipH="1">
              <a:off x="1380" y="1849"/>
              <a:ext cx="153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2" name="Line 38"/>
            <p:cNvSpPr>
              <a:spLocks noChangeAspect="1" noChangeShapeType="1"/>
            </p:cNvSpPr>
            <p:nvPr/>
          </p:nvSpPr>
          <p:spPr bwMode="auto">
            <a:xfrm rot="2418169" flipH="1">
              <a:off x="1387" y="1810"/>
              <a:ext cx="153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3" name="Oval 39"/>
            <p:cNvSpPr>
              <a:spLocks noChangeAspect="1" noChangeArrowheads="1"/>
            </p:cNvSpPr>
            <p:nvPr/>
          </p:nvSpPr>
          <p:spPr bwMode="auto">
            <a:xfrm rot="2418169">
              <a:off x="1522" y="1966"/>
              <a:ext cx="61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4" name="Oval 40"/>
            <p:cNvSpPr>
              <a:spLocks noChangeAspect="1" noChangeArrowheads="1"/>
            </p:cNvSpPr>
            <p:nvPr/>
          </p:nvSpPr>
          <p:spPr bwMode="auto">
            <a:xfrm rot="2418169">
              <a:off x="1577" y="1768"/>
              <a:ext cx="31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5" name="Oval 41"/>
            <p:cNvSpPr>
              <a:spLocks noChangeAspect="1" noChangeArrowheads="1"/>
            </p:cNvSpPr>
            <p:nvPr/>
          </p:nvSpPr>
          <p:spPr bwMode="auto">
            <a:xfrm rot="2418169">
              <a:off x="1695" y="1867"/>
              <a:ext cx="30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936" y="2106"/>
              <a:ext cx="1320" cy="1878"/>
              <a:chOff x="576" y="1632"/>
              <a:chExt cx="1320" cy="1878"/>
            </a:xfrm>
          </p:grpSpPr>
          <p:sp>
            <p:nvSpPr>
              <p:cNvPr id="57487" name="Freeform 43"/>
              <p:cNvSpPr>
                <a:spLocks/>
              </p:cNvSpPr>
              <p:nvPr/>
            </p:nvSpPr>
            <p:spPr bwMode="auto">
              <a:xfrm>
                <a:off x="576" y="3378"/>
                <a:ext cx="1320" cy="132"/>
              </a:xfrm>
              <a:custGeom>
                <a:avLst/>
                <a:gdLst>
                  <a:gd name="T0" fmla="*/ 0 w 1320"/>
                  <a:gd name="T1" fmla="*/ 0 h 132"/>
                  <a:gd name="T2" fmla="*/ 72 w 1320"/>
                  <a:gd name="T3" fmla="*/ 72 h 132"/>
                  <a:gd name="T4" fmla="*/ 126 w 1320"/>
                  <a:gd name="T5" fmla="*/ 66 h 132"/>
                  <a:gd name="T6" fmla="*/ 180 w 1320"/>
                  <a:gd name="T7" fmla="*/ 42 h 132"/>
                  <a:gd name="T8" fmla="*/ 270 w 1320"/>
                  <a:gd name="T9" fmla="*/ 36 h 132"/>
                  <a:gd name="T10" fmla="*/ 324 w 1320"/>
                  <a:gd name="T11" fmla="*/ 48 h 132"/>
                  <a:gd name="T12" fmla="*/ 354 w 1320"/>
                  <a:gd name="T13" fmla="*/ 72 h 132"/>
                  <a:gd name="T14" fmla="*/ 372 w 1320"/>
                  <a:gd name="T15" fmla="*/ 60 h 132"/>
                  <a:gd name="T16" fmla="*/ 408 w 1320"/>
                  <a:gd name="T17" fmla="*/ 72 h 132"/>
                  <a:gd name="T18" fmla="*/ 516 w 1320"/>
                  <a:gd name="T19" fmla="*/ 78 h 132"/>
                  <a:gd name="T20" fmla="*/ 570 w 1320"/>
                  <a:gd name="T21" fmla="*/ 108 h 132"/>
                  <a:gd name="T22" fmla="*/ 612 w 1320"/>
                  <a:gd name="T23" fmla="*/ 60 h 132"/>
                  <a:gd name="T24" fmla="*/ 618 w 1320"/>
                  <a:gd name="T25" fmla="*/ 96 h 132"/>
                  <a:gd name="T26" fmla="*/ 636 w 1320"/>
                  <a:gd name="T27" fmla="*/ 78 h 132"/>
                  <a:gd name="T28" fmla="*/ 642 w 1320"/>
                  <a:gd name="T29" fmla="*/ 96 h 132"/>
                  <a:gd name="T30" fmla="*/ 816 w 1320"/>
                  <a:gd name="T31" fmla="*/ 84 h 132"/>
                  <a:gd name="T32" fmla="*/ 882 w 1320"/>
                  <a:gd name="T33" fmla="*/ 72 h 132"/>
                  <a:gd name="T34" fmla="*/ 936 w 1320"/>
                  <a:gd name="T35" fmla="*/ 54 h 132"/>
                  <a:gd name="T36" fmla="*/ 966 w 1320"/>
                  <a:gd name="T37" fmla="*/ 78 h 132"/>
                  <a:gd name="T38" fmla="*/ 960 w 1320"/>
                  <a:gd name="T39" fmla="*/ 96 h 132"/>
                  <a:gd name="T40" fmla="*/ 996 w 1320"/>
                  <a:gd name="T41" fmla="*/ 90 h 132"/>
                  <a:gd name="T42" fmla="*/ 1032 w 1320"/>
                  <a:gd name="T43" fmla="*/ 90 h 132"/>
                  <a:gd name="T44" fmla="*/ 1068 w 1320"/>
                  <a:gd name="T45" fmla="*/ 78 h 132"/>
                  <a:gd name="T46" fmla="*/ 1086 w 1320"/>
                  <a:gd name="T47" fmla="*/ 72 h 132"/>
                  <a:gd name="T48" fmla="*/ 1128 w 1320"/>
                  <a:gd name="T49" fmla="*/ 24 h 132"/>
                  <a:gd name="T50" fmla="*/ 1164 w 1320"/>
                  <a:gd name="T51" fmla="*/ 6 h 132"/>
                  <a:gd name="T52" fmla="*/ 1170 w 1320"/>
                  <a:gd name="T53" fmla="*/ 24 h 132"/>
                  <a:gd name="T54" fmla="*/ 1182 w 1320"/>
                  <a:gd name="T55" fmla="*/ 42 h 132"/>
                  <a:gd name="T56" fmla="*/ 1212 w 1320"/>
                  <a:gd name="T57" fmla="*/ 96 h 132"/>
                  <a:gd name="T58" fmla="*/ 1260 w 1320"/>
                  <a:gd name="T59" fmla="*/ 90 h 132"/>
                  <a:gd name="T60" fmla="*/ 1320 w 1320"/>
                  <a:gd name="T61" fmla="*/ 96 h 1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20"/>
                  <a:gd name="T94" fmla="*/ 0 h 132"/>
                  <a:gd name="T95" fmla="*/ 1320 w 1320"/>
                  <a:gd name="T96" fmla="*/ 132 h 1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20" h="132">
                    <a:moveTo>
                      <a:pt x="0" y="0"/>
                    </a:moveTo>
                    <a:cubicBezTo>
                      <a:pt x="11" y="33"/>
                      <a:pt x="39" y="61"/>
                      <a:pt x="72" y="72"/>
                    </a:cubicBezTo>
                    <a:cubicBezTo>
                      <a:pt x="90" y="70"/>
                      <a:pt x="108" y="70"/>
                      <a:pt x="126" y="66"/>
                    </a:cubicBezTo>
                    <a:cubicBezTo>
                      <a:pt x="184" y="52"/>
                      <a:pt x="86" y="48"/>
                      <a:pt x="180" y="42"/>
                    </a:cubicBezTo>
                    <a:cubicBezTo>
                      <a:pt x="210" y="40"/>
                      <a:pt x="240" y="38"/>
                      <a:pt x="270" y="36"/>
                    </a:cubicBezTo>
                    <a:cubicBezTo>
                      <a:pt x="271" y="36"/>
                      <a:pt x="320" y="46"/>
                      <a:pt x="324" y="48"/>
                    </a:cubicBezTo>
                    <a:cubicBezTo>
                      <a:pt x="378" y="84"/>
                      <a:pt x="295" y="52"/>
                      <a:pt x="354" y="72"/>
                    </a:cubicBezTo>
                    <a:cubicBezTo>
                      <a:pt x="360" y="68"/>
                      <a:pt x="365" y="60"/>
                      <a:pt x="372" y="60"/>
                    </a:cubicBezTo>
                    <a:cubicBezTo>
                      <a:pt x="385" y="60"/>
                      <a:pt x="395" y="71"/>
                      <a:pt x="408" y="72"/>
                    </a:cubicBezTo>
                    <a:cubicBezTo>
                      <a:pt x="444" y="74"/>
                      <a:pt x="480" y="76"/>
                      <a:pt x="516" y="78"/>
                    </a:cubicBezTo>
                    <a:cubicBezTo>
                      <a:pt x="532" y="102"/>
                      <a:pt x="542" y="101"/>
                      <a:pt x="570" y="108"/>
                    </a:cubicBezTo>
                    <a:cubicBezTo>
                      <a:pt x="591" y="94"/>
                      <a:pt x="604" y="84"/>
                      <a:pt x="612" y="60"/>
                    </a:cubicBezTo>
                    <a:cubicBezTo>
                      <a:pt x="614" y="72"/>
                      <a:pt x="608" y="89"/>
                      <a:pt x="618" y="96"/>
                    </a:cubicBezTo>
                    <a:cubicBezTo>
                      <a:pt x="625" y="101"/>
                      <a:pt x="628" y="78"/>
                      <a:pt x="636" y="78"/>
                    </a:cubicBezTo>
                    <a:cubicBezTo>
                      <a:pt x="642" y="78"/>
                      <a:pt x="640" y="90"/>
                      <a:pt x="642" y="96"/>
                    </a:cubicBezTo>
                    <a:cubicBezTo>
                      <a:pt x="690" y="64"/>
                      <a:pt x="764" y="81"/>
                      <a:pt x="816" y="84"/>
                    </a:cubicBezTo>
                    <a:cubicBezTo>
                      <a:pt x="843" y="66"/>
                      <a:pt x="849" y="65"/>
                      <a:pt x="882" y="72"/>
                    </a:cubicBezTo>
                    <a:cubicBezTo>
                      <a:pt x="912" y="92"/>
                      <a:pt x="918" y="82"/>
                      <a:pt x="936" y="54"/>
                    </a:cubicBezTo>
                    <a:cubicBezTo>
                      <a:pt x="950" y="59"/>
                      <a:pt x="963" y="59"/>
                      <a:pt x="966" y="78"/>
                    </a:cubicBezTo>
                    <a:cubicBezTo>
                      <a:pt x="967" y="84"/>
                      <a:pt x="954" y="94"/>
                      <a:pt x="960" y="96"/>
                    </a:cubicBezTo>
                    <a:cubicBezTo>
                      <a:pt x="971" y="101"/>
                      <a:pt x="984" y="92"/>
                      <a:pt x="996" y="90"/>
                    </a:cubicBezTo>
                    <a:cubicBezTo>
                      <a:pt x="1044" y="58"/>
                      <a:pt x="984" y="90"/>
                      <a:pt x="1032" y="90"/>
                    </a:cubicBezTo>
                    <a:cubicBezTo>
                      <a:pt x="1045" y="90"/>
                      <a:pt x="1056" y="82"/>
                      <a:pt x="1068" y="78"/>
                    </a:cubicBezTo>
                    <a:cubicBezTo>
                      <a:pt x="1074" y="76"/>
                      <a:pt x="1086" y="72"/>
                      <a:pt x="1086" y="72"/>
                    </a:cubicBezTo>
                    <a:cubicBezTo>
                      <a:pt x="1100" y="50"/>
                      <a:pt x="1102" y="33"/>
                      <a:pt x="1128" y="24"/>
                    </a:cubicBezTo>
                    <a:cubicBezTo>
                      <a:pt x="1150" y="57"/>
                      <a:pt x="1134" y="36"/>
                      <a:pt x="1164" y="6"/>
                    </a:cubicBezTo>
                    <a:cubicBezTo>
                      <a:pt x="1166" y="12"/>
                      <a:pt x="1167" y="18"/>
                      <a:pt x="1170" y="24"/>
                    </a:cubicBezTo>
                    <a:cubicBezTo>
                      <a:pt x="1173" y="30"/>
                      <a:pt x="1180" y="35"/>
                      <a:pt x="1182" y="42"/>
                    </a:cubicBezTo>
                    <a:cubicBezTo>
                      <a:pt x="1203" y="98"/>
                      <a:pt x="1176" y="84"/>
                      <a:pt x="1212" y="96"/>
                    </a:cubicBezTo>
                    <a:cubicBezTo>
                      <a:pt x="1224" y="132"/>
                      <a:pt x="1237" y="105"/>
                      <a:pt x="1260" y="90"/>
                    </a:cubicBezTo>
                    <a:cubicBezTo>
                      <a:pt x="1296" y="99"/>
                      <a:pt x="1276" y="96"/>
                      <a:pt x="1320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88" name="Line 44"/>
              <p:cNvSpPr>
                <a:spLocks noChangeShapeType="1"/>
              </p:cNvSpPr>
              <p:nvPr/>
            </p:nvSpPr>
            <p:spPr bwMode="auto">
              <a:xfrm rot="2792889">
                <a:off x="1055" y="1345"/>
                <a:ext cx="1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204704" y="4323637"/>
            <a:ext cx="3795215" cy="6585315"/>
            <a:chOff x="582" y="1595"/>
            <a:chExt cx="1290" cy="2341"/>
          </a:xfrm>
        </p:grpSpPr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582" y="1890"/>
              <a:ext cx="1290" cy="2046"/>
              <a:chOff x="582" y="1392"/>
              <a:chExt cx="1290" cy="2046"/>
            </a:xfrm>
          </p:grpSpPr>
          <p:sp>
            <p:nvSpPr>
              <p:cNvPr id="57473" name="Line 47"/>
              <p:cNvSpPr>
                <a:spLocks noChangeShapeType="1"/>
              </p:cNvSpPr>
              <p:nvPr/>
            </p:nvSpPr>
            <p:spPr bwMode="auto">
              <a:xfrm flipH="1">
                <a:off x="1056" y="1392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4" name="Freeform 48"/>
              <p:cNvSpPr>
                <a:spLocks/>
              </p:cNvSpPr>
              <p:nvPr/>
            </p:nvSpPr>
            <p:spPr bwMode="auto">
              <a:xfrm>
                <a:off x="582" y="3306"/>
                <a:ext cx="1290" cy="132"/>
              </a:xfrm>
              <a:custGeom>
                <a:avLst/>
                <a:gdLst>
                  <a:gd name="T0" fmla="*/ 0 w 1290"/>
                  <a:gd name="T1" fmla="*/ 132 h 132"/>
                  <a:gd name="T2" fmla="*/ 90 w 1290"/>
                  <a:gd name="T3" fmla="*/ 114 h 132"/>
                  <a:gd name="T4" fmla="*/ 108 w 1290"/>
                  <a:gd name="T5" fmla="*/ 126 h 132"/>
                  <a:gd name="T6" fmla="*/ 144 w 1290"/>
                  <a:gd name="T7" fmla="*/ 114 h 132"/>
                  <a:gd name="T8" fmla="*/ 168 w 1290"/>
                  <a:gd name="T9" fmla="*/ 120 h 132"/>
                  <a:gd name="T10" fmla="*/ 204 w 1290"/>
                  <a:gd name="T11" fmla="*/ 132 h 132"/>
                  <a:gd name="T12" fmla="*/ 252 w 1290"/>
                  <a:gd name="T13" fmla="*/ 96 h 132"/>
                  <a:gd name="T14" fmla="*/ 288 w 1290"/>
                  <a:gd name="T15" fmla="*/ 84 h 132"/>
                  <a:gd name="T16" fmla="*/ 342 w 1290"/>
                  <a:gd name="T17" fmla="*/ 90 h 132"/>
                  <a:gd name="T18" fmla="*/ 366 w 1290"/>
                  <a:gd name="T19" fmla="*/ 126 h 132"/>
                  <a:gd name="T20" fmla="*/ 384 w 1290"/>
                  <a:gd name="T21" fmla="*/ 132 h 132"/>
                  <a:gd name="T22" fmla="*/ 402 w 1290"/>
                  <a:gd name="T23" fmla="*/ 90 h 132"/>
                  <a:gd name="T24" fmla="*/ 426 w 1290"/>
                  <a:gd name="T25" fmla="*/ 12 h 132"/>
                  <a:gd name="T26" fmla="*/ 498 w 1290"/>
                  <a:gd name="T27" fmla="*/ 90 h 132"/>
                  <a:gd name="T28" fmla="*/ 552 w 1290"/>
                  <a:gd name="T29" fmla="*/ 66 h 132"/>
                  <a:gd name="T30" fmla="*/ 606 w 1290"/>
                  <a:gd name="T31" fmla="*/ 84 h 132"/>
                  <a:gd name="T32" fmla="*/ 624 w 1290"/>
                  <a:gd name="T33" fmla="*/ 90 h 132"/>
                  <a:gd name="T34" fmla="*/ 660 w 1290"/>
                  <a:gd name="T35" fmla="*/ 72 h 132"/>
                  <a:gd name="T36" fmla="*/ 678 w 1290"/>
                  <a:gd name="T37" fmla="*/ 78 h 132"/>
                  <a:gd name="T38" fmla="*/ 732 w 1290"/>
                  <a:gd name="T39" fmla="*/ 84 h 132"/>
                  <a:gd name="T40" fmla="*/ 768 w 1290"/>
                  <a:gd name="T41" fmla="*/ 72 h 132"/>
                  <a:gd name="T42" fmla="*/ 804 w 1290"/>
                  <a:gd name="T43" fmla="*/ 84 h 132"/>
                  <a:gd name="T44" fmla="*/ 840 w 1290"/>
                  <a:gd name="T45" fmla="*/ 72 h 132"/>
                  <a:gd name="T46" fmla="*/ 876 w 1290"/>
                  <a:gd name="T47" fmla="*/ 84 h 132"/>
                  <a:gd name="T48" fmla="*/ 966 w 1290"/>
                  <a:gd name="T49" fmla="*/ 102 h 132"/>
                  <a:gd name="T50" fmla="*/ 1020 w 1290"/>
                  <a:gd name="T51" fmla="*/ 90 h 132"/>
                  <a:gd name="T52" fmla="*/ 1044 w 1290"/>
                  <a:gd name="T53" fmla="*/ 66 h 132"/>
                  <a:gd name="T54" fmla="*/ 1080 w 1290"/>
                  <a:gd name="T55" fmla="*/ 0 h 132"/>
                  <a:gd name="T56" fmla="*/ 1080 w 1290"/>
                  <a:gd name="T57" fmla="*/ 102 h 132"/>
                  <a:gd name="T58" fmla="*/ 1122 w 1290"/>
                  <a:gd name="T59" fmla="*/ 96 h 132"/>
                  <a:gd name="T60" fmla="*/ 1278 w 1290"/>
                  <a:gd name="T61" fmla="*/ 78 h 132"/>
                  <a:gd name="T62" fmla="*/ 1290 w 1290"/>
                  <a:gd name="T63" fmla="*/ 102 h 1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90"/>
                  <a:gd name="T97" fmla="*/ 0 h 132"/>
                  <a:gd name="T98" fmla="*/ 1290 w 1290"/>
                  <a:gd name="T99" fmla="*/ 132 h 1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90" h="132">
                    <a:moveTo>
                      <a:pt x="0" y="132"/>
                    </a:moveTo>
                    <a:cubicBezTo>
                      <a:pt x="14" y="91"/>
                      <a:pt x="49" y="110"/>
                      <a:pt x="90" y="114"/>
                    </a:cubicBezTo>
                    <a:cubicBezTo>
                      <a:pt x="96" y="118"/>
                      <a:pt x="101" y="126"/>
                      <a:pt x="108" y="126"/>
                    </a:cubicBezTo>
                    <a:cubicBezTo>
                      <a:pt x="121" y="126"/>
                      <a:pt x="144" y="114"/>
                      <a:pt x="144" y="114"/>
                    </a:cubicBezTo>
                    <a:cubicBezTo>
                      <a:pt x="152" y="116"/>
                      <a:pt x="160" y="118"/>
                      <a:pt x="168" y="120"/>
                    </a:cubicBezTo>
                    <a:cubicBezTo>
                      <a:pt x="180" y="124"/>
                      <a:pt x="204" y="132"/>
                      <a:pt x="204" y="132"/>
                    </a:cubicBezTo>
                    <a:cubicBezTo>
                      <a:pt x="216" y="114"/>
                      <a:pt x="231" y="105"/>
                      <a:pt x="252" y="96"/>
                    </a:cubicBezTo>
                    <a:cubicBezTo>
                      <a:pt x="264" y="91"/>
                      <a:pt x="288" y="84"/>
                      <a:pt x="288" y="84"/>
                    </a:cubicBezTo>
                    <a:cubicBezTo>
                      <a:pt x="306" y="86"/>
                      <a:pt x="326" y="81"/>
                      <a:pt x="342" y="90"/>
                    </a:cubicBezTo>
                    <a:cubicBezTo>
                      <a:pt x="355" y="97"/>
                      <a:pt x="352" y="121"/>
                      <a:pt x="366" y="126"/>
                    </a:cubicBezTo>
                    <a:cubicBezTo>
                      <a:pt x="372" y="128"/>
                      <a:pt x="378" y="130"/>
                      <a:pt x="384" y="132"/>
                    </a:cubicBezTo>
                    <a:cubicBezTo>
                      <a:pt x="389" y="118"/>
                      <a:pt x="398" y="105"/>
                      <a:pt x="402" y="90"/>
                    </a:cubicBezTo>
                    <a:cubicBezTo>
                      <a:pt x="411" y="59"/>
                      <a:pt x="408" y="39"/>
                      <a:pt x="426" y="12"/>
                    </a:cubicBezTo>
                    <a:cubicBezTo>
                      <a:pt x="456" y="32"/>
                      <a:pt x="460" y="65"/>
                      <a:pt x="498" y="90"/>
                    </a:cubicBezTo>
                    <a:cubicBezTo>
                      <a:pt x="518" y="83"/>
                      <a:pt x="532" y="73"/>
                      <a:pt x="552" y="66"/>
                    </a:cubicBezTo>
                    <a:cubicBezTo>
                      <a:pt x="570" y="72"/>
                      <a:pt x="588" y="78"/>
                      <a:pt x="606" y="84"/>
                    </a:cubicBezTo>
                    <a:cubicBezTo>
                      <a:pt x="612" y="86"/>
                      <a:pt x="624" y="90"/>
                      <a:pt x="624" y="90"/>
                    </a:cubicBezTo>
                    <a:cubicBezTo>
                      <a:pt x="637" y="86"/>
                      <a:pt x="647" y="74"/>
                      <a:pt x="660" y="72"/>
                    </a:cubicBezTo>
                    <a:cubicBezTo>
                      <a:pt x="666" y="71"/>
                      <a:pt x="672" y="77"/>
                      <a:pt x="678" y="78"/>
                    </a:cubicBezTo>
                    <a:cubicBezTo>
                      <a:pt x="696" y="81"/>
                      <a:pt x="714" y="82"/>
                      <a:pt x="732" y="84"/>
                    </a:cubicBezTo>
                    <a:cubicBezTo>
                      <a:pt x="744" y="80"/>
                      <a:pt x="756" y="68"/>
                      <a:pt x="768" y="72"/>
                    </a:cubicBezTo>
                    <a:cubicBezTo>
                      <a:pt x="780" y="76"/>
                      <a:pt x="804" y="84"/>
                      <a:pt x="804" y="84"/>
                    </a:cubicBezTo>
                    <a:cubicBezTo>
                      <a:pt x="816" y="80"/>
                      <a:pt x="828" y="68"/>
                      <a:pt x="840" y="72"/>
                    </a:cubicBezTo>
                    <a:cubicBezTo>
                      <a:pt x="852" y="76"/>
                      <a:pt x="876" y="84"/>
                      <a:pt x="876" y="84"/>
                    </a:cubicBezTo>
                    <a:cubicBezTo>
                      <a:pt x="901" y="76"/>
                      <a:pt x="939" y="96"/>
                      <a:pt x="966" y="102"/>
                    </a:cubicBezTo>
                    <a:cubicBezTo>
                      <a:pt x="984" y="99"/>
                      <a:pt x="1007" y="103"/>
                      <a:pt x="1020" y="90"/>
                    </a:cubicBezTo>
                    <a:cubicBezTo>
                      <a:pt x="1052" y="58"/>
                      <a:pt x="996" y="82"/>
                      <a:pt x="1044" y="66"/>
                    </a:cubicBezTo>
                    <a:cubicBezTo>
                      <a:pt x="1061" y="43"/>
                      <a:pt x="1065" y="23"/>
                      <a:pt x="1080" y="0"/>
                    </a:cubicBezTo>
                    <a:cubicBezTo>
                      <a:pt x="1088" y="33"/>
                      <a:pt x="1065" y="72"/>
                      <a:pt x="1080" y="102"/>
                    </a:cubicBezTo>
                    <a:cubicBezTo>
                      <a:pt x="1086" y="115"/>
                      <a:pt x="1108" y="98"/>
                      <a:pt x="1122" y="96"/>
                    </a:cubicBezTo>
                    <a:cubicBezTo>
                      <a:pt x="1174" y="89"/>
                      <a:pt x="1226" y="84"/>
                      <a:pt x="1278" y="78"/>
                    </a:cubicBezTo>
                    <a:cubicBezTo>
                      <a:pt x="1284" y="104"/>
                      <a:pt x="1276" y="102"/>
                      <a:pt x="1290" y="1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-1204803">
              <a:off x="989" y="1595"/>
              <a:ext cx="595" cy="469"/>
              <a:chOff x="1044" y="567"/>
              <a:chExt cx="595" cy="469"/>
            </a:xfrm>
          </p:grpSpPr>
          <p:sp>
            <p:nvSpPr>
              <p:cNvPr id="57462" name="Oval 50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3" name="Rectangle 51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4" name="Line 52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5" name="Line 53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6" name="Line 54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7" name="Line 55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8" name="Line 56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9" name="Line 57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0" name="Oval 58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1" name="Oval 59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2" name="Oval 60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3336665" y="4157666"/>
            <a:ext cx="3865823" cy="6638764"/>
            <a:chOff x="1152" y="1277"/>
            <a:chExt cx="1314" cy="2360"/>
          </a:xfrm>
        </p:grpSpPr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1152" y="1651"/>
              <a:ext cx="1314" cy="1986"/>
              <a:chOff x="582" y="1440"/>
              <a:chExt cx="1314" cy="1986"/>
            </a:xfrm>
          </p:grpSpPr>
          <p:sp>
            <p:nvSpPr>
              <p:cNvPr id="57444" name="Line 63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14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5" name="Freeform 64"/>
              <p:cNvSpPr>
                <a:spLocks/>
              </p:cNvSpPr>
              <p:nvPr/>
            </p:nvSpPr>
            <p:spPr bwMode="auto">
              <a:xfrm>
                <a:off x="582" y="3378"/>
                <a:ext cx="318" cy="48"/>
              </a:xfrm>
              <a:custGeom>
                <a:avLst/>
                <a:gdLst>
                  <a:gd name="T0" fmla="*/ 0 w 318"/>
                  <a:gd name="T1" fmla="*/ 36 h 48"/>
                  <a:gd name="T2" fmla="*/ 120 w 318"/>
                  <a:gd name="T3" fmla="*/ 12 h 48"/>
                  <a:gd name="T4" fmla="*/ 168 w 318"/>
                  <a:gd name="T5" fmla="*/ 48 h 48"/>
                  <a:gd name="T6" fmla="*/ 186 w 318"/>
                  <a:gd name="T7" fmla="*/ 42 h 48"/>
                  <a:gd name="T8" fmla="*/ 198 w 318"/>
                  <a:gd name="T9" fmla="*/ 24 h 48"/>
                  <a:gd name="T10" fmla="*/ 234 w 318"/>
                  <a:gd name="T11" fmla="*/ 12 h 48"/>
                  <a:gd name="T12" fmla="*/ 252 w 318"/>
                  <a:gd name="T13" fmla="*/ 24 h 48"/>
                  <a:gd name="T14" fmla="*/ 318 w 318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8"/>
                  <a:gd name="T25" fmla="*/ 0 h 48"/>
                  <a:gd name="T26" fmla="*/ 318 w 318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8" h="48">
                    <a:moveTo>
                      <a:pt x="0" y="36"/>
                    </a:moveTo>
                    <a:cubicBezTo>
                      <a:pt x="87" y="30"/>
                      <a:pt x="65" y="30"/>
                      <a:pt x="120" y="12"/>
                    </a:cubicBezTo>
                    <a:cubicBezTo>
                      <a:pt x="134" y="33"/>
                      <a:pt x="144" y="40"/>
                      <a:pt x="168" y="48"/>
                    </a:cubicBezTo>
                    <a:cubicBezTo>
                      <a:pt x="174" y="46"/>
                      <a:pt x="181" y="46"/>
                      <a:pt x="186" y="42"/>
                    </a:cubicBezTo>
                    <a:cubicBezTo>
                      <a:pt x="192" y="37"/>
                      <a:pt x="192" y="28"/>
                      <a:pt x="198" y="24"/>
                    </a:cubicBezTo>
                    <a:cubicBezTo>
                      <a:pt x="209" y="17"/>
                      <a:pt x="234" y="12"/>
                      <a:pt x="234" y="12"/>
                    </a:cubicBezTo>
                    <a:cubicBezTo>
                      <a:pt x="240" y="16"/>
                      <a:pt x="245" y="23"/>
                      <a:pt x="252" y="24"/>
                    </a:cubicBezTo>
                    <a:cubicBezTo>
                      <a:pt x="277" y="28"/>
                      <a:pt x="296" y="0"/>
                      <a:pt x="31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65"/>
              <p:cNvGrpSpPr>
                <a:grpSpLocks/>
              </p:cNvGrpSpPr>
              <p:nvPr/>
            </p:nvGrpSpPr>
            <p:grpSpPr bwMode="auto">
              <a:xfrm>
                <a:off x="864" y="2832"/>
                <a:ext cx="185" cy="576"/>
                <a:chOff x="5870" y="3360"/>
                <a:chExt cx="185" cy="576"/>
              </a:xfrm>
            </p:grpSpPr>
            <p:sp>
              <p:nvSpPr>
                <p:cNvPr id="57458" name="Freeform 66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9" name="Rectangle 67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68"/>
              <p:cNvGrpSpPr>
                <a:grpSpLocks/>
              </p:cNvGrpSpPr>
              <p:nvPr/>
            </p:nvGrpSpPr>
            <p:grpSpPr bwMode="auto">
              <a:xfrm>
                <a:off x="1015" y="2832"/>
                <a:ext cx="185" cy="576"/>
                <a:chOff x="5870" y="3360"/>
                <a:chExt cx="185" cy="576"/>
              </a:xfrm>
            </p:grpSpPr>
            <p:sp>
              <p:nvSpPr>
                <p:cNvPr id="57456" name="Freeform 69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7" name="Rectangle 70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48" name="Freeform 71"/>
              <p:cNvSpPr>
                <a:spLocks/>
              </p:cNvSpPr>
              <p:nvPr/>
            </p:nvSpPr>
            <p:spPr bwMode="auto">
              <a:xfrm>
                <a:off x="1146" y="3312"/>
                <a:ext cx="270" cy="90"/>
              </a:xfrm>
              <a:custGeom>
                <a:avLst/>
                <a:gdLst>
                  <a:gd name="T0" fmla="*/ 0 w 270"/>
                  <a:gd name="T1" fmla="*/ 90 h 90"/>
                  <a:gd name="T2" fmla="*/ 72 w 270"/>
                  <a:gd name="T3" fmla="*/ 60 h 90"/>
                  <a:gd name="T4" fmla="*/ 126 w 270"/>
                  <a:gd name="T5" fmla="*/ 54 h 90"/>
                  <a:gd name="T6" fmla="*/ 144 w 270"/>
                  <a:gd name="T7" fmla="*/ 48 h 90"/>
                  <a:gd name="T8" fmla="*/ 156 w 270"/>
                  <a:gd name="T9" fmla="*/ 66 h 90"/>
                  <a:gd name="T10" fmla="*/ 192 w 270"/>
                  <a:gd name="T11" fmla="*/ 18 h 90"/>
                  <a:gd name="T12" fmla="*/ 204 w 270"/>
                  <a:gd name="T13" fmla="*/ 0 h 90"/>
                  <a:gd name="T14" fmla="*/ 216 w 270"/>
                  <a:gd name="T15" fmla="*/ 18 h 90"/>
                  <a:gd name="T16" fmla="*/ 252 w 270"/>
                  <a:gd name="T17" fmla="*/ 30 h 90"/>
                  <a:gd name="T18" fmla="*/ 270 w 270"/>
                  <a:gd name="T19" fmla="*/ 9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0"/>
                  <a:gd name="T31" fmla="*/ 0 h 90"/>
                  <a:gd name="T32" fmla="*/ 270 w 270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0" h="90">
                    <a:moveTo>
                      <a:pt x="0" y="90"/>
                    </a:moveTo>
                    <a:cubicBezTo>
                      <a:pt x="26" y="81"/>
                      <a:pt x="46" y="69"/>
                      <a:pt x="72" y="60"/>
                    </a:cubicBezTo>
                    <a:cubicBezTo>
                      <a:pt x="102" y="70"/>
                      <a:pt x="84" y="68"/>
                      <a:pt x="126" y="54"/>
                    </a:cubicBezTo>
                    <a:cubicBezTo>
                      <a:pt x="132" y="52"/>
                      <a:pt x="144" y="48"/>
                      <a:pt x="144" y="48"/>
                    </a:cubicBezTo>
                    <a:cubicBezTo>
                      <a:pt x="148" y="54"/>
                      <a:pt x="149" y="64"/>
                      <a:pt x="156" y="66"/>
                    </a:cubicBezTo>
                    <a:cubicBezTo>
                      <a:pt x="189" y="77"/>
                      <a:pt x="185" y="34"/>
                      <a:pt x="192" y="18"/>
                    </a:cubicBezTo>
                    <a:cubicBezTo>
                      <a:pt x="195" y="11"/>
                      <a:pt x="200" y="6"/>
                      <a:pt x="204" y="0"/>
                    </a:cubicBezTo>
                    <a:cubicBezTo>
                      <a:pt x="208" y="6"/>
                      <a:pt x="210" y="14"/>
                      <a:pt x="216" y="18"/>
                    </a:cubicBezTo>
                    <a:cubicBezTo>
                      <a:pt x="227" y="25"/>
                      <a:pt x="252" y="30"/>
                      <a:pt x="252" y="30"/>
                    </a:cubicBezTo>
                    <a:cubicBezTo>
                      <a:pt x="257" y="46"/>
                      <a:pt x="270" y="71"/>
                      <a:pt x="27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72"/>
              <p:cNvGrpSpPr>
                <a:grpSpLocks/>
              </p:cNvGrpSpPr>
              <p:nvPr/>
            </p:nvGrpSpPr>
            <p:grpSpPr bwMode="auto">
              <a:xfrm>
                <a:off x="1440" y="2832"/>
                <a:ext cx="185" cy="576"/>
                <a:chOff x="5870" y="3360"/>
                <a:chExt cx="185" cy="576"/>
              </a:xfrm>
            </p:grpSpPr>
            <p:sp>
              <p:nvSpPr>
                <p:cNvPr id="57454" name="Freeform 73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5" name="Rectangle 74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5"/>
              <p:cNvGrpSpPr>
                <a:grpSpLocks/>
              </p:cNvGrpSpPr>
              <p:nvPr/>
            </p:nvGrpSpPr>
            <p:grpSpPr bwMode="auto">
              <a:xfrm>
                <a:off x="1591" y="2832"/>
                <a:ext cx="185" cy="576"/>
                <a:chOff x="5870" y="3360"/>
                <a:chExt cx="185" cy="576"/>
              </a:xfrm>
            </p:grpSpPr>
            <p:sp>
              <p:nvSpPr>
                <p:cNvPr id="57452" name="Freeform 76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3" name="Rectangle 77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51" name="Freeform 78"/>
              <p:cNvSpPr>
                <a:spLocks/>
              </p:cNvSpPr>
              <p:nvPr/>
            </p:nvSpPr>
            <p:spPr bwMode="auto">
              <a:xfrm>
                <a:off x="1734" y="3345"/>
                <a:ext cx="162" cy="51"/>
              </a:xfrm>
              <a:custGeom>
                <a:avLst/>
                <a:gdLst>
                  <a:gd name="T0" fmla="*/ 0 w 162"/>
                  <a:gd name="T1" fmla="*/ 51 h 51"/>
                  <a:gd name="T2" fmla="*/ 12 w 162"/>
                  <a:gd name="T3" fmla="*/ 33 h 51"/>
                  <a:gd name="T4" fmla="*/ 30 w 162"/>
                  <a:gd name="T5" fmla="*/ 45 h 51"/>
                  <a:gd name="T6" fmla="*/ 48 w 162"/>
                  <a:gd name="T7" fmla="*/ 39 h 51"/>
                  <a:gd name="T8" fmla="*/ 108 w 162"/>
                  <a:gd name="T9" fmla="*/ 33 h 51"/>
                  <a:gd name="T10" fmla="*/ 126 w 162"/>
                  <a:gd name="T11" fmla="*/ 21 h 51"/>
                  <a:gd name="T12" fmla="*/ 138 w 162"/>
                  <a:gd name="T13" fmla="*/ 3 h 51"/>
                  <a:gd name="T14" fmla="*/ 162 w 162"/>
                  <a:gd name="T15" fmla="*/ 9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2"/>
                  <a:gd name="T25" fmla="*/ 0 h 51"/>
                  <a:gd name="T26" fmla="*/ 162 w 162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2" h="51">
                    <a:moveTo>
                      <a:pt x="0" y="51"/>
                    </a:moveTo>
                    <a:cubicBezTo>
                      <a:pt x="4" y="45"/>
                      <a:pt x="5" y="34"/>
                      <a:pt x="12" y="33"/>
                    </a:cubicBezTo>
                    <a:cubicBezTo>
                      <a:pt x="19" y="32"/>
                      <a:pt x="23" y="44"/>
                      <a:pt x="30" y="45"/>
                    </a:cubicBezTo>
                    <a:cubicBezTo>
                      <a:pt x="36" y="46"/>
                      <a:pt x="42" y="40"/>
                      <a:pt x="48" y="39"/>
                    </a:cubicBezTo>
                    <a:cubicBezTo>
                      <a:pt x="68" y="36"/>
                      <a:pt x="88" y="35"/>
                      <a:pt x="108" y="33"/>
                    </a:cubicBezTo>
                    <a:cubicBezTo>
                      <a:pt x="114" y="29"/>
                      <a:pt x="121" y="26"/>
                      <a:pt x="126" y="21"/>
                    </a:cubicBezTo>
                    <a:cubicBezTo>
                      <a:pt x="131" y="16"/>
                      <a:pt x="131" y="5"/>
                      <a:pt x="138" y="3"/>
                    </a:cubicBezTo>
                    <a:cubicBezTo>
                      <a:pt x="146" y="0"/>
                      <a:pt x="162" y="9"/>
                      <a:pt x="162" y="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 rot="-3175240">
              <a:off x="1521" y="1340"/>
              <a:ext cx="595" cy="469"/>
              <a:chOff x="1044" y="567"/>
              <a:chExt cx="595" cy="469"/>
            </a:xfrm>
          </p:grpSpPr>
          <p:sp>
            <p:nvSpPr>
              <p:cNvPr id="57433" name="Oval 80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4" name="Rectangle 81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5" name="Line 82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6" name="Line 83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Line 84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8" name="Line 85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9" name="Line 86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0" name="Line 87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1" name="Oval 88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2" name="Oval 89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3" name="Oval 90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91"/>
          <p:cNvGrpSpPr>
            <a:grpSpLocks/>
          </p:cNvGrpSpPr>
          <p:nvPr/>
        </p:nvGrpSpPr>
        <p:grpSpPr bwMode="auto">
          <a:xfrm>
            <a:off x="3307243" y="4281440"/>
            <a:ext cx="3895244" cy="6627511"/>
            <a:chOff x="576" y="1580"/>
            <a:chExt cx="1324" cy="2356"/>
          </a:xfrm>
        </p:grpSpPr>
        <p:grpSp>
          <p:nvGrpSpPr>
            <p:cNvPr id="18" name="Group 92"/>
            <p:cNvGrpSpPr>
              <a:grpSpLocks/>
            </p:cNvGrpSpPr>
            <p:nvPr/>
          </p:nvGrpSpPr>
          <p:grpSpPr bwMode="auto">
            <a:xfrm>
              <a:off x="576" y="1920"/>
              <a:ext cx="1324" cy="2016"/>
              <a:chOff x="576" y="1440"/>
              <a:chExt cx="1324" cy="2016"/>
            </a:xfrm>
          </p:grpSpPr>
          <p:grpSp>
            <p:nvGrpSpPr>
              <p:cNvPr id="19" name="Group 93"/>
              <p:cNvGrpSpPr>
                <a:grpSpLocks/>
              </p:cNvGrpSpPr>
              <p:nvPr/>
            </p:nvGrpSpPr>
            <p:grpSpPr bwMode="auto">
              <a:xfrm>
                <a:off x="720" y="2880"/>
                <a:ext cx="185" cy="576"/>
                <a:chOff x="5870" y="3360"/>
                <a:chExt cx="185" cy="576"/>
              </a:xfrm>
            </p:grpSpPr>
            <p:sp>
              <p:nvSpPr>
                <p:cNvPr id="57429" name="Freeform 94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30" name="Rectangle 95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10" name="Freeform 96"/>
              <p:cNvSpPr>
                <a:spLocks/>
              </p:cNvSpPr>
              <p:nvPr/>
            </p:nvSpPr>
            <p:spPr bwMode="auto">
              <a:xfrm>
                <a:off x="576" y="3408"/>
                <a:ext cx="144" cy="37"/>
              </a:xfrm>
              <a:custGeom>
                <a:avLst/>
                <a:gdLst>
                  <a:gd name="T0" fmla="*/ 0 w 144"/>
                  <a:gd name="T1" fmla="*/ 26 h 37"/>
                  <a:gd name="T2" fmla="*/ 24 w 144"/>
                  <a:gd name="T3" fmla="*/ 22 h 37"/>
                  <a:gd name="T4" fmla="*/ 44 w 144"/>
                  <a:gd name="T5" fmla="*/ 18 h 37"/>
                  <a:gd name="T6" fmla="*/ 64 w 144"/>
                  <a:gd name="T7" fmla="*/ 20 h 37"/>
                  <a:gd name="T8" fmla="*/ 80 w 144"/>
                  <a:gd name="T9" fmla="*/ 28 h 37"/>
                  <a:gd name="T10" fmla="*/ 98 w 144"/>
                  <a:gd name="T11" fmla="*/ 34 h 37"/>
                  <a:gd name="T12" fmla="*/ 110 w 144"/>
                  <a:gd name="T13" fmla="*/ 16 h 37"/>
                  <a:gd name="T14" fmla="*/ 114 w 144"/>
                  <a:gd name="T15" fmla="*/ 10 h 37"/>
                  <a:gd name="T16" fmla="*/ 134 w 144"/>
                  <a:gd name="T17" fmla="*/ 18 h 37"/>
                  <a:gd name="T18" fmla="*/ 142 w 144"/>
                  <a:gd name="T19" fmla="*/ 36 h 37"/>
                  <a:gd name="T20" fmla="*/ 144 w 144"/>
                  <a:gd name="T21" fmla="*/ 3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"/>
                  <a:gd name="T34" fmla="*/ 0 h 37"/>
                  <a:gd name="T35" fmla="*/ 144 w 144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" h="37">
                    <a:moveTo>
                      <a:pt x="0" y="26"/>
                    </a:moveTo>
                    <a:cubicBezTo>
                      <a:pt x="9" y="29"/>
                      <a:pt x="16" y="27"/>
                      <a:pt x="24" y="22"/>
                    </a:cubicBezTo>
                    <a:cubicBezTo>
                      <a:pt x="38" y="0"/>
                      <a:pt x="30" y="13"/>
                      <a:pt x="44" y="18"/>
                    </a:cubicBezTo>
                    <a:cubicBezTo>
                      <a:pt x="48" y="31"/>
                      <a:pt x="55" y="23"/>
                      <a:pt x="64" y="20"/>
                    </a:cubicBezTo>
                    <a:cubicBezTo>
                      <a:pt x="69" y="27"/>
                      <a:pt x="71" y="31"/>
                      <a:pt x="80" y="28"/>
                    </a:cubicBezTo>
                    <a:cubicBezTo>
                      <a:pt x="90" y="30"/>
                      <a:pt x="89" y="37"/>
                      <a:pt x="98" y="34"/>
                    </a:cubicBezTo>
                    <a:cubicBezTo>
                      <a:pt x="102" y="28"/>
                      <a:pt x="106" y="22"/>
                      <a:pt x="110" y="16"/>
                    </a:cubicBezTo>
                    <a:cubicBezTo>
                      <a:pt x="111" y="14"/>
                      <a:pt x="114" y="10"/>
                      <a:pt x="114" y="10"/>
                    </a:cubicBezTo>
                    <a:cubicBezTo>
                      <a:pt x="121" y="12"/>
                      <a:pt x="127" y="14"/>
                      <a:pt x="134" y="18"/>
                    </a:cubicBezTo>
                    <a:cubicBezTo>
                      <a:pt x="131" y="27"/>
                      <a:pt x="137" y="29"/>
                      <a:pt x="142" y="36"/>
                    </a:cubicBezTo>
                    <a:cubicBezTo>
                      <a:pt x="143" y="34"/>
                      <a:pt x="144" y="30"/>
                      <a:pt x="144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97"/>
              <p:cNvGrpSpPr>
                <a:grpSpLocks/>
              </p:cNvGrpSpPr>
              <p:nvPr/>
            </p:nvGrpSpPr>
            <p:grpSpPr bwMode="auto">
              <a:xfrm>
                <a:off x="864" y="2880"/>
                <a:ext cx="185" cy="576"/>
                <a:chOff x="5870" y="3360"/>
                <a:chExt cx="185" cy="576"/>
              </a:xfrm>
            </p:grpSpPr>
            <p:sp>
              <p:nvSpPr>
                <p:cNvPr id="57427" name="Freeform 9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8" name="Rectangle 9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00"/>
              <p:cNvGrpSpPr>
                <a:grpSpLocks/>
              </p:cNvGrpSpPr>
              <p:nvPr/>
            </p:nvGrpSpPr>
            <p:grpSpPr bwMode="auto">
              <a:xfrm>
                <a:off x="1008" y="2880"/>
                <a:ext cx="185" cy="576"/>
                <a:chOff x="5870" y="3360"/>
                <a:chExt cx="185" cy="576"/>
              </a:xfrm>
            </p:grpSpPr>
            <p:sp>
              <p:nvSpPr>
                <p:cNvPr id="57425" name="Freeform 10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6" name="Rectangle 10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13" name="Freeform 103"/>
              <p:cNvSpPr>
                <a:spLocks/>
              </p:cNvSpPr>
              <p:nvPr/>
            </p:nvSpPr>
            <p:spPr bwMode="auto">
              <a:xfrm>
                <a:off x="1144" y="3413"/>
                <a:ext cx="206" cy="31"/>
              </a:xfrm>
              <a:custGeom>
                <a:avLst/>
                <a:gdLst>
                  <a:gd name="T0" fmla="*/ 0 w 206"/>
                  <a:gd name="T1" fmla="*/ 31 h 31"/>
                  <a:gd name="T2" fmla="*/ 28 w 206"/>
                  <a:gd name="T3" fmla="*/ 19 h 31"/>
                  <a:gd name="T4" fmla="*/ 56 w 206"/>
                  <a:gd name="T5" fmla="*/ 27 h 31"/>
                  <a:gd name="T6" fmla="*/ 112 w 206"/>
                  <a:gd name="T7" fmla="*/ 9 h 31"/>
                  <a:gd name="T8" fmla="*/ 150 w 206"/>
                  <a:gd name="T9" fmla="*/ 21 h 31"/>
                  <a:gd name="T10" fmla="*/ 184 w 206"/>
                  <a:gd name="T11" fmla="*/ 15 h 31"/>
                  <a:gd name="T12" fmla="*/ 204 w 206"/>
                  <a:gd name="T13" fmla="*/ 2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31"/>
                  <a:gd name="T23" fmla="*/ 206 w 206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31">
                    <a:moveTo>
                      <a:pt x="0" y="31"/>
                    </a:moveTo>
                    <a:cubicBezTo>
                      <a:pt x="7" y="21"/>
                      <a:pt x="17" y="23"/>
                      <a:pt x="28" y="19"/>
                    </a:cubicBezTo>
                    <a:cubicBezTo>
                      <a:pt x="37" y="22"/>
                      <a:pt x="47" y="24"/>
                      <a:pt x="56" y="27"/>
                    </a:cubicBezTo>
                    <a:cubicBezTo>
                      <a:pt x="75" y="21"/>
                      <a:pt x="94" y="21"/>
                      <a:pt x="112" y="9"/>
                    </a:cubicBezTo>
                    <a:cubicBezTo>
                      <a:pt x="129" y="11"/>
                      <a:pt x="134" y="17"/>
                      <a:pt x="150" y="21"/>
                    </a:cubicBezTo>
                    <a:cubicBezTo>
                      <a:pt x="161" y="18"/>
                      <a:pt x="173" y="17"/>
                      <a:pt x="184" y="15"/>
                    </a:cubicBezTo>
                    <a:cubicBezTo>
                      <a:pt x="206" y="0"/>
                      <a:pt x="191" y="14"/>
                      <a:pt x="204" y="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" name="Group 104"/>
              <p:cNvGrpSpPr>
                <a:grpSpLocks/>
              </p:cNvGrpSpPr>
              <p:nvPr/>
            </p:nvGrpSpPr>
            <p:grpSpPr bwMode="auto">
              <a:xfrm>
                <a:off x="1351" y="2880"/>
                <a:ext cx="185" cy="576"/>
                <a:chOff x="5870" y="3360"/>
                <a:chExt cx="185" cy="576"/>
              </a:xfrm>
            </p:grpSpPr>
            <p:sp>
              <p:nvSpPr>
                <p:cNvPr id="57423" name="Freeform 105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4" name="Rectangle 106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07"/>
              <p:cNvGrpSpPr>
                <a:grpSpLocks/>
              </p:cNvGrpSpPr>
              <p:nvPr/>
            </p:nvGrpSpPr>
            <p:grpSpPr bwMode="auto">
              <a:xfrm>
                <a:off x="1488" y="2880"/>
                <a:ext cx="185" cy="576"/>
                <a:chOff x="5870" y="3360"/>
                <a:chExt cx="185" cy="576"/>
              </a:xfrm>
            </p:grpSpPr>
            <p:sp>
              <p:nvSpPr>
                <p:cNvPr id="57421" name="Freeform 10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2" name="Rectangle 10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10"/>
              <p:cNvGrpSpPr>
                <a:grpSpLocks/>
              </p:cNvGrpSpPr>
              <p:nvPr/>
            </p:nvGrpSpPr>
            <p:grpSpPr bwMode="auto">
              <a:xfrm>
                <a:off x="1632" y="2880"/>
                <a:ext cx="185" cy="576"/>
                <a:chOff x="5870" y="3360"/>
                <a:chExt cx="185" cy="576"/>
              </a:xfrm>
            </p:grpSpPr>
            <p:sp>
              <p:nvSpPr>
                <p:cNvPr id="57419" name="Freeform 11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0" name="Rectangle 11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17" name="Freeform 113"/>
              <p:cNvSpPr>
                <a:spLocks/>
              </p:cNvSpPr>
              <p:nvPr/>
            </p:nvSpPr>
            <p:spPr bwMode="auto">
              <a:xfrm>
                <a:off x="1770" y="3414"/>
                <a:ext cx="130" cy="26"/>
              </a:xfrm>
              <a:custGeom>
                <a:avLst/>
                <a:gdLst>
                  <a:gd name="T0" fmla="*/ 0 w 130"/>
                  <a:gd name="T1" fmla="*/ 26 h 26"/>
                  <a:gd name="T2" fmla="*/ 46 w 130"/>
                  <a:gd name="T3" fmla="*/ 20 h 26"/>
                  <a:gd name="T4" fmla="*/ 64 w 130"/>
                  <a:gd name="T5" fmla="*/ 8 h 26"/>
                  <a:gd name="T6" fmla="*/ 76 w 130"/>
                  <a:gd name="T7" fmla="*/ 0 h 26"/>
                  <a:gd name="T8" fmla="*/ 128 w 130"/>
                  <a:gd name="T9" fmla="*/ 16 h 26"/>
                  <a:gd name="T10" fmla="*/ 130 w 130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6"/>
                  <a:gd name="T20" fmla="*/ 130 w 1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6">
                    <a:moveTo>
                      <a:pt x="0" y="26"/>
                    </a:moveTo>
                    <a:cubicBezTo>
                      <a:pt x="15" y="24"/>
                      <a:pt x="30" y="22"/>
                      <a:pt x="46" y="20"/>
                    </a:cubicBezTo>
                    <a:cubicBezTo>
                      <a:pt x="52" y="16"/>
                      <a:pt x="58" y="12"/>
                      <a:pt x="64" y="8"/>
                    </a:cubicBezTo>
                    <a:cubicBezTo>
                      <a:pt x="68" y="5"/>
                      <a:pt x="76" y="0"/>
                      <a:pt x="76" y="0"/>
                    </a:cubicBezTo>
                    <a:cubicBezTo>
                      <a:pt x="94" y="12"/>
                      <a:pt x="107" y="12"/>
                      <a:pt x="128" y="16"/>
                    </a:cubicBezTo>
                    <a:cubicBezTo>
                      <a:pt x="130" y="23"/>
                      <a:pt x="130" y="24"/>
                      <a:pt x="130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8" name="Line 114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15"/>
            <p:cNvGrpSpPr>
              <a:grpSpLocks/>
            </p:cNvGrpSpPr>
            <p:nvPr/>
          </p:nvGrpSpPr>
          <p:grpSpPr bwMode="auto">
            <a:xfrm rot="-4092330">
              <a:off x="945" y="1643"/>
              <a:ext cx="595" cy="469"/>
              <a:chOff x="1044" y="567"/>
              <a:chExt cx="595" cy="469"/>
            </a:xfrm>
          </p:grpSpPr>
          <p:sp>
            <p:nvSpPr>
              <p:cNvPr id="57398" name="Oval 116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9" name="Rectangle 117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0" name="Line 118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1" name="Line 119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2" name="Line 120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3" name="Line 121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4" name="Line 122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5" name="Line 123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6" name="Oval 124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7" name="Oval 125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8" name="Oval 126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127"/>
          <p:cNvGrpSpPr>
            <a:grpSpLocks/>
          </p:cNvGrpSpPr>
          <p:nvPr/>
        </p:nvGrpSpPr>
        <p:grpSpPr bwMode="auto">
          <a:xfrm>
            <a:off x="3350775" y="4239245"/>
            <a:ext cx="3671650" cy="6669706"/>
            <a:chOff x="576" y="1613"/>
            <a:chExt cx="1248" cy="2371"/>
          </a:xfrm>
        </p:grpSpPr>
        <p:grpSp>
          <p:nvGrpSpPr>
            <p:cNvPr id="27" name="Group 128"/>
            <p:cNvGrpSpPr>
              <a:grpSpLocks/>
            </p:cNvGrpSpPr>
            <p:nvPr/>
          </p:nvGrpSpPr>
          <p:grpSpPr bwMode="auto">
            <a:xfrm>
              <a:off x="576" y="1968"/>
              <a:ext cx="1248" cy="2016"/>
              <a:chOff x="576" y="1440"/>
              <a:chExt cx="1248" cy="2016"/>
            </a:xfrm>
          </p:grpSpPr>
          <p:grpSp>
            <p:nvGrpSpPr>
              <p:cNvPr id="28" name="Group 129"/>
              <p:cNvGrpSpPr>
                <a:grpSpLocks/>
              </p:cNvGrpSpPr>
              <p:nvPr/>
            </p:nvGrpSpPr>
            <p:grpSpPr bwMode="auto">
              <a:xfrm>
                <a:off x="576" y="2880"/>
                <a:ext cx="1248" cy="576"/>
                <a:chOff x="3456" y="3264"/>
                <a:chExt cx="1248" cy="576"/>
              </a:xfrm>
            </p:grpSpPr>
            <p:grpSp>
              <p:nvGrpSpPr>
                <p:cNvPr id="29" name="Group 130"/>
                <p:cNvGrpSpPr>
                  <a:grpSpLocks/>
                </p:cNvGrpSpPr>
                <p:nvPr/>
              </p:nvGrpSpPr>
              <p:grpSpPr bwMode="auto">
                <a:xfrm>
                  <a:off x="3456" y="3264"/>
                  <a:ext cx="442" cy="576"/>
                  <a:chOff x="5863" y="2880"/>
                  <a:chExt cx="442" cy="576"/>
                </a:xfrm>
              </p:grpSpPr>
              <p:sp>
                <p:nvSpPr>
                  <p:cNvPr id="57388" name="Freeform 131"/>
                  <p:cNvSpPr>
                    <a:spLocks/>
                  </p:cNvSpPr>
                  <p:nvPr/>
                </p:nvSpPr>
                <p:spPr bwMode="auto">
                  <a:xfrm>
                    <a:off x="5863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89" name="Freeform 132"/>
                  <p:cNvSpPr>
                    <a:spLocks/>
                  </p:cNvSpPr>
                  <p:nvPr/>
                </p:nvSpPr>
                <p:spPr bwMode="auto">
                  <a:xfrm>
                    <a:off x="5935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0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6005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94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95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6144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92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93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7344" name="Group 139"/>
                <p:cNvGrpSpPr>
                  <a:grpSpLocks/>
                </p:cNvGrpSpPr>
                <p:nvPr/>
              </p:nvGrpSpPr>
              <p:grpSpPr bwMode="auto">
                <a:xfrm>
                  <a:off x="4022" y="3264"/>
                  <a:ext cx="442" cy="576"/>
                  <a:chOff x="5863" y="2880"/>
                  <a:chExt cx="442" cy="576"/>
                </a:xfrm>
              </p:grpSpPr>
              <p:sp>
                <p:nvSpPr>
                  <p:cNvPr id="57380" name="Freeform 140"/>
                  <p:cNvSpPr>
                    <a:spLocks/>
                  </p:cNvSpPr>
                  <p:nvPr/>
                </p:nvSpPr>
                <p:spPr bwMode="auto">
                  <a:xfrm>
                    <a:off x="5863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81" name="Freeform 141"/>
                  <p:cNvSpPr>
                    <a:spLocks/>
                  </p:cNvSpPr>
                  <p:nvPr/>
                </p:nvSpPr>
                <p:spPr bwMode="auto">
                  <a:xfrm>
                    <a:off x="5935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7345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6005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86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87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346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6144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84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85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7374" name="Freeform 148"/>
                <p:cNvSpPr>
                  <a:spLocks/>
                </p:cNvSpPr>
                <p:nvPr/>
              </p:nvSpPr>
              <p:spPr bwMode="auto">
                <a:xfrm>
                  <a:off x="3892" y="3802"/>
                  <a:ext cx="136" cy="16"/>
                </a:xfrm>
                <a:custGeom>
                  <a:avLst/>
                  <a:gdLst>
                    <a:gd name="T0" fmla="*/ 0 w 136"/>
                    <a:gd name="T1" fmla="*/ 12 h 16"/>
                    <a:gd name="T2" fmla="*/ 32 w 136"/>
                    <a:gd name="T3" fmla="*/ 0 h 16"/>
                    <a:gd name="T4" fmla="*/ 86 w 136"/>
                    <a:gd name="T5" fmla="*/ 8 h 16"/>
                    <a:gd name="T6" fmla="*/ 128 w 136"/>
                    <a:gd name="T7" fmla="*/ 6 h 16"/>
                    <a:gd name="T8" fmla="*/ 136 w 136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6"/>
                    <a:gd name="T16" fmla="*/ 0 h 16"/>
                    <a:gd name="T17" fmla="*/ 136 w 13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6" h="16">
                      <a:moveTo>
                        <a:pt x="0" y="12"/>
                      </a:moveTo>
                      <a:cubicBezTo>
                        <a:pt x="11" y="8"/>
                        <a:pt x="21" y="4"/>
                        <a:pt x="32" y="0"/>
                      </a:cubicBezTo>
                      <a:cubicBezTo>
                        <a:pt x="52" y="1"/>
                        <a:pt x="67" y="5"/>
                        <a:pt x="86" y="8"/>
                      </a:cubicBezTo>
                      <a:cubicBezTo>
                        <a:pt x="100" y="5"/>
                        <a:pt x="114" y="2"/>
                        <a:pt x="128" y="6"/>
                      </a:cubicBezTo>
                      <a:cubicBezTo>
                        <a:pt x="135" y="13"/>
                        <a:pt x="133" y="9"/>
                        <a:pt x="136" y="1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5" name="Freeform 149"/>
                <p:cNvSpPr>
                  <a:spLocks/>
                </p:cNvSpPr>
                <p:nvPr/>
              </p:nvSpPr>
              <p:spPr bwMode="auto">
                <a:xfrm>
                  <a:off x="4454" y="3794"/>
                  <a:ext cx="78" cy="29"/>
                </a:xfrm>
                <a:custGeom>
                  <a:avLst/>
                  <a:gdLst>
                    <a:gd name="T0" fmla="*/ 0 w 78"/>
                    <a:gd name="T1" fmla="*/ 16 h 29"/>
                    <a:gd name="T2" fmla="*/ 18 w 78"/>
                    <a:gd name="T3" fmla="*/ 6 h 29"/>
                    <a:gd name="T4" fmla="*/ 36 w 78"/>
                    <a:gd name="T5" fmla="*/ 0 h 29"/>
                    <a:gd name="T6" fmla="*/ 48 w 78"/>
                    <a:gd name="T7" fmla="*/ 4 h 29"/>
                    <a:gd name="T8" fmla="*/ 52 w 78"/>
                    <a:gd name="T9" fmla="*/ 16 h 29"/>
                    <a:gd name="T10" fmla="*/ 74 w 78"/>
                    <a:gd name="T11" fmla="*/ 6 h 29"/>
                    <a:gd name="T12" fmla="*/ 78 w 78"/>
                    <a:gd name="T13" fmla="*/ 12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9"/>
                    <a:gd name="T23" fmla="*/ 78 w 78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9">
                      <a:moveTo>
                        <a:pt x="0" y="16"/>
                      </a:moveTo>
                      <a:cubicBezTo>
                        <a:pt x="8" y="29"/>
                        <a:pt x="8" y="10"/>
                        <a:pt x="18" y="6"/>
                      </a:cubicBezTo>
                      <a:cubicBezTo>
                        <a:pt x="24" y="3"/>
                        <a:pt x="36" y="0"/>
                        <a:pt x="36" y="0"/>
                      </a:cubicBezTo>
                      <a:cubicBezTo>
                        <a:pt x="40" y="1"/>
                        <a:pt x="44" y="3"/>
                        <a:pt x="48" y="4"/>
                      </a:cubicBezTo>
                      <a:cubicBezTo>
                        <a:pt x="52" y="5"/>
                        <a:pt x="52" y="16"/>
                        <a:pt x="52" y="16"/>
                      </a:cubicBezTo>
                      <a:cubicBezTo>
                        <a:pt x="60" y="14"/>
                        <a:pt x="74" y="6"/>
                        <a:pt x="74" y="6"/>
                      </a:cubicBezTo>
                      <a:cubicBezTo>
                        <a:pt x="75" y="8"/>
                        <a:pt x="78" y="12"/>
                        <a:pt x="78" y="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7350" name="Group 150"/>
                <p:cNvGrpSpPr>
                  <a:grpSpLocks/>
                </p:cNvGrpSpPr>
                <p:nvPr/>
              </p:nvGrpSpPr>
              <p:grpSpPr bwMode="auto">
                <a:xfrm>
                  <a:off x="4543" y="3264"/>
                  <a:ext cx="161" cy="576"/>
                  <a:chOff x="6000" y="2880"/>
                  <a:chExt cx="161" cy="576"/>
                </a:xfrm>
              </p:grpSpPr>
              <p:sp>
                <p:nvSpPr>
                  <p:cNvPr id="57378" name="Freeform 151"/>
                  <p:cNvSpPr>
                    <a:spLocks/>
                  </p:cNvSpPr>
                  <p:nvPr/>
                </p:nvSpPr>
                <p:spPr bwMode="auto">
                  <a:xfrm>
                    <a:off x="6000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9" name="Freeform 152"/>
                  <p:cNvSpPr>
                    <a:spLocks/>
                  </p:cNvSpPr>
                  <p:nvPr/>
                </p:nvSpPr>
                <p:spPr bwMode="auto">
                  <a:xfrm>
                    <a:off x="6072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377" name="Freeform 153"/>
                <p:cNvSpPr>
                  <a:spLocks/>
                </p:cNvSpPr>
                <p:nvPr/>
              </p:nvSpPr>
              <p:spPr bwMode="auto">
                <a:xfrm>
                  <a:off x="4534" y="3806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2 w 17"/>
                    <a:gd name="T3" fmla="*/ 8 h 17"/>
                    <a:gd name="T4" fmla="*/ 16 w 17"/>
                    <a:gd name="T5" fmla="*/ 8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cubicBezTo>
                        <a:pt x="1" y="3"/>
                        <a:pt x="0" y="7"/>
                        <a:pt x="2" y="8"/>
                      </a:cubicBezTo>
                      <a:cubicBezTo>
                        <a:pt x="17" y="17"/>
                        <a:pt x="16" y="14"/>
                        <a:pt x="16" y="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371" name="Line 154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51" name="Group 155"/>
            <p:cNvGrpSpPr>
              <a:grpSpLocks/>
            </p:cNvGrpSpPr>
            <p:nvPr/>
          </p:nvGrpSpPr>
          <p:grpSpPr bwMode="auto">
            <a:xfrm rot="-4851899">
              <a:off x="908" y="1676"/>
              <a:ext cx="595" cy="469"/>
              <a:chOff x="1044" y="567"/>
              <a:chExt cx="595" cy="469"/>
            </a:xfrm>
          </p:grpSpPr>
          <p:sp>
            <p:nvSpPr>
              <p:cNvPr id="57359" name="Oval 156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0" name="Rectangle 157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1" name="Line 158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2" name="Line 159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3" name="Line 160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4" name="Line 161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5" name="Line 162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6" name="Line 163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7" name="Oval 164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8" name="Oval 165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9" name="Oval 166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0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8.7.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775224"/>
              </p:ext>
            </p:extLst>
          </p:nvPr>
        </p:nvGraphicFramePr>
        <p:xfrm>
          <a:off x="5863771" y="1510602"/>
          <a:ext cx="14595795" cy="913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32" name="Acrobat Document" r:id="rId4" imgW="9652320" imgH="6075000" progId="AcroExch.Document.11">
                  <p:embed/>
                </p:oleObj>
              </mc:Choice>
              <mc:Fallback>
                <p:oleObj name="Acrobat Document" r:id="rId4" imgW="9652320" imgH="607500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771" y="1510602"/>
                        <a:ext cx="14595795" cy="913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8.7.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0144" y="9977408"/>
            <a:ext cx="100238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  <a:p>
            <a:r>
              <a:rPr lang="en-US" sz="2800" i="1" dirty="0" smtClean="0"/>
              <a:t>Adapted from </a:t>
            </a:r>
            <a:r>
              <a:rPr lang="en-US" sz="2800" i="1" dirty="0" err="1" smtClean="0"/>
              <a:t>Zugaro</a:t>
            </a:r>
            <a:r>
              <a:rPr lang="en-US" sz="2800" i="1" dirty="0" smtClean="0"/>
              <a:t> et al. (2003), J. </a:t>
            </a:r>
            <a:r>
              <a:rPr lang="en-US" sz="2800" i="1" dirty="0" err="1" smtClean="0"/>
              <a:t>Neurosci</a:t>
            </a:r>
            <a:r>
              <a:rPr lang="en-US" sz="2800" i="1" dirty="0" smtClean="0"/>
              <a:t>. 23:3478-3482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Similar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to the rat: head direction cells in fly brain (ellipsoid body)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88688" y="9313646"/>
            <a:ext cx="13091676" cy="830014"/>
          </a:xfrm>
        </p:spPr>
        <p:txBody>
          <a:bodyPr/>
          <a:lstStyle/>
          <a:p>
            <a:r>
              <a:rPr lang="en-US" dirty="0" err="1" smtClean="0"/>
              <a:t>Seelig</a:t>
            </a:r>
            <a:r>
              <a:rPr lang="en-US" dirty="0" smtClean="0"/>
              <a:t> and </a:t>
            </a:r>
            <a:r>
              <a:rPr lang="en-US" dirty="0" err="1" smtClean="0"/>
              <a:t>Jarayaman</a:t>
            </a:r>
            <a:r>
              <a:rPr lang="en-US" dirty="0" smtClean="0"/>
              <a:t>, Nature, 2015,</a:t>
            </a:r>
          </a:p>
          <a:p>
            <a:r>
              <a:rPr lang="fr-CH" i="1" dirty="0"/>
              <a:t>Neural </a:t>
            </a:r>
            <a:r>
              <a:rPr lang="fr-CH" i="1" dirty="0" err="1"/>
              <a:t>dynamics</a:t>
            </a:r>
            <a:r>
              <a:rPr lang="fr-CH" i="1" dirty="0"/>
              <a:t> for </a:t>
            </a:r>
            <a:r>
              <a:rPr lang="fr-CH" i="1" dirty="0" err="1"/>
              <a:t>landmark</a:t>
            </a:r>
            <a:r>
              <a:rPr lang="fr-CH" i="1" dirty="0"/>
              <a:t> orientation and </a:t>
            </a:r>
            <a:r>
              <a:rPr lang="fr-CH" i="1" dirty="0" err="1"/>
              <a:t>angular</a:t>
            </a:r>
            <a:r>
              <a:rPr lang="fr-CH" i="1" dirty="0"/>
              <a:t> </a:t>
            </a:r>
            <a:r>
              <a:rPr lang="fr-CH" i="1" dirty="0" err="1"/>
              <a:t>path</a:t>
            </a:r>
            <a:r>
              <a:rPr lang="fr-CH" i="1" dirty="0"/>
              <a:t> </a:t>
            </a:r>
            <a:r>
              <a:rPr lang="fr-CH" i="1" dirty="0" err="1"/>
              <a:t>integration</a:t>
            </a:r>
            <a:endParaRPr lang="fr-CH" i="1" dirty="0"/>
          </a:p>
          <a:p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961" y="1730382"/>
            <a:ext cx="9020258" cy="5707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2160" y="3179518"/>
            <a:ext cx="648767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timulus on screen</a:t>
            </a:r>
            <a:r>
              <a:rPr lang="en-US" dirty="0" smtClean="0"/>
              <a:t>: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3312160" y="5055476"/>
            <a:ext cx="46169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ctivity 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ellipsoid body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2015" y="7496279"/>
            <a:ext cx="116637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en-US" dirty="0" smtClean="0"/>
              <a:t>bump activity persists in the dark</a:t>
            </a:r>
          </a:p>
          <a:p>
            <a:pPr marL="857250" indent="-85725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ue is landmark configuration</a:t>
            </a:r>
            <a:endParaRPr lang="fr-CH" dirty="0"/>
          </a:p>
        </p:txBody>
      </p:sp>
      <p:sp>
        <p:nvSpPr>
          <p:cNvPr id="2" name="Rectangle 1"/>
          <p:cNvSpPr/>
          <p:nvPr/>
        </p:nvSpPr>
        <p:spPr>
          <a:xfrm>
            <a:off x="857250" y="1320970"/>
            <a:ext cx="3448050" cy="1904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61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8.7.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cells: summary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5527" y="1608338"/>
            <a:ext cx="1714924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ead direction cells</a:t>
            </a:r>
          </a:p>
          <a:p>
            <a:r>
              <a:rPr lang="en-US" dirty="0"/>
              <a:t> </a:t>
            </a:r>
            <a:r>
              <a:rPr lang="en-US" dirty="0" smtClean="0"/>
              <a:t>  -  are sensitive to direction of head</a:t>
            </a:r>
          </a:p>
          <a:p>
            <a:r>
              <a:rPr lang="en-US" dirty="0"/>
              <a:t> </a:t>
            </a:r>
            <a:r>
              <a:rPr lang="en-US" dirty="0" smtClean="0"/>
              <a:t>         with respect to visual cues</a:t>
            </a:r>
          </a:p>
          <a:p>
            <a:r>
              <a:rPr lang="en-US" dirty="0"/>
              <a:t> </a:t>
            </a:r>
            <a:r>
              <a:rPr lang="en-US" dirty="0" smtClean="0"/>
              <a:t>  -  keep their activity if light is switched off</a:t>
            </a:r>
          </a:p>
          <a:p>
            <a:r>
              <a:rPr lang="en-US" dirty="0"/>
              <a:t> </a:t>
            </a:r>
            <a:r>
              <a:rPr lang="en-US" dirty="0" smtClean="0"/>
              <a:t>  -  exist in rodents and in flies</a:t>
            </a:r>
          </a:p>
          <a:p>
            <a:r>
              <a:rPr lang="en-US" dirty="0"/>
              <a:t> </a:t>
            </a:r>
            <a:r>
              <a:rPr lang="en-US" dirty="0" smtClean="0"/>
              <a:t>  -  can be explained by bump solution in ring model 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1768777" y="8399962"/>
            <a:ext cx="15158317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Taube and Muller, Hippocampus 1998,</a:t>
            </a:r>
          </a:p>
          <a:p>
            <a:r>
              <a:rPr lang="en-US" sz="4800" i="1" dirty="0" err="1" smtClean="0"/>
              <a:t>Zugaro</a:t>
            </a:r>
            <a:r>
              <a:rPr lang="en-US" sz="4800" i="1" dirty="0" smtClean="0"/>
              <a:t> et al., J. </a:t>
            </a:r>
            <a:r>
              <a:rPr lang="en-US" sz="4800" i="1" dirty="0" err="1" smtClean="0"/>
              <a:t>Neurosci</a:t>
            </a:r>
            <a:r>
              <a:rPr lang="en-US" sz="4800" i="1" dirty="0" smtClean="0"/>
              <a:t>.  2003</a:t>
            </a:r>
          </a:p>
          <a:p>
            <a:r>
              <a:rPr lang="en-US" sz="4800" i="1" dirty="0" err="1"/>
              <a:t>Seelig</a:t>
            </a:r>
            <a:r>
              <a:rPr lang="en-US" sz="4800" i="1" dirty="0"/>
              <a:t> and </a:t>
            </a:r>
            <a:r>
              <a:rPr lang="en-US" sz="4800" i="1" dirty="0" err="1"/>
              <a:t>Jarayaman</a:t>
            </a:r>
            <a:r>
              <a:rPr lang="en-US" sz="4800" i="1" dirty="0"/>
              <a:t>, Nature, </a:t>
            </a:r>
            <a:r>
              <a:rPr lang="en-US" sz="4800" i="1" dirty="0" smtClean="0"/>
              <a:t>2015</a:t>
            </a:r>
          </a:p>
          <a:p>
            <a:r>
              <a:rPr lang="en-US" sz="4800" i="1" dirty="0" err="1"/>
              <a:t>Redish</a:t>
            </a:r>
            <a:r>
              <a:rPr lang="en-US" sz="4800" i="1" dirty="0"/>
              <a:t> et al., Network, 1996, Zhang, J. </a:t>
            </a:r>
            <a:r>
              <a:rPr lang="en-US" sz="4800" i="1" dirty="0" err="1"/>
              <a:t>Neurosci</a:t>
            </a:r>
            <a:r>
              <a:rPr lang="en-US" sz="4800" i="1" dirty="0"/>
              <a:t>. 1996</a:t>
            </a:r>
          </a:p>
          <a:p>
            <a:endParaRPr lang="en-US" sz="4800" i="1" dirty="0" smtClean="0"/>
          </a:p>
          <a:p>
            <a:endParaRPr lang="fr-C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161" y="1473200"/>
            <a:ext cx="3455957" cy="40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8.7.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Summary: field models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3680" y="3692376"/>
            <a:ext cx="1658659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Continuum model provides understanding for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857250" indent="-857250">
              <a:buFontTx/>
              <a:buChar char="-"/>
            </a:pPr>
            <a:r>
              <a:rPr lang="en-US" dirty="0" smtClean="0"/>
              <a:t>head direction cell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   </a:t>
            </a:r>
            <a:r>
              <a:rPr lang="en-US" dirty="0" smtClean="0"/>
              <a:t> bumps of activity</a:t>
            </a:r>
          </a:p>
          <a:p>
            <a:pPr marL="857250" indent="-85725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ontrast enhancement and some visual illusions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ym typeface="Wingdings" panose="05000000000000000000" pitchFamily="2" charset="2"/>
              </a:rPr>
              <a:t> input driven regime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3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0" y="-64120"/>
            <a:ext cx="20861626" cy="1141803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6. Selected References: Field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4887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5352" y="1378669"/>
            <a:ext cx="196909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H. R. Wilson and J. D. Cowan (1973) A mathematical theory of the functional dynamics of cortical and thalamic nervous tissue. </a:t>
            </a:r>
            <a:r>
              <a:rPr lang="en-US" sz="3200" dirty="0" err="1"/>
              <a:t>Kybernetik</a:t>
            </a:r>
            <a:r>
              <a:rPr lang="en-US" sz="3200" dirty="0"/>
              <a:t> 13, pp. 55–80 </a:t>
            </a:r>
            <a:endParaRPr lang="en-US" sz="3200" dirty="0" smtClean="0"/>
          </a:p>
          <a:p>
            <a:r>
              <a:rPr lang="en-US" sz="3200" dirty="0"/>
              <a:t>S. </a:t>
            </a:r>
            <a:r>
              <a:rPr lang="en-US" sz="3200" dirty="0" err="1"/>
              <a:t>Grossberg</a:t>
            </a:r>
            <a:r>
              <a:rPr lang="en-US" sz="3200" dirty="0"/>
              <a:t> (1973) Contour enhancement, short term memory and constancies in reverberating neural networks. Studies in Applied Mathematics 52:217-257.</a:t>
            </a:r>
          </a:p>
          <a:p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5355" y="895861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Field Models</a:t>
            </a:r>
            <a:endParaRPr lang="fr-CH" sz="3600" b="1" dirty="0"/>
          </a:p>
        </p:txBody>
      </p:sp>
      <p:sp>
        <p:nvSpPr>
          <p:cNvPr id="375" name="TextBox 374"/>
          <p:cNvSpPr txBox="1"/>
          <p:nvPr/>
        </p:nvSpPr>
        <p:spPr>
          <a:xfrm>
            <a:off x="585355" y="3499809"/>
            <a:ext cx="1659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Mach bands and Field Models for Visual </a:t>
            </a:r>
            <a:r>
              <a:rPr lang="en-US" sz="3600" b="1" dirty="0"/>
              <a:t>C</a:t>
            </a:r>
            <a:r>
              <a:rPr lang="en-US" sz="3600" b="1" dirty="0" smtClean="0"/>
              <a:t>ortex and contrast </a:t>
            </a:r>
            <a:r>
              <a:rPr lang="en-US" sz="3600" b="1" dirty="0"/>
              <a:t>E</a:t>
            </a:r>
            <a:r>
              <a:rPr lang="en-US" sz="3600" b="1" dirty="0" smtClean="0"/>
              <a:t>nhancement</a:t>
            </a:r>
            <a:endParaRPr lang="fr-CH" sz="3600" b="1" dirty="0"/>
          </a:p>
        </p:txBody>
      </p:sp>
      <p:sp>
        <p:nvSpPr>
          <p:cNvPr id="376" name="Rectangle 375"/>
          <p:cNvSpPr/>
          <p:nvPr/>
        </p:nvSpPr>
        <p:spPr>
          <a:xfrm>
            <a:off x="585352" y="3993740"/>
            <a:ext cx="202762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E. Mach (1865) Über die </a:t>
            </a:r>
            <a:r>
              <a:rPr lang="de-DE" sz="3200" dirty="0" smtClean="0"/>
              <a:t>Wirkung </a:t>
            </a:r>
            <a:r>
              <a:rPr lang="de-DE" sz="3200" dirty="0"/>
              <a:t>der räumlichen </a:t>
            </a:r>
            <a:r>
              <a:rPr lang="de-DE" sz="3200" dirty="0" smtClean="0"/>
              <a:t>vertheilung </a:t>
            </a:r>
            <a:r>
              <a:rPr lang="de-DE" sz="3200" dirty="0"/>
              <a:t>des </a:t>
            </a:r>
            <a:r>
              <a:rPr lang="de-DE" sz="3200" dirty="0" smtClean="0"/>
              <a:t>Lichtreizes </a:t>
            </a:r>
            <a:r>
              <a:rPr lang="de-DE" sz="3200" dirty="0"/>
              <a:t>auf die </a:t>
            </a:r>
            <a:r>
              <a:rPr lang="de-DE" sz="3200" dirty="0" smtClean="0"/>
              <a:t>Netzhaut</a:t>
            </a:r>
            <a:r>
              <a:rPr lang="de-DE" sz="3200" dirty="0"/>
              <a:t>. Sitzungsberichte der mathematisch-naturwissenschaftlichen </a:t>
            </a:r>
            <a:r>
              <a:rPr lang="de-DE" sz="3200" dirty="0" smtClean="0"/>
              <a:t>Classe kaiserl. </a:t>
            </a:r>
            <a:r>
              <a:rPr lang="de-DE" sz="3200" dirty="0"/>
              <a:t>Akademie der Wissenschaften 52, pp. 303–322. </a:t>
            </a:r>
            <a:endParaRPr lang="de-DE" sz="3200" dirty="0" smtClean="0"/>
          </a:p>
          <a:p>
            <a:r>
              <a:rPr lang="de-DE" sz="3200" dirty="0"/>
              <a:t>E. Mach (1906) Die </a:t>
            </a:r>
            <a:r>
              <a:rPr lang="de-DE" sz="3200" dirty="0" smtClean="0"/>
              <a:t>Analyse </a:t>
            </a:r>
            <a:r>
              <a:rPr lang="de-DE" sz="3200" dirty="0"/>
              <a:t>der A</a:t>
            </a:r>
            <a:r>
              <a:rPr lang="de-DE" sz="3200" dirty="0" smtClean="0"/>
              <a:t>mpfindungen. </a:t>
            </a:r>
            <a:r>
              <a:rPr lang="de-DE" sz="3200" dirty="0"/>
              <a:t>5th edition, Gustav Fischer, Jena. </a:t>
            </a:r>
            <a:endParaRPr lang="de-DE" sz="3200" dirty="0" smtClean="0"/>
          </a:p>
          <a:p>
            <a:r>
              <a:rPr lang="fr-CH" sz="3200" dirty="0" smtClean="0"/>
              <a:t>R</a:t>
            </a:r>
            <a:r>
              <a:rPr lang="fr-CH" sz="3200" dirty="0"/>
              <a:t>. Ben-</a:t>
            </a:r>
            <a:r>
              <a:rPr lang="fr-CH" sz="3200" dirty="0" err="1"/>
              <a:t>Yishai</a:t>
            </a:r>
            <a:r>
              <a:rPr lang="fr-CH" sz="3200" dirty="0"/>
              <a:t>, R.L. Bar-Or and H. </a:t>
            </a:r>
            <a:r>
              <a:rPr lang="fr-CH" sz="3200" dirty="0" err="1"/>
              <a:t>Sompolinsky</a:t>
            </a:r>
            <a:r>
              <a:rPr lang="fr-CH" sz="3200" dirty="0"/>
              <a:t> (1995) Theory of orientation </a:t>
            </a:r>
            <a:r>
              <a:rPr lang="fr-CH" sz="3200" dirty="0" err="1"/>
              <a:t>tuning</a:t>
            </a:r>
            <a:r>
              <a:rPr lang="fr-CH" sz="3200" dirty="0"/>
              <a:t> in </a:t>
            </a:r>
            <a:r>
              <a:rPr lang="fr-CH" sz="3200" dirty="0" err="1"/>
              <a:t>visual</a:t>
            </a:r>
            <a:r>
              <a:rPr lang="fr-CH" sz="3200" dirty="0"/>
              <a:t> cortex. Proc. </a:t>
            </a:r>
            <a:r>
              <a:rPr lang="fr-CH" sz="3200" dirty="0" err="1"/>
              <a:t>Natl</a:t>
            </a:r>
            <a:r>
              <a:rPr lang="fr-CH" sz="3200" dirty="0"/>
              <a:t>. Acad. </a:t>
            </a:r>
            <a:r>
              <a:rPr lang="fr-CH" sz="3200" dirty="0" err="1"/>
              <a:t>Sci</a:t>
            </a:r>
            <a:r>
              <a:rPr lang="fr-CH" sz="3200" dirty="0"/>
              <a:t>. USA 92, pp. 3844–3848</a:t>
            </a:r>
            <a:r>
              <a:rPr lang="fr-CH" sz="3200" dirty="0" smtClean="0"/>
              <a:t>.</a:t>
            </a:r>
          </a:p>
          <a:p>
            <a:r>
              <a:rPr lang="en-US" sz="3200" dirty="0"/>
              <a:t>O. </a:t>
            </a:r>
            <a:r>
              <a:rPr lang="en-US" sz="3200" dirty="0" err="1"/>
              <a:t>Shriki</a:t>
            </a:r>
            <a:r>
              <a:rPr lang="en-US" sz="3200" dirty="0"/>
              <a:t>, D. Hansel and H. </a:t>
            </a:r>
            <a:r>
              <a:rPr lang="en-US" sz="3200" dirty="0" err="1"/>
              <a:t>Sompolinsky</a:t>
            </a:r>
            <a:r>
              <a:rPr lang="en-US" sz="3200" dirty="0"/>
              <a:t> (2003) Rate models for conductance-based cortical neuronal networks. Neural Computation 15, pp. 1809–1841</a:t>
            </a:r>
            <a:endParaRPr lang="fr-CH" sz="3200" dirty="0" smtClean="0"/>
          </a:p>
          <a:p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5802" y="7464067"/>
            <a:ext cx="1907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Head Direction Cells and Field Models for Head direction and Spatial Working Memory</a:t>
            </a:r>
            <a:endParaRPr lang="fr-CH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305" y="7967753"/>
            <a:ext cx="2004579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</a:t>
            </a:r>
            <a:r>
              <a:rPr lang="en-US" sz="3200" dirty="0"/>
              <a:t>. S. Taube and R. U. Muller (1998) Comparisons of head direction cell activity in the </a:t>
            </a:r>
            <a:r>
              <a:rPr lang="en-US" sz="3200" dirty="0" err="1"/>
              <a:t>postsubiculum</a:t>
            </a:r>
            <a:r>
              <a:rPr lang="en-US" sz="3200" dirty="0"/>
              <a:t> and anterior thalamus of freely moving rats. Hippocampus 8, pp. 87–108. </a:t>
            </a:r>
            <a:endParaRPr lang="en-US" sz="3200" dirty="0" smtClean="0"/>
          </a:p>
          <a:p>
            <a:r>
              <a:rPr lang="en-US" sz="3200" dirty="0"/>
              <a:t>A.D. </a:t>
            </a:r>
            <a:r>
              <a:rPr lang="en-US" sz="3200" dirty="0" err="1"/>
              <a:t>Redish</a:t>
            </a:r>
            <a:r>
              <a:rPr lang="en-US" sz="3200" dirty="0"/>
              <a:t>, A.N. </a:t>
            </a:r>
            <a:r>
              <a:rPr lang="en-US" sz="3200" dirty="0" err="1"/>
              <a:t>Elga</a:t>
            </a:r>
            <a:r>
              <a:rPr lang="en-US" sz="3200" dirty="0"/>
              <a:t> and D.S. </a:t>
            </a:r>
            <a:r>
              <a:rPr lang="en-US" sz="3200" dirty="0" err="1"/>
              <a:t>Touretzky</a:t>
            </a:r>
            <a:r>
              <a:rPr lang="en-US" sz="3200" dirty="0"/>
              <a:t> (1996) A coupled attractor model of the rodent head direction system. Network 7, pp. 671–685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K. Zhang (1996) </a:t>
            </a:r>
            <a:r>
              <a:rPr lang="en-US" sz="3200" dirty="0" err="1"/>
              <a:t>Representaton</a:t>
            </a:r>
            <a:r>
              <a:rPr lang="en-US" sz="3200" dirty="0"/>
              <a:t> of spatial orientation by the intrinsic dynamics of the head-direction ensemble: a theory. J. </a:t>
            </a:r>
            <a:r>
              <a:rPr lang="en-US" sz="3200" dirty="0" err="1"/>
              <a:t>Neurosci</a:t>
            </a:r>
            <a:r>
              <a:rPr lang="en-US" sz="3200" dirty="0"/>
              <a:t>. 16, pp. 2112–2126.</a:t>
            </a:r>
            <a:endParaRPr lang="en-US" sz="3200" dirty="0" smtClean="0"/>
          </a:p>
          <a:p>
            <a:r>
              <a:rPr lang="fr-CH" sz="3200" dirty="0" smtClean="0"/>
              <a:t>A </a:t>
            </a:r>
            <a:r>
              <a:rPr lang="fr-CH" sz="3200" dirty="0"/>
              <a:t>Compte, N Brunel, PS Goldman-</a:t>
            </a:r>
            <a:r>
              <a:rPr lang="fr-CH" sz="3200" dirty="0" err="1"/>
              <a:t>Rakic</a:t>
            </a:r>
            <a:r>
              <a:rPr lang="fr-CH" sz="3200" dirty="0"/>
              <a:t>, XJ </a:t>
            </a:r>
            <a:r>
              <a:rPr lang="fr-CH" sz="3200" dirty="0" smtClean="0"/>
              <a:t>Wang (2000) </a:t>
            </a:r>
            <a:r>
              <a:rPr lang="en-US" sz="3200" dirty="0" smtClean="0"/>
              <a:t>Synaptic </a:t>
            </a:r>
            <a:r>
              <a:rPr lang="en-US" sz="3200" dirty="0"/>
              <a:t>mechanisms and network dynamics underlying spatial working </a:t>
            </a:r>
            <a:r>
              <a:rPr lang="en-US" sz="3200" dirty="0" smtClean="0"/>
              <a:t>memory</a:t>
            </a:r>
            <a:r>
              <a:rPr lang="fr-CH" sz="3200" dirty="0" smtClean="0"/>
              <a:t>, </a:t>
            </a:r>
            <a:r>
              <a:rPr lang="fr-CH" sz="3200" dirty="0" err="1" smtClean="0"/>
              <a:t>Cerebral</a:t>
            </a:r>
            <a:r>
              <a:rPr lang="fr-CH" sz="3200" dirty="0" smtClean="0"/>
              <a:t> </a:t>
            </a:r>
            <a:r>
              <a:rPr lang="fr-CH" sz="3200" dirty="0"/>
              <a:t>Cortex 10 (9), </a:t>
            </a:r>
            <a:r>
              <a:rPr lang="fr-CH" sz="3200" dirty="0" smtClean="0"/>
              <a:t>910-923</a:t>
            </a:r>
            <a:endParaRPr lang="fr-CH" sz="32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233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408039"/>
              </p:ext>
            </p:extLst>
          </p:nvPr>
        </p:nvGraphicFramePr>
        <p:xfrm>
          <a:off x="9579428" y="10475314"/>
          <a:ext cx="2616427" cy="114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3" name="Equation" r:id="rId4" imgW="583920" imgH="253800" progId="Equation.3">
                  <p:embed/>
                </p:oleObj>
              </mc:Choice>
              <mc:Fallback>
                <p:oleObj name="Equation" r:id="rId4" imgW="58392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9428" y="10475314"/>
                        <a:ext cx="2616427" cy="114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79900" y="7432040"/>
            <a:ext cx="2277035" cy="1946621"/>
            <a:chOff x="4611" y="3499"/>
            <a:chExt cx="715" cy="692"/>
          </a:xfrm>
        </p:grpSpPr>
        <p:sp>
          <p:nvSpPr>
            <p:cNvPr id="9240" name="Oval 7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Oval 9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10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11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12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13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14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15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16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17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18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19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20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Oval 21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22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23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24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25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26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27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28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29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30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31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32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33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34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5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36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Line 37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38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39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40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Line 60"/>
          <p:cNvSpPr>
            <a:spLocks noChangeShapeType="1"/>
          </p:cNvSpPr>
          <p:nvPr/>
        </p:nvSpPr>
        <p:spPr bwMode="auto">
          <a:xfrm>
            <a:off x="14716334" y="569358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8" name="Line 61"/>
          <p:cNvSpPr>
            <a:spLocks noChangeShapeType="1"/>
          </p:cNvSpPr>
          <p:nvPr/>
        </p:nvSpPr>
        <p:spPr bwMode="auto">
          <a:xfrm flipV="1">
            <a:off x="14716334" y="479903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9" name="Line 62"/>
          <p:cNvSpPr>
            <a:spLocks noChangeShapeType="1"/>
          </p:cNvSpPr>
          <p:nvPr/>
        </p:nvSpPr>
        <p:spPr bwMode="auto">
          <a:xfrm>
            <a:off x="14716334" y="5437598"/>
            <a:ext cx="255088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1616811" y="10493870"/>
            <a:ext cx="780828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frequency</a:t>
            </a:r>
            <a:r>
              <a:rPr lang="fr-CH" sz="5100" dirty="0"/>
              <a:t> (single </a:t>
            </a:r>
            <a:r>
              <a:rPr lang="fr-CH" sz="5100" dirty="0" err="1"/>
              <a:t>neuron</a:t>
            </a:r>
            <a:r>
              <a:rPr lang="fr-CH" sz="5100" dirty="0"/>
              <a:t>)</a:t>
            </a:r>
            <a:endParaRPr lang="fr-FR" sz="5100" dirty="0"/>
          </a:p>
        </p:txBody>
      </p:sp>
      <p:sp>
        <p:nvSpPr>
          <p:cNvPr id="9232" name="TextBox 71"/>
          <p:cNvSpPr txBox="1">
            <a:spLocks noChangeArrowheads="1"/>
          </p:cNvSpPr>
          <p:nvPr/>
        </p:nvSpPr>
        <p:spPr bwMode="auto">
          <a:xfrm>
            <a:off x="1768320" y="2633821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Homogeneous network</a:t>
            </a:r>
          </a:p>
          <a:p>
            <a:r>
              <a:rPr lang="en-US" dirty="0"/>
              <a:t>All neurons are identical,</a:t>
            </a:r>
          </a:p>
          <a:p>
            <a:r>
              <a:rPr lang="en-US" b="1" dirty="0"/>
              <a:t>Single neuron rate = population rate</a:t>
            </a:r>
          </a:p>
        </p:txBody>
      </p:sp>
      <p:pic>
        <p:nvPicPr>
          <p:cNvPr id="9233" name="Picture 53" descr="spike_brunel_r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65929" y="4033894"/>
            <a:ext cx="10822489" cy="5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59"/>
          <p:cNvSpPr txBox="1">
            <a:spLocks noChangeArrowheads="1"/>
          </p:cNvSpPr>
          <p:nvPr/>
        </p:nvSpPr>
        <p:spPr bwMode="auto">
          <a:xfrm>
            <a:off x="14888894" y="4033894"/>
            <a:ext cx="671856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A(t)= A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5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const</a:t>
            </a:r>
            <a:endParaRPr lang="en-US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35" name="Straight Arrow Connector 73"/>
          <p:cNvCxnSpPr>
            <a:cxnSpLocks noChangeShapeType="1"/>
          </p:cNvCxnSpPr>
          <p:nvPr/>
        </p:nvCxnSpPr>
        <p:spPr bwMode="auto">
          <a:xfrm>
            <a:off x="15736687" y="7094475"/>
            <a:ext cx="2896000" cy="2814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9236" name="TextBox 75"/>
          <p:cNvSpPr txBox="1">
            <a:spLocks noChangeArrowheads="1"/>
          </p:cNvSpPr>
          <p:nvPr/>
        </p:nvSpPr>
        <p:spPr bwMode="auto">
          <a:xfrm>
            <a:off x="13864790" y="6585318"/>
            <a:ext cx="374379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Single neuron</a:t>
            </a: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8622"/>
              </p:ext>
            </p:extLst>
          </p:nvPr>
        </p:nvGraphicFramePr>
        <p:xfrm>
          <a:off x="3601528" y="5460104"/>
          <a:ext cx="6645558" cy="1459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4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528" y="5460104"/>
                        <a:ext cx="6645558" cy="145996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Connector 5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3"/>
          <p:cNvSpPr txBox="1">
            <a:spLocks/>
          </p:cNvSpPr>
          <p:nvPr/>
        </p:nvSpPr>
        <p:spPr>
          <a:xfrm>
            <a:off x="1386348" y="0"/>
            <a:ext cx="1947527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 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stationary state/asynchronous activity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112692" y="10554009"/>
            <a:ext cx="720101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ate=1/(</a:t>
            </a:r>
            <a:r>
              <a:rPr lang="en-US" dirty="0" err="1" smtClean="0"/>
              <a:t>meanInterval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041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356917"/>
              </p:ext>
            </p:extLst>
          </p:nvPr>
        </p:nvGraphicFramePr>
        <p:xfrm>
          <a:off x="7294605" y="8073577"/>
          <a:ext cx="2657585" cy="130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5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605" y="8073577"/>
                        <a:ext cx="2657585" cy="130508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H="1" flipV="1">
            <a:off x="6928822" y="6733950"/>
            <a:ext cx="365783" cy="1415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514128" y="7078599"/>
            <a:ext cx="38587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constant  input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676237" y="6733950"/>
            <a:ext cx="1276068" cy="2947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52305" y="9499538"/>
            <a:ext cx="9979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Gain function at appropriate noise level</a:t>
            </a:r>
            <a:endParaRPr lang="fr-CH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085" y="7671903"/>
            <a:ext cx="11384848" cy="31547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9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6117" y="3565522"/>
            <a:ext cx="7853368" cy="31700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8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18 +</a:t>
            </a:r>
          </a:p>
          <a:p>
            <a:r>
              <a:rPr lang="en-US" sz="4400" dirty="0"/>
              <a:t>+</a:t>
            </a:r>
            <a:r>
              <a:rPr lang="en-US" sz="4400" dirty="0" smtClean="0"/>
              <a:t>Ch. 12.3.7+Ch 15.1-15.2.3</a:t>
            </a:r>
          </a:p>
        </p:txBody>
      </p:sp>
      <p:pic>
        <p:nvPicPr>
          <p:cNvPr id="7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1297" y="7119117"/>
            <a:ext cx="2678166" cy="3813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6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Review 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mean-field argument for homogeneous population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937" y="1198107"/>
            <a:ext cx="20087487" cy="10110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- single neuron is driven by the ‘population activity’ of all others</a:t>
            </a:r>
          </a:p>
          <a:p>
            <a:r>
              <a:rPr lang="en-US" sz="5400" dirty="0" smtClean="0"/>
              <a:t>- all neurons in populations receive the same input</a:t>
            </a:r>
          </a:p>
          <a:p>
            <a:r>
              <a:rPr lang="en-US" sz="5400" dirty="0"/>
              <a:t>- mean-field argument work for fully connected and randomly</a:t>
            </a:r>
          </a:p>
          <a:p>
            <a:r>
              <a:rPr lang="en-US" sz="5400" dirty="0"/>
              <a:t>      connected </a:t>
            </a:r>
            <a:r>
              <a:rPr lang="en-US" sz="5400" dirty="0" smtClean="0"/>
              <a:t>populations</a:t>
            </a:r>
          </a:p>
          <a:p>
            <a:r>
              <a:rPr lang="en-US" sz="5400" dirty="0" smtClean="0"/>
              <a:t>- in the </a:t>
            </a:r>
            <a:r>
              <a:rPr lang="en-US" sz="5400" b="1" dirty="0" smtClean="0"/>
              <a:t>stationary</a:t>
            </a:r>
            <a:r>
              <a:rPr lang="en-US" sz="5400" dirty="0" smtClean="0"/>
              <a:t> state, the single neuron firing rate is equal to 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the ‘population activity’ of a homogeneous population</a:t>
            </a:r>
          </a:p>
          <a:p>
            <a:r>
              <a:rPr lang="en-US" sz="5400" dirty="0" smtClean="0"/>
              <a:t>- in the </a:t>
            </a:r>
            <a:r>
              <a:rPr lang="en-US" sz="5400" b="1" dirty="0" smtClean="0"/>
              <a:t>stationary</a:t>
            </a:r>
            <a:r>
              <a:rPr lang="en-US" sz="5400" dirty="0" smtClean="0"/>
              <a:t> state, ‘population activity’ can be predicted by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(</a:t>
            </a:r>
            <a:r>
              <a:rPr lang="en-US" sz="5400" dirty="0" err="1" smtClean="0"/>
              <a:t>i</a:t>
            </a:r>
            <a:r>
              <a:rPr lang="en-US" sz="5400" dirty="0" smtClean="0"/>
              <a:t>)   single neuron gain function (f-I curve)  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(ii)  external input 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 (iii) intra-population coupling strength</a:t>
            </a:r>
          </a:p>
          <a:p>
            <a:r>
              <a:rPr lang="en-US" sz="5400" dirty="0" smtClean="0"/>
              <a:t>- in the </a:t>
            </a:r>
            <a:r>
              <a:rPr lang="en-US" sz="5400" b="1" dirty="0" smtClean="0"/>
              <a:t>stationary </a:t>
            </a:r>
            <a:r>
              <a:rPr lang="en-US" sz="5400" dirty="0" smtClean="0"/>
              <a:t>state, choice </a:t>
            </a:r>
            <a:r>
              <a:rPr lang="en-US" sz="5400" dirty="0"/>
              <a:t>of neuron model irrelevant  </a:t>
            </a:r>
            <a:endParaRPr lang="en-US" sz="5400" dirty="0" smtClean="0"/>
          </a:p>
          <a:p>
            <a:r>
              <a:rPr lang="en-US" sz="5400" dirty="0"/>
              <a:t> </a:t>
            </a:r>
            <a:r>
              <a:rPr lang="en-US" sz="5400" dirty="0" smtClean="0"/>
              <a:t>                 </a:t>
            </a:r>
            <a:r>
              <a:rPr lang="en-US" sz="5400" dirty="0"/>
              <a:t>(apart from gain </a:t>
            </a:r>
            <a:r>
              <a:rPr lang="en-US" sz="5400" dirty="0" smtClean="0"/>
              <a:t>function/f-I curve)</a:t>
            </a:r>
          </a:p>
        </p:txBody>
      </p:sp>
    </p:spTree>
    <p:extLst>
      <p:ext uri="{BB962C8B-B14F-4D97-AF65-F5344CB8AC3E}">
        <p14:creationId xmlns:p14="http://schemas.microsoft.com/office/powerpoint/2010/main" val="18536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364" name="Group 363"/>
          <p:cNvGrpSpPr/>
          <p:nvPr/>
        </p:nvGrpSpPr>
        <p:grpSpPr>
          <a:xfrm>
            <a:off x="12919166" y="1595037"/>
            <a:ext cx="7826714" cy="7145110"/>
            <a:chOff x="2389577" y="1735645"/>
            <a:chExt cx="14708828" cy="982593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418468" y="2888988"/>
              <a:ext cx="2682175" cy="1946621"/>
              <a:chOff x="4611" y="3499"/>
              <a:chExt cx="715" cy="692"/>
            </a:xfrm>
          </p:grpSpPr>
          <p:sp>
            <p:nvSpPr>
              <p:cNvPr id="15690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1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2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3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4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5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6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7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8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9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0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1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2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3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4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5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6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7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8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9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0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1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2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3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4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5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6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7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8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9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0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1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2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3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6" name="Freeform 39"/>
            <p:cNvSpPr>
              <a:spLocks/>
            </p:cNvSpPr>
            <p:nvPr/>
          </p:nvSpPr>
          <p:spPr bwMode="auto">
            <a:xfrm>
              <a:off x="2389577" y="3634443"/>
              <a:ext cx="2798467" cy="739829"/>
            </a:xfrm>
            <a:custGeom>
              <a:avLst/>
              <a:gdLst>
                <a:gd name="T0" fmla="*/ 0 w 1003"/>
                <a:gd name="T1" fmla="*/ 2147483647 h 263"/>
                <a:gd name="T2" fmla="*/ 2147483647 w 1003"/>
                <a:gd name="T3" fmla="*/ 2147483647 h 263"/>
                <a:gd name="T4" fmla="*/ 2147483647 w 1003"/>
                <a:gd name="T5" fmla="*/ 2147483647 h 263"/>
                <a:gd name="T6" fmla="*/ 2147483647 w 1003"/>
                <a:gd name="T7" fmla="*/ 2147483647 h 263"/>
                <a:gd name="T8" fmla="*/ 2147483647 w 1003"/>
                <a:gd name="T9" fmla="*/ 2147483647 h 263"/>
                <a:gd name="T10" fmla="*/ 2147483647 w 1003"/>
                <a:gd name="T11" fmla="*/ 2147483647 h 263"/>
                <a:gd name="T12" fmla="*/ 2147483647 w 1003"/>
                <a:gd name="T13" fmla="*/ 2147483647 h 263"/>
                <a:gd name="T14" fmla="*/ 2147483647 w 1003"/>
                <a:gd name="T15" fmla="*/ 2147483647 h 263"/>
                <a:gd name="T16" fmla="*/ 2147483647 w 1003"/>
                <a:gd name="T17" fmla="*/ 2147483647 h 263"/>
                <a:gd name="T18" fmla="*/ 2147483647 w 1003"/>
                <a:gd name="T19" fmla="*/ 2147483647 h 263"/>
                <a:gd name="T20" fmla="*/ 2147483647 w 1003"/>
                <a:gd name="T21" fmla="*/ 2147483647 h 263"/>
                <a:gd name="T22" fmla="*/ 2147483647 w 1003"/>
                <a:gd name="T23" fmla="*/ 0 h 263"/>
                <a:gd name="T24" fmla="*/ 2147483647 w 1003"/>
                <a:gd name="T25" fmla="*/ 2147483647 h 263"/>
                <a:gd name="T26" fmla="*/ 2147483647 w 1003"/>
                <a:gd name="T27" fmla="*/ 2147483647 h 263"/>
                <a:gd name="T28" fmla="*/ 2147483647 w 1003"/>
                <a:gd name="T29" fmla="*/ 2147483647 h 263"/>
                <a:gd name="T30" fmla="*/ 2147483647 w 1003"/>
                <a:gd name="T31" fmla="*/ 2147483647 h 263"/>
                <a:gd name="T32" fmla="*/ 2147483647 w 1003"/>
                <a:gd name="T33" fmla="*/ 2147483647 h 263"/>
                <a:gd name="T34" fmla="*/ 2147483647 w 1003"/>
                <a:gd name="T35" fmla="*/ 2147483647 h 263"/>
                <a:gd name="T36" fmla="*/ 2147483647 w 1003"/>
                <a:gd name="T37" fmla="*/ 2147483647 h 263"/>
                <a:gd name="T38" fmla="*/ 2147483647 w 1003"/>
                <a:gd name="T39" fmla="*/ 2147483647 h 263"/>
                <a:gd name="T40" fmla="*/ 2147483647 w 1003"/>
                <a:gd name="T41" fmla="*/ 2147483647 h 263"/>
                <a:gd name="T42" fmla="*/ 2147483647 w 1003"/>
                <a:gd name="T43" fmla="*/ 2147483647 h 263"/>
                <a:gd name="T44" fmla="*/ 2147483647 w 1003"/>
                <a:gd name="T45" fmla="*/ 2147483647 h 263"/>
                <a:gd name="T46" fmla="*/ 2147483647 w 1003"/>
                <a:gd name="T47" fmla="*/ 2147483647 h 263"/>
                <a:gd name="T48" fmla="*/ 2147483647 w 1003"/>
                <a:gd name="T49" fmla="*/ 2147483647 h 263"/>
                <a:gd name="T50" fmla="*/ 2147483647 w 1003"/>
                <a:gd name="T51" fmla="*/ 2147483647 h 263"/>
                <a:gd name="T52" fmla="*/ 2147483647 w 1003"/>
                <a:gd name="T53" fmla="*/ 2147483647 h 263"/>
                <a:gd name="T54" fmla="*/ 2147483647 w 1003"/>
                <a:gd name="T55" fmla="*/ 2147483647 h 263"/>
                <a:gd name="T56" fmla="*/ 2147483647 w 1003"/>
                <a:gd name="T57" fmla="*/ 2147483647 h 263"/>
                <a:gd name="T58" fmla="*/ 2147483647 w 1003"/>
                <a:gd name="T59" fmla="*/ 2147483647 h 263"/>
                <a:gd name="T60" fmla="*/ 2147483647 w 1003"/>
                <a:gd name="T61" fmla="*/ 2147483647 h 263"/>
                <a:gd name="T62" fmla="*/ 2147483647 w 1003"/>
                <a:gd name="T63" fmla="*/ 2147483647 h 263"/>
                <a:gd name="T64" fmla="*/ 2147483647 w 1003"/>
                <a:gd name="T65" fmla="*/ 2147483647 h 263"/>
                <a:gd name="T66" fmla="*/ 2147483647 w 1003"/>
                <a:gd name="T67" fmla="*/ 2147483647 h 263"/>
                <a:gd name="T68" fmla="*/ 2147483647 w 1003"/>
                <a:gd name="T69" fmla="*/ 2147483647 h 263"/>
                <a:gd name="T70" fmla="*/ 2147483647 w 1003"/>
                <a:gd name="T71" fmla="*/ 2147483647 h 263"/>
                <a:gd name="T72" fmla="*/ 2147483647 w 1003"/>
                <a:gd name="T73" fmla="*/ 2147483647 h 263"/>
                <a:gd name="T74" fmla="*/ 2147483647 w 1003"/>
                <a:gd name="T75" fmla="*/ 2147483647 h 263"/>
                <a:gd name="T76" fmla="*/ 2147483647 w 1003"/>
                <a:gd name="T77" fmla="*/ 2147483647 h 263"/>
                <a:gd name="T78" fmla="*/ 2147483647 w 1003"/>
                <a:gd name="T79" fmla="*/ 2147483647 h 263"/>
                <a:gd name="T80" fmla="*/ 2147483647 w 1003"/>
                <a:gd name="T81" fmla="*/ 2147483647 h 263"/>
                <a:gd name="T82" fmla="*/ 2147483647 w 1003"/>
                <a:gd name="T83" fmla="*/ 2147483647 h 2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"/>
                <a:gd name="T127" fmla="*/ 0 h 263"/>
                <a:gd name="T128" fmla="*/ 1003 w 1003"/>
                <a:gd name="T129" fmla="*/ 263 h 2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" h="263">
                  <a:moveTo>
                    <a:pt x="0" y="192"/>
                  </a:moveTo>
                  <a:cubicBezTo>
                    <a:pt x="7" y="179"/>
                    <a:pt x="11" y="164"/>
                    <a:pt x="20" y="152"/>
                  </a:cubicBezTo>
                  <a:cubicBezTo>
                    <a:pt x="28" y="140"/>
                    <a:pt x="42" y="134"/>
                    <a:pt x="50" y="122"/>
                  </a:cubicBezTo>
                  <a:cubicBezTo>
                    <a:pt x="56" y="113"/>
                    <a:pt x="55" y="101"/>
                    <a:pt x="60" y="91"/>
                  </a:cubicBezTo>
                  <a:cubicBezTo>
                    <a:pt x="73" y="65"/>
                    <a:pt x="81" y="60"/>
                    <a:pt x="101" y="41"/>
                  </a:cubicBezTo>
                  <a:cubicBezTo>
                    <a:pt x="107" y="106"/>
                    <a:pt x="111" y="162"/>
                    <a:pt x="131" y="223"/>
                  </a:cubicBezTo>
                  <a:cubicBezTo>
                    <a:pt x="149" y="186"/>
                    <a:pt x="158" y="151"/>
                    <a:pt x="171" y="112"/>
                  </a:cubicBezTo>
                  <a:cubicBezTo>
                    <a:pt x="175" y="122"/>
                    <a:pt x="179" y="132"/>
                    <a:pt x="182" y="142"/>
                  </a:cubicBezTo>
                  <a:cubicBezTo>
                    <a:pt x="186" y="155"/>
                    <a:pt x="181" y="190"/>
                    <a:pt x="192" y="182"/>
                  </a:cubicBezTo>
                  <a:cubicBezTo>
                    <a:pt x="210" y="170"/>
                    <a:pt x="212" y="122"/>
                    <a:pt x="212" y="122"/>
                  </a:cubicBezTo>
                  <a:cubicBezTo>
                    <a:pt x="225" y="142"/>
                    <a:pt x="246" y="205"/>
                    <a:pt x="252" y="182"/>
                  </a:cubicBezTo>
                  <a:cubicBezTo>
                    <a:pt x="267" y="122"/>
                    <a:pt x="278" y="61"/>
                    <a:pt x="293" y="0"/>
                  </a:cubicBezTo>
                  <a:cubicBezTo>
                    <a:pt x="300" y="54"/>
                    <a:pt x="300" y="109"/>
                    <a:pt x="313" y="162"/>
                  </a:cubicBezTo>
                  <a:cubicBezTo>
                    <a:pt x="316" y="176"/>
                    <a:pt x="319" y="190"/>
                    <a:pt x="323" y="203"/>
                  </a:cubicBezTo>
                  <a:cubicBezTo>
                    <a:pt x="329" y="223"/>
                    <a:pt x="343" y="263"/>
                    <a:pt x="343" y="263"/>
                  </a:cubicBezTo>
                  <a:cubicBezTo>
                    <a:pt x="354" y="229"/>
                    <a:pt x="345" y="121"/>
                    <a:pt x="374" y="203"/>
                  </a:cubicBezTo>
                  <a:cubicBezTo>
                    <a:pt x="412" y="164"/>
                    <a:pt x="419" y="185"/>
                    <a:pt x="444" y="223"/>
                  </a:cubicBezTo>
                  <a:cubicBezTo>
                    <a:pt x="454" y="207"/>
                    <a:pt x="480" y="169"/>
                    <a:pt x="485" y="152"/>
                  </a:cubicBezTo>
                  <a:cubicBezTo>
                    <a:pt x="491" y="129"/>
                    <a:pt x="490" y="104"/>
                    <a:pt x="495" y="81"/>
                  </a:cubicBezTo>
                  <a:cubicBezTo>
                    <a:pt x="497" y="71"/>
                    <a:pt x="502" y="61"/>
                    <a:pt x="505" y="51"/>
                  </a:cubicBezTo>
                  <a:cubicBezTo>
                    <a:pt x="507" y="57"/>
                    <a:pt x="523" y="114"/>
                    <a:pt x="535" y="112"/>
                  </a:cubicBezTo>
                  <a:cubicBezTo>
                    <a:pt x="552" y="109"/>
                    <a:pt x="556" y="85"/>
                    <a:pt x="566" y="71"/>
                  </a:cubicBezTo>
                  <a:cubicBezTo>
                    <a:pt x="569" y="61"/>
                    <a:pt x="566" y="38"/>
                    <a:pt x="576" y="41"/>
                  </a:cubicBezTo>
                  <a:cubicBezTo>
                    <a:pt x="590" y="46"/>
                    <a:pt x="589" y="68"/>
                    <a:pt x="596" y="81"/>
                  </a:cubicBezTo>
                  <a:cubicBezTo>
                    <a:pt x="616" y="116"/>
                    <a:pt x="617" y="113"/>
                    <a:pt x="646" y="142"/>
                  </a:cubicBezTo>
                  <a:cubicBezTo>
                    <a:pt x="670" y="235"/>
                    <a:pt x="652" y="200"/>
                    <a:pt x="687" y="253"/>
                  </a:cubicBezTo>
                  <a:cubicBezTo>
                    <a:pt x="697" y="224"/>
                    <a:pt x="689" y="187"/>
                    <a:pt x="707" y="162"/>
                  </a:cubicBezTo>
                  <a:cubicBezTo>
                    <a:pt x="715" y="151"/>
                    <a:pt x="734" y="155"/>
                    <a:pt x="747" y="152"/>
                  </a:cubicBezTo>
                  <a:cubicBezTo>
                    <a:pt x="754" y="122"/>
                    <a:pt x="761" y="91"/>
                    <a:pt x="768" y="61"/>
                  </a:cubicBezTo>
                  <a:cubicBezTo>
                    <a:pt x="777" y="21"/>
                    <a:pt x="816" y="146"/>
                    <a:pt x="818" y="152"/>
                  </a:cubicBezTo>
                  <a:cubicBezTo>
                    <a:pt x="825" y="142"/>
                    <a:pt x="827" y="118"/>
                    <a:pt x="838" y="122"/>
                  </a:cubicBezTo>
                  <a:cubicBezTo>
                    <a:pt x="851" y="126"/>
                    <a:pt x="844" y="149"/>
                    <a:pt x="848" y="162"/>
                  </a:cubicBezTo>
                  <a:cubicBezTo>
                    <a:pt x="851" y="172"/>
                    <a:pt x="855" y="182"/>
                    <a:pt x="859" y="192"/>
                  </a:cubicBezTo>
                  <a:cubicBezTo>
                    <a:pt x="866" y="182"/>
                    <a:pt x="874" y="173"/>
                    <a:pt x="879" y="162"/>
                  </a:cubicBezTo>
                  <a:cubicBezTo>
                    <a:pt x="884" y="153"/>
                    <a:pt x="882" y="125"/>
                    <a:pt x="889" y="132"/>
                  </a:cubicBezTo>
                  <a:cubicBezTo>
                    <a:pt x="901" y="144"/>
                    <a:pt x="892" y="166"/>
                    <a:pt x="899" y="182"/>
                  </a:cubicBezTo>
                  <a:cubicBezTo>
                    <a:pt x="903" y="191"/>
                    <a:pt x="912" y="196"/>
                    <a:pt x="919" y="203"/>
                  </a:cubicBezTo>
                  <a:cubicBezTo>
                    <a:pt x="922" y="183"/>
                    <a:pt x="914" y="157"/>
                    <a:pt x="929" y="142"/>
                  </a:cubicBezTo>
                  <a:cubicBezTo>
                    <a:pt x="938" y="133"/>
                    <a:pt x="944" y="161"/>
                    <a:pt x="950" y="172"/>
                  </a:cubicBezTo>
                  <a:cubicBezTo>
                    <a:pt x="955" y="182"/>
                    <a:pt x="957" y="193"/>
                    <a:pt x="960" y="203"/>
                  </a:cubicBezTo>
                  <a:cubicBezTo>
                    <a:pt x="969" y="158"/>
                    <a:pt x="980" y="102"/>
                    <a:pt x="1000" y="61"/>
                  </a:cubicBezTo>
                  <a:cubicBezTo>
                    <a:pt x="1003" y="55"/>
                    <a:pt x="1000" y="74"/>
                    <a:pt x="1000" y="8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7" name="Line 40"/>
            <p:cNvSpPr>
              <a:spLocks noChangeShapeType="1"/>
            </p:cNvSpPr>
            <p:nvPr/>
          </p:nvSpPr>
          <p:spPr bwMode="auto">
            <a:xfrm>
              <a:off x="5360604" y="3943876"/>
              <a:ext cx="84779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8" name="Text Box 41"/>
            <p:cNvSpPr txBox="1">
              <a:spLocks noChangeArrowheads="1"/>
            </p:cNvSpPr>
            <p:nvPr/>
          </p:nvSpPr>
          <p:spPr bwMode="auto">
            <a:xfrm>
              <a:off x="2757204" y="2703328"/>
              <a:ext cx="1187885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I(t)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5369" name="Line 42"/>
            <p:cNvSpPr>
              <a:spLocks noChangeShapeType="1"/>
            </p:cNvSpPr>
            <p:nvPr/>
          </p:nvSpPr>
          <p:spPr bwMode="auto">
            <a:xfrm>
              <a:off x="9442014" y="3175918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0" name="Line 43"/>
            <p:cNvSpPr>
              <a:spLocks noChangeShapeType="1"/>
            </p:cNvSpPr>
            <p:nvPr/>
          </p:nvSpPr>
          <p:spPr bwMode="auto">
            <a:xfrm>
              <a:off x="9442014" y="3687890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1" name="Line 44"/>
            <p:cNvSpPr>
              <a:spLocks noChangeShapeType="1"/>
            </p:cNvSpPr>
            <p:nvPr/>
          </p:nvSpPr>
          <p:spPr bwMode="auto">
            <a:xfrm>
              <a:off x="9442014" y="4197049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2" name="Line 45"/>
            <p:cNvSpPr>
              <a:spLocks noChangeShapeType="1"/>
            </p:cNvSpPr>
            <p:nvPr/>
          </p:nvSpPr>
          <p:spPr bwMode="auto">
            <a:xfrm>
              <a:off x="9442014" y="4709021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3" name="Line 46"/>
            <p:cNvSpPr>
              <a:spLocks noChangeShapeType="1"/>
            </p:cNvSpPr>
            <p:nvPr/>
          </p:nvSpPr>
          <p:spPr bwMode="auto">
            <a:xfrm>
              <a:off x="9783379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4" name="Line 47"/>
            <p:cNvSpPr>
              <a:spLocks noChangeShapeType="1"/>
            </p:cNvSpPr>
            <p:nvPr/>
          </p:nvSpPr>
          <p:spPr bwMode="auto">
            <a:xfrm>
              <a:off x="10293555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5" name="Line 48"/>
            <p:cNvSpPr>
              <a:spLocks noChangeShapeType="1"/>
            </p:cNvSpPr>
            <p:nvPr/>
          </p:nvSpPr>
          <p:spPr bwMode="auto">
            <a:xfrm>
              <a:off x="11313908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6" name="Line 49"/>
            <p:cNvSpPr>
              <a:spLocks noChangeShapeType="1"/>
            </p:cNvSpPr>
            <p:nvPr/>
          </p:nvSpPr>
          <p:spPr bwMode="auto">
            <a:xfrm>
              <a:off x="11482717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7" name="Line 50"/>
            <p:cNvSpPr>
              <a:spLocks noChangeShapeType="1"/>
            </p:cNvSpPr>
            <p:nvPr/>
          </p:nvSpPr>
          <p:spPr bwMode="auto">
            <a:xfrm>
              <a:off x="11145101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8" name="Line 51"/>
            <p:cNvSpPr>
              <a:spLocks noChangeShapeType="1"/>
            </p:cNvSpPr>
            <p:nvPr/>
          </p:nvSpPr>
          <p:spPr bwMode="auto">
            <a:xfrm>
              <a:off x="9610819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9" name="Line 52"/>
            <p:cNvSpPr>
              <a:spLocks noChangeShapeType="1"/>
            </p:cNvSpPr>
            <p:nvPr/>
          </p:nvSpPr>
          <p:spPr bwMode="auto">
            <a:xfrm>
              <a:off x="10120996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0" name="Line 53"/>
            <p:cNvSpPr>
              <a:spLocks noChangeShapeType="1"/>
            </p:cNvSpPr>
            <p:nvPr/>
          </p:nvSpPr>
          <p:spPr bwMode="auto">
            <a:xfrm>
              <a:off x="10293555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1" name="Line 54"/>
            <p:cNvSpPr>
              <a:spLocks noChangeShapeType="1"/>
            </p:cNvSpPr>
            <p:nvPr/>
          </p:nvSpPr>
          <p:spPr bwMode="auto">
            <a:xfrm>
              <a:off x="10972541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2" name="Line 55"/>
            <p:cNvSpPr>
              <a:spLocks noChangeShapeType="1"/>
            </p:cNvSpPr>
            <p:nvPr/>
          </p:nvSpPr>
          <p:spPr bwMode="auto">
            <a:xfrm>
              <a:off x="9610819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3" name="Line 56"/>
            <p:cNvSpPr>
              <a:spLocks noChangeShapeType="1"/>
            </p:cNvSpPr>
            <p:nvPr/>
          </p:nvSpPr>
          <p:spPr bwMode="auto">
            <a:xfrm>
              <a:off x="10634924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4" name="Line 57"/>
            <p:cNvSpPr>
              <a:spLocks noChangeShapeType="1"/>
            </p:cNvSpPr>
            <p:nvPr/>
          </p:nvSpPr>
          <p:spPr bwMode="auto">
            <a:xfrm>
              <a:off x="11145101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5" name="Line 58"/>
            <p:cNvSpPr>
              <a:spLocks noChangeShapeType="1"/>
            </p:cNvSpPr>
            <p:nvPr/>
          </p:nvSpPr>
          <p:spPr bwMode="auto">
            <a:xfrm>
              <a:off x="11996645" y="3142162"/>
              <a:ext cx="1868145" cy="767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6" name="Line 59"/>
            <p:cNvSpPr>
              <a:spLocks noChangeShapeType="1"/>
            </p:cNvSpPr>
            <p:nvPr/>
          </p:nvSpPr>
          <p:spPr bwMode="auto">
            <a:xfrm>
              <a:off x="11996645" y="3524735"/>
              <a:ext cx="1868145" cy="385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7" name="Line 60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123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8" name="Line 61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506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3354614" y="2630189"/>
              <a:ext cx="2682178" cy="1946621"/>
              <a:chOff x="4611" y="3499"/>
              <a:chExt cx="715" cy="692"/>
            </a:xfrm>
          </p:grpSpPr>
          <p:sp>
            <p:nvSpPr>
              <p:cNvPr id="15656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7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8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9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0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1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2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3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4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5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6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7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9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0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3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4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7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9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0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1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4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5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6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7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8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9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0" name="Freeform 97"/>
            <p:cNvSpPr>
              <a:spLocks/>
            </p:cNvSpPr>
            <p:nvPr/>
          </p:nvSpPr>
          <p:spPr bwMode="auto">
            <a:xfrm>
              <a:off x="8590467" y="2101338"/>
              <a:ext cx="5105515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6" name="Freeform 98"/>
            <p:cNvSpPr>
              <a:spLocks/>
            </p:cNvSpPr>
            <p:nvPr/>
          </p:nvSpPr>
          <p:spPr bwMode="auto">
            <a:xfrm rot="-5400000" flipH="1" flipV="1">
              <a:off x="8245438" y="4582392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7" name="Freeform 99"/>
            <p:cNvSpPr>
              <a:spLocks/>
            </p:cNvSpPr>
            <p:nvPr/>
          </p:nvSpPr>
          <p:spPr bwMode="auto">
            <a:xfrm rot="-5400000">
              <a:off x="6549375" y="5014210"/>
              <a:ext cx="1021131" cy="337617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6549762" y="5181611"/>
              <a:ext cx="10548643" cy="6379964"/>
              <a:chOff x="1746" y="1842"/>
              <a:chExt cx="2812" cy="2268"/>
            </a:xfrm>
          </p:grpSpPr>
          <p:grpSp>
            <p:nvGrpSpPr>
              <p:cNvPr id="5" name="Group 101"/>
              <p:cNvGrpSpPr>
                <a:grpSpLocks/>
              </p:cNvGrpSpPr>
              <p:nvPr/>
            </p:nvGrpSpPr>
            <p:grpSpPr bwMode="auto">
              <a:xfrm>
                <a:off x="1847" y="1922"/>
                <a:ext cx="715" cy="692"/>
                <a:chOff x="4611" y="3499"/>
                <a:chExt cx="715" cy="692"/>
              </a:xfrm>
            </p:grpSpPr>
            <p:sp>
              <p:nvSpPr>
                <p:cNvPr id="15622" name="Oval 10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3" name="Oval 10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4" name="Oval 10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5" name="Oval 10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6" name="Oval 10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7" name="Oval 10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8" name="Oval 10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9" name="Oval 10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0" name="Oval 11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1" name="Oval 11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2" name="Oval 11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3" name="Oval 11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4" name="Oval 11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5" name="Oval 11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6" name="Oval 11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7" name="Line 11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8" name="Line 11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0" name="Line 12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1" name="Line 12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2" name="Line 12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3" name="Line 12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6" name="Line 12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8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9" name="Line 12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0" name="Line 13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1" name="Line 13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4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5" name="Line 13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6"/>
              <p:cNvGrpSpPr>
                <a:grpSpLocks/>
              </p:cNvGrpSpPr>
              <p:nvPr/>
            </p:nvGrpSpPr>
            <p:grpSpPr bwMode="auto">
              <a:xfrm>
                <a:off x="1746" y="2738"/>
                <a:ext cx="715" cy="692"/>
                <a:chOff x="4611" y="3499"/>
                <a:chExt cx="715" cy="692"/>
              </a:xfrm>
            </p:grpSpPr>
            <p:sp>
              <p:nvSpPr>
                <p:cNvPr id="15588" name="Oval 13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9" name="Oval 13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0" name="Oval 13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1" name="Oval 14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2" name="Oval 14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3" name="Oval 14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4" name="Oval 14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5" name="Oval 14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6" name="Oval 14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7" name="Oval 14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8" name="Oval 14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9" name="Oval 14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0" name="Oval 14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1" name="Oval 15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2" name="Oval 15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3" name="Line 15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4" name="Line 15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5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6" name="Line 15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7" name="Line 15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8" name="Line 15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9" name="Line 15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0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1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2" name="Line 16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3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4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5" name="Line 16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6" name="Line 16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7" name="Line 16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8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9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0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1" name="Line 17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1"/>
              <p:cNvGrpSpPr>
                <a:grpSpLocks/>
              </p:cNvGrpSpPr>
              <p:nvPr/>
            </p:nvGrpSpPr>
            <p:grpSpPr bwMode="auto">
              <a:xfrm>
                <a:off x="2664" y="2704"/>
                <a:ext cx="715" cy="692"/>
                <a:chOff x="4611" y="3499"/>
                <a:chExt cx="715" cy="692"/>
              </a:xfrm>
            </p:grpSpPr>
            <p:sp>
              <p:nvSpPr>
                <p:cNvPr id="15554" name="Oval 17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5" name="Oval 17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6" name="Oval 17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7" name="Oval 17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8" name="Oval 17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9" name="Oval 17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0" name="Oval 17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1" name="Oval 17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2" name="Oval 18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3" name="Oval 18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4" name="Oval 18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5" name="Oval 18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6" name="Oval 18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7" name="Oval 18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8" name="Oval 18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9" name="Line 18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0" name="Line 18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2" name="Line 19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3" name="Line 19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4" name="Line 19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" name="Line 19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6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7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8" name="Line 19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9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0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1" name="Line 19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2" name="Line 20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3" name="Line 20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7" name="Line 20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6"/>
              <p:cNvGrpSpPr>
                <a:grpSpLocks/>
              </p:cNvGrpSpPr>
              <p:nvPr/>
            </p:nvGrpSpPr>
            <p:grpSpPr bwMode="auto">
              <a:xfrm>
                <a:off x="2789" y="1933"/>
                <a:ext cx="715" cy="692"/>
                <a:chOff x="4611" y="3499"/>
                <a:chExt cx="715" cy="692"/>
              </a:xfrm>
            </p:grpSpPr>
            <p:sp>
              <p:nvSpPr>
                <p:cNvPr id="15520" name="Oval 20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1" name="Oval 20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2" name="Oval 20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3" name="Oval 21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4" name="Oval 21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5" name="Oval 21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6" name="Oval 21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7" name="Oval 21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8" name="Oval 21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9" name="Oval 21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0" name="Oval 21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1" name="Oval 21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2" name="Oval 21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3" name="Oval 22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4" name="Oval 22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5" name="Line 22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6" name="Line 22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7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8" name="Line 22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9" name="Line 22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0" name="Line 22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1" name="Line 22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2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3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4" name="Line 23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5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6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7" name="Line 23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8" name="Line 23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9" name="Line 23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0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1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2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3" name="Line 24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41"/>
              <p:cNvGrpSpPr>
                <a:grpSpLocks/>
              </p:cNvGrpSpPr>
              <p:nvPr/>
            </p:nvGrpSpPr>
            <p:grpSpPr bwMode="auto">
              <a:xfrm>
                <a:off x="3526" y="2693"/>
                <a:ext cx="715" cy="692"/>
                <a:chOff x="4611" y="3499"/>
                <a:chExt cx="715" cy="692"/>
              </a:xfrm>
            </p:grpSpPr>
            <p:sp>
              <p:nvSpPr>
                <p:cNvPr id="15486" name="Oval 24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7" name="Oval 24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8" name="Oval 24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9" name="Oval 24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0" name="Oval 24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1" name="Oval 24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2" name="Oval 24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3" name="Oval 24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4" name="Oval 25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5" name="Oval 25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6" name="Oval 25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7" name="Oval 25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8" name="Oval 25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9" name="Oval 25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0" name="Oval 25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1" name="Line 25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2" name="Line 25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4" name="Line 26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5" name="Line 26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6" name="Line 26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7" name="Line 26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8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9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0" name="Line 26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2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3" name="Line 26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4" name="Line 27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5" name="Line 27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8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9" name="Line 27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76"/>
              <p:cNvGrpSpPr>
                <a:grpSpLocks/>
              </p:cNvGrpSpPr>
              <p:nvPr/>
            </p:nvGrpSpPr>
            <p:grpSpPr bwMode="auto">
              <a:xfrm>
                <a:off x="3061" y="3418"/>
                <a:ext cx="715" cy="692"/>
                <a:chOff x="4611" y="3499"/>
                <a:chExt cx="715" cy="692"/>
              </a:xfrm>
            </p:grpSpPr>
            <p:sp>
              <p:nvSpPr>
                <p:cNvPr id="15452" name="Oval 27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3" name="Oval 27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4" name="Oval 27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5" name="Oval 28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6" name="Oval 28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7" name="Oval 28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8" name="Oval 28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9" name="Oval 28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0" name="Oval 28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1" name="Oval 28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" name="Oval 28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3" name="Oval 28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" name="Oval 28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5" name="Oval 29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" name="Oval 29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7" name="Line 29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" name="Line 29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9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" name="Line 29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" name="Line 29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2" name="Line 29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3" name="Line 29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4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5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6" name="Line 30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7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8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9" name="Line 30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0" name="Line 30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1" name="Line 30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3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4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5" name="Line 31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1"/>
              <p:cNvGrpSpPr>
                <a:grpSpLocks/>
              </p:cNvGrpSpPr>
              <p:nvPr/>
            </p:nvGrpSpPr>
            <p:grpSpPr bwMode="auto">
              <a:xfrm>
                <a:off x="3843" y="1842"/>
                <a:ext cx="715" cy="692"/>
                <a:chOff x="4611" y="3499"/>
                <a:chExt cx="715" cy="692"/>
              </a:xfrm>
            </p:grpSpPr>
            <p:sp>
              <p:nvSpPr>
                <p:cNvPr id="15418" name="Oval 31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9" name="Oval 31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0" name="Oval 31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1" name="Oval 31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2" name="Oval 31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3" name="Oval 31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4" name="Oval 31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5" name="Oval 31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6" name="Oval 32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7" name="Oval 32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8" name="Oval 32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9" name="Oval 32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0" name="Oval 32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1" name="Oval 32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2" name="Oval 32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3" name="Line 32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4" name="Line 32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6" name="Line 33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7" name="Line 33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8" name="Line 33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9" name="Line 33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0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1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2" name="Line 33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3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4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5" name="Line 33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6" name="Line 34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7" name="Line 34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8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0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1" name="Line 34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02" name="Freeform 346"/>
              <p:cNvSpPr>
                <a:spLocks/>
              </p:cNvSpPr>
              <p:nvPr/>
            </p:nvSpPr>
            <p:spPr bwMode="auto">
              <a:xfrm flipH="1" flipV="1">
                <a:off x="2245" y="3385"/>
                <a:ext cx="816" cy="513"/>
              </a:xfrm>
              <a:custGeom>
                <a:avLst/>
                <a:gdLst>
                  <a:gd name="T0" fmla="*/ 0 w 771"/>
                  <a:gd name="T1" fmla="*/ 13003 h 196"/>
                  <a:gd name="T2" fmla="*/ 482 w 771"/>
                  <a:gd name="T3" fmla="*/ 1830 h 196"/>
                  <a:gd name="T4" fmla="*/ 1023 w 771"/>
                  <a:gd name="T5" fmla="*/ 2408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347"/>
              <p:cNvSpPr>
                <a:spLocks/>
              </p:cNvSpPr>
              <p:nvPr/>
            </p:nvSpPr>
            <p:spPr bwMode="auto">
              <a:xfrm rot="-5400000" flipH="1" flipV="1">
                <a:off x="3213" y="2629"/>
                <a:ext cx="408" cy="196"/>
              </a:xfrm>
              <a:custGeom>
                <a:avLst/>
                <a:gdLst>
                  <a:gd name="T0" fmla="*/ 0 w 771"/>
                  <a:gd name="T1" fmla="*/ 106 h 196"/>
                  <a:gd name="T2" fmla="*/ 15 w 771"/>
                  <a:gd name="T3" fmla="*/ 15 h 196"/>
                  <a:gd name="T4" fmla="*/ 32 w 771"/>
                  <a:gd name="T5" fmla="*/ 196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348"/>
              <p:cNvSpPr>
                <a:spLocks/>
              </p:cNvSpPr>
              <p:nvPr/>
            </p:nvSpPr>
            <p:spPr bwMode="auto">
              <a:xfrm rot="-5400000">
                <a:off x="2351" y="2584"/>
                <a:ext cx="635" cy="241"/>
              </a:xfrm>
              <a:custGeom>
                <a:avLst/>
                <a:gdLst>
                  <a:gd name="T0" fmla="*/ 0 w 771"/>
                  <a:gd name="T1" fmla="*/ 298 h 196"/>
                  <a:gd name="T2" fmla="*/ 138 w 771"/>
                  <a:gd name="T3" fmla="*/ 41 h 196"/>
                  <a:gd name="T4" fmla="*/ 292 w 771"/>
                  <a:gd name="T5" fmla="*/ 55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349"/>
              <p:cNvSpPr>
                <a:spLocks/>
              </p:cNvSpPr>
              <p:nvPr/>
            </p:nvSpPr>
            <p:spPr bwMode="auto">
              <a:xfrm>
                <a:off x="2427" y="1888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350"/>
              <p:cNvSpPr>
                <a:spLocks/>
              </p:cNvSpPr>
              <p:nvPr/>
            </p:nvSpPr>
            <p:spPr bwMode="auto">
              <a:xfrm>
                <a:off x="3380" y="1933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351"/>
              <p:cNvSpPr>
                <a:spLocks/>
              </p:cNvSpPr>
              <p:nvPr/>
            </p:nvSpPr>
            <p:spPr bwMode="auto">
              <a:xfrm>
                <a:off x="3198" y="2659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352"/>
              <p:cNvSpPr>
                <a:spLocks/>
              </p:cNvSpPr>
              <p:nvPr/>
            </p:nvSpPr>
            <p:spPr bwMode="auto">
              <a:xfrm>
                <a:off x="2245" y="2704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353"/>
              <p:cNvSpPr>
                <a:spLocks/>
              </p:cNvSpPr>
              <p:nvPr/>
            </p:nvSpPr>
            <p:spPr bwMode="auto">
              <a:xfrm flipH="1" flipV="1">
                <a:off x="3424" y="2432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354"/>
              <p:cNvSpPr>
                <a:spLocks/>
              </p:cNvSpPr>
              <p:nvPr/>
            </p:nvSpPr>
            <p:spPr bwMode="auto">
              <a:xfrm flipH="1" flipV="1">
                <a:off x="2426" y="2509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355"/>
              <p:cNvSpPr>
                <a:spLocks/>
              </p:cNvSpPr>
              <p:nvPr/>
            </p:nvSpPr>
            <p:spPr bwMode="auto">
              <a:xfrm rot="-5400000">
                <a:off x="1700" y="2569"/>
                <a:ext cx="363" cy="90"/>
              </a:xfrm>
              <a:custGeom>
                <a:avLst/>
                <a:gdLst>
                  <a:gd name="T0" fmla="*/ 0 w 771"/>
                  <a:gd name="T1" fmla="*/ 2 h 196"/>
                  <a:gd name="T2" fmla="*/ 8 w 771"/>
                  <a:gd name="T3" fmla="*/ 0 h 196"/>
                  <a:gd name="T4" fmla="*/ 18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356"/>
              <p:cNvSpPr>
                <a:spLocks/>
              </p:cNvSpPr>
              <p:nvPr/>
            </p:nvSpPr>
            <p:spPr bwMode="auto">
              <a:xfrm rot="5400000" flipH="1">
                <a:off x="4082" y="2636"/>
                <a:ext cx="317" cy="91"/>
              </a:xfrm>
              <a:custGeom>
                <a:avLst/>
                <a:gdLst>
                  <a:gd name="T0" fmla="*/ 0 w 771"/>
                  <a:gd name="T1" fmla="*/ 2 h 196"/>
                  <a:gd name="T2" fmla="*/ 4 w 771"/>
                  <a:gd name="T3" fmla="*/ 0 h 196"/>
                  <a:gd name="T4" fmla="*/ 9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357"/>
              <p:cNvSpPr>
                <a:spLocks/>
              </p:cNvSpPr>
              <p:nvPr/>
            </p:nvSpPr>
            <p:spPr bwMode="auto">
              <a:xfrm rot="-5400000">
                <a:off x="3924" y="2613"/>
                <a:ext cx="272" cy="91"/>
              </a:xfrm>
              <a:custGeom>
                <a:avLst/>
                <a:gdLst>
                  <a:gd name="T0" fmla="*/ 0 w 771"/>
                  <a:gd name="T1" fmla="*/ 2 h 196"/>
                  <a:gd name="T2" fmla="*/ 2 w 771"/>
                  <a:gd name="T3" fmla="*/ 0 h 196"/>
                  <a:gd name="T4" fmla="*/ 4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358"/>
              <p:cNvSpPr>
                <a:spLocks/>
              </p:cNvSpPr>
              <p:nvPr/>
            </p:nvSpPr>
            <p:spPr bwMode="auto">
              <a:xfrm rot="-5400000" flipH="1" flipV="1">
                <a:off x="2880" y="2704"/>
                <a:ext cx="1225" cy="227"/>
              </a:xfrm>
              <a:custGeom>
                <a:avLst/>
                <a:gdLst>
                  <a:gd name="T0" fmla="*/ 0 w 771"/>
                  <a:gd name="T1" fmla="*/ 220 h 196"/>
                  <a:gd name="T2" fmla="*/ 3678 w 771"/>
                  <a:gd name="T3" fmla="*/ 31 h 196"/>
                  <a:gd name="T4" fmla="*/ 7806 w 771"/>
                  <a:gd name="T5" fmla="*/ 40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359"/>
              <p:cNvSpPr>
                <a:spLocks/>
              </p:cNvSpPr>
              <p:nvPr/>
            </p:nvSpPr>
            <p:spPr bwMode="auto">
              <a:xfrm>
                <a:off x="2381" y="3294"/>
                <a:ext cx="726" cy="317"/>
              </a:xfrm>
              <a:custGeom>
                <a:avLst/>
                <a:gdLst>
                  <a:gd name="T0" fmla="*/ 0 w 726"/>
                  <a:gd name="T1" fmla="*/ 0 h 317"/>
                  <a:gd name="T2" fmla="*/ 318 w 726"/>
                  <a:gd name="T3" fmla="*/ 272 h 317"/>
                  <a:gd name="T4" fmla="*/ 726 w 726"/>
                  <a:gd name="T5" fmla="*/ 272 h 317"/>
                  <a:gd name="T6" fmla="*/ 0 60000 65536"/>
                  <a:gd name="T7" fmla="*/ 0 60000 65536"/>
                  <a:gd name="T8" fmla="*/ 0 60000 65536"/>
                  <a:gd name="T9" fmla="*/ 0 w 726"/>
                  <a:gd name="T10" fmla="*/ 0 h 317"/>
                  <a:gd name="T11" fmla="*/ 726 w 726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6" h="317">
                    <a:moveTo>
                      <a:pt x="0" y="0"/>
                    </a:moveTo>
                    <a:cubicBezTo>
                      <a:pt x="98" y="113"/>
                      <a:pt x="197" y="227"/>
                      <a:pt x="318" y="272"/>
                    </a:cubicBezTo>
                    <a:cubicBezTo>
                      <a:pt x="439" y="317"/>
                      <a:pt x="582" y="294"/>
                      <a:pt x="726" y="27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360"/>
              <p:cNvSpPr>
                <a:spLocks/>
              </p:cNvSpPr>
              <p:nvPr/>
            </p:nvSpPr>
            <p:spPr bwMode="auto">
              <a:xfrm flipH="1" flipV="1">
                <a:off x="3288" y="3294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361"/>
              <p:cNvSpPr>
                <a:spLocks/>
              </p:cNvSpPr>
              <p:nvPr/>
            </p:nvSpPr>
            <p:spPr bwMode="auto">
              <a:xfrm flipH="1" flipV="1">
                <a:off x="2426" y="3249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5530" name="Freeform 362"/>
            <p:cNvSpPr>
              <a:spLocks/>
            </p:cNvSpPr>
            <p:nvPr/>
          </p:nvSpPr>
          <p:spPr bwMode="auto">
            <a:xfrm rot="-5400000" flipH="1" flipV="1">
              <a:off x="15395408" y="4326405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5362" name="Object 363"/>
            <p:cNvGraphicFramePr>
              <a:graphicFrameLocks noChangeAspect="1"/>
            </p:cNvGraphicFramePr>
            <p:nvPr/>
          </p:nvGraphicFramePr>
          <p:xfrm>
            <a:off x="12675630" y="1735645"/>
            <a:ext cx="1714341" cy="767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861" name="Equation" r:id="rId4" imgW="317160" imgH="190440" progId="Equation.3">
                    <p:embed/>
                  </p:oleObj>
                </mc:Choice>
                <mc:Fallback>
                  <p:oleObj name="Equation" r:id="rId4" imgW="3171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75630" y="1735645"/>
                          <a:ext cx="1714341" cy="76795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7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8.1. Aims and challenges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68" name="Straight Connector 367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6" name="Picture 7" descr="pipe_cervel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02565" y="8433797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" name="Rectangle 368"/>
          <p:cNvSpPr/>
          <p:nvPr/>
        </p:nvSpPr>
        <p:spPr>
          <a:xfrm>
            <a:off x="12198708" y="10418242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 Box 8"/>
          <p:cNvSpPr txBox="1">
            <a:spLocks noChangeArrowheads="1"/>
          </p:cNvSpPr>
          <p:nvPr/>
        </p:nvSpPr>
        <p:spPr bwMode="auto">
          <a:xfrm>
            <a:off x="12078991" y="11024079"/>
            <a:ext cx="47670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Visual cortex </a:t>
            </a:r>
            <a:endParaRPr lang="en-US" dirty="0"/>
          </a:p>
        </p:txBody>
      </p:sp>
      <p:cxnSp>
        <p:nvCxnSpPr>
          <p:cNvPr id="371" name="Straight Arrow Connector 370"/>
          <p:cNvCxnSpPr/>
          <p:nvPr/>
        </p:nvCxnSpPr>
        <p:spPr>
          <a:xfrm flipH="1" flipV="1">
            <a:off x="12685123" y="10130298"/>
            <a:ext cx="398056" cy="15037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500079" y="1189666"/>
            <a:ext cx="6622561" cy="75504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2" name="Rounded Rectangle 371"/>
          <p:cNvSpPr/>
          <p:nvPr/>
        </p:nvSpPr>
        <p:spPr>
          <a:xfrm>
            <a:off x="12589308" y="10106236"/>
            <a:ext cx="237535" cy="375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847303" y="8734754"/>
            <a:ext cx="7469415" cy="126807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 flipV="1">
            <a:off x="12609768" y="1658855"/>
            <a:ext cx="2053989" cy="79685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 flipV="1">
            <a:off x="12589306" y="8850335"/>
            <a:ext cx="2945449" cy="115249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2580" y="2949361"/>
            <a:ext cx="9352240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en-US" dirty="0"/>
              <a:t>b</a:t>
            </a:r>
            <a:r>
              <a:rPr lang="en-US" dirty="0" smtClean="0"/>
              <a:t>eyond stationary states</a:t>
            </a:r>
          </a:p>
          <a:p>
            <a:pPr marL="857250" indent="-857250">
              <a:buFontTx/>
              <a:buChar char="-"/>
            </a:pPr>
            <a:endParaRPr lang="en-US" dirty="0" smtClean="0"/>
          </a:p>
          <a:p>
            <a:pPr marL="857250" indent="-857250">
              <a:buFontTx/>
              <a:buChar char="-"/>
            </a:pPr>
            <a:r>
              <a:rPr lang="en-US" dirty="0" smtClean="0"/>
              <a:t>more than one population</a:t>
            </a:r>
          </a:p>
          <a:p>
            <a:pPr marL="857250" indent="-857250">
              <a:buFontTx/>
              <a:buChar char="-"/>
            </a:pPr>
            <a:endParaRPr lang="en-US" dirty="0" smtClean="0"/>
          </a:p>
          <a:p>
            <a:pPr marL="857250" indent="-857250">
              <a:buFontTx/>
              <a:buChar char="-"/>
            </a:pPr>
            <a:endParaRPr lang="en-US" dirty="0" smtClean="0"/>
          </a:p>
          <a:p>
            <a:pPr marL="857250" indent="-857250">
              <a:buFontTx/>
              <a:buChar char="-"/>
            </a:pPr>
            <a:endParaRPr lang="en-US" dirty="0"/>
          </a:p>
          <a:p>
            <a:pPr marL="857250" indent="-857250">
              <a:buFontTx/>
              <a:buChar char="-"/>
            </a:pPr>
            <a:r>
              <a:rPr lang="en-US" dirty="0" smtClean="0"/>
              <a:t>functional consequences</a:t>
            </a:r>
          </a:p>
          <a:p>
            <a:pPr marL="857250" indent="-857250">
              <a:buFontTx/>
              <a:buChar char="-"/>
            </a:pPr>
            <a:endParaRPr lang="fr-CH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950802" y="9642560"/>
            <a:ext cx="1447402" cy="22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3948" y="9116866"/>
            <a:ext cx="632737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isual perception?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ense of direction?</a:t>
            </a:r>
            <a:endParaRPr lang="fr-CH" dirty="0">
              <a:solidFill>
                <a:srgbClr val="FF0000"/>
              </a:solidFill>
            </a:endParaRPr>
          </a:p>
        </p:txBody>
      </p:sp>
      <p:cxnSp>
        <p:nvCxnSpPr>
          <p:cNvPr id="381" name="Straight Arrow Connector 380"/>
          <p:cNvCxnSpPr/>
          <p:nvPr/>
        </p:nvCxnSpPr>
        <p:spPr>
          <a:xfrm flipV="1">
            <a:off x="3050566" y="4386455"/>
            <a:ext cx="1447402" cy="22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2" name="TextBox 381"/>
          <p:cNvSpPr txBox="1"/>
          <p:nvPr/>
        </p:nvSpPr>
        <p:spPr>
          <a:xfrm>
            <a:off x="4563175" y="3835179"/>
            <a:ext cx="37641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ransients?</a:t>
            </a:r>
            <a:endParaRPr lang="fr-CH" dirty="0">
              <a:solidFill>
                <a:srgbClr val="FF0000"/>
              </a:solidFill>
            </a:endParaRPr>
          </a:p>
        </p:txBody>
      </p:sp>
      <p:cxnSp>
        <p:nvCxnSpPr>
          <p:cNvPr id="383" name="Straight Arrow Connector 382"/>
          <p:cNvCxnSpPr/>
          <p:nvPr/>
        </p:nvCxnSpPr>
        <p:spPr>
          <a:xfrm flipV="1">
            <a:off x="2906596" y="6002392"/>
            <a:ext cx="1447402" cy="22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4419205" y="5451116"/>
            <a:ext cx="81163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how many?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ontinuum?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1860958"/>
            <a:ext cx="693491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Mathematical aims:</a:t>
            </a:r>
            <a:endParaRPr lang="fr-CH" b="1" dirty="0"/>
          </a:p>
        </p:txBody>
      </p:sp>
      <p:cxnSp>
        <p:nvCxnSpPr>
          <p:cNvPr id="385" name="Straight Arrow Connector 384"/>
          <p:cNvCxnSpPr/>
          <p:nvPr/>
        </p:nvCxnSpPr>
        <p:spPr>
          <a:xfrm flipV="1">
            <a:off x="2982600" y="10469838"/>
            <a:ext cx="1447402" cy="22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6" name="TextBox 385"/>
          <p:cNvSpPr txBox="1"/>
          <p:nvPr/>
        </p:nvSpPr>
        <p:spPr>
          <a:xfrm>
            <a:off x="1219200" y="6876267"/>
            <a:ext cx="90492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Cognitive Modeling aims: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0880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72644</TotalTime>
  <Words>3738</Words>
  <Application>Microsoft Office PowerPoint</Application>
  <PresentationFormat>Custom</PresentationFormat>
  <Paragraphs>796</Paragraphs>
  <Slides>70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ＭＳ Ｐゴシック</vt:lpstr>
      <vt:lpstr>Arial</vt:lpstr>
      <vt:lpstr>Arial Narrow</vt:lpstr>
      <vt:lpstr>Calibri</vt:lpstr>
      <vt:lpstr>HelveticaNeueLT Pro 55 Roman</vt:lpstr>
      <vt:lpstr>Impact</vt:lpstr>
      <vt:lpstr>Symbol</vt:lpstr>
      <vt:lpstr>Times New Roman</vt:lpstr>
      <vt:lpstr>Verdana</vt:lpstr>
      <vt:lpstr>Wingdings</vt:lpstr>
      <vt:lpstr>Thème Office</vt:lpstr>
      <vt:lpstr>Equation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Wulfram Gerstner</dc:creator>
  <cp:lastModifiedBy>Wulfram Gerstner</cp:lastModifiedBy>
  <cp:revision>1313</cp:revision>
  <cp:lastPrinted>2013-05-07T08:05:56Z</cp:lastPrinted>
  <dcterms:created xsi:type="dcterms:W3CDTF">2011-05-09T14:50:50Z</dcterms:created>
  <dcterms:modified xsi:type="dcterms:W3CDTF">2019-04-15T11:11:17Z</dcterms:modified>
</cp:coreProperties>
</file>