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598" r:id="rId2"/>
    <p:sldId id="627" r:id="rId3"/>
    <p:sldId id="507" r:id="rId4"/>
    <p:sldId id="637" r:id="rId5"/>
    <p:sldId id="606" r:id="rId6"/>
    <p:sldId id="603" r:id="rId7"/>
    <p:sldId id="563" r:id="rId8"/>
    <p:sldId id="562" r:id="rId9"/>
    <p:sldId id="564" r:id="rId10"/>
    <p:sldId id="607" r:id="rId11"/>
    <p:sldId id="628" r:id="rId12"/>
    <p:sldId id="638" r:id="rId13"/>
    <p:sldId id="629" r:id="rId14"/>
    <p:sldId id="566" r:id="rId15"/>
    <p:sldId id="567" r:id="rId16"/>
    <p:sldId id="568" r:id="rId17"/>
    <p:sldId id="569" r:id="rId18"/>
    <p:sldId id="570" r:id="rId19"/>
    <p:sldId id="571" r:id="rId20"/>
    <p:sldId id="641" r:id="rId21"/>
    <p:sldId id="572" r:id="rId22"/>
    <p:sldId id="573" r:id="rId23"/>
    <p:sldId id="617" r:id="rId24"/>
    <p:sldId id="575" r:id="rId25"/>
    <p:sldId id="576" r:id="rId26"/>
    <p:sldId id="639" r:id="rId27"/>
    <p:sldId id="611" r:id="rId28"/>
    <p:sldId id="630" r:id="rId29"/>
    <p:sldId id="578" r:id="rId30"/>
    <p:sldId id="642" r:id="rId31"/>
    <p:sldId id="579" r:id="rId32"/>
    <p:sldId id="580" r:id="rId33"/>
    <p:sldId id="581" r:id="rId34"/>
    <p:sldId id="643" r:id="rId35"/>
    <p:sldId id="631" r:id="rId36"/>
    <p:sldId id="582" r:id="rId37"/>
    <p:sldId id="640" r:id="rId38"/>
    <p:sldId id="583" r:id="rId39"/>
    <p:sldId id="584" r:id="rId40"/>
    <p:sldId id="585" r:id="rId41"/>
    <p:sldId id="586" r:id="rId42"/>
    <p:sldId id="587" r:id="rId43"/>
    <p:sldId id="632" r:id="rId44"/>
    <p:sldId id="634" r:id="rId45"/>
    <p:sldId id="615" r:id="rId46"/>
    <p:sldId id="614" r:id="rId47"/>
    <p:sldId id="591" r:id="rId48"/>
    <p:sldId id="626" r:id="rId49"/>
    <p:sldId id="592" r:id="rId50"/>
    <p:sldId id="635" r:id="rId51"/>
    <p:sldId id="633" r:id="rId52"/>
    <p:sldId id="594" r:id="rId53"/>
    <p:sldId id="595" r:id="rId54"/>
    <p:sldId id="596" r:id="rId55"/>
    <p:sldId id="597" r:id="rId56"/>
    <p:sldId id="636" r:id="rId57"/>
    <p:sldId id="609" r:id="rId58"/>
    <p:sldId id="601" r:id="rId59"/>
    <p:sldId id="621" r:id="rId60"/>
    <p:sldId id="625" r:id="rId61"/>
    <p:sldId id="622" r:id="rId62"/>
    <p:sldId id="623" r:id="rId63"/>
    <p:sldId id="624" r:id="rId64"/>
    <p:sldId id="600" r:id="rId65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E04"/>
    <a:srgbClr val="87D4F7"/>
    <a:srgbClr val="3550FE"/>
    <a:srgbClr val="0076FF"/>
    <a:srgbClr val="C30000"/>
    <a:srgbClr val="29ABE2"/>
    <a:srgbClr val="0049FF"/>
    <a:srgbClr val="E346FF"/>
    <a:srgbClr val="AE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4" autoAdjust="0"/>
    <p:restoredTop sz="77137" autoAdjust="0"/>
  </p:normalViewPr>
  <p:slideViewPr>
    <p:cSldViewPr snapToGrid="0" snapToObjects="1">
      <p:cViewPr varScale="1">
        <p:scale>
          <a:sx n="56" d="100"/>
          <a:sy n="56" d="100"/>
        </p:scale>
        <p:origin x="950" y="62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29414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9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4.wmf"/><Relationship Id="rId7" Type="http://schemas.openxmlformats.org/officeDocument/2006/relationships/image" Target="../media/image11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19.wmf"/><Relationship Id="rId4" Type="http://schemas.openxmlformats.org/officeDocument/2006/relationships/image" Target="../media/image14.wmf"/><Relationship Id="rId9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41.wmf"/><Relationship Id="rId7" Type="http://schemas.openxmlformats.org/officeDocument/2006/relationships/image" Target="../media/image11.wmf"/><Relationship Id="rId12" Type="http://schemas.openxmlformats.org/officeDocument/2006/relationships/image" Target="../media/image43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16.wmf"/><Relationship Id="rId11" Type="http://schemas.openxmlformats.org/officeDocument/2006/relationships/image" Target="../media/image42.wmf"/><Relationship Id="rId5" Type="http://schemas.openxmlformats.org/officeDocument/2006/relationships/image" Target="../media/image15.wmf"/><Relationship Id="rId10" Type="http://schemas.openxmlformats.org/officeDocument/2006/relationships/image" Target="../media/image19.wmf"/><Relationship Id="rId4" Type="http://schemas.openxmlformats.org/officeDocument/2006/relationships/image" Target="../media/image14.wmf"/><Relationship Id="rId9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52.wmf"/><Relationship Id="rId1" Type="http://schemas.openxmlformats.org/officeDocument/2006/relationships/image" Target="../media/image47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027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07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A2A35-C5D1-4E2E-9E91-90F1E78DE81A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1411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2A319-2607-41C0-A052-81EBB71FBE0A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9999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2A319-2607-41C0-A052-81EBB71FBE0A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5743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baseline="0" dirty="0" smtClean="0">
                <a:ea typeface="ＭＳ Ｐゴシック" pitchFamily="34" charset="-128"/>
              </a:rPr>
              <a:t>Lecture 1, </a:t>
            </a:r>
            <a:r>
              <a:rPr lang="fr-FR" baseline="0" dirty="0" err="1" smtClean="0">
                <a:ea typeface="ＭＳ Ｐゴシック" pitchFamily="34" charset="-128"/>
              </a:rPr>
              <a:t>includes</a:t>
            </a:r>
            <a:r>
              <a:rPr lang="fr-FR" baseline="0" dirty="0" smtClean="0">
                <a:ea typeface="ＭＳ Ｐゴシック" pitchFamily="34" charset="-128"/>
              </a:rPr>
              <a:t> the</a:t>
            </a: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of the </a:t>
            </a:r>
            <a:r>
              <a:rPr lang="fr-FR" baseline="0" dirty="0" err="1" smtClean="0">
                <a:ea typeface="ＭＳ Ｐゴシック" pitchFamily="34" charset="-128"/>
              </a:rPr>
              <a:t>Salzman</a:t>
            </a:r>
            <a:r>
              <a:rPr lang="fr-FR" baseline="0" dirty="0" smtClean="0">
                <a:ea typeface="ＭＳ Ｐゴシック" pitchFamily="34" charset="-128"/>
              </a:rPr>
              <a:t> et al </a:t>
            </a:r>
            <a:r>
              <a:rPr lang="fr-FR" baseline="0" dirty="0" err="1" smtClean="0">
                <a:ea typeface="ＭＳ Ｐゴシック" pitchFamily="34" charset="-128"/>
              </a:rPr>
              <a:t>experiment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</a:t>
            </a:r>
            <a:r>
              <a:rPr lang="fr-FR" baseline="0" dirty="0" err="1" smtClean="0">
                <a:ea typeface="ＭＳ Ｐゴシック" pitchFamily="34" charset="-128"/>
              </a:rPr>
              <a:t>Reduction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3 to 2 dimensions</a:t>
            </a:r>
          </a:p>
          <a:p>
            <a:pPr>
              <a:buFontTx/>
              <a:buChar char="-"/>
            </a:pPr>
            <a:r>
              <a:rPr lang="fr-FR" baseline="0" dirty="0" smtClean="0">
                <a:ea typeface="ＭＳ Ｐゴシック" pitchFamily="34" charset="-128"/>
              </a:rPr>
              <a:t>Lecture 2</a:t>
            </a: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   continuation of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linearization</a:t>
            </a:r>
            <a:r>
              <a:rPr lang="fr-FR" baseline="0" dirty="0" smtClean="0">
                <a:ea typeface="ＭＳ Ｐゴシック" pitchFamily="34" charset="-128"/>
              </a:rPr>
              <a:t> of the </a:t>
            </a:r>
            <a:r>
              <a:rPr lang="fr-FR" baseline="0" dirty="0" err="1" smtClean="0">
                <a:ea typeface="ＭＳ Ｐゴシック" pitchFamily="34" charset="-128"/>
              </a:rPr>
              <a:t>inhibitory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neurons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1,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etc.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10:25-10:38</a:t>
            </a: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Afterwards</a:t>
            </a:r>
            <a:r>
              <a:rPr lang="fr-FR" baseline="0" dirty="0" smtClean="0">
                <a:ea typeface="ＭＳ Ｐゴシック" pitchFamily="34" charset="-128"/>
              </a:rPr>
              <a:t>, the </a:t>
            </a:r>
            <a:r>
              <a:rPr lang="fr-FR" baseline="0" dirty="0" err="1" smtClean="0">
                <a:ea typeface="ＭＳ Ｐゴシック" pitchFamily="34" charset="-128"/>
              </a:rPr>
              <a:t>shifting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, discussion of </a:t>
            </a:r>
            <a:r>
              <a:rPr lang="fr-FR" baseline="0" dirty="0" err="1" smtClean="0">
                <a:ea typeface="ＭＳ Ｐゴシック" pitchFamily="34" charset="-128"/>
              </a:rPr>
              <a:t>regimes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fixed</a:t>
            </a:r>
            <a:r>
              <a:rPr lang="fr-FR" baseline="0" dirty="0" smtClean="0">
                <a:ea typeface="ＭＳ Ｐゴシック" pitchFamily="34" charset="-128"/>
              </a:rPr>
              <a:t> points etc.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3rd lecture: Simulations of Wang +  Free </a:t>
            </a:r>
            <a:r>
              <a:rPr lang="fr-FR" baseline="0" dirty="0" err="1" smtClean="0">
                <a:ea typeface="ＭＳ Ｐゴシック" pitchFamily="34" charset="-128"/>
              </a:rPr>
              <a:t>will</a:t>
            </a:r>
            <a:r>
              <a:rPr lang="fr-FR" baseline="0" dirty="0" smtClean="0">
                <a:ea typeface="ＭＳ Ｐゴシック" pitchFamily="34" charset="-128"/>
              </a:rPr>
              <a:t> (section 9.5)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9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2A319-2607-41C0-A052-81EBB71FBE0A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87840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51461-25D8-4165-9C36-B0FDB728A08C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28518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A6C39-A2BA-440D-BDC0-05A006225706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14746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678AE-088A-4E5C-B899-9BB2F236AF40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3916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48CD-3E9D-4238-9AE1-012E020947AB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95051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9BF8E-E26A-4C11-A4D6-122465CD2203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89518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ECFBC-90D2-4199-99B2-2DFE133B0D0B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2847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baseline="0" dirty="0" smtClean="0">
                <a:ea typeface="ＭＳ Ｐゴシック" pitchFamily="34" charset="-128"/>
              </a:rPr>
              <a:t>Lecture 1, </a:t>
            </a:r>
            <a:r>
              <a:rPr lang="fr-FR" baseline="0" dirty="0" err="1" smtClean="0">
                <a:ea typeface="ＭＳ Ｐゴシック" pitchFamily="34" charset="-128"/>
              </a:rPr>
              <a:t>includes</a:t>
            </a:r>
            <a:r>
              <a:rPr lang="fr-FR" baseline="0" dirty="0" smtClean="0">
                <a:ea typeface="ＭＳ Ｐゴシック" pitchFamily="34" charset="-128"/>
              </a:rPr>
              <a:t> the</a:t>
            </a: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of the </a:t>
            </a:r>
            <a:r>
              <a:rPr lang="fr-FR" baseline="0" dirty="0" err="1" smtClean="0">
                <a:ea typeface="ＭＳ Ｐゴシック" pitchFamily="34" charset="-128"/>
              </a:rPr>
              <a:t>Salzman</a:t>
            </a:r>
            <a:r>
              <a:rPr lang="fr-FR" baseline="0" dirty="0" smtClean="0">
                <a:ea typeface="ＭＳ Ｐゴシック" pitchFamily="34" charset="-128"/>
              </a:rPr>
              <a:t> et al </a:t>
            </a:r>
            <a:r>
              <a:rPr lang="fr-FR" baseline="0" dirty="0" err="1" smtClean="0">
                <a:ea typeface="ＭＳ Ｐゴシック" pitchFamily="34" charset="-128"/>
              </a:rPr>
              <a:t>experiment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</a:t>
            </a:r>
            <a:r>
              <a:rPr lang="fr-FR" baseline="0" dirty="0" err="1" smtClean="0">
                <a:ea typeface="ＭＳ Ｐゴシック" pitchFamily="34" charset="-128"/>
              </a:rPr>
              <a:t>Reduction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3 to 2 dimensions</a:t>
            </a:r>
          </a:p>
          <a:p>
            <a:pPr>
              <a:buFontTx/>
              <a:buChar char="-"/>
            </a:pPr>
            <a:r>
              <a:rPr lang="fr-FR" baseline="0" dirty="0" smtClean="0">
                <a:ea typeface="ＭＳ Ｐゴシック" pitchFamily="34" charset="-128"/>
              </a:rPr>
              <a:t>Lecture 2</a:t>
            </a: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   continuation of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linearization</a:t>
            </a:r>
            <a:r>
              <a:rPr lang="fr-FR" baseline="0" dirty="0" smtClean="0">
                <a:ea typeface="ＭＳ Ｐゴシック" pitchFamily="34" charset="-128"/>
              </a:rPr>
              <a:t> of the </a:t>
            </a:r>
            <a:r>
              <a:rPr lang="fr-FR" baseline="0" dirty="0" err="1" smtClean="0">
                <a:ea typeface="ＭＳ Ｐゴシック" pitchFamily="34" charset="-128"/>
              </a:rPr>
              <a:t>inhibitory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neurons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1,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etc.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10:25-10:38 (</a:t>
            </a:r>
            <a:r>
              <a:rPr lang="fr-FR" baseline="0" dirty="0" err="1" smtClean="0">
                <a:ea typeface="ＭＳ Ｐゴシック" pitchFamily="34" charset="-128"/>
              </a:rPr>
              <a:t>should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extended</a:t>
            </a:r>
            <a:r>
              <a:rPr lang="fr-FR" baseline="0" dirty="0" smtClean="0">
                <a:ea typeface="ＭＳ Ｐゴシック" pitchFamily="34" charset="-128"/>
              </a:rPr>
              <a:t> to 10:45_</a:t>
            </a: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Afterwards</a:t>
            </a:r>
            <a:r>
              <a:rPr lang="fr-FR" baseline="0" dirty="0" smtClean="0">
                <a:ea typeface="ＭＳ Ｐゴシック" pitchFamily="34" charset="-128"/>
              </a:rPr>
              <a:t>, the </a:t>
            </a:r>
            <a:r>
              <a:rPr lang="fr-FR" baseline="0" dirty="0" err="1" smtClean="0">
                <a:ea typeface="ＭＳ Ｐゴシック" pitchFamily="34" charset="-128"/>
              </a:rPr>
              <a:t>shifting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, discussion of </a:t>
            </a:r>
            <a:r>
              <a:rPr lang="fr-FR" baseline="0" dirty="0" err="1" smtClean="0">
                <a:ea typeface="ＭＳ Ｐゴシック" pitchFamily="34" charset="-128"/>
              </a:rPr>
              <a:t>regimes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fixed</a:t>
            </a:r>
            <a:r>
              <a:rPr lang="fr-FR" baseline="0" dirty="0" smtClean="0">
                <a:ea typeface="ＭＳ Ｐゴシック" pitchFamily="34" charset="-128"/>
              </a:rPr>
              <a:t> points etc.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3rd lecture: Simulations of Wang +  Free </a:t>
            </a:r>
            <a:r>
              <a:rPr lang="fr-FR" baseline="0" dirty="0" err="1" smtClean="0">
                <a:ea typeface="ＭＳ Ｐゴシック" pitchFamily="34" charset="-128"/>
              </a:rPr>
              <a:t>will</a:t>
            </a:r>
            <a:r>
              <a:rPr lang="fr-FR" baseline="0" dirty="0" smtClean="0">
                <a:ea typeface="ＭＳ Ｐゴシック" pitchFamily="34" charset="-128"/>
              </a:rPr>
              <a:t> (section 9.5)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38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baseline="0" dirty="0" smtClean="0">
                <a:ea typeface="ＭＳ Ｐゴシック" pitchFamily="34" charset="-128"/>
              </a:rPr>
              <a:t>Lecture 1, </a:t>
            </a:r>
            <a:r>
              <a:rPr lang="fr-FR" baseline="0" dirty="0" err="1" smtClean="0">
                <a:ea typeface="ＭＳ Ｐゴシック" pitchFamily="34" charset="-128"/>
              </a:rPr>
              <a:t>includes</a:t>
            </a:r>
            <a:r>
              <a:rPr lang="fr-FR" baseline="0" dirty="0" smtClean="0">
                <a:ea typeface="ＭＳ Ｐゴシック" pitchFamily="34" charset="-128"/>
              </a:rPr>
              <a:t> the</a:t>
            </a: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of the </a:t>
            </a:r>
            <a:r>
              <a:rPr lang="fr-FR" baseline="0" dirty="0" err="1" smtClean="0">
                <a:ea typeface="ＭＳ Ｐゴシック" pitchFamily="34" charset="-128"/>
              </a:rPr>
              <a:t>Salzman</a:t>
            </a:r>
            <a:r>
              <a:rPr lang="fr-FR" baseline="0" dirty="0" smtClean="0">
                <a:ea typeface="ＭＳ Ｐゴシック" pitchFamily="34" charset="-128"/>
              </a:rPr>
              <a:t> et al </a:t>
            </a:r>
            <a:r>
              <a:rPr lang="fr-FR" baseline="0" dirty="0" err="1" smtClean="0">
                <a:ea typeface="ＭＳ Ｐゴシック" pitchFamily="34" charset="-128"/>
              </a:rPr>
              <a:t>experiment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</a:t>
            </a:r>
            <a:r>
              <a:rPr lang="fr-FR" baseline="0" dirty="0" err="1" smtClean="0">
                <a:ea typeface="ＭＳ Ｐゴシック" pitchFamily="34" charset="-128"/>
              </a:rPr>
              <a:t>Reduction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3 to 2 dimensions</a:t>
            </a:r>
          </a:p>
          <a:p>
            <a:pPr>
              <a:buFontTx/>
              <a:buChar char="-"/>
            </a:pPr>
            <a:r>
              <a:rPr lang="fr-FR" baseline="0" dirty="0" smtClean="0">
                <a:ea typeface="ＭＳ Ｐゴシック" pitchFamily="34" charset="-128"/>
              </a:rPr>
              <a:t>Lecture 2</a:t>
            </a: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   continuation of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linearization</a:t>
            </a:r>
            <a:r>
              <a:rPr lang="fr-FR" baseline="0" dirty="0" smtClean="0">
                <a:ea typeface="ＭＳ Ｐゴシック" pitchFamily="34" charset="-128"/>
              </a:rPr>
              <a:t> of the </a:t>
            </a:r>
            <a:r>
              <a:rPr lang="fr-FR" baseline="0" dirty="0" err="1" smtClean="0">
                <a:ea typeface="ＭＳ Ｐゴシック" pitchFamily="34" charset="-128"/>
              </a:rPr>
              <a:t>inhibitory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neurons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1,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etc.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10:25-10:38</a:t>
            </a: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Afterwards</a:t>
            </a:r>
            <a:r>
              <a:rPr lang="fr-FR" baseline="0" dirty="0" smtClean="0">
                <a:ea typeface="ＭＳ Ｐゴシック" pitchFamily="34" charset="-128"/>
              </a:rPr>
              <a:t>, the </a:t>
            </a:r>
            <a:r>
              <a:rPr lang="fr-FR" baseline="0" dirty="0" err="1" smtClean="0">
                <a:ea typeface="ＭＳ Ｐゴシック" pitchFamily="34" charset="-128"/>
              </a:rPr>
              <a:t>shifting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, discussion of </a:t>
            </a:r>
            <a:r>
              <a:rPr lang="fr-FR" baseline="0" dirty="0" err="1" smtClean="0">
                <a:ea typeface="ＭＳ Ｐゴシック" pitchFamily="34" charset="-128"/>
              </a:rPr>
              <a:t>regimes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fixed</a:t>
            </a:r>
            <a:r>
              <a:rPr lang="fr-FR" baseline="0" dirty="0" smtClean="0">
                <a:ea typeface="ＭＳ Ｐゴシック" pitchFamily="34" charset="-128"/>
              </a:rPr>
              <a:t> points etc.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3rd lecture: Simulations of Wang +  Free </a:t>
            </a:r>
            <a:r>
              <a:rPr lang="fr-FR" baseline="0" dirty="0" err="1" smtClean="0">
                <a:ea typeface="ＭＳ Ｐゴシック" pitchFamily="34" charset="-128"/>
              </a:rPr>
              <a:t>will</a:t>
            </a:r>
            <a:r>
              <a:rPr lang="fr-FR" baseline="0" dirty="0" smtClean="0">
                <a:ea typeface="ＭＳ Ｐゴシック" pitchFamily="34" charset="-128"/>
              </a:rPr>
              <a:t> (section 9.5)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3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91369-EE31-4B4B-BDBF-026003ED6820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41758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68A08-8865-4AA0-8078-D313AD1B5985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46433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68A08-8865-4AA0-8078-D313AD1B5985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41626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381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baseline="0" dirty="0" smtClean="0">
                <a:ea typeface="ＭＳ Ｐゴシック" pitchFamily="34" charset="-128"/>
              </a:rPr>
              <a:t>Lecture 1, </a:t>
            </a:r>
            <a:r>
              <a:rPr lang="fr-FR" baseline="0" dirty="0" err="1" smtClean="0">
                <a:ea typeface="ＭＳ Ｐゴシック" pitchFamily="34" charset="-128"/>
              </a:rPr>
              <a:t>includes</a:t>
            </a:r>
            <a:r>
              <a:rPr lang="fr-FR" baseline="0" dirty="0" smtClean="0">
                <a:ea typeface="ＭＳ Ｐゴシック" pitchFamily="34" charset="-128"/>
              </a:rPr>
              <a:t> the</a:t>
            </a: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of the </a:t>
            </a:r>
            <a:r>
              <a:rPr lang="fr-FR" baseline="0" dirty="0" err="1" smtClean="0">
                <a:ea typeface="ＭＳ Ｐゴシック" pitchFamily="34" charset="-128"/>
              </a:rPr>
              <a:t>Salzman</a:t>
            </a:r>
            <a:r>
              <a:rPr lang="fr-FR" baseline="0" dirty="0" smtClean="0">
                <a:ea typeface="ＭＳ Ｐゴシック" pitchFamily="34" charset="-128"/>
              </a:rPr>
              <a:t> et al </a:t>
            </a:r>
            <a:r>
              <a:rPr lang="fr-FR" baseline="0" dirty="0" err="1" smtClean="0">
                <a:ea typeface="ＭＳ Ｐゴシック" pitchFamily="34" charset="-128"/>
              </a:rPr>
              <a:t>experiment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</a:t>
            </a:r>
            <a:r>
              <a:rPr lang="fr-FR" baseline="0" dirty="0" err="1" smtClean="0">
                <a:ea typeface="ＭＳ Ｐゴシック" pitchFamily="34" charset="-128"/>
              </a:rPr>
              <a:t>Reduction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3 to 2 dimensions</a:t>
            </a:r>
          </a:p>
          <a:p>
            <a:pPr>
              <a:buFontTx/>
              <a:buChar char="-"/>
            </a:pPr>
            <a:r>
              <a:rPr lang="fr-FR" baseline="0" dirty="0" smtClean="0">
                <a:ea typeface="ＭＳ Ｐゴシック" pitchFamily="34" charset="-128"/>
              </a:rPr>
              <a:t>Lecture 2</a:t>
            </a: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   continuation of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linearization</a:t>
            </a:r>
            <a:r>
              <a:rPr lang="fr-FR" baseline="0" dirty="0" smtClean="0">
                <a:ea typeface="ＭＳ Ｐゴシック" pitchFamily="34" charset="-128"/>
              </a:rPr>
              <a:t> of the </a:t>
            </a:r>
            <a:r>
              <a:rPr lang="fr-FR" baseline="0" dirty="0" err="1" smtClean="0">
                <a:ea typeface="ＭＳ Ｐゴシック" pitchFamily="34" charset="-128"/>
              </a:rPr>
              <a:t>inhibitory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neurons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1,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etc.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10:25-10:38</a:t>
            </a: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Afterwards</a:t>
            </a:r>
            <a:r>
              <a:rPr lang="fr-FR" baseline="0" dirty="0" smtClean="0">
                <a:ea typeface="ＭＳ Ｐゴシック" pitchFamily="34" charset="-128"/>
              </a:rPr>
              <a:t>, the </a:t>
            </a:r>
            <a:r>
              <a:rPr lang="fr-FR" baseline="0" dirty="0" err="1" smtClean="0">
                <a:ea typeface="ＭＳ Ｐゴシック" pitchFamily="34" charset="-128"/>
              </a:rPr>
              <a:t>shifting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, discussion of </a:t>
            </a:r>
            <a:r>
              <a:rPr lang="fr-FR" baseline="0" dirty="0" err="1" smtClean="0">
                <a:ea typeface="ＭＳ Ｐゴシック" pitchFamily="34" charset="-128"/>
              </a:rPr>
              <a:t>regimes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fixed</a:t>
            </a:r>
            <a:r>
              <a:rPr lang="fr-FR" baseline="0" dirty="0" smtClean="0">
                <a:ea typeface="ＭＳ Ｐゴシック" pitchFamily="34" charset="-128"/>
              </a:rPr>
              <a:t> points etc.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3rd lecture: Simulations of Wang +  Free </a:t>
            </a:r>
            <a:r>
              <a:rPr lang="fr-FR" baseline="0" dirty="0" err="1" smtClean="0">
                <a:ea typeface="ＭＳ Ｐゴシック" pitchFamily="34" charset="-128"/>
              </a:rPr>
              <a:t>will</a:t>
            </a:r>
            <a:r>
              <a:rPr lang="fr-FR" baseline="0" dirty="0" smtClean="0">
                <a:ea typeface="ＭＳ Ｐゴシック" pitchFamily="34" charset="-128"/>
              </a:rPr>
              <a:t> (section 9.5)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23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32F62-1BAA-43F3-8A7D-5018A58F8015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69560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24549-3614-4F20-BF96-635CEA1A01CF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91102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AD042-7FAC-46E1-899F-F1794D6E6499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98770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214BC-7A6C-48BD-93EF-F2DCB0426305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If </a:t>
            </a:r>
            <a:r>
              <a:rPr lang="fr-FR" dirty="0" err="1" smtClean="0"/>
              <a:t>we</a:t>
            </a:r>
            <a:r>
              <a:rPr lang="fr-FR" dirty="0" smtClean="0"/>
              <a:t> continue</a:t>
            </a:r>
            <a:r>
              <a:rPr lang="fr-FR" baseline="0" dirty="0" smtClean="0"/>
              <a:t> at 10:45, the timing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out.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886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AADC-359D-4D7C-B041-DA2C46444F8E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DO NOT </a:t>
            </a:r>
            <a:r>
              <a:rPr lang="fr-FR" dirty="0" err="1" smtClean="0"/>
              <a:t>ask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 – </a:t>
            </a:r>
            <a:r>
              <a:rPr lang="fr-FR" dirty="0" err="1" smtClean="0"/>
              <a:t>ask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in section 9.5.</a:t>
            </a:r>
          </a:p>
        </p:txBody>
      </p:sp>
    </p:spTree>
    <p:extLst>
      <p:ext uri="{BB962C8B-B14F-4D97-AF65-F5344CB8AC3E}">
        <p14:creationId xmlns:p14="http://schemas.microsoft.com/office/powerpoint/2010/main" val="2680838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baseline="0" dirty="0" smtClean="0">
                <a:ea typeface="ＭＳ Ｐゴシック" pitchFamily="34" charset="-128"/>
              </a:rPr>
              <a:t>Lecture 1, </a:t>
            </a:r>
            <a:r>
              <a:rPr lang="fr-FR" baseline="0" dirty="0" err="1" smtClean="0">
                <a:ea typeface="ＭＳ Ｐゴシック" pitchFamily="34" charset="-128"/>
              </a:rPr>
              <a:t>includes</a:t>
            </a:r>
            <a:r>
              <a:rPr lang="fr-FR" baseline="0" dirty="0" smtClean="0">
                <a:ea typeface="ＭＳ Ｐゴシック" pitchFamily="34" charset="-128"/>
              </a:rPr>
              <a:t> the</a:t>
            </a: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of the </a:t>
            </a:r>
            <a:r>
              <a:rPr lang="fr-FR" baseline="0" dirty="0" err="1" smtClean="0">
                <a:ea typeface="ＭＳ Ｐゴシック" pitchFamily="34" charset="-128"/>
              </a:rPr>
              <a:t>Salzman</a:t>
            </a:r>
            <a:r>
              <a:rPr lang="fr-FR" baseline="0" dirty="0" smtClean="0">
                <a:ea typeface="ＭＳ Ｐゴシック" pitchFamily="34" charset="-128"/>
              </a:rPr>
              <a:t> et al </a:t>
            </a:r>
            <a:r>
              <a:rPr lang="fr-FR" baseline="0" dirty="0" err="1" smtClean="0">
                <a:ea typeface="ＭＳ Ｐゴシック" pitchFamily="34" charset="-128"/>
              </a:rPr>
              <a:t>experiment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</a:t>
            </a:r>
            <a:r>
              <a:rPr lang="fr-FR" baseline="0" dirty="0" err="1" smtClean="0">
                <a:ea typeface="ＭＳ Ｐゴシック" pitchFamily="34" charset="-128"/>
              </a:rPr>
              <a:t>Reduction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3 to 2 dimensions</a:t>
            </a:r>
          </a:p>
          <a:p>
            <a:pPr>
              <a:buFontTx/>
              <a:buChar char="-"/>
            </a:pPr>
            <a:r>
              <a:rPr lang="fr-FR" baseline="0" dirty="0" smtClean="0">
                <a:ea typeface="ＭＳ Ｐゴシック" pitchFamily="34" charset="-128"/>
              </a:rPr>
              <a:t>Lecture 2</a:t>
            </a: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   continuation of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linearization</a:t>
            </a:r>
            <a:r>
              <a:rPr lang="fr-FR" baseline="0" dirty="0" smtClean="0">
                <a:ea typeface="ＭＳ Ｐゴシック" pitchFamily="34" charset="-128"/>
              </a:rPr>
              <a:t> of the </a:t>
            </a:r>
            <a:r>
              <a:rPr lang="fr-FR" baseline="0" dirty="0" err="1" smtClean="0">
                <a:ea typeface="ＭＳ Ｐゴシック" pitchFamily="34" charset="-128"/>
              </a:rPr>
              <a:t>inhibitory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neurons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1,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etc.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10:25-10:38</a:t>
            </a: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Afterwards</a:t>
            </a:r>
            <a:r>
              <a:rPr lang="fr-FR" baseline="0" dirty="0" smtClean="0">
                <a:ea typeface="ＭＳ Ｐゴシック" pitchFamily="34" charset="-128"/>
              </a:rPr>
              <a:t>, the </a:t>
            </a:r>
            <a:r>
              <a:rPr lang="fr-FR" baseline="0" dirty="0" err="1" smtClean="0">
                <a:ea typeface="ＭＳ Ｐゴシック" pitchFamily="34" charset="-128"/>
              </a:rPr>
              <a:t>shifting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, discussion of </a:t>
            </a:r>
            <a:r>
              <a:rPr lang="fr-FR" baseline="0" dirty="0" err="1" smtClean="0">
                <a:ea typeface="ＭＳ Ｐゴシック" pitchFamily="34" charset="-128"/>
              </a:rPr>
              <a:t>regimes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fixed</a:t>
            </a:r>
            <a:r>
              <a:rPr lang="fr-FR" baseline="0" dirty="0" smtClean="0">
                <a:ea typeface="ＭＳ Ｐゴシック" pitchFamily="34" charset="-128"/>
              </a:rPr>
              <a:t> points etc.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3rd lecture: Simulations of Wang +  Free </a:t>
            </a:r>
            <a:r>
              <a:rPr lang="fr-FR" baseline="0" dirty="0" err="1" smtClean="0">
                <a:ea typeface="ＭＳ Ｐゴシック" pitchFamily="34" charset="-128"/>
              </a:rPr>
              <a:t>will</a:t>
            </a:r>
            <a:r>
              <a:rPr lang="fr-FR" baseline="0" dirty="0" smtClean="0">
                <a:ea typeface="ＭＳ Ｐゴシック" pitchFamily="34" charset="-128"/>
              </a:rPr>
              <a:t> (section 9.5)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13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49727-F5E5-45A4-B750-C249D3B14D98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760809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New Quiz, added after the lecture 2017</a:t>
            </a:r>
          </a:p>
        </p:txBody>
      </p:sp>
    </p:spTree>
    <p:extLst>
      <p:ext uri="{BB962C8B-B14F-4D97-AF65-F5344CB8AC3E}">
        <p14:creationId xmlns:p14="http://schemas.microsoft.com/office/powerpoint/2010/main" val="2759592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D16BC-D544-43C2-9B34-A099A1445E6E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00434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425D2-A6E5-4029-A0C6-93924D84BA2B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501296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D75A8-35F1-4080-A6CF-F83C99C1EE7E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75592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EAFFB-5688-434A-8A6E-45FDA2E35574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082385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0A46C-0CBE-4685-B0B6-E8B946A90ED5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04666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3rd lecture </a:t>
            </a:r>
            <a:r>
              <a:rPr lang="fr-FR" baseline="0" dirty="0" err="1" smtClean="0">
                <a:ea typeface="ＭＳ Ｐゴシック" pitchFamily="34" charset="-128"/>
              </a:rPr>
              <a:t>starts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here</a:t>
            </a:r>
            <a:r>
              <a:rPr lang="fr-FR" baseline="0" dirty="0" smtClean="0">
                <a:ea typeface="ＭＳ Ｐゴシック" pitchFamily="34" charset="-128"/>
              </a:rPr>
              <a:t>: Simulations of Wang (9.5) +  Free </a:t>
            </a:r>
            <a:r>
              <a:rPr lang="fr-FR" baseline="0" dirty="0" err="1" smtClean="0">
                <a:ea typeface="ＭＳ Ｐゴシック" pitchFamily="34" charset="-128"/>
              </a:rPr>
              <a:t>will</a:t>
            </a:r>
            <a:r>
              <a:rPr lang="fr-FR" baseline="0" dirty="0" smtClean="0">
                <a:ea typeface="ＭＳ Ｐゴシック" pitchFamily="34" charset="-128"/>
              </a:rPr>
              <a:t> (</a:t>
            </a:r>
            <a:r>
              <a:rPr lang="fr-FR" baseline="0" smtClean="0">
                <a:ea typeface="ＭＳ Ｐゴシック" pitchFamily="34" charset="-128"/>
              </a:rPr>
              <a:t>section 9.6)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237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</a:t>
            </a:r>
            <a:r>
              <a:rPr lang="en-US" baseline="0" dirty="0" smtClean="0"/>
              <a:t> here at 11:15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0E4C-ABD9-406D-9257-D1132C217B21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4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AADC-359D-4D7C-B041-DA2C46444F8E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DO NOT </a:t>
            </a:r>
            <a:r>
              <a:rPr lang="fr-FR" dirty="0" err="1" smtClean="0"/>
              <a:t>ask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 – </a:t>
            </a:r>
            <a:r>
              <a:rPr lang="fr-FR" dirty="0" err="1" smtClean="0"/>
              <a:t>ask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in section 9.5.</a:t>
            </a:r>
          </a:p>
        </p:txBody>
      </p:sp>
    </p:spTree>
    <p:extLst>
      <p:ext uri="{BB962C8B-B14F-4D97-AF65-F5344CB8AC3E}">
        <p14:creationId xmlns:p14="http://schemas.microsoft.com/office/powerpoint/2010/main" val="3639696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425D2-A6E5-4029-A0C6-93924D84BA2B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310040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0A46C-0CBE-4685-B0B6-E8B946A90ED5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870936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</a:t>
            </a:r>
            <a:r>
              <a:rPr lang="en-US" baseline="0" dirty="0" smtClean="0"/>
              <a:t> here at 11:15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0E4C-ABD9-406D-9257-D1132C217B21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9891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EAFFB-5688-434A-8A6E-45FDA2E35574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680978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384D7-77B1-41E9-8DED-5FCBB9BFD3D6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r>
              <a:rPr lang="fr-FR" dirty="0" smtClean="0"/>
              <a:t>End</a:t>
            </a:r>
            <a:r>
              <a:rPr lang="fr-FR" baseline="0" dirty="0" smtClean="0"/>
              <a:t> of second lecture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524056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384D7-77B1-41E9-8DED-5FCBB9BFD3D6}" type="slidenum">
              <a:rPr lang="fr-FR" smtClean="0"/>
              <a:pPr/>
              <a:t>50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r>
              <a:rPr lang="fr-FR" dirty="0" smtClean="0"/>
              <a:t>End</a:t>
            </a:r>
            <a:r>
              <a:rPr lang="fr-FR" baseline="0" dirty="0" smtClean="0"/>
              <a:t> of second lecture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90916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baseline="0" dirty="0" smtClean="0">
                <a:ea typeface="ＭＳ Ｐゴシック" pitchFamily="34" charset="-128"/>
              </a:rPr>
              <a:t>Lecture 1, </a:t>
            </a:r>
            <a:r>
              <a:rPr lang="fr-FR" baseline="0" dirty="0" err="1" smtClean="0">
                <a:ea typeface="ＭＳ Ｐゴシック" pitchFamily="34" charset="-128"/>
              </a:rPr>
              <a:t>includes</a:t>
            </a:r>
            <a:r>
              <a:rPr lang="fr-FR" baseline="0" dirty="0" smtClean="0">
                <a:ea typeface="ＭＳ Ｐゴシック" pitchFamily="34" charset="-128"/>
              </a:rPr>
              <a:t> the</a:t>
            </a: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of the </a:t>
            </a:r>
            <a:r>
              <a:rPr lang="fr-FR" baseline="0" dirty="0" err="1" smtClean="0">
                <a:ea typeface="ＭＳ Ｐゴシック" pitchFamily="34" charset="-128"/>
              </a:rPr>
              <a:t>Salzman</a:t>
            </a:r>
            <a:r>
              <a:rPr lang="fr-FR" baseline="0" dirty="0" smtClean="0">
                <a:ea typeface="ＭＳ Ｐゴシック" pitchFamily="34" charset="-128"/>
              </a:rPr>
              <a:t> et al </a:t>
            </a:r>
            <a:r>
              <a:rPr lang="fr-FR" baseline="0" dirty="0" err="1" smtClean="0">
                <a:ea typeface="ＭＳ Ｐゴシック" pitchFamily="34" charset="-128"/>
              </a:rPr>
              <a:t>experiment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</a:t>
            </a:r>
            <a:r>
              <a:rPr lang="fr-FR" baseline="0" dirty="0" err="1" smtClean="0">
                <a:ea typeface="ＭＳ Ｐゴシック" pitchFamily="34" charset="-128"/>
              </a:rPr>
              <a:t>Reduction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3 to 2 dimensions</a:t>
            </a:r>
          </a:p>
          <a:p>
            <a:pPr>
              <a:buFontTx/>
              <a:buChar char="-"/>
            </a:pPr>
            <a:r>
              <a:rPr lang="fr-FR" baseline="0" dirty="0" smtClean="0">
                <a:ea typeface="ＭＳ Ｐゴシック" pitchFamily="34" charset="-128"/>
              </a:rPr>
              <a:t>Lecture 2</a:t>
            </a: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   continuation of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linearization</a:t>
            </a:r>
            <a:r>
              <a:rPr lang="fr-FR" baseline="0" dirty="0" smtClean="0">
                <a:ea typeface="ＭＳ Ｐゴシック" pitchFamily="34" charset="-128"/>
              </a:rPr>
              <a:t> of the </a:t>
            </a:r>
            <a:r>
              <a:rPr lang="fr-FR" baseline="0" dirty="0" err="1" smtClean="0">
                <a:ea typeface="ＭＳ Ｐゴシック" pitchFamily="34" charset="-128"/>
              </a:rPr>
              <a:t>inhibitory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neurons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1,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etc.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10:25-10:38</a:t>
            </a: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Afterwards</a:t>
            </a:r>
            <a:r>
              <a:rPr lang="fr-FR" baseline="0" dirty="0" smtClean="0">
                <a:ea typeface="ＭＳ Ｐゴシック" pitchFamily="34" charset="-128"/>
              </a:rPr>
              <a:t>, the </a:t>
            </a:r>
            <a:r>
              <a:rPr lang="fr-FR" baseline="0" dirty="0" err="1" smtClean="0">
                <a:ea typeface="ＭＳ Ｐゴシック" pitchFamily="34" charset="-128"/>
              </a:rPr>
              <a:t>shifting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, discussion of </a:t>
            </a:r>
            <a:r>
              <a:rPr lang="fr-FR" baseline="0" dirty="0" err="1" smtClean="0">
                <a:ea typeface="ＭＳ Ｐゴシック" pitchFamily="34" charset="-128"/>
              </a:rPr>
              <a:t>regimes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fixed</a:t>
            </a:r>
            <a:r>
              <a:rPr lang="fr-FR" baseline="0" dirty="0" smtClean="0">
                <a:ea typeface="ＭＳ Ｐゴシック" pitchFamily="34" charset="-128"/>
              </a:rPr>
              <a:t> points etc.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3rd lecture: Simulations of Wang +  Free </a:t>
            </a:r>
            <a:r>
              <a:rPr lang="fr-FR" baseline="0" dirty="0" err="1" smtClean="0">
                <a:ea typeface="ＭＳ Ｐゴシック" pitchFamily="34" charset="-128"/>
              </a:rPr>
              <a:t>will</a:t>
            </a:r>
            <a:r>
              <a:rPr lang="fr-FR" baseline="0" dirty="0" smtClean="0">
                <a:ea typeface="ＭＳ Ｐゴシック" pitchFamily="34" charset="-128"/>
              </a:rPr>
              <a:t> (section 9.5)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910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F1B71-3715-4F52-90F5-FBBBB9999F47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65011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95815-E43C-49AC-8EC0-E8F2B1A1CC8F}" type="slidenum">
              <a:rPr lang="fr-FR" smtClean="0"/>
              <a:pPr/>
              <a:t>53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85013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9C370-589F-48DE-B9F2-900E7DE46AAB}" type="slidenum">
              <a:rPr lang="fr-FR" smtClean="0"/>
              <a:pPr/>
              <a:t>55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8690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AADC-359D-4D7C-B041-DA2C46444F8E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141103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F1B71-3715-4F52-90F5-FBBBB9999F47}" type="slidenum">
              <a:rPr lang="fr-FR" smtClean="0"/>
              <a:pPr/>
              <a:t>56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82396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C9C35-AFB4-4C47-825A-BF1BE0A051D1}" type="slidenum">
              <a:rPr lang="fr-FR" smtClean="0"/>
              <a:pPr/>
              <a:t>57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8065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D0079-343F-40C3-A34E-5A850F3FDBF7}" type="slidenum">
              <a:rPr lang="fr-FR" smtClean="0"/>
              <a:pPr/>
              <a:t>58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945253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102AA-FF18-430A-BDBF-4CFE88EE0F32}" type="slidenum">
              <a:rPr lang="fr-FR" smtClean="0"/>
              <a:pPr/>
              <a:t>59</a:t>
            </a:fld>
            <a:endParaRPr lang="fr-F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90428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102AA-FF18-430A-BDBF-4CFE88EE0F32}" type="slidenum">
              <a:rPr lang="fr-FR" smtClean="0"/>
              <a:pPr/>
              <a:t>60</a:t>
            </a:fld>
            <a:endParaRPr lang="fr-F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19701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27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903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102AA-FF18-430A-BDBF-4CFE88EE0F32}" type="slidenum">
              <a:rPr lang="fr-FR" smtClean="0"/>
              <a:pPr/>
              <a:t>64</a:t>
            </a:fld>
            <a:endParaRPr lang="fr-F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5415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AADC-359D-4D7C-B041-DA2C46444F8E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86054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13AF9-C228-40BB-92BA-1F2CC7087355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4788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FCAA1-5BF4-41AF-80D1-60D9A8BB084B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5847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AADC-359D-4D7C-B041-DA2C46444F8E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3525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9B069C71-9E0B-43A8-A636-5C65C619C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24.bin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4.wmf"/><Relationship Id="rId24" Type="http://schemas.openxmlformats.org/officeDocument/2006/relationships/image" Target="../media/image19.wmf"/><Relationship Id="rId5" Type="http://schemas.openxmlformats.org/officeDocument/2006/relationships/image" Target="../media/image32.wmf"/><Relationship Id="rId15" Type="http://schemas.openxmlformats.org/officeDocument/2006/relationships/image" Target="../media/image16.wmf"/><Relationship Id="rId23" Type="http://schemas.openxmlformats.org/officeDocument/2006/relationships/oleObject" Target="../embeddings/oleObject25.bin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3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0.bin"/><Relationship Id="rId22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36.bin"/><Relationship Id="rId26" Type="http://schemas.openxmlformats.org/officeDocument/2006/relationships/image" Target="../media/image42.wmf"/><Relationship Id="rId3" Type="http://schemas.openxmlformats.org/officeDocument/2006/relationships/notesSlide" Target="../notesSlides/notesSlide28.xml"/><Relationship Id="rId21" Type="http://schemas.openxmlformats.org/officeDocument/2006/relationships/oleObject" Target="../embeddings/oleObject38.bin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11.wmf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35.bin"/><Relationship Id="rId20" Type="http://schemas.openxmlformats.org/officeDocument/2006/relationships/image" Target="../media/image35.wmf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4.wmf"/><Relationship Id="rId24" Type="http://schemas.openxmlformats.org/officeDocument/2006/relationships/image" Target="../media/image19.wmf"/><Relationship Id="rId5" Type="http://schemas.openxmlformats.org/officeDocument/2006/relationships/image" Target="../media/image39.wmf"/><Relationship Id="rId15" Type="http://schemas.openxmlformats.org/officeDocument/2006/relationships/image" Target="../media/image16.wmf"/><Relationship Id="rId23" Type="http://schemas.openxmlformats.org/officeDocument/2006/relationships/oleObject" Target="../embeddings/oleObject39.bin"/><Relationship Id="rId28" Type="http://schemas.openxmlformats.org/officeDocument/2006/relationships/image" Target="../media/image43.wmf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37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4.bin"/><Relationship Id="rId22" Type="http://schemas.openxmlformats.org/officeDocument/2006/relationships/image" Target="../media/image18.wmf"/><Relationship Id="rId27" Type="http://schemas.openxmlformats.org/officeDocument/2006/relationships/oleObject" Target="../embeddings/oleObject4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0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48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oleObject" Target="../embeddings/oleObject60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8.wmf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59.bin"/><Relationship Id="rId5" Type="http://schemas.openxmlformats.org/officeDocument/2006/relationships/image" Target="../media/image47.wmf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54.wmf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5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6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5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5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17.wmf"/><Relationship Id="rId10" Type="http://schemas.openxmlformats.org/officeDocument/2006/relationships/image" Target="../media/image60.png"/><Relationship Id="rId4" Type="http://schemas.openxmlformats.org/officeDocument/2006/relationships/oleObject" Target="../embeddings/oleObject75.bin"/><Relationship Id="rId9" Type="http://schemas.openxmlformats.org/officeDocument/2006/relationships/image" Target="../media/image1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5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5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wmf"/><Relationship Id="rId11" Type="http://schemas.openxmlformats.org/officeDocument/2006/relationships/image" Target="../media/image60.png"/><Relationship Id="rId5" Type="http://schemas.openxmlformats.org/officeDocument/2006/relationships/oleObject" Target="../embeddings/oleObject84.bin"/><Relationship Id="rId15" Type="http://schemas.openxmlformats.org/officeDocument/2006/relationships/image" Target="../media/image62.wmf"/><Relationship Id="rId10" Type="http://schemas.openxmlformats.org/officeDocument/2006/relationships/image" Target="../media/image19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86.bin"/><Relationship Id="rId14" Type="http://schemas.openxmlformats.org/officeDocument/2006/relationships/oleObject" Target="../embeddings/oleObject8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95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8.wmf"/><Relationship Id="rId5" Type="http://schemas.openxmlformats.org/officeDocument/2006/relationships/image" Target="../media/image47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9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96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70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9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100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74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lcnwww.epfl.ch/gerstner/NeuronalDynamics-MOOCall.html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9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wmf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934074" y="973311"/>
            <a:ext cx="18546406" cy="956994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619551" y="1620997"/>
            <a:ext cx="15584455" cy="44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/>
              <a:t>Exam:</a:t>
            </a:r>
          </a:p>
          <a:p>
            <a:r>
              <a:rPr lang="fr-CH" dirty="0"/>
              <a:t>   </a:t>
            </a:r>
            <a:r>
              <a:rPr lang="fr-CH" sz="5100" dirty="0"/>
              <a:t>- </a:t>
            </a:r>
            <a:r>
              <a:rPr lang="fr-CH" sz="5100" dirty="0" err="1"/>
              <a:t>written</a:t>
            </a:r>
            <a:r>
              <a:rPr lang="fr-CH" sz="5100" dirty="0"/>
              <a:t> exam </a:t>
            </a:r>
            <a:r>
              <a:rPr lang="fr-CH" sz="5100" dirty="0" err="1" smtClean="0"/>
              <a:t>Wedn</a:t>
            </a:r>
            <a:r>
              <a:rPr lang="fr-CH" sz="5100" dirty="0" smtClean="0"/>
              <a:t>. 3.07.2019  </a:t>
            </a:r>
            <a:r>
              <a:rPr lang="fr-CH" sz="5100" dirty="0" err="1"/>
              <a:t>from</a:t>
            </a:r>
            <a:r>
              <a:rPr lang="fr-CH" sz="5100" dirty="0"/>
              <a:t> </a:t>
            </a:r>
            <a:r>
              <a:rPr lang="fr-CH" sz="5100" dirty="0" smtClean="0"/>
              <a:t>8:15-11:00</a:t>
            </a:r>
          </a:p>
          <a:p>
            <a:r>
              <a:rPr lang="en-US" sz="5100" dirty="0"/>
              <a:t> </a:t>
            </a:r>
            <a:r>
              <a:rPr lang="en-US" sz="5100" dirty="0" smtClean="0"/>
              <a:t>  - sample exams of previous years online</a:t>
            </a:r>
          </a:p>
          <a:p>
            <a:r>
              <a:rPr lang="fr-CH" sz="5100" dirty="0" smtClean="0"/>
              <a:t>   - </a:t>
            </a:r>
            <a:r>
              <a:rPr lang="fr-CH" sz="5100" dirty="0" err="1" smtClean="0"/>
              <a:t>miniproject</a:t>
            </a:r>
            <a:r>
              <a:rPr lang="fr-CH" sz="5100" dirty="0" smtClean="0"/>
              <a:t> </a:t>
            </a:r>
            <a:r>
              <a:rPr lang="fr-CH" sz="5100" dirty="0" err="1"/>
              <a:t>counts</a:t>
            </a:r>
            <a:r>
              <a:rPr lang="fr-CH" sz="5100" dirty="0"/>
              <a:t> </a:t>
            </a:r>
            <a:r>
              <a:rPr lang="fr-CH" sz="5100" dirty="0" smtClean="0"/>
              <a:t>30 percent </a:t>
            </a:r>
            <a:r>
              <a:rPr lang="fr-CH" sz="5100" dirty="0" err="1"/>
              <a:t>towards</a:t>
            </a:r>
            <a:r>
              <a:rPr lang="fr-CH" sz="5100" dirty="0"/>
              <a:t> final grade</a:t>
            </a:r>
          </a:p>
          <a:p>
            <a:r>
              <a:rPr lang="fr-CH" sz="5100" dirty="0"/>
              <a:t>  </a:t>
            </a:r>
            <a:endParaRPr lang="fr-FR" sz="5100" dirty="0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619551" y="5492966"/>
            <a:ext cx="12093884" cy="35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/>
              <a:t>For </a:t>
            </a:r>
            <a:r>
              <a:rPr lang="fr-CH" sz="6800" dirty="0" err="1"/>
              <a:t>written</a:t>
            </a:r>
            <a:r>
              <a:rPr lang="fr-CH" sz="6800" dirty="0"/>
              <a:t> exam:</a:t>
            </a:r>
          </a:p>
          <a:p>
            <a:r>
              <a:rPr lang="fr-CH" sz="5100" dirty="0"/>
              <a:t>-</a:t>
            </a:r>
            <a:r>
              <a:rPr lang="fr-CH" sz="5100" dirty="0" err="1"/>
              <a:t>bring</a:t>
            </a:r>
            <a:r>
              <a:rPr lang="fr-CH" sz="5100" dirty="0"/>
              <a:t> 1 </a:t>
            </a:r>
            <a:r>
              <a:rPr lang="fr-CH" sz="5100" dirty="0" err="1" smtClean="0"/>
              <a:t>sheet</a:t>
            </a:r>
            <a:r>
              <a:rPr lang="fr-CH" sz="5100" dirty="0" smtClean="0"/>
              <a:t> </a:t>
            </a:r>
            <a:r>
              <a:rPr lang="fr-CH" sz="5100" dirty="0"/>
              <a:t>A5 of </a:t>
            </a:r>
            <a:r>
              <a:rPr lang="fr-CH" sz="5100" dirty="0" err="1"/>
              <a:t>own</a:t>
            </a:r>
            <a:r>
              <a:rPr lang="fr-CH" sz="5100" dirty="0"/>
              <a:t> notes/</a:t>
            </a:r>
            <a:r>
              <a:rPr lang="fr-CH" sz="5100" dirty="0" err="1"/>
              <a:t>summary</a:t>
            </a:r>
            <a:endParaRPr lang="fr-CH" sz="5100" dirty="0"/>
          </a:p>
          <a:p>
            <a:r>
              <a:rPr lang="fr-CH" sz="5100" dirty="0"/>
              <a:t>-HANDWRITTEN</a:t>
            </a:r>
            <a:r>
              <a:rPr lang="fr-CH" sz="5100" dirty="0" smtClean="0"/>
              <a:t>!</a:t>
            </a:r>
          </a:p>
          <a:p>
            <a:r>
              <a:rPr lang="en-US" sz="5100" dirty="0" smtClean="0"/>
              <a:t>-no calculator, no textbook</a:t>
            </a:r>
            <a:endParaRPr lang="fr-FR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9. 1.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How do YOU decide?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7076" y="3531476"/>
            <a:ext cx="1547250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30CHF tomorrow / 100 CHF May first next 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7076" y="6755607"/>
            <a:ext cx="1547250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90CHF tomorrow / 100 CHF May first next year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61076" y="10499834"/>
            <a:ext cx="621836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dirty="0" err="1" smtClean="0"/>
              <a:t>Neuro</a:t>
            </a:r>
            <a:r>
              <a:rPr lang="en-US" dirty="0" smtClean="0"/>
              <a:t>-economics’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17076" y="1962305"/>
            <a:ext cx="1760462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 selected EPFL student, pick your money at EPFL</a:t>
            </a:r>
            <a:r>
              <a:rPr lang="en-US" dirty="0" smtClean="0"/>
              <a:t>: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0958" y="4518121"/>
            <a:ext cx="4839171" cy="25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1954426" y="2886175"/>
            <a:ext cx="1716982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‘</a:t>
            </a:r>
            <a:r>
              <a:rPr lang="en-US" sz="5900" dirty="0"/>
              <a:t>Is the middle bar shifted to the left or to the right?</a:t>
            </a:r>
            <a:r>
              <a:rPr lang="en-US" dirty="0"/>
              <a:t>’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9.1.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Perceptual decision making?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257" y="1750560"/>
            <a:ext cx="539121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Bisection task: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20232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4733" y="8547196"/>
            <a:ext cx="4839171" cy="25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9.1.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decision making - aims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2591" y="8895249"/>
            <a:ext cx="823494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Perceptual Decision task</a:t>
            </a:r>
            <a:endParaRPr lang="fr-CH" dirty="0"/>
          </a:p>
        </p:txBody>
      </p:sp>
      <p:sp>
        <p:nvSpPr>
          <p:cNvPr id="8" name="TextBox 7"/>
          <p:cNvSpPr txBox="1"/>
          <p:nvPr/>
        </p:nvSpPr>
        <p:spPr>
          <a:xfrm>
            <a:off x="1865664" y="1837458"/>
            <a:ext cx="9990235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Decisions are everywhere</a:t>
            </a:r>
          </a:p>
          <a:p>
            <a:endParaRPr lang="en-US" dirty="0"/>
          </a:p>
          <a:p>
            <a:r>
              <a:rPr lang="en-US" dirty="0" smtClean="0"/>
              <a:t>Model: populations of neurons</a:t>
            </a:r>
          </a:p>
          <a:p>
            <a:endParaRPr lang="en-US" dirty="0"/>
          </a:p>
          <a:p>
            <a:r>
              <a:rPr lang="en-US" dirty="0" smtClean="0"/>
              <a:t>Model feature Competition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Experimental data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871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09" y="214112"/>
            <a:ext cx="16731522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839332" y="2932386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 – Decision models:</a:t>
            </a:r>
          </a:p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Competitive dynamics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231141" y="5271864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106682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.1 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Introduction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.2 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Perceptual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 -</a:t>
            </a:r>
            <a:r>
              <a:rPr kumimoji="0" lang="fr-CH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fr-CH" sz="4000" noProof="0" dirty="0" smtClean="0">
                <a:latin typeface="Arial Narrow" pitchFamily="34" charset="0"/>
              </a:rPr>
              <a:t>V5/MT</a:t>
            </a:r>
            <a:endParaRPr kumimoji="0" lang="fr-CH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000" dirty="0" smtClean="0">
                <a:latin typeface="Arial Narrow" pitchFamily="34" charset="0"/>
              </a:rPr>
              <a:t>      - </a:t>
            </a:r>
            <a:r>
              <a:rPr lang="fr-CH" sz="4000" dirty="0" err="1" smtClean="0">
                <a:latin typeface="Arial Narrow" pitchFamily="34" charset="0"/>
              </a:rPr>
              <a:t>Decision</a:t>
            </a:r>
            <a:r>
              <a:rPr lang="fr-CH" sz="4000" dirty="0" smtClean="0">
                <a:latin typeface="Arial Narrow" pitchFamily="34" charset="0"/>
              </a:rPr>
              <a:t> </a:t>
            </a:r>
            <a:r>
              <a:rPr lang="fr-CH" sz="4000" dirty="0" err="1" smtClean="0">
                <a:latin typeface="Arial Narrow" pitchFamily="34" charset="0"/>
              </a:rPr>
              <a:t>dynamics</a:t>
            </a:r>
            <a:r>
              <a:rPr lang="fr-CH" sz="4000" dirty="0" smtClean="0">
                <a:latin typeface="Arial Narrow" pitchFamily="34" charset="0"/>
              </a:rPr>
              <a:t>: Area LIP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.3</a:t>
            </a:r>
            <a:r>
              <a:rPr kumimoji="0" lang="fr-CH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Theory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</a:rPr>
              <a:t>         -  </a:t>
            </a:r>
            <a:r>
              <a:rPr lang="fr-CH" sz="4000" dirty="0" err="1" smtClean="0">
                <a:latin typeface="Arial Narrow" pitchFamily="34" charset="0"/>
              </a:rPr>
              <a:t>competition</a:t>
            </a:r>
            <a:r>
              <a:rPr lang="fr-CH" sz="4000" dirty="0" smtClean="0">
                <a:latin typeface="Arial Narrow" pitchFamily="34" charset="0"/>
              </a:rPr>
              <a:t> via </a:t>
            </a:r>
            <a:r>
              <a:rPr lang="fr-CH" sz="4000" dirty="0" err="1" smtClean="0">
                <a:latin typeface="Arial Narrow" pitchFamily="34" charset="0"/>
              </a:rPr>
              <a:t>shared</a:t>
            </a:r>
            <a:r>
              <a:rPr lang="fr-CH" sz="4000" dirty="0" smtClean="0">
                <a:latin typeface="Arial Narrow" pitchFamily="34" charset="0"/>
              </a:rPr>
              <a:t> inhibition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</a:rPr>
              <a:t>         -  effective 2-dim 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9.4.  Solutions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en-US" sz="48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4800" b="1" dirty="0" smtClean="0">
                <a:latin typeface="Arial Narrow" pitchFamily="34" charset="0"/>
                <a:cs typeface="ＭＳ Ｐゴシック" charset="0"/>
              </a:rPr>
              <a:t>      </a:t>
            </a:r>
            <a:r>
              <a:rPr lang="en-US" sz="4000" dirty="0" smtClean="0">
                <a:latin typeface="Arial Narrow" pitchFamily="34" charset="0"/>
                <a:cs typeface="ＭＳ Ｐゴシック" charset="0"/>
              </a:rPr>
              <a:t>- symmetric case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      -biased case</a:t>
            </a:r>
            <a:endParaRPr kumimoji="0" lang="fr-CH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noProof="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9.5. Simulations and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0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000" dirty="0" smtClean="0">
                <a:latin typeface="Arial Narrow" pitchFamily="34" charset="0"/>
                <a:cs typeface="ＭＳ Ｐゴシック" charset="0"/>
              </a:rPr>
              <a:t>simulations and </a:t>
            </a:r>
            <a:r>
              <a:rPr lang="fr-CH" sz="4000" dirty="0" err="1" smtClean="0">
                <a:latin typeface="Arial Narrow" pitchFamily="34" charset="0"/>
                <a:cs typeface="ＭＳ Ｐゴシック" charset="0"/>
              </a:rPr>
              <a:t>theory</a:t>
            </a:r>
            <a:endParaRPr lang="fr-CH" sz="40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  <a:cs typeface="ＭＳ Ｐゴシック" charset="0"/>
              </a:rPr>
              <a:t>          - simulations and </a:t>
            </a:r>
            <a:r>
              <a:rPr lang="fr-CH" sz="400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lang="fr-CH" sz="40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9</a:t>
            </a:r>
            <a:r>
              <a:rPr kumimoji="0" lang="fr-CH" sz="48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.6. </a:t>
            </a:r>
            <a:r>
              <a:rPr kumimoji="0" lang="fr-CH" sz="48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Decisions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, actions, volition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the </a:t>
            </a:r>
            <a:r>
              <a:rPr kumimoji="0" lang="fr-CH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problem</a:t>
            </a: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free </a:t>
            </a:r>
            <a:r>
              <a:rPr kumimoji="0" lang="fr-CH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will</a:t>
            </a: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750794" y="2874279"/>
            <a:ext cx="8838446" cy="18196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9748" y="7785395"/>
            <a:ext cx="7853368" cy="249299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9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16 </a:t>
            </a:r>
            <a:r>
              <a:rPr lang="en-US" sz="4000" dirty="0" smtClean="0"/>
              <a:t>(except 16.4.2)</a:t>
            </a:r>
          </a:p>
        </p:txBody>
      </p:sp>
      <p:pic>
        <p:nvPicPr>
          <p:cNvPr id="11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32257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0958" y="4518121"/>
            <a:ext cx="4839171" cy="25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66471" y="4518120"/>
            <a:ext cx="4951710" cy="26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0605" y="7364912"/>
            <a:ext cx="5199296" cy="276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70637" y="7452118"/>
            <a:ext cx="4749140" cy="264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1954426" y="2886175"/>
            <a:ext cx="1716982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‘</a:t>
            </a:r>
            <a:r>
              <a:rPr lang="en-US" sz="5900" dirty="0"/>
              <a:t>Is the middle bar shifted to the left or to the right?</a:t>
            </a:r>
            <a:r>
              <a:rPr lang="en-US" dirty="0"/>
              <a:t>’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Perceptual decision making?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3758" y="11261759"/>
            <a:ext cx="5897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e.g., Herzog lab, EPFL</a:t>
            </a:r>
            <a:endParaRPr lang="fr-CH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60257" y="1750560"/>
            <a:ext cx="539121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Bisection task:</a:t>
            </a:r>
            <a:endParaRPr lang="fr-CH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7366565" y="6635885"/>
            <a:ext cx="9265700" cy="16625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605" name="Rectangle 24"/>
          <p:cNvSpPr>
            <a:spLocks noChangeArrowheads="1"/>
          </p:cNvSpPr>
          <p:nvPr/>
        </p:nvSpPr>
        <p:spPr bwMode="auto">
          <a:xfrm>
            <a:off x="7366564" y="6509298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606" name="Text Box 35"/>
          <p:cNvSpPr txBox="1">
            <a:spLocks noChangeArrowheads="1"/>
          </p:cNvSpPr>
          <p:nvPr/>
        </p:nvSpPr>
        <p:spPr bwMode="auto">
          <a:xfrm>
            <a:off x="1110364" y="8738039"/>
            <a:ext cx="14253963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/>
              <a:t>2) </a:t>
            </a:r>
            <a:r>
              <a:rPr lang="fr-CH" b="0" dirty="0" err="1"/>
              <a:t>Neighboring</a:t>
            </a:r>
            <a:r>
              <a:rPr lang="fr-CH" b="0" dirty="0"/>
              <a:t> </a:t>
            </a:r>
            <a:r>
              <a:rPr lang="fr-CH" b="0" dirty="0" err="1"/>
              <a:t>cells</a:t>
            </a:r>
            <a:r>
              <a:rPr lang="fr-CH" b="0" dirty="0"/>
              <a:t> in </a:t>
            </a:r>
            <a:r>
              <a:rPr lang="fr-CH" b="0" dirty="0" err="1"/>
              <a:t>visual</a:t>
            </a:r>
            <a:r>
              <a:rPr lang="fr-CH" b="0" dirty="0"/>
              <a:t> cortex MT/V5</a:t>
            </a:r>
          </a:p>
          <a:p>
            <a:r>
              <a:rPr lang="fr-CH" b="0" dirty="0"/>
              <a:t> </a:t>
            </a:r>
            <a:r>
              <a:rPr lang="fr-CH" b="0" dirty="0" err="1"/>
              <a:t>respond</a:t>
            </a:r>
            <a:r>
              <a:rPr lang="fr-CH" b="0" dirty="0"/>
              <a:t> to motion in </a:t>
            </a:r>
            <a:r>
              <a:rPr lang="fr-CH" b="0" dirty="0" err="1"/>
              <a:t>similar</a:t>
            </a:r>
            <a:r>
              <a:rPr lang="fr-CH" b="0" dirty="0"/>
              <a:t> direction</a:t>
            </a:r>
          </a:p>
          <a:p>
            <a:r>
              <a:rPr lang="fr-CH" b="0" dirty="0"/>
              <a:t>   </a:t>
            </a:r>
            <a:r>
              <a:rPr lang="fr-CH" sz="5100" dirty="0"/>
              <a:t>cortical </a:t>
            </a:r>
            <a:r>
              <a:rPr lang="fr-CH" sz="5100" dirty="0" err="1"/>
              <a:t>columns</a:t>
            </a:r>
            <a:endParaRPr lang="fr-FR" sz="510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 flipH="1">
            <a:off x="14974192" y="2322844"/>
            <a:ext cx="3316145" cy="4402400"/>
            <a:chOff x="7524329" y="4373562"/>
            <a:chExt cx="1403350" cy="2484437"/>
          </a:xfrm>
          <a:solidFill>
            <a:schemeClr val="bg1">
              <a:lumMod val="85000"/>
            </a:schemeClr>
          </a:solidFill>
        </p:grpSpPr>
        <p:sp>
          <p:nvSpPr>
            <p:cNvPr id="25611" name="AutoShape 4"/>
            <p:cNvSpPr>
              <a:spLocks noChangeArrowheads="1"/>
            </p:cNvSpPr>
            <p:nvPr/>
          </p:nvSpPr>
          <p:spPr bwMode="auto">
            <a:xfrm rot="16200000" flipH="1">
              <a:off x="6983785" y="4914106"/>
              <a:ext cx="2484437" cy="1403350"/>
            </a:xfrm>
            <a:prstGeom prst="parallelogram">
              <a:avLst>
                <a:gd name="adj" fmla="val 4425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Oval 29"/>
            <p:cNvSpPr>
              <a:spLocks noChangeArrowheads="1"/>
            </p:cNvSpPr>
            <p:nvPr/>
          </p:nvSpPr>
          <p:spPr bwMode="auto">
            <a:xfrm>
              <a:off x="7596410" y="5238029"/>
              <a:ext cx="576263" cy="863600"/>
            </a:xfrm>
            <a:prstGeom prst="ellipse">
              <a:avLst/>
            </a:prstGeom>
            <a:grp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Oval 37"/>
            <p:cNvSpPr>
              <a:spLocks noChangeArrowheads="1"/>
            </p:cNvSpPr>
            <p:nvPr/>
          </p:nvSpPr>
          <p:spPr bwMode="auto">
            <a:xfrm flipH="1">
              <a:off x="7669435" y="5669829"/>
              <a:ext cx="71438" cy="71438"/>
            </a:xfrm>
            <a:prstGeom prst="ellipse">
              <a:avLst/>
            </a:prstGeom>
            <a:grp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Oval 38"/>
            <p:cNvSpPr>
              <a:spLocks noChangeArrowheads="1"/>
            </p:cNvSpPr>
            <p:nvPr/>
          </p:nvSpPr>
          <p:spPr bwMode="auto">
            <a:xfrm flipH="1">
              <a:off x="7885335" y="5885729"/>
              <a:ext cx="71438" cy="71438"/>
            </a:xfrm>
            <a:prstGeom prst="ellipse">
              <a:avLst/>
            </a:prstGeom>
            <a:grp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Oval 39"/>
            <p:cNvSpPr>
              <a:spLocks noChangeArrowheads="1"/>
            </p:cNvSpPr>
            <p:nvPr/>
          </p:nvSpPr>
          <p:spPr bwMode="auto">
            <a:xfrm flipH="1">
              <a:off x="7812310" y="5453929"/>
              <a:ext cx="71438" cy="71438"/>
            </a:xfrm>
            <a:prstGeom prst="ellipse">
              <a:avLst/>
            </a:prstGeom>
            <a:grp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Oval 40"/>
            <p:cNvSpPr>
              <a:spLocks noChangeArrowheads="1"/>
            </p:cNvSpPr>
            <p:nvPr/>
          </p:nvSpPr>
          <p:spPr bwMode="auto">
            <a:xfrm flipH="1">
              <a:off x="7883748" y="5669829"/>
              <a:ext cx="71437" cy="71438"/>
            </a:xfrm>
            <a:prstGeom prst="ellipse">
              <a:avLst/>
            </a:prstGeom>
            <a:grp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Oval 41"/>
            <p:cNvSpPr>
              <a:spLocks noChangeArrowheads="1"/>
            </p:cNvSpPr>
            <p:nvPr/>
          </p:nvSpPr>
          <p:spPr bwMode="auto">
            <a:xfrm flipH="1">
              <a:off x="8028210" y="5742854"/>
              <a:ext cx="71438" cy="71438"/>
            </a:xfrm>
            <a:prstGeom prst="ellipse">
              <a:avLst/>
            </a:prstGeom>
            <a:grp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Oval 42"/>
            <p:cNvSpPr>
              <a:spLocks noChangeArrowheads="1"/>
            </p:cNvSpPr>
            <p:nvPr/>
          </p:nvSpPr>
          <p:spPr bwMode="auto">
            <a:xfrm flipH="1">
              <a:off x="7956773" y="5526954"/>
              <a:ext cx="71437" cy="71438"/>
            </a:xfrm>
            <a:prstGeom prst="ellipse">
              <a:avLst/>
            </a:prstGeom>
            <a:grp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43"/>
            <p:cNvSpPr>
              <a:spLocks noChangeShapeType="1"/>
            </p:cNvSpPr>
            <p:nvPr/>
          </p:nvSpPr>
          <p:spPr bwMode="auto">
            <a:xfrm flipV="1">
              <a:off x="7740873" y="5598392"/>
              <a:ext cx="71437" cy="7143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44"/>
            <p:cNvSpPr>
              <a:spLocks noChangeShapeType="1"/>
            </p:cNvSpPr>
            <p:nvPr/>
          </p:nvSpPr>
          <p:spPr bwMode="auto">
            <a:xfrm flipV="1">
              <a:off x="7956773" y="5814292"/>
              <a:ext cx="71437" cy="7143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45"/>
            <p:cNvSpPr>
              <a:spLocks noChangeShapeType="1"/>
            </p:cNvSpPr>
            <p:nvPr/>
          </p:nvSpPr>
          <p:spPr bwMode="auto">
            <a:xfrm flipV="1">
              <a:off x="8099648" y="5669829"/>
              <a:ext cx="71437" cy="7143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46"/>
            <p:cNvSpPr>
              <a:spLocks noChangeShapeType="1"/>
            </p:cNvSpPr>
            <p:nvPr/>
          </p:nvSpPr>
          <p:spPr bwMode="auto">
            <a:xfrm flipV="1">
              <a:off x="8028210" y="5453929"/>
              <a:ext cx="71438" cy="7143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47"/>
            <p:cNvSpPr>
              <a:spLocks noChangeShapeType="1"/>
            </p:cNvSpPr>
            <p:nvPr/>
          </p:nvSpPr>
          <p:spPr bwMode="auto">
            <a:xfrm flipV="1">
              <a:off x="7956773" y="5598392"/>
              <a:ext cx="71437" cy="7143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48"/>
            <p:cNvSpPr>
              <a:spLocks noChangeShapeType="1"/>
            </p:cNvSpPr>
            <p:nvPr/>
          </p:nvSpPr>
          <p:spPr bwMode="auto">
            <a:xfrm flipV="1">
              <a:off x="7883748" y="5382492"/>
              <a:ext cx="71437" cy="7143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8" name="Picture 43" descr="http://www.nature.com/nrn/journal/v4/n3/images/nrn1055-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8897" y="1152239"/>
            <a:ext cx="11445765" cy="589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1587873" y="2625439"/>
            <a:ext cx="2244265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visual </a:t>
            </a:r>
          </a:p>
          <a:p>
            <a:r>
              <a:rPr lang="en-US" sz="5100" dirty="0"/>
              <a:t>cortex</a:t>
            </a:r>
            <a:endParaRPr lang="en-US" sz="3800" dirty="0"/>
          </a:p>
        </p:txBody>
      </p:sp>
      <p:sp>
        <p:nvSpPr>
          <p:cNvPr id="25610" name="Text Box 35"/>
          <p:cNvSpPr txBox="1">
            <a:spLocks noChangeArrowheads="1"/>
          </p:cNvSpPr>
          <p:nvPr/>
        </p:nvSpPr>
        <p:spPr bwMode="auto">
          <a:xfrm>
            <a:off x="1110364" y="6788919"/>
            <a:ext cx="1311583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/>
              <a:t>1) </a:t>
            </a:r>
            <a:r>
              <a:rPr lang="fr-CH" b="0" dirty="0" err="1"/>
              <a:t>Cells</a:t>
            </a:r>
            <a:r>
              <a:rPr lang="fr-CH" b="0" dirty="0"/>
              <a:t> in </a:t>
            </a:r>
            <a:r>
              <a:rPr lang="fr-CH" b="0" dirty="0" err="1"/>
              <a:t>visual</a:t>
            </a:r>
            <a:r>
              <a:rPr lang="fr-CH" b="0" dirty="0"/>
              <a:t> cortex MT/V5 </a:t>
            </a:r>
            <a:r>
              <a:rPr lang="fr-CH" b="0" dirty="0" err="1"/>
              <a:t>respond</a:t>
            </a:r>
            <a:endParaRPr lang="fr-CH" b="0" dirty="0"/>
          </a:p>
          <a:p>
            <a:r>
              <a:rPr lang="fr-CH" b="0" dirty="0"/>
              <a:t>   to motion stimuli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Detour: receptive fields in V5/MT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60204" y="9649326"/>
            <a:ext cx="75472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Albright, </a:t>
            </a:r>
            <a:r>
              <a:rPr lang="en-US" sz="4800" i="1" dirty="0" err="1" smtClean="0"/>
              <a:t>Desimone,Gross</a:t>
            </a:r>
            <a:r>
              <a:rPr lang="en-US" sz="4800" i="1" dirty="0" smtClean="0"/>
              <a:t>, </a:t>
            </a:r>
          </a:p>
          <a:p>
            <a:r>
              <a:rPr lang="en-US" sz="4800" i="1" dirty="0" smtClean="0"/>
              <a:t>J. </a:t>
            </a:r>
            <a:r>
              <a:rPr lang="en-US" sz="4800" i="1" dirty="0" err="1" smtClean="0"/>
              <a:t>Neurophysiol</a:t>
            </a:r>
            <a:r>
              <a:rPr lang="en-US" sz="4800" i="1" dirty="0" smtClean="0"/>
              <a:t>, 1985</a:t>
            </a:r>
            <a:endParaRPr lang="en-US" sz="4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49515" y="6123299"/>
            <a:ext cx="358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IMAGE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8375" y="3142161"/>
            <a:ext cx="9691884" cy="72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2"/>
          <p:cNvSpPr txBox="1">
            <a:spLocks noChangeArrowheads="1"/>
          </p:cNvSpPr>
          <p:nvPr/>
        </p:nvSpPr>
        <p:spPr bwMode="auto">
          <a:xfrm>
            <a:off x="1106633" y="2247616"/>
            <a:ext cx="140952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Recordings from a single neuron in V5/MT</a:t>
            </a: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1417857" y="4887310"/>
            <a:ext cx="8443077" cy="194912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 err="1"/>
              <a:t>Receptive</a:t>
            </a:r>
            <a:r>
              <a:rPr lang="fr-CH" b="0" dirty="0"/>
              <a:t> Fields </a:t>
            </a:r>
            <a:r>
              <a:rPr lang="fr-CH" b="0" dirty="0" err="1"/>
              <a:t>depend</a:t>
            </a:r>
            <a:endParaRPr lang="fr-CH" b="0" dirty="0"/>
          </a:p>
          <a:p>
            <a:r>
              <a:rPr lang="fr-CH" b="0" dirty="0"/>
              <a:t>on direction of motion</a:t>
            </a:r>
            <a:endParaRPr lang="fr-FR" b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9. 2.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Detour: receptive fields in V5/MT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9" name="TextBox 58"/>
          <p:cNvSpPr txBox="1">
            <a:spLocks noChangeArrowheads="1"/>
          </p:cNvSpPr>
          <p:nvPr/>
        </p:nvSpPr>
        <p:spPr bwMode="auto">
          <a:xfrm>
            <a:off x="10625959" y="7387389"/>
            <a:ext cx="9868147" cy="378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smtClean="0"/>
              <a:t>Random moving dot stimuli:</a:t>
            </a:r>
          </a:p>
          <a:p>
            <a:r>
              <a:rPr lang="en-US" sz="4400" i="1" dirty="0" err="1" smtClean="0"/>
              <a:t>e.g.Salzman</a:t>
            </a:r>
            <a:r>
              <a:rPr lang="en-US" sz="4400" i="1" dirty="0"/>
              <a:t>, Britten, Newsome, </a:t>
            </a:r>
            <a:r>
              <a:rPr lang="en-US" sz="4400" i="1" dirty="0" smtClean="0"/>
              <a:t>1990</a:t>
            </a:r>
          </a:p>
          <a:p>
            <a:r>
              <a:rPr lang="en-US" sz="4400" i="1" dirty="0" smtClean="0"/>
              <a:t>       </a:t>
            </a:r>
            <a:r>
              <a:rPr lang="en-US" sz="4400" i="1" dirty="0" err="1" smtClean="0"/>
              <a:t>Roitman</a:t>
            </a:r>
            <a:r>
              <a:rPr lang="en-US" sz="4400" i="1" dirty="0" smtClean="0"/>
              <a:t> and </a:t>
            </a:r>
            <a:r>
              <a:rPr lang="en-US" sz="4400" i="1" dirty="0" err="1" smtClean="0"/>
              <a:t>Shadlen</a:t>
            </a:r>
            <a:r>
              <a:rPr lang="en-US" sz="4400" i="1" dirty="0" smtClean="0"/>
              <a:t>, 2002</a:t>
            </a:r>
          </a:p>
          <a:p>
            <a:r>
              <a:rPr lang="en-US" sz="4400" i="1" dirty="0" smtClean="0"/>
              <a:t>        Gold and </a:t>
            </a:r>
            <a:r>
              <a:rPr lang="en-US" sz="4400" i="1" dirty="0" err="1" smtClean="0"/>
              <a:t>Shadlen</a:t>
            </a:r>
            <a:r>
              <a:rPr lang="en-US" sz="4400" i="1" dirty="0" smtClean="0"/>
              <a:t> 2007</a:t>
            </a:r>
          </a:p>
          <a:p>
            <a:r>
              <a:rPr lang="en-US" sz="4400" i="1" dirty="0" smtClean="0"/>
              <a:t>   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7652" name="Text Box 36"/>
          <p:cNvSpPr txBox="1">
            <a:spLocks noChangeArrowheads="1"/>
          </p:cNvSpPr>
          <p:nvPr/>
        </p:nvSpPr>
        <p:spPr bwMode="auto">
          <a:xfrm>
            <a:off x="2974779" y="7606449"/>
            <a:ext cx="16288173" cy="194912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Receptive Fields depend</a:t>
            </a:r>
          </a:p>
          <a:p>
            <a:r>
              <a:rPr lang="fr-CH" b="0"/>
              <a:t>on direction of motion: </a:t>
            </a:r>
            <a:r>
              <a:rPr lang="fr-CH" b="0">
                <a:latin typeface="Symbol" pitchFamily="18" charset="2"/>
              </a:rPr>
              <a:t>b</a:t>
            </a:r>
            <a:r>
              <a:rPr lang="fr-CH" b="0"/>
              <a:t> = preferred direction = P</a:t>
            </a:r>
            <a:endParaRPr lang="fr-FR" b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9847" y="3395335"/>
            <a:ext cx="13507419" cy="37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9.2.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Detour: receptive fields in V5/MT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63559" y="10440643"/>
            <a:ext cx="4190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Image:</a:t>
            </a:r>
          </a:p>
          <a:p>
            <a:r>
              <a:rPr lang="en-US" sz="3200" i="1" dirty="0" smtClean="0"/>
              <a:t>Gerstner et al. (2014),</a:t>
            </a:r>
          </a:p>
          <a:p>
            <a:r>
              <a:rPr lang="en-US" sz="3200" i="1" dirty="0" smtClean="0"/>
              <a:t>Neuronal 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 rot="21000000" flipH="1">
            <a:off x="15052507" y="2105944"/>
            <a:ext cx="1635792" cy="1530291"/>
            <a:chOff x="6858016" y="1636706"/>
            <a:chExt cx="785813" cy="863600"/>
          </a:xfrm>
        </p:grpSpPr>
        <p:sp>
          <p:nvSpPr>
            <p:cNvPr id="28760" name="Oval 29"/>
            <p:cNvSpPr>
              <a:spLocks noChangeArrowheads="1"/>
            </p:cNvSpPr>
            <p:nvPr/>
          </p:nvSpPr>
          <p:spPr bwMode="auto">
            <a:xfrm>
              <a:off x="6858016" y="1636706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1" name="Oval 37"/>
            <p:cNvSpPr>
              <a:spLocks noChangeArrowheads="1"/>
            </p:cNvSpPr>
            <p:nvPr/>
          </p:nvSpPr>
          <p:spPr bwMode="auto"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2" name="Oval 38"/>
            <p:cNvSpPr>
              <a:spLocks noChangeArrowheads="1"/>
            </p:cNvSpPr>
            <p:nvPr/>
          </p:nvSpPr>
          <p:spPr bwMode="auto"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3" name="Oval 39"/>
            <p:cNvSpPr>
              <a:spLocks noChangeArrowheads="1"/>
            </p:cNvSpPr>
            <p:nvPr/>
          </p:nvSpPr>
          <p:spPr bwMode="auto"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4" name="Oval 40"/>
            <p:cNvSpPr>
              <a:spLocks noChangeArrowheads="1"/>
            </p:cNvSpPr>
            <p:nvPr/>
          </p:nvSpPr>
          <p:spPr bwMode="auto"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Oval 41"/>
            <p:cNvSpPr>
              <a:spLocks noChangeArrowheads="1"/>
            </p:cNvSpPr>
            <p:nvPr/>
          </p:nvSpPr>
          <p:spPr bwMode="auto"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6" name="Oval 42"/>
            <p:cNvSpPr>
              <a:spLocks noChangeArrowheads="1"/>
            </p:cNvSpPr>
            <p:nvPr/>
          </p:nvSpPr>
          <p:spPr bwMode="auto"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7" name="Line 43"/>
            <p:cNvSpPr>
              <a:spLocks noChangeShapeType="1"/>
            </p:cNvSpPr>
            <p:nvPr/>
          </p:nvSpPr>
          <p:spPr bwMode="auto">
            <a:xfrm flipV="1">
              <a:off x="70437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Line 44"/>
            <p:cNvSpPr>
              <a:spLocks noChangeShapeType="1"/>
            </p:cNvSpPr>
            <p:nvPr/>
          </p:nvSpPr>
          <p:spPr bwMode="auto">
            <a:xfrm flipV="1">
              <a:off x="7259654" y="22082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Line 45"/>
            <p:cNvSpPr>
              <a:spLocks noChangeShapeType="1"/>
            </p:cNvSpPr>
            <p:nvPr/>
          </p:nvSpPr>
          <p:spPr bwMode="auto">
            <a:xfrm flipV="1">
              <a:off x="7402529" y="2063744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Line 46"/>
            <p:cNvSpPr>
              <a:spLocks noChangeShapeType="1"/>
            </p:cNvSpPr>
            <p:nvPr/>
          </p:nvSpPr>
          <p:spPr bwMode="auto">
            <a:xfrm flipV="1">
              <a:off x="7331091" y="1847844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Line 47"/>
            <p:cNvSpPr>
              <a:spLocks noChangeShapeType="1"/>
            </p:cNvSpPr>
            <p:nvPr/>
          </p:nvSpPr>
          <p:spPr bwMode="auto">
            <a:xfrm flipV="1">
              <a:off x="72596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Line 48"/>
            <p:cNvSpPr>
              <a:spLocks noChangeShapeType="1"/>
            </p:cNvSpPr>
            <p:nvPr/>
          </p:nvSpPr>
          <p:spPr bwMode="auto">
            <a:xfrm flipV="1">
              <a:off x="7186629" y="17764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Oval 39"/>
            <p:cNvSpPr>
              <a:spLocks noChangeArrowheads="1"/>
            </p:cNvSpPr>
            <p:nvPr/>
          </p:nvSpPr>
          <p:spPr bwMode="auto"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rgbClr val="FC6E04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Line 48"/>
            <p:cNvSpPr>
              <a:spLocks noChangeShapeType="1"/>
            </p:cNvSpPr>
            <p:nvPr/>
          </p:nvSpPr>
          <p:spPr bwMode="auto">
            <a:xfrm flipH="1" flipV="1">
              <a:off x="7454916" y="1938331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3713889" y="1329064"/>
            <a:ext cx="691862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coherence 0.8=80%</a:t>
            </a:r>
          </a:p>
        </p:txBody>
      </p: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13934607" y="4161791"/>
            <a:ext cx="5966503" cy="4408027"/>
            <a:chOff x="6215063" y="2812866"/>
            <a:chExt cx="3013041" cy="2488342"/>
          </a:xfrm>
        </p:grpSpPr>
        <p:sp>
          <p:nvSpPr>
            <p:cNvPr id="28725" name="TextBox 53"/>
            <p:cNvSpPr txBox="1">
              <a:spLocks noChangeArrowheads="1"/>
            </p:cNvSpPr>
            <p:nvPr/>
          </p:nvSpPr>
          <p:spPr bwMode="auto">
            <a:xfrm>
              <a:off x="6215063" y="2812866"/>
              <a:ext cx="3013041" cy="54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coherence 0.5 = 50%</a:t>
              </a:r>
            </a:p>
          </p:txBody>
        </p:sp>
        <p:sp>
          <p:nvSpPr>
            <p:cNvPr id="28726" name="Oval 29"/>
            <p:cNvSpPr>
              <a:spLocks noChangeArrowheads="1"/>
            </p:cNvSpPr>
            <p:nvPr/>
          </p:nvSpPr>
          <p:spPr bwMode="auto">
            <a:xfrm flipH="1">
              <a:off x="6703864" y="4437472"/>
              <a:ext cx="785890" cy="863736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Oval 37"/>
            <p:cNvSpPr>
              <a:spLocks noChangeArrowheads="1"/>
            </p:cNvSpPr>
            <p:nvPr/>
          </p:nvSpPr>
          <p:spPr bwMode="auto">
            <a:xfrm>
              <a:off x="7303997" y="4796503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Oval 38"/>
            <p:cNvSpPr>
              <a:spLocks noChangeArrowheads="1"/>
            </p:cNvSpPr>
            <p:nvPr/>
          </p:nvSpPr>
          <p:spPr bwMode="auto">
            <a:xfrm>
              <a:off x="7088076" y="5012437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Oval 39"/>
            <p:cNvSpPr>
              <a:spLocks noChangeArrowheads="1"/>
            </p:cNvSpPr>
            <p:nvPr/>
          </p:nvSpPr>
          <p:spPr bwMode="auto">
            <a:xfrm>
              <a:off x="7132530" y="4599622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Oval 40"/>
            <p:cNvSpPr>
              <a:spLocks noChangeArrowheads="1"/>
            </p:cNvSpPr>
            <p:nvPr/>
          </p:nvSpPr>
          <p:spPr bwMode="auto">
            <a:xfrm>
              <a:off x="7089664" y="4796503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" name="Oval 41"/>
            <p:cNvSpPr>
              <a:spLocks noChangeArrowheads="1"/>
            </p:cNvSpPr>
            <p:nvPr/>
          </p:nvSpPr>
          <p:spPr bwMode="auto">
            <a:xfrm>
              <a:off x="6945187" y="4869540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" name="Oval 42"/>
            <p:cNvSpPr>
              <a:spLocks noChangeArrowheads="1"/>
            </p:cNvSpPr>
            <p:nvPr/>
          </p:nvSpPr>
          <p:spPr bwMode="auto">
            <a:xfrm>
              <a:off x="7016632" y="4653606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" name="Line 44"/>
            <p:cNvSpPr>
              <a:spLocks noChangeShapeType="1"/>
            </p:cNvSpPr>
            <p:nvPr/>
          </p:nvSpPr>
          <p:spPr bwMode="auto">
            <a:xfrm flipH="1" flipV="1">
              <a:off x="7016632" y="4940988"/>
              <a:ext cx="71444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45"/>
            <p:cNvSpPr>
              <a:spLocks noChangeShapeType="1"/>
            </p:cNvSpPr>
            <p:nvPr/>
          </p:nvSpPr>
          <p:spPr bwMode="auto">
            <a:xfrm flipH="1" flipV="1">
              <a:off x="6873743" y="4796503"/>
              <a:ext cx="71444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Line 48"/>
            <p:cNvSpPr>
              <a:spLocks noChangeShapeType="1"/>
            </p:cNvSpPr>
            <p:nvPr/>
          </p:nvSpPr>
          <p:spPr bwMode="auto">
            <a:xfrm flipH="1" flipV="1">
              <a:off x="7089664" y="4509120"/>
              <a:ext cx="71444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Oval 39"/>
            <p:cNvSpPr>
              <a:spLocks noChangeArrowheads="1"/>
            </p:cNvSpPr>
            <p:nvPr/>
          </p:nvSpPr>
          <p:spPr bwMode="auto">
            <a:xfrm>
              <a:off x="6775309" y="4742520"/>
              <a:ext cx="71444" cy="71448"/>
            </a:xfrm>
            <a:prstGeom prst="ellipse">
              <a:avLst/>
            </a:prstGeom>
            <a:solidFill>
              <a:srgbClr val="FC6E04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" name="Line 48"/>
            <p:cNvSpPr>
              <a:spLocks noChangeShapeType="1"/>
            </p:cNvSpPr>
            <p:nvPr/>
          </p:nvSpPr>
          <p:spPr bwMode="auto">
            <a:xfrm flipV="1">
              <a:off x="6811439" y="4674704"/>
              <a:ext cx="46042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Oval 29"/>
            <p:cNvSpPr>
              <a:spLocks noChangeArrowheads="1"/>
            </p:cNvSpPr>
            <p:nvPr/>
          </p:nvSpPr>
          <p:spPr bwMode="auto">
            <a:xfrm rot="1620000">
              <a:off x="6703869" y="3212976"/>
              <a:ext cx="785890" cy="863736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Oval 37"/>
            <p:cNvSpPr>
              <a:spLocks noChangeArrowheads="1"/>
            </p:cNvSpPr>
            <p:nvPr/>
          </p:nvSpPr>
          <p:spPr bwMode="auto">
            <a:xfrm rot="-1620000">
              <a:off x="7291582" y="3526420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Oval 38"/>
            <p:cNvSpPr>
              <a:spLocks noChangeArrowheads="1"/>
            </p:cNvSpPr>
            <p:nvPr/>
          </p:nvSpPr>
          <p:spPr bwMode="auto">
            <a:xfrm rot="-1620000">
              <a:off x="7197221" y="3816851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Oval 39"/>
            <p:cNvSpPr>
              <a:spLocks noChangeArrowheads="1"/>
            </p:cNvSpPr>
            <p:nvPr/>
          </p:nvSpPr>
          <p:spPr bwMode="auto">
            <a:xfrm rot="-1620000">
              <a:off x="7049427" y="3428847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Oval 40"/>
            <p:cNvSpPr>
              <a:spLocks noChangeArrowheads="1"/>
            </p:cNvSpPr>
            <p:nvPr/>
          </p:nvSpPr>
          <p:spPr bwMode="auto">
            <a:xfrm rot="-1620000">
              <a:off x="7100609" y="3623732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Oval 41"/>
            <p:cNvSpPr>
              <a:spLocks noChangeArrowheads="1"/>
            </p:cNvSpPr>
            <p:nvPr/>
          </p:nvSpPr>
          <p:spPr bwMode="auto">
            <a:xfrm rot="-1620000">
              <a:off x="7005036" y="3754403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Oval 42"/>
            <p:cNvSpPr>
              <a:spLocks noChangeArrowheads="1"/>
            </p:cNvSpPr>
            <p:nvPr/>
          </p:nvSpPr>
          <p:spPr bwMode="auto">
            <a:xfrm rot="-1620000">
              <a:off x="6970668" y="3529567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Line 44"/>
            <p:cNvSpPr>
              <a:spLocks noChangeShapeType="1"/>
            </p:cNvSpPr>
            <p:nvPr/>
          </p:nvSpPr>
          <p:spPr bwMode="auto">
            <a:xfrm rot="19980000" flipH="1">
              <a:off x="7137733" y="3857391"/>
              <a:ext cx="117807" cy="115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Line 45"/>
            <p:cNvSpPr>
              <a:spLocks noChangeShapeType="1"/>
            </p:cNvSpPr>
            <p:nvPr/>
          </p:nvSpPr>
          <p:spPr bwMode="auto">
            <a:xfrm rot="-1620000" flipH="1" flipV="1">
              <a:off x="6908223" y="3721764"/>
              <a:ext cx="71444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Line 46"/>
            <p:cNvSpPr>
              <a:spLocks noChangeShapeType="1"/>
            </p:cNvSpPr>
            <p:nvPr/>
          </p:nvSpPr>
          <p:spPr bwMode="auto">
            <a:xfrm rot="-1620000" flipH="1" flipV="1">
              <a:off x="6873853" y="3496928"/>
              <a:ext cx="71445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Line 47"/>
            <p:cNvSpPr>
              <a:spLocks noChangeShapeType="1"/>
            </p:cNvSpPr>
            <p:nvPr/>
          </p:nvSpPr>
          <p:spPr bwMode="auto">
            <a:xfrm rot="-1620000" flipH="1" flipV="1">
              <a:off x="7003103" y="3593228"/>
              <a:ext cx="71444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Line 48"/>
            <p:cNvSpPr>
              <a:spLocks noChangeShapeType="1"/>
            </p:cNvSpPr>
            <p:nvPr/>
          </p:nvSpPr>
          <p:spPr bwMode="auto">
            <a:xfrm rot="19980000" flipV="1">
              <a:off x="7102687" y="3372227"/>
              <a:ext cx="101078" cy="25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Oval 39"/>
            <p:cNvSpPr>
              <a:spLocks noChangeArrowheads="1"/>
            </p:cNvSpPr>
            <p:nvPr/>
          </p:nvSpPr>
          <p:spPr bwMode="auto">
            <a:xfrm rot="-1620000">
              <a:off x="6796011" y="3718355"/>
              <a:ext cx="71444" cy="71448"/>
            </a:xfrm>
            <a:prstGeom prst="ellipse">
              <a:avLst/>
            </a:prstGeom>
            <a:solidFill>
              <a:srgbClr val="FC6E04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1" name="Line 48"/>
            <p:cNvSpPr>
              <a:spLocks noChangeShapeType="1"/>
            </p:cNvSpPr>
            <p:nvPr/>
          </p:nvSpPr>
          <p:spPr bwMode="auto">
            <a:xfrm rot="19980000" flipV="1">
              <a:off x="6828617" y="3628023"/>
              <a:ext cx="46042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Line 48"/>
            <p:cNvSpPr>
              <a:spLocks noChangeShapeType="1"/>
            </p:cNvSpPr>
            <p:nvPr/>
          </p:nvSpPr>
          <p:spPr bwMode="auto">
            <a:xfrm rot="19980000" flipV="1">
              <a:off x="7302327" y="3456134"/>
              <a:ext cx="46042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Line 48"/>
            <p:cNvSpPr>
              <a:spLocks noChangeShapeType="1"/>
            </p:cNvSpPr>
            <p:nvPr/>
          </p:nvSpPr>
          <p:spPr bwMode="auto">
            <a:xfrm flipV="1">
              <a:off x="7123009" y="5018786"/>
              <a:ext cx="152415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Line 48"/>
            <p:cNvSpPr>
              <a:spLocks noChangeShapeType="1"/>
            </p:cNvSpPr>
            <p:nvPr/>
          </p:nvSpPr>
          <p:spPr bwMode="auto">
            <a:xfrm flipH="1">
              <a:off x="7070613" y="4875888"/>
              <a:ext cx="61920" cy="61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Line 48"/>
            <p:cNvSpPr>
              <a:spLocks noChangeShapeType="1"/>
            </p:cNvSpPr>
            <p:nvPr/>
          </p:nvSpPr>
          <p:spPr bwMode="auto">
            <a:xfrm flipH="1">
              <a:off x="7284948" y="4875888"/>
              <a:ext cx="61920" cy="61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Line 48"/>
            <p:cNvSpPr>
              <a:spLocks noChangeShapeType="1"/>
            </p:cNvSpPr>
            <p:nvPr/>
          </p:nvSpPr>
          <p:spPr bwMode="auto">
            <a:xfrm flipV="1">
              <a:off x="7046802" y="4694094"/>
              <a:ext cx="152415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Oval 41"/>
            <p:cNvSpPr>
              <a:spLocks noChangeArrowheads="1"/>
            </p:cNvSpPr>
            <p:nvPr/>
          </p:nvSpPr>
          <p:spPr bwMode="auto">
            <a:xfrm rot="-1620000">
              <a:off x="7359193" y="3720227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8" name="Line 45"/>
            <p:cNvSpPr>
              <a:spLocks noChangeShapeType="1"/>
            </p:cNvSpPr>
            <p:nvPr/>
          </p:nvSpPr>
          <p:spPr bwMode="auto">
            <a:xfrm rot="-1620000" flipH="1" flipV="1">
              <a:off x="7287748" y="3695577"/>
              <a:ext cx="71444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TextBox 56"/>
            <p:cNvSpPr txBox="1">
              <a:spLocks noChangeArrowheads="1"/>
            </p:cNvSpPr>
            <p:nvPr/>
          </p:nvSpPr>
          <p:spPr bwMode="auto">
            <a:xfrm flipH="1">
              <a:off x="6215063" y="4077072"/>
              <a:ext cx="2041070" cy="54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coherence 0.0</a:t>
              </a:r>
            </a:p>
          </p:txBody>
        </p:sp>
      </p:grpSp>
      <p:sp>
        <p:nvSpPr>
          <p:cNvPr id="28681" name="TextBox 58"/>
          <p:cNvSpPr txBox="1">
            <a:spLocks noChangeArrowheads="1"/>
          </p:cNvSpPr>
          <p:nvPr/>
        </p:nvSpPr>
        <p:spPr bwMode="auto">
          <a:xfrm>
            <a:off x="934075" y="10508451"/>
            <a:ext cx="13162317" cy="102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i="1" dirty="0" smtClean="0"/>
              <a:t>Image: </a:t>
            </a:r>
            <a:r>
              <a:rPr lang="en-US" sz="5400" i="1" dirty="0" err="1" smtClean="0"/>
              <a:t>Salzman</a:t>
            </a:r>
            <a:r>
              <a:rPr lang="en-US" sz="5400" i="1" dirty="0"/>
              <a:t>, Britten, Newsome, 1990</a:t>
            </a:r>
          </a:p>
        </p:txBody>
      </p:sp>
      <p:pic>
        <p:nvPicPr>
          <p:cNvPr id="28682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1482470"/>
            <a:ext cx="6662280" cy="922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0"/>
          <p:cNvGrpSpPr>
            <a:grpSpLocks/>
          </p:cNvGrpSpPr>
          <p:nvPr/>
        </p:nvGrpSpPr>
        <p:grpSpPr bwMode="auto">
          <a:xfrm rot="21600000" flipH="1">
            <a:off x="5511790" y="2302538"/>
            <a:ext cx="1612596" cy="1627484"/>
            <a:chOff x="6858016" y="1636706"/>
            <a:chExt cx="785813" cy="863600"/>
          </a:xfrm>
        </p:grpSpPr>
        <p:sp>
          <p:nvSpPr>
            <p:cNvPr id="28710" name="Oval 29"/>
            <p:cNvSpPr>
              <a:spLocks noChangeArrowheads="1"/>
            </p:cNvSpPr>
            <p:nvPr/>
          </p:nvSpPr>
          <p:spPr bwMode="auto">
            <a:xfrm>
              <a:off x="6858016" y="1636706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Oval 37"/>
            <p:cNvSpPr>
              <a:spLocks noChangeArrowheads="1"/>
            </p:cNvSpPr>
            <p:nvPr/>
          </p:nvSpPr>
          <p:spPr bwMode="auto"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2" name="Oval 38"/>
            <p:cNvSpPr>
              <a:spLocks noChangeArrowheads="1"/>
            </p:cNvSpPr>
            <p:nvPr/>
          </p:nvSpPr>
          <p:spPr bwMode="auto"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Oval 39"/>
            <p:cNvSpPr>
              <a:spLocks noChangeArrowheads="1"/>
            </p:cNvSpPr>
            <p:nvPr/>
          </p:nvSpPr>
          <p:spPr bwMode="auto"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Oval 40"/>
            <p:cNvSpPr>
              <a:spLocks noChangeArrowheads="1"/>
            </p:cNvSpPr>
            <p:nvPr/>
          </p:nvSpPr>
          <p:spPr bwMode="auto"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Oval 41"/>
            <p:cNvSpPr>
              <a:spLocks noChangeArrowheads="1"/>
            </p:cNvSpPr>
            <p:nvPr/>
          </p:nvSpPr>
          <p:spPr bwMode="auto"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6" name="Oval 42"/>
            <p:cNvSpPr>
              <a:spLocks noChangeArrowheads="1"/>
            </p:cNvSpPr>
            <p:nvPr/>
          </p:nvSpPr>
          <p:spPr bwMode="auto"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7" name="Line 43"/>
            <p:cNvSpPr>
              <a:spLocks noChangeShapeType="1"/>
            </p:cNvSpPr>
            <p:nvPr/>
          </p:nvSpPr>
          <p:spPr bwMode="auto">
            <a:xfrm flipV="1">
              <a:off x="70437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4"/>
            <p:cNvSpPr>
              <a:spLocks noChangeShapeType="1"/>
            </p:cNvSpPr>
            <p:nvPr/>
          </p:nvSpPr>
          <p:spPr bwMode="auto">
            <a:xfrm flipV="1">
              <a:off x="7259654" y="22082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5"/>
            <p:cNvSpPr>
              <a:spLocks noChangeShapeType="1"/>
            </p:cNvSpPr>
            <p:nvPr/>
          </p:nvSpPr>
          <p:spPr bwMode="auto">
            <a:xfrm flipV="1">
              <a:off x="7402529" y="2063744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46"/>
            <p:cNvSpPr>
              <a:spLocks noChangeShapeType="1"/>
            </p:cNvSpPr>
            <p:nvPr/>
          </p:nvSpPr>
          <p:spPr bwMode="auto">
            <a:xfrm flipV="1">
              <a:off x="7331091" y="1847844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47"/>
            <p:cNvSpPr>
              <a:spLocks noChangeShapeType="1"/>
            </p:cNvSpPr>
            <p:nvPr/>
          </p:nvSpPr>
          <p:spPr bwMode="auto">
            <a:xfrm flipV="1">
              <a:off x="72596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48"/>
            <p:cNvSpPr>
              <a:spLocks noChangeShapeType="1"/>
            </p:cNvSpPr>
            <p:nvPr/>
          </p:nvSpPr>
          <p:spPr bwMode="auto">
            <a:xfrm flipV="1">
              <a:off x="7186629" y="17764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Oval 39"/>
            <p:cNvSpPr>
              <a:spLocks noChangeArrowheads="1"/>
            </p:cNvSpPr>
            <p:nvPr/>
          </p:nvSpPr>
          <p:spPr bwMode="auto"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4" name="Line 48"/>
            <p:cNvSpPr>
              <a:spLocks noChangeShapeType="1"/>
            </p:cNvSpPr>
            <p:nvPr/>
          </p:nvSpPr>
          <p:spPr bwMode="auto">
            <a:xfrm flipH="1" flipV="1">
              <a:off x="7454916" y="1938331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4" name="Rectangle 76"/>
          <p:cNvSpPr>
            <a:spLocks noChangeArrowheads="1"/>
          </p:cNvSpPr>
          <p:nvPr/>
        </p:nvSpPr>
        <p:spPr bwMode="auto">
          <a:xfrm>
            <a:off x="641472" y="7097289"/>
            <a:ext cx="8946181" cy="57845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5253892" y="1865044"/>
            <a:ext cx="277929" cy="25598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7197389" y="4033894"/>
            <a:ext cx="277929" cy="255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82" name="Straight Connector 81"/>
          <p:cNvCxnSpPr>
            <a:cxnSpLocks noChangeShapeType="1"/>
          </p:cNvCxnSpPr>
          <p:nvPr/>
        </p:nvCxnSpPr>
        <p:spPr bwMode="auto">
          <a:xfrm>
            <a:off x="2171700" y="6458729"/>
            <a:ext cx="2354757" cy="0"/>
          </a:xfrm>
          <a:prstGeom prst="line">
            <a:avLst/>
          </a:prstGeom>
          <a:noFill/>
          <a:ln w="57150" algn="ctr">
            <a:solidFill>
              <a:srgbClr val="FF66CC"/>
            </a:solidFill>
            <a:round/>
            <a:headEnd/>
            <a:tailEnd/>
          </a:ln>
        </p:spPr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>
            <a:off x="7456188" y="1482470"/>
            <a:ext cx="1" cy="382573"/>
          </a:xfrm>
          <a:prstGeom prst="straightConnector1">
            <a:avLst/>
          </a:prstGeom>
          <a:noFill/>
          <a:ln w="38100" algn="ctr">
            <a:solidFill>
              <a:srgbClr val="FF66CC"/>
            </a:solidFill>
            <a:round/>
            <a:headEnd/>
            <a:tailEnd type="arrow" w="med" len="med"/>
          </a:ln>
        </p:spPr>
      </p:cxnSp>
      <p:cxnSp>
        <p:nvCxnSpPr>
          <p:cNvPr id="85" name="Straight Connector 84"/>
          <p:cNvCxnSpPr>
            <a:cxnSpLocks noChangeShapeType="1"/>
          </p:cNvCxnSpPr>
          <p:nvPr/>
        </p:nvCxnSpPr>
        <p:spPr bwMode="auto">
          <a:xfrm>
            <a:off x="2020540" y="8245008"/>
            <a:ext cx="2354757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8763027" y="8118420"/>
            <a:ext cx="526913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Eye movement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17708409" y="9846936"/>
            <a:ext cx="315637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opposite</a:t>
            </a:r>
          </a:p>
          <a:p>
            <a:r>
              <a:rPr lang="en-US" dirty="0"/>
              <a:t>direction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9.2.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Experiment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Salzman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et al. 1990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6579" y="2293134"/>
            <a:ext cx="49455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m</a:t>
            </a:r>
            <a:r>
              <a:rPr lang="en-US" sz="4800" dirty="0" smtClean="0"/>
              <a:t>onkey indicates</a:t>
            </a:r>
          </a:p>
          <a:p>
            <a:r>
              <a:rPr lang="en-US" sz="4800" dirty="0"/>
              <a:t>d</a:t>
            </a:r>
            <a:r>
              <a:rPr lang="en-US" sz="4800" dirty="0" smtClean="0"/>
              <a:t>ecision by</a:t>
            </a:r>
          </a:p>
          <a:p>
            <a:r>
              <a:rPr lang="en-US" sz="4800" dirty="0"/>
              <a:t>e</a:t>
            </a:r>
            <a:r>
              <a:rPr lang="en-US" sz="4800" dirty="0" smtClean="0"/>
              <a:t>ye movement</a:t>
            </a:r>
            <a:endParaRPr lang="fr-CH" sz="4800" dirty="0"/>
          </a:p>
        </p:txBody>
      </p:sp>
      <p:grpSp>
        <p:nvGrpSpPr>
          <p:cNvPr id="105" name="Group 50"/>
          <p:cNvGrpSpPr>
            <a:grpSpLocks/>
          </p:cNvGrpSpPr>
          <p:nvPr/>
        </p:nvGrpSpPr>
        <p:grpSpPr bwMode="auto">
          <a:xfrm rot="10800000" flipH="1">
            <a:off x="15277523" y="9750841"/>
            <a:ext cx="1612596" cy="1627484"/>
            <a:chOff x="6858016" y="1636706"/>
            <a:chExt cx="785813" cy="863600"/>
          </a:xfrm>
        </p:grpSpPr>
        <p:sp>
          <p:nvSpPr>
            <p:cNvPr id="106" name="Oval 29"/>
            <p:cNvSpPr>
              <a:spLocks noChangeArrowheads="1"/>
            </p:cNvSpPr>
            <p:nvPr/>
          </p:nvSpPr>
          <p:spPr bwMode="auto">
            <a:xfrm>
              <a:off x="6858016" y="1636706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37"/>
            <p:cNvSpPr>
              <a:spLocks noChangeArrowheads="1"/>
            </p:cNvSpPr>
            <p:nvPr/>
          </p:nvSpPr>
          <p:spPr bwMode="auto"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38"/>
            <p:cNvSpPr>
              <a:spLocks noChangeArrowheads="1"/>
            </p:cNvSpPr>
            <p:nvPr/>
          </p:nvSpPr>
          <p:spPr bwMode="auto"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39"/>
            <p:cNvSpPr>
              <a:spLocks noChangeArrowheads="1"/>
            </p:cNvSpPr>
            <p:nvPr/>
          </p:nvSpPr>
          <p:spPr bwMode="auto"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40"/>
            <p:cNvSpPr>
              <a:spLocks noChangeArrowheads="1"/>
            </p:cNvSpPr>
            <p:nvPr/>
          </p:nvSpPr>
          <p:spPr bwMode="auto"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41"/>
            <p:cNvSpPr>
              <a:spLocks noChangeArrowheads="1"/>
            </p:cNvSpPr>
            <p:nvPr/>
          </p:nvSpPr>
          <p:spPr bwMode="auto"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42"/>
            <p:cNvSpPr>
              <a:spLocks noChangeArrowheads="1"/>
            </p:cNvSpPr>
            <p:nvPr/>
          </p:nvSpPr>
          <p:spPr bwMode="auto"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3"/>
            <p:cNvSpPr>
              <a:spLocks noChangeShapeType="1"/>
            </p:cNvSpPr>
            <p:nvPr/>
          </p:nvSpPr>
          <p:spPr bwMode="auto">
            <a:xfrm flipV="1">
              <a:off x="70437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4"/>
            <p:cNvSpPr>
              <a:spLocks noChangeShapeType="1"/>
            </p:cNvSpPr>
            <p:nvPr/>
          </p:nvSpPr>
          <p:spPr bwMode="auto">
            <a:xfrm flipV="1">
              <a:off x="7259654" y="22082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45"/>
            <p:cNvSpPr>
              <a:spLocks noChangeShapeType="1"/>
            </p:cNvSpPr>
            <p:nvPr/>
          </p:nvSpPr>
          <p:spPr bwMode="auto">
            <a:xfrm flipV="1">
              <a:off x="7402529" y="2063744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6"/>
            <p:cNvSpPr>
              <a:spLocks noChangeShapeType="1"/>
            </p:cNvSpPr>
            <p:nvPr/>
          </p:nvSpPr>
          <p:spPr bwMode="auto">
            <a:xfrm flipV="1">
              <a:off x="7331091" y="1847844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7"/>
            <p:cNvSpPr>
              <a:spLocks noChangeShapeType="1"/>
            </p:cNvSpPr>
            <p:nvPr/>
          </p:nvSpPr>
          <p:spPr bwMode="auto">
            <a:xfrm flipV="1">
              <a:off x="72596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8"/>
            <p:cNvSpPr>
              <a:spLocks noChangeShapeType="1"/>
            </p:cNvSpPr>
            <p:nvPr/>
          </p:nvSpPr>
          <p:spPr bwMode="auto">
            <a:xfrm flipV="1">
              <a:off x="7186629" y="17764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13905023" y="8668893"/>
            <a:ext cx="527233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coherence </a:t>
            </a:r>
            <a:r>
              <a:rPr lang="en-US" dirty="0" smtClean="0"/>
              <a:t>-1.0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78" grpId="0" animBg="1"/>
      <p:bldP spid="79" grpId="0" animBg="1"/>
      <p:bldP spid="108" grpId="0"/>
      <p:bldP spid="7" grpId="0"/>
      <p:bldP spid="1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24092" y="1342081"/>
            <a:ext cx="12765094" cy="185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Monkey behavior  w. or w/o Stimulation </a:t>
            </a:r>
            <a:endParaRPr lang="en-US" sz="5400" dirty="0" smtClean="0">
              <a:solidFill>
                <a:srgbClr val="FF0000"/>
              </a:solidFill>
            </a:endParaRPr>
          </a:p>
          <a:p>
            <a:r>
              <a:rPr lang="en-US" sz="5400" dirty="0" smtClean="0">
                <a:solidFill>
                  <a:srgbClr val="FF0000"/>
                </a:solidFill>
              </a:rPr>
              <a:t>                              of </a:t>
            </a:r>
            <a:r>
              <a:rPr lang="en-US" sz="5400" dirty="0">
                <a:solidFill>
                  <a:srgbClr val="FF0000"/>
                </a:solidFill>
              </a:rPr>
              <a:t>neurons  in V5/MT </a:t>
            </a:r>
          </a:p>
        </p:txBody>
      </p:sp>
      <p:sp>
        <p:nvSpPr>
          <p:cNvPr id="29700" name="Rectangle 24"/>
          <p:cNvSpPr>
            <a:spLocks noChangeArrowheads="1"/>
          </p:cNvSpPr>
          <p:nvPr/>
        </p:nvSpPr>
        <p:spPr bwMode="auto">
          <a:xfrm>
            <a:off x="13673475" y="7704905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r>
              <a:rPr lang="en-US"/>
              <a:t>X = coherent motion </a:t>
            </a:r>
          </a:p>
          <a:p>
            <a:r>
              <a:rPr lang="en-US"/>
              <a:t>to bottom right</a:t>
            </a:r>
          </a:p>
        </p:txBody>
      </p:sp>
      <p:sp>
        <p:nvSpPr>
          <p:cNvPr id="29701" name="Oval 29"/>
          <p:cNvSpPr>
            <a:spLocks noChangeArrowheads="1"/>
          </p:cNvSpPr>
          <p:nvPr/>
        </p:nvSpPr>
        <p:spPr bwMode="auto">
          <a:xfrm>
            <a:off x="1260350" y="8326585"/>
            <a:ext cx="1586800" cy="1530291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2" name="Oval 37"/>
          <p:cNvSpPr>
            <a:spLocks noChangeArrowheads="1"/>
          </p:cNvSpPr>
          <p:nvPr/>
        </p:nvSpPr>
        <p:spPr bwMode="auto">
          <a:xfrm flipH="1">
            <a:off x="1260350" y="9083293"/>
            <a:ext cx="168809" cy="12658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3" name="Oval 38"/>
          <p:cNvSpPr>
            <a:spLocks noChangeArrowheads="1"/>
          </p:cNvSpPr>
          <p:nvPr/>
        </p:nvSpPr>
        <p:spPr bwMode="auto">
          <a:xfrm flipH="1">
            <a:off x="1770526" y="9465866"/>
            <a:ext cx="168809" cy="12658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4" name="Oval 39"/>
          <p:cNvSpPr>
            <a:spLocks noChangeArrowheads="1"/>
          </p:cNvSpPr>
          <p:nvPr/>
        </p:nvSpPr>
        <p:spPr bwMode="auto">
          <a:xfrm flipH="1">
            <a:off x="1665490" y="8734477"/>
            <a:ext cx="168809" cy="12658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5" name="Oval 40"/>
          <p:cNvSpPr>
            <a:spLocks noChangeArrowheads="1"/>
          </p:cNvSpPr>
          <p:nvPr/>
        </p:nvSpPr>
        <p:spPr bwMode="auto">
          <a:xfrm flipH="1">
            <a:off x="1766777" y="9083293"/>
            <a:ext cx="168807" cy="12658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6" name="Oval 41"/>
          <p:cNvSpPr>
            <a:spLocks noChangeArrowheads="1"/>
          </p:cNvSpPr>
          <p:nvPr/>
        </p:nvSpPr>
        <p:spPr bwMode="auto">
          <a:xfrm flipH="1">
            <a:off x="2108142" y="9212693"/>
            <a:ext cx="168809" cy="12658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7" name="Oval 42"/>
          <p:cNvSpPr>
            <a:spLocks noChangeArrowheads="1"/>
          </p:cNvSpPr>
          <p:nvPr/>
        </p:nvSpPr>
        <p:spPr bwMode="auto">
          <a:xfrm flipH="1">
            <a:off x="1939336" y="8830120"/>
            <a:ext cx="168807" cy="12658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8" name="Line 43"/>
          <p:cNvSpPr>
            <a:spLocks noChangeShapeType="1"/>
          </p:cNvSpPr>
          <p:nvPr/>
        </p:nvSpPr>
        <p:spPr bwMode="auto">
          <a:xfrm flipV="1">
            <a:off x="1429160" y="8956705"/>
            <a:ext cx="168807" cy="12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09" name="Line 44"/>
          <p:cNvSpPr>
            <a:spLocks noChangeShapeType="1"/>
          </p:cNvSpPr>
          <p:nvPr/>
        </p:nvSpPr>
        <p:spPr bwMode="auto">
          <a:xfrm flipV="1">
            <a:off x="1939336" y="9339278"/>
            <a:ext cx="168807" cy="12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0" name="Line 45"/>
          <p:cNvSpPr>
            <a:spLocks noChangeShapeType="1"/>
          </p:cNvSpPr>
          <p:nvPr/>
        </p:nvSpPr>
        <p:spPr bwMode="auto">
          <a:xfrm flipV="1">
            <a:off x="2276953" y="9083293"/>
            <a:ext cx="168807" cy="1265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1" name="Line 46"/>
          <p:cNvSpPr>
            <a:spLocks noChangeShapeType="1"/>
          </p:cNvSpPr>
          <p:nvPr/>
        </p:nvSpPr>
        <p:spPr bwMode="auto">
          <a:xfrm flipV="1">
            <a:off x="2108142" y="8700720"/>
            <a:ext cx="168809" cy="1265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2" name="Line 47"/>
          <p:cNvSpPr>
            <a:spLocks noChangeShapeType="1"/>
          </p:cNvSpPr>
          <p:nvPr/>
        </p:nvSpPr>
        <p:spPr bwMode="auto">
          <a:xfrm flipV="1">
            <a:off x="1939336" y="8956705"/>
            <a:ext cx="168807" cy="12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3" name="Line 48"/>
          <p:cNvSpPr>
            <a:spLocks noChangeShapeType="1"/>
          </p:cNvSpPr>
          <p:nvPr/>
        </p:nvSpPr>
        <p:spPr bwMode="auto">
          <a:xfrm flipV="1">
            <a:off x="1766777" y="8574132"/>
            <a:ext cx="168807" cy="12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 rot="10800000">
            <a:off x="11287562" y="8326579"/>
            <a:ext cx="1581636" cy="1530291"/>
            <a:chOff x="4643438" y="2786059"/>
            <a:chExt cx="785818" cy="863600"/>
          </a:xfrm>
        </p:grpSpPr>
        <p:sp>
          <p:nvSpPr>
            <p:cNvPr id="29780" name="Oval 29"/>
            <p:cNvSpPr>
              <a:spLocks noChangeArrowheads="1"/>
            </p:cNvSpPr>
            <p:nvPr/>
          </p:nvSpPr>
          <p:spPr bwMode="auto">
            <a:xfrm>
              <a:off x="4643438" y="2786059"/>
              <a:ext cx="785818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1" name="Oval 37"/>
            <p:cNvSpPr>
              <a:spLocks noChangeArrowheads="1"/>
            </p:cNvSpPr>
            <p:nvPr/>
          </p:nvSpPr>
          <p:spPr bwMode="auto">
            <a:xfrm flipH="1">
              <a:off x="4757765" y="3213100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2" name="Oval 38"/>
            <p:cNvSpPr>
              <a:spLocks noChangeArrowheads="1"/>
            </p:cNvSpPr>
            <p:nvPr/>
          </p:nvSpPr>
          <p:spPr bwMode="auto">
            <a:xfrm flipH="1">
              <a:off x="4973665" y="3429000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3" name="Oval 39"/>
            <p:cNvSpPr>
              <a:spLocks noChangeArrowheads="1"/>
            </p:cNvSpPr>
            <p:nvPr/>
          </p:nvSpPr>
          <p:spPr bwMode="auto">
            <a:xfrm flipH="1">
              <a:off x="4900640" y="2997200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4" name="Oval 40"/>
            <p:cNvSpPr>
              <a:spLocks noChangeArrowheads="1"/>
            </p:cNvSpPr>
            <p:nvPr/>
          </p:nvSpPr>
          <p:spPr bwMode="auto">
            <a:xfrm flipH="1">
              <a:off x="4972078" y="3213100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5" name="Oval 41"/>
            <p:cNvSpPr>
              <a:spLocks noChangeArrowheads="1"/>
            </p:cNvSpPr>
            <p:nvPr/>
          </p:nvSpPr>
          <p:spPr bwMode="auto">
            <a:xfrm flipH="1">
              <a:off x="5116540" y="3286125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6" name="Oval 42"/>
            <p:cNvSpPr>
              <a:spLocks noChangeArrowheads="1"/>
            </p:cNvSpPr>
            <p:nvPr/>
          </p:nvSpPr>
          <p:spPr bwMode="auto">
            <a:xfrm flipH="1">
              <a:off x="5045103" y="3070225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7" name="Line 43"/>
            <p:cNvSpPr>
              <a:spLocks noChangeShapeType="1"/>
            </p:cNvSpPr>
            <p:nvPr/>
          </p:nvSpPr>
          <p:spPr bwMode="auto">
            <a:xfrm flipV="1">
              <a:off x="4829203" y="31416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Line 44"/>
            <p:cNvSpPr>
              <a:spLocks noChangeShapeType="1"/>
            </p:cNvSpPr>
            <p:nvPr/>
          </p:nvSpPr>
          <p:spPr bwMode="auto">
            <a:xfrm flipV="1">
              <a:off x="5045103" y="33575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Line 45"/>
            <p:cNvSpPr>
              <a:spLocks noChangeShapeType="1"/>
            </p:cNvSpPr>
            <p:nvPr/>
          </p:nvSpPr>
          <p:spPr bwMode="auto">
            <a:xfrm flipV="1">
              <a:off x="5187978" y="3213100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Line 46"/>
            <p:cNvSpPr>
              <a:spLocks noChangeShapeType="1"/>
            </p:cNvSpPr>
            <p:nvPr/>
          </p:nvSpPr>
          <p:spPr bwMode="auto">
            <a:xfrm flipV="1">
              <a:off x="5116540" y="2997200"/>
              <a:ext cx="714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Line 47"/>
            <p:cNvSpPr>
              <a:spLocks noChangeShapeType="1"/>
            </p:cNvSpPr>
            <p:nvPr/>
          </p:nvSpPr>
          <p:spPr bwMode="auto">
            <a:xfrm flipV="1">
              <a:off x="5045103" y="31416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Line 48"/>
            <p:cNvSpPr>
              <a:spLocks noChangeShapeType="1"/>
            </p:cNvSpPr>
            <p:nvPr/>
          </p:nvSpPr>
          <p:spPr bwMode="auto">
            <a:xfrm flipV="1">
              <a:off x="4972078" y="29257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5" name="Oval 39"/>
          <p:cNvSpPr>
            <a:spLocks noChangeArrowheads="1"/>
          </p:cNvSpPr>
          <p:nvPr/>
        </p:nvSpPr>
        <p:spPr bwMode="auto">
          <a:xfrm flipH="1">
            <a:off x="2509533" y="8987650"/>
            <a:ext cx="168807" cy="12658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16" name="Line 48"/>
          <p:cNvSpPr>
            <a:spLocks noChangeShapeType="1"/>
          </p:cNvSpPr>
          <p:nvPr/>
        </p:nvSpPr>
        <p:spPr bwMode="auto">
          <a:xfrm flipH="1" flipV="1">
            <a:off x="2400743" y="8861062"/>
            <a:ext cx="108789" cy="12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7" name="Oval 39"/>
          <p:cNvSpPr>
            <a:spLocks noChangeArrowheads="1"/>
          </p:cNvSpPr>
          <p:nvPr/>
        </p:nvSpPr>
        <p:spPr bwMode="auto">
          <a:xfrm flipH="1">
            <a:off x="12638031" y="8734477"/>
            <a:ext cx="168807" cy="12658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18" name="Line 48"/>
          <p:cNvSpPr>
            <a:spLocks noChangeShapeType="1"/>
          </p:cNvSpPr>
          <p:nvPr/>
        </p:nvSpPr>
        <p:spPr bwMode="auto">
          <a:xfrm flipH="1" flipV="1">
            <a:off x="12529241" y="8607889"/>
            <a:ext cx="108789" cy="12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29719" name="Straight Arrow Connector 81"/>
          <p:cNvCxnSpPr>
            <a:cxnSpLocks noChangeShapeType="1"/>
          </p:cNvCxnSpPr>
          <p:nvPr/>
        </p:nvCxnSpPr>
        <p:spPr bwMode="auto">
          <a:xfrm>
            <a:off x="1834300" y="7848369"/>
            <a:ext cx="1002340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20" name="Straight Arrow Connector 84"/>
          <p:cNvCxnSpPr>
            <a:cxnSpLocks noChangeShapeType="1"/>
          </p:cNvCxnSpPr>
          <p:nvPr/>
        </p:nvCxnSpPr>
        <p:spPr bwMode="auto">
          <a:xfrm flipV="1">
            <a:off x="1851180" y="4338149"/>
            <a:ext cx="2" cy="356385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21" name="TextBox 87"/>
          <p:cNvSpPr txBox="1">
            <a:spLocks noChangeArrowheads="1"/>
          </p:cNvSpPr>
          <p:nvPr/>
        </p:nvSpPr>
        <p:spPr bwMode="auto">
          <a:xfrm>
            <a:off x="918982" y="7721783"/>
            <a:ext cx="16511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-1.0</a:t>
            </a:r>
          </a:p>
        </p:txBody>
      </p:sp>
      <p:sp>
        <p:nvSpPr>
          <p:cNvPr id="29722" name="TextBox 88"/>
          <p:cNvSpPr txBox="1">
            <a:spLocks noChangeArrowheads="1"/>
          </p:cNvSpPr>
          <p:nvPr/>
        </p:nvSpPr>
        <p:spPr bwMode="auto">
          <a:xfrm>
            <a:off x="3842883" y="7772418"/>
            <a:ext cx="14074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0.5</a:t>
            </a: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4590848" y="7612075"/>
            <a:ext cx="8278349" cy="3818153"/>
            <a:chOff x="2334329" y="4287050"/>
            <a:chExt cx="3502456" cy="2155827"/>
          </a:xfrm>
        </p:grpSpPr>
        <p:sp>
          <p:nvSpPr>
            <p:cNvPr id="29761" name="Text Box 35"/>
            <p:cNvSpPr txBox="1">
              <a:spLocks noChangeArrowheads="1"/>
            </p:cNvSpPr>
            <p:nvPr/>
          </p:nvSpPr>
          <p:spPr bwMode="auto">
            <a:xfrm>
              <a:off x="2334329" y="5556607"/>
              <a:ext cx="3502456" cy="88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CH" sz="4800" b="0" dirty="0"/>
                <a:t>No </a:t>
              </a:r>
              <a:r>
                <a:rPr lang="fr-CH" sz="4800" b="0" dirty="0" err="1" smtClean="0"/>
                <a:t>bias</a:t>
              </a:r>
              <a:r>
                <a:rPr lang="fr-CH" sz="4800" b="0" dirty="0" smtClean="0"/>
                <a:t>, </a:t>
              </a:r>
              <a:r>
                <a:rPr lang="fr-CH" sz="4800" b="0" dirty="0" err="1" smtClean="0"/>
                <a:t>each</a:t>
              </a:r>
              <a:r>
                <a:rPr lang="fr-CH" sz="4800" b="0" dirty="0" smtClean="0"/>
                <a:t> </a:t>
              </a:r>
              <a:r>
                <a:rPr lang="fr-CH" sz="4800" b="0" dirty="0"/>
                <a:t>point </a:t>
              </a:r>
              <a:endParaRPr lang="fr-CH" sz="4800" b="0" dirty="0" smtClean="0"/>
            </a:p>
            <a:p>
              <a:r>
                <a:rPr lang="fr-CH" sz="4800" dirty="0" smtClean="0"/>
                <a:t>m</a:t>
              </a:r>
              <a:r>
                <a:rPr lang="fr-CH" sz="4800" b="0" dirty="0" smtClean="0"/>
                <a:t>oves</a:t>
              </a:r>
              <a:r>
                <a:rPr lang="fr-CH" sz="4800" dirty="0" smtClean="0"/>
                <a:t> </a:t>
              </a:r>
              <a:r>
                <a:rPr lang="fr-CH" sz="4800" b="0" dirty="0" smtClean="0"/>
                <a:t>in </a:t>
              </a:r>
              <a:r>
                <a:rPr lang="fr-CH" sz="4800" b="0" dirty="0" err="1"/>
                <a:t>random</a:t>
              </a:r>
              <a:r>
                <a:rPr lang="fr-CH" sz="4800" b="0" dirty="0"/>
                <a:t> direction</a:t>
              </a:r>
            </a:p>
          </p:txBody>
        </p:sp>
        <p:sp>
          <p:nvSpPr>
            <p:cNvPr id="29762" name="Oval 29"/>
            <p:cNvSpPr>
              <a:spLocks noChangeArrowheads="1"/>
            </p:cNvSpPr>
            <p:nvPr/>
          </p:nvSpPr>
          <p:spPr bwMode="auto">
            <a:xfrm>
              <a:off x="3019868" y="4643444"/>
              <a:ext cx="663477" cy="911075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Oval 37"/>
            <p:cNvSpPr>
              <a:spLocks noChangeArrowheads="1"/>
            </p:cNvSpPr>
            <p:nvPr/>
          </p:nvSpPr>
          <p:spPr bwMode="auto">
            <a:xfrm flipH="1">
              <a:off x="3083292" y="5070488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Oval 38"/>
            <p:cNvSpPr>
              <a:spLocks noChangeArrowheads="1"/>
            </p:cNvSpPr>
            <p:nvPr/>
          </p:nvSpPr>
          <p:spPr bwMode="auto">
            <a:xfrm flipH="1">
              <a:off x="3299192" y="5286388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Oval 39"/>
            <p:cNvSpPr>
              <a:spLocks noChangeArrowheads="1"/>
            </p:cNvSpPr>
            <p:nvPr/>
          </p:nvSpPr>
          <p:spPr bwMode="auto">
            <a:xfrm flipH="1">
              <a:off x="3254717" y="4873291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6" name="Oval 40"/>
            <p:cNvSpPr>
              <a:spLocks noChangeArrowheads="1"/>
            </p:cNvSpPr>
            <p:nvPr/>
          </p:nvSpPr>
          <p:spPr bwMode="auto">
            <a:xfrm flipH="1">
              <a:off x="3297605" y="5070488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7" name="Oval 41"/>
            <p:cNvSpPr>
              <a:spLocks noChangeArrowheads="1"/>
            </p:cNvSpPr>
            <p:nvPr/>
          </p:nvSpPr>
          <p:spPr bwMode="auto">
            <a:xfrm flipH="1">
              <a:off x="3442067" y="5143513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8" name="Oval 42"/>
            <p:cNvSpPr>
              <a:spLocks noChangeArrowheads="1"/>
            </p:cNvSpPr>
            <p:nvPr/>
          </p:nvSpPr>
          <p:spPr bwMode="auto">
            <a:xfrm flipH="1">
              <a:off x="3370630" y="4927613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Line 43"/>
            <p:cNvSpPr>
              <a:spLocks noChangeShapeType="1"/>
            </p:cNvSpPr>
            <p:nvPr/>
          </p:nvSpPr>
          <p:spPr bwMode="auto">
            <a:xfrm flipV="1">
              <a:off x="3154730" y="4999051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Line 44"/>
            <p:cNvSpPr>
              <a:spLocks noChangeShapeType="1"/>
            </p:cNvSpPr>
            <p:nvPr/>
          </p:nvSpPr>
          <p:spPr bwMode="auto">
            <a:xfrm flipV="1">
              <a:off x="3370630" y="5214951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45"/>
            <p:cNvSpPr>
              <a:spLocks noChangeShapeType="1"/>
            </p:cNvSpPr>
            <p:nvPr/>
          </p:nvSpPr>
          <p:spPr bwMode="auto">
            <a:xfrm flipV="1">
              <a:off x="3513505" y="5070488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46"/>
            <p:cNvSpPr>
              <a:spLocks noChangeShapeType="1"/>
            </p:cNvSpPr>
            <p:nvPr/>
          </p:nvSpPr>
          <p:spPr bwMode="auto">
            <a:xfrm flipV="1">
              <a:off x="3442067" y="4854588"/>
              <a:ext cx="714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Line 47"/>
            <p:cNvSpPr>
              <a:spLocks noChangeShapeType="1"/>
            </p:cNvSpPr>
            <p:nvPr/>
          </p:nvSpPr>
          <p:spPr bwMode="auto">
            <a:xfrm rot="10800000" flipV="1">
              <a:off x="3254718" y="514351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Line 48"/>
            <p:cNvSpPr>
              <a:spLocks noChangeShapeType="1"/>
            </p:cNvSpPr>
            <p:nvPr/>
          </p:nvSpPr>
          <p:spPr bwMode="auto">
            <a:xfrm rot="10800000" flipV="1">
              <a:off x="3183280" y="4929199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Oval 39"/>
            <p:cNvSpPr>
              <a:spLocks noChangeArrowheads="1"/>
            </p:cNvSpPr>
            <p:nvPr/>
          </p:nvSpPr>
          <p:spPr bwMode="auto">
            <a:xfrm flipH="1">
              <a:off x="3611907" y="5016167"/>
              <a:ext cx="71438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6" name="Line 48"/>
            <p:cNvSpPr>
              <a:spLocks noChangeShapeType="1"/>
            </p:cNvSpPr>
            <p:nvPr/>
          </p:nvSpPr>
          <p:spPr bwMode="auto">
            <a:xfrm flipH="1" flipV="1">
              <a:off x="3566188" y="4944729"/>
              <a:ext cx="45719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Oval 39"/>
            <p:cNvSpPr>
              <a:spLocks noChangeArrowheads="1"/>
            </p:cNvSpPr>
            <p:nvPr/>
          </p:nvSpPr>
          <p:spPr bwMode="auto">
            <a:xfrm flipH="1">
              <a:off x="3407117" y="4714884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8" name="Line 48"/>
            <p:cNvSpPr>
              <a:spLocks noChangeShapeType="1"/>
            </p:cNvSpPr>
            <p:nvPr/>
          </p:nvSpPr>
          <p:spPr bwMode="auto">
            <a:xfrm rot="10800000" flipV="1">
              <a:off x="3335680" y="4770792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779" name="Straight Connector 86"/>
            <p:cNvCxnSpPr>
              <a:cxnSpLocks noChangeShapeType="1"/>
            </p:cNvCxnSpPr>
            <p:nvPr/>
          </p:nvCxnSpPr>
          <p:spPr bwMode="auto">
            <a:xfrm rot="5400000">
              <a:off x="3251191" y="4393413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9724" name="TextBox 91"/>
          <p:cNvSpPr txBox="1">
            <a:spLocks noChangeArrowheads="1"/>
          </p:cNvSpPr>
          <p:nvPr/>
        </p:nvSpPr>
        <p:spPr bwMode="auto">
          <a:xfrm>
            <a:off x="8873473" y="7721783"/>
            <a:ext cx="14074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29725" name="TextBox 92"/>
          <p:cNvSpPr txBox="1">
            <a:spLocks noChangeArrowheads="1"/>
          </p:cNvSpPr>
          <p:nvPr/>
        </p:nvSpPr>
        <p:spPr bwMode="auto">
          <a:xfrm>
            <a:off x="11129188" y="7668182"/>
            <a:ext cx="14074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29726" name="TextBox 93"/>
          <p:cNvSpPr txBox="1">
            <a:spLocks noChangeArrowheads="1"/>
          </p:cNvSpPr>
          <p:nvPr/>
        </p:nvSpPr>
        <p:spPr bwMode="auto">
          <a:xfrm>
            <a:off x="869332" y="2575937"/>
            <a:ext cx="474174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Monkey</a:t>
            </a:r>
          </a:p>
          <a:p>
            <a:r>
              <a:rPr lang="en-US" dirty="0"/>
              <a:t>c</a:t>
            </a:r>
            <a:r>
              <a:rPr lang="en-US" dirty="0" smtClean="0"/>
              <a:t>hooses </a:t>
            </a:r>
            <a:r>
              <a:rPr lang="en-US" dirty="0"/>
              <a:t>right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14888893" y="2025386"/>
            <a:ext cx="5030487" cy="36710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2911" tIns="96455" rIns="192911" bIns="96455"/>
          <a:lstStyle/>
          <a:p>
            <a:pPr>
              <a:defRPr/>
            </a:pPr>
            <a:endParaRPr lang="en-US" dirty="0"/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 rot="10800000">
            <a:off x="18089144" y="2151971"/>
            <a:ext cx="1323812" cy="1297804"/>
            <a:chOff x="4643438" y="2786058"/>
            <a:chExt cx="785818" cy="863600"/>
          </a:xfrm>
        </p:grpSpPr>
        <p:sp>
          <p:nvSpPr>
            <p:cNvPr id="29748" name="Oval 29"/>
            <p:cNvSpPr>
              <a:spLocks noChangeArrowheads="1"/>
            </p:cNvSpPr>
            <p:nvPr/>
          </p:nvSpPr>
          <p:spPr bwMode="auto">
            <a:xfrm>
              <a:off x="4643438" y="2786058"/>
              <a:ext cx="785818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Oval 37"/>
            <p:cNvSpPr>
              <a:spLocks noChangeArrowheads="1"/>
            </p:cNvSpPr>
            <p:nvPr/>
          </p:nvSpPr>
          <p:spPr bwMode="auto">
            <a:xfrm flipH="1">
              <a:off x="4757765" y="3213100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Oval 38"/>
            <p:cNvSpPr>
              <a:spLocks noChangeArrowheads="1"/>
            </p:cNvSpPr>
            <p:nvPr/>
          </p:nvSpPr>
          <p:spPr bwMode="auto">
            <a:xfrm flipH="1">
              <a:off x="4973665" y="3429000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Oval 39"/>
            <p:cNvSpPr>
              <a:spLocks noChangeArrowheads="1"/>
            </p:cNvSpPr>
            <p:nvPr/>
          </p:nvSpPr>
          <p:spPr bwMode="auto">
            <a:xfrm flipH="1">
              <a:off x="4900640" y="2997200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Oval 40"/>
            <p:cNvSpPr>
              <a:spLocks noChangeArrowheads="1"/>
            </p:cNvSpPr>
            <p:nvPr/>
          </p:nvSpPr>
          <p:spPr bwMode="auto">
            <a:xfrm flipH="1">
              <a:off x="4972078" y="3213100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Oval 41"/>
            <p:cNvSpPr>
              <a:spLocks noChangeArrowheads="1"/>
            </p:cNvSpPr>
            <p:nvPr/>
          </p:nvSpPr>
          <p:spPr bwMode="auto">
            <a:xfrm flipH="1">
              <a:off x="5116540" y="3286125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Oval 42"/>
            <p:cNvSpPr>
              <a:spLocks noChangeArrowheads="1"/>
            </p:cNvSpPr>
            <p:nvPr/>
          </p:nvSpPr>
          <p:spPr bwMode="auto">
            <a:xfrm flipH="1">
              <a:off x="5045103" y="3070225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Line 43"/>
            <p:cNvSpPr>
              <a:spLocks noChangeShapeType="1"/>
            </p:cNvSpPr>
            <p:nvPr/>
          </p:nvSpPr>
          <p:spPr bwMode="auto">
            <a:xfrm flipV="1">
              <a:off x="4829203" y="31416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44"/>
            <p:cNvSpPr>
              <a:spLocks noChangeShapeType="1"/>
            </p:cNvSpPr>
            <p:nvPr/>
          </p:nvSpPr>
          <p:spPr bwMode="auto">
            <a:xfrm flipV="1">
              <a:off x="5045103" y="33575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Line 45"/>
            <p:cNvSpPr>
              <a:spLocks noChangeShapeType="1"/>
            </p:cNvSpPr>
            <p:nvPr/>
          </p:nvSpPr>
          <p:spPr bwMode="auto">
            <a:xfrm flipV="1">
              <a:off x="5187978" y="3213100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Line 46"/>
            <p:cNvSpPr>
              <a:spLocks noChangeShapeType="1"/>
            </p:cNvSpPr>
            <p:nvPr/>
          </p:nvSpPr>
          <p:spPr bwMode="auto">
            <a:xfrm flipV="1">
              <a:off x="5116540" y="2997200"/>
              <a:ext cx="714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Line 47"/>
            <p:cNvSpPr>
              <a:spLocks noChangeShapeType="1"/>
            </p:cNvSpPr>
            <p:nvPr/>
          </p:nvSpPr>
          <p:spPr bwMode="auto">
            <a:xfrm flipV="1">
              <a:off x="5045103" y="31416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48"/>
            <p:cNvSpPr>
              <a:spLocks noChangeShapeType="1"/>
            </p:cNvSpPr>
            <p:nvPr/>
          </p:nvSpPr>
          <p:spPr bwMode="auto">
            <a:xfrm flipV="1">
              <a:off x="4972078" y="29257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" name="Oval 139"/>
          <p:cNvSpPr>
            <a:spLocks noChangeArrowheads="1"/>
          </p:cNvSpPr>
          <p:nvPr/>
        </p:nvSpPr>
        <p:spPr bwMode="auto">
          <a:xfrm>
            <a:off x="17460112" y="3417840"/>
            <a:ext cx="264763" cy="25317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1" name="Oval 140"/>
          <p:cNvSpPr>
            <a:spLocks noChangeArrowheads="1"/>
          </p:cNvSpPr>
          <p:nvPr/>
        </p:nvSpPr>
        <p:spPr bwMode="auto">
          <a:xfrm>
            <a:off x="19317002" y="2151974"/>
            <a:ext cx="264763" cy="25317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5" name="Group 144"/>
          <p:cNvGrpSpPr>
            <a:grpSpLocks/>
          </p:cNvGrpSpPr>
          <p:nvPr/>
        </p:nvGrpSpPr>
        <p:grpSpPr bwMode="auto">
          <a:xfrm>
            <a:off x="15034602" y="3780720"/>
            <a:ext cx="529525" cy="506346"/>
            <a:chOff x="4357686" y="1215216"/>
            <a:chExt cx="285752" cy="285752"/>
          </a:xfrm>
        </p:grpSpPr>
        <p:cxnSp>
          <p:nvCxnSpPr>
            <p:cNvPr id="29746" name="Straight Connector 142"/>
            <p:cNvCxnSpPr>
              <a:cxnSpLocks noChangeShapeType="1"/>
            </p:cNvCxnSpPr>
            <p:nvPr/>
          </p:nvCxnSpPr>
          <p:spPr bwMode="auto">
            <a:xfrm rot="5400000">
              <a:off x="4357686" y="1357298"/>
              <a:ext cx="285752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47" name="Straight Connector 143"/>
            <p:cNvCxnSpPr>
              <a:cxnSpLocks noChangeShapeType="1"/>
            </p:cNvCxnSpPr>
            <p:nvPr/>
          </p:nvCxnSpPr>
          <p:spPr bwMode="auto">
            <a:xfrm rot="10800000">
              <a:off x="4357686" y="1357298"/>
              <a:ext cx="285752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9732" name="Elbow Connector 146"/>
          <p:cNvCxnSpPr>
            <a:cxnSpLocks noChangeShapeType="1"/>
          </p:cNvCxnSpPr>
          <p:nvPr/>
        </p:nvCxnSpPr>
        <p:spPr bwMode="auto">
          <a:xfrm flipV="1">
            <a:off x="13504665" y="6086369"/>
            <a:ext cx="2869742" cy="37975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3" name="Elbow Connector 149"/>
          <p:cNvCxnSpPr>
            <a:cxnSpLocks noChangeShapeType="1"/>
          </p:cNvCxnSpPr>
          <p:nvPr/>
        </p:nvCxnSpPr>
        <p:spPr bwMode="auto">
          <a:xfrm>
            <a:off x="16374407" y="6086369"/>
            <a:ext cx="5233056" cy="37975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4" name="Elbow Connector 150"/>
          <p:cNvCxnSpPr>
            <a:cxnSpLocks noChangeShapeType="1"/>
          </p:cNvCxnSpPr>
          <p:nvPr/>
        </p:nvCxnSpPr>
        <p:spPr bwMode="auto">
          <a:xfrm flipV="1">
            <a:off x="13504666" y="6709090"/>
            <a:ext cx="4557825" cy="37975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5" name="Elbow Connector 152"/>
          <p:cNvCxnSpPr>
            <a:cxnSpLocks noChangeShapeType="1"/>
          </p:cNvCxnSpPr>
          <p:nvPr/>
        </p:nvCxnSpPr>
        <p:spPr bwMode="auto">
          <a:xfrm>
            <a:off x="16374407" y="6709090"/>
            <a:ext cx="5233056" cy="37975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6" name="Elbow Connector 153"/>
          <p:cNvCxnSpPr>
            <a:cxnSpLocks noChangeShapeType="1"/>
          </p:cNvCxnSpPr>
          <p:nvPr/>
        </p:nvCxnSpPr>
        <p:spPr bwMode="auto">
          <a:xfrm>
            <a:off x="19075340" y="7215438"/>
            <a:ext cx="1181657" cy="3966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37" name="Elbow Connector 158"/>
          <p:cNvCxnSpPr>
            <a:cxnSpLocks noChangeShapeType="1"/>
          </p:cNvCxnSpPr>
          <p:nvPr/>
        </p:nvCxnSpPr>
        <p:spPr bwMode="auto">
          <a:xfrm rot="10800000" flipV="1">
            <a:off x="19007817" y="7215437"/>
            <a:ext cx="573947" cy="362881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38" name="Straight Connector 162"/>
          <p:cNvCxnSpPr>
            <a:cxnSpLocks noChangeShapeType="1"/>
          </p:cNvCxnSpPr>
          <p:nvPr/>
        </p:nvCxnSpPr>
        <p:spPr bwMode="auto">
          <a:xfrm>
            <a:off x="13842282" y="7595196"/>
            <a:ext cx="5233059" cy="281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9739" name="TextBox 164"/>
          <p:cNvSpPr txBox="1">
            <a:spLocks noChangeArrowheads="1"/>
          </p:cNvSpPr>
          <p:nvPr/>
        </p:nvSpPr>
        <p:spPr bwMode="auto">
          <a:xfrm>
            <a:off x="11421724" y="5502600"/>
            <a:ext cx="270753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fixation</a:t>
            </a:r>
          </a:p>
        </p:txBody>
      </p:sp>
      <p:sp>
        <p:nvSpPr>
          <p:cNvPr id="29740" name="TextBox 165"/>
          <p:cNvSpPr txBox="1">
            <a:spLocks noChangeArrowheads="1"/>
          </p:cNvSpPr>
          <p:nvPr/>
        </p:nvSpPr>
        <p:spPr bwMode="auto">
          <a:xfrm>
            <a:off x="11421724" y="6272009"/>
            <a:ext cx="382482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/>
              <a:t>v</a:t>
            </a:r>
            <a:r>
              <a:rPr lang="en-US" sz="5400" dirty="0" smtClean="0"/>
              <a:t>isual </a:t>
            </a:r>
            <a:r>
              <a:rPr lang="en-US" sz="5400" dirty="0"/>
              <a:t>stim</a:t>
            </a:r>
            <a:r>
              <a:rPr lang="en-US" dirty="0"/>
              <a:t>.</a:t>
            </a:r>
          </a:p>
        </p:txBody>
      </p:sp>
      <p:sp>
        <p:nvSpPr>
          <p:cNvPr id="29741" name="TextBox 166"/>
          <p:cNvSpPr txBox="1">
            <a:spLocks noChangeArrowheads="1"/>
          </p:cNvSpPr>
          <p:nvPr/>
        </p:nvSpPr>
        <p:spPr bwMode="auto">
          <a:xfrm>
            <a:off x="19750573" y="6962264"/>
            <a:ext cx="18114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LED</a:t>
            </a:r>
          </a:p>
        </p:txBody>
      </p:sp>
      <p:sp>
        <p:nvSpPr>
          <p:cNvPr id="169" name="Text Box 36"/>
          <p:cNvSpPr txBox="1">
            <a:spLocks noChangeArrowheads="1"/>
          </p:cNvSpPr>
          <p:nvPr/>
        </p:nvSpPr>
        <p:spPr bwMode="auto">
          <a:xfrm>
            <a:off x="12204542" y="9856871"/>
            <a:ext cx="9459380" cy="2118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err="1"/>
              <a:t>Blackboard</a:t>
            </a:r>
            <a:r>
              <a:rPr lang="fr-CH" sz="6800" dirty="0"/>
              <a:t>:</a:t>
            </a:r>
            <a:r>
              <a:rPr lang="fr-CH" b="0" dirty="0"/>
              <a:t> </a:t>
            </a:r>
          </a:p>
          <a:p>
            <a:r>
              <a:rPr lang="fr-CH" b="0" dirty="0"/>
              <a:t>Motion </a:t>
            </a:r>
            <a:r>
              <a:rPr lang="fr-CH" b="0" dirty="0" err="1" smtClean="0"/>
              <a:t>detection</a:t>
            </a:r>
            <a:r>
              <a:rPr lang="fr-CH" dirty="0"/>
              <a:t>/</a:t>
            </a:r>
            <a:r>
              <a:rPr lang="fr-CH" b="0" dirty="0" smtClean="0"/>
              <a:t>stimulation</a:t>
            </a:r>
            <a:endParaRPr lang="fr-FR" b="0" dirty="0"/>
          </a:p>
        </p:txBody>
      </p:sp>
      <p:sp>
        <p:nvSpPr>
          <p:cNvPr id="29743" name="TextBox 95"/>
          <p:cNvSpPr txBox="1">
            <a:spLocks noChangeArrowheads="1"/>
          </p:cNvSpPr>
          <p:nvPr/>
        </p:nvSpPr>
        <p:spPr bwMode="auto">
          <a:xfrm>
            <a:off x="554923" y="9408960"/>
            <a:ext cx="4296108" cy="230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en-US" dirty="0"/>
          </a:p>
          <a:p>
            <a:r>
              <a:rPr lang="en-US" sz="4000" i="1" dirty="0" err="1"/>
              <a:t>Salzman</a:t>
            </a:r>
            <a:r>
              <a:rPr lang="en-US" sz="4000" i="1" dirty="0"/>
              <a:t>, Britten</a:t>
            </a:r>
            <a:r>
              <a:rPr lang="en-US" sz="4000" i="1" dirty="0" smtClean="0"/>
              <a:t>,</a:t>
            </a:r>
          </a:p>
          <a:p>
            <a:r>
              <a:rPr lang="en-US" sz="4000" i="1" dirty="0" smtClean="0"/>
              <a:t> </a:t>
            </a:r>
            <a:r>
              <a:rPr lang="en-US" sz="4000" i="1" dirty="0"/>
              <a:t>Newsome, 1990</a:t>
            </a:r>
          </a:p>
        </p:txBody>
      </p:sp>
      <p:sp>
        <p:nvSpPr>
          <p:cNvPr id="29744" name="TextBox 94"/>
          <p:cNvSpPr txBox="1">
            <a:spLocks noChangeArrowheads="1"/>
          </p:cNvSpPr>
          <p:nvPr/>
        </p:nvSpPr>
        <p:spPr bwMode="auto">
          <a:xfrm>
            <a:off x="16950017" y="2886174"/>
            <a:ext cx="68767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i="0" dirty="0"/>
              <a:t>P</a:t>
            </a:r>
          </a:p>
        </p:txBody>
      </p:sp>
      <p:sp>
        <p:nvSpPr>
          <p:cNvPr id="29745" name="TextBox 95"/>
          <p:cNvSpPr txBox="1">
            <a:spLocks noChangeArrowheads="1"/>
          </p:cNvSpPr>
          <p:nvPr/>
        </p:nvSpPr>
        <p:spPr bwMode="auto">
          <a:xfrm>
            <a:off x="19509544" y="2121029"/>
            <a:ext cx="71910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i="0"/>
              <a:t>N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Experiment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Salzman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et al. 1990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394" y="392651"/>
            <a:ext cx="16860578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LEARNING OUTCOMES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Solve </a:t>
            </a:r>
            <a:r>
              <a:rPr lang="en-US" sz="4400" dirty="0"/>
              <a:t>linear one-dimensional differential </a:t>
            </a:r>
            <a:r>
              <a:rPr lang="en-US" sz="4400" dirty="0" smtClean="0"/>
              <a:t>equations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Analyze two-dimensional models in the phase </a:t>
            </a:r>
            <a:r>
              <a:rPr lang="en-US" sz="4400" dirty="0" smtClean="0"/>
              <a:t>plane</a:t>
            </a:r>
            <a:endParaRPr lang="en-US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Develop a simplified model by separation of time scales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Analyze connected networks in the mean-field limit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Formulate stochastic models of biological phenomena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Formalize biological facts into mathematical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Prove stability and convergence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Apply model concepts in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Predict outcome of dynamics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Describe neuronal phenomena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394" y="7933177"/>
            <a:ext cx="15367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Transversal skills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Plan and carry out activities in a way which makes optimal use of available time and other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Collect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Write a scientific or technical report.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481113" y="7968341"/>
            <a:ext cx="3135086" cy="16981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05124" y="6273321"/>
            <a:ext cx="6144631" cy="23083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Use a textbook,</a:t>
            </a:r>
          </a:p>
          <a:p>
            <a:r>
              <a:rPr lang="en-US" sz="4800" dirty="0" smtClean="0"/>
              <a:t>(Use video lectures)</a:t>
            </a:r>
          </a:p>
          <a:p>
            <a:r>
              <a:rPr lang="en-US" sz="4800" dirty="0" smtClean="0"/>
              <a:t>don’t use slides (only)</a:t>
            </a:r>
            <a:endParaRPr lang="fr-CH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73208" y="10133045"/>
            <a:ext cx="427342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72969" y="3677836"/>
            <a:ext cx="5359159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Look at samples of</a:t>
            </a:r>
          </a:p>
          <a:p>
            <a:r>
              <a:rPr lang="en-US" sz="4800" dirty="0" smtClean="0"/>
              <a:t>    past exams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14275837" y="1082351"/>
            <a:ext cx="727787" cy="67606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ight Brace 13"/>
          <p:cNvSpPr/>
          <p:nvPr/>
        </p:nvSpPr>
        <p:spPr>
          <a:xfrm>
            <a:off x="14229974" y="10370479"/>
            <a:ext cx="502278" cy="106843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extBox 14"/>
          <p:cNvSpPr txBox="1"/>
          <p:nvPr/>
        </p:nvSpPr>
        <p:spPr>
          <a:xfrm>
            <a:off x="15384939" y="10370479"/>
            <a:ext cx="3163045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miniproject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2319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9504" y="232756"/>
            <a:ext cx="21806968" cy="1213658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54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428" y="3012762"/>
            <a:ext cx="7991586" cy="546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5450" y="1482471"/>
            <a:ext cx="7338531" cy="922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 rot="21060000" flipH="1">
            <a:off x="5425796" y="2229140"/>
            <a:ext cx="1749371" cy="1696261"/>
            <a:chOff x="6858016" y="1636706"/>
            <a:chExt cx="785813" cy="863600"/>
          </a:xfrm>
        </p:grpSpPr>
        <p:sp>
          <p:nvSpPr>
            <p:cNvPr id="30805" name="Oval 29"/>
            <p:cNvSpPr>
              <a:spLocks noChangeArrowheads="1"/>
            </p:cNvSpPr>
            <p:nvPr/>
          </p:nvSpPr>
          <p:spPr bwMode="auto">
            <a:xfrm>
              <a:off x="6858016" y="1636706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6" name="Oval 37"/>
            <p:cNvSpPr>
              <a:spLocks noChangeArrowheads="1"/>
            </p:cNvSpPr>
            <p:nvPr/>
          </p:nvSpPr>
          <p:spPr bwMode="auto"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7" name="Oval 38"/>
            <p:cNvSpPr>
              <a:spLocks noChangeArrowheads="1"/>
            </p:cNvSpPr>
            <p:nvPr/>
          </p:nvSpPr>
          <p:spPr bwMode="auto"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8" name="Oval 39"/>
            <p:cNvSpPr>
              <a:spLocks noChangeArrowheads="1"/>
            </p:cNvSpPr>
            <p:nvPr/>
          </p:nvSpPr>
          <p:spPr bwMode="auto"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9" name="Oval 40"/>
            <p:cNvSpPr>
              <a:spLocks noChangeArrowheads="1"/>
            </p:cNvSpPr>
            <p:nvPr/>
          </p:nvSpPr>
          <p:spPr bwMode="auto"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0" name="Oval 41"/>
            <p:cNvSpPr>
              <a:spLocks noChangeArrowheads="1"/>
            </p:cNvSpPr>
            <p:nvPr/>
          </p:nvSpPr>
          <p:spPr bwMode="auto"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1" name="Oval 42"/>
            <p:cNvSpPr>
              <a:spLocks noChangeArrowheads="1"/>
            </p:cNvSpPr>
            <p:nvPr/>
          </p:nvSpPr>
          <p:spPr bwMode="auto"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2" name="Line 43"/>
            <p:cNvSpPr>
              <a:spLocks noChangeShapeType="1"/>
            </p:cNvSpPr>
            <p:nvPr/>
          </p:nvSpPr>
          <p:spPr bwMode="auto">
            <a:xfrm flipV="1">
              <a:off x="70437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Line 44"/>
            <p:cNvSpPr>
              <a:spLocks noChangeShapeType="1"/>
            </p:cNvSpPr>
            <p:nvPr/>
          </p:nvSpPr>
          <p:spPr bwMode="auto">
            <a:xfrm flipV="1">
              <a:off x="7259654" y="22082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Line 45"/>
            <p:cNvSpPr>
              <a:spLocks noChangeShapeType="1"/>
            </p:cNvSpPr>
            <p:nvPr/>
          </p:nvSpPr>
          <p:spPr bwMode="auto">
            <a:xfrm flipV="1">
              <a:off x="7402529" y="2063744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Line 46"/>
            <p:cNvSpPr>
              <a:spLocks noChangeShapeType="1"/>
            </p:cNvSpPr>
            <p:nvPr/>
          </p:nvSpPr>
          <p:spPr bwMode="auto">
            <a:xfrm flipV="1">
              <a:off x="7331091" y="1847844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Line 47"/>
            <p:cNvSpPr>
              <a:spLocks noChangeShapeType="1"/>
            </p:cNvSpPr>
            <p:nvPr/>
          </p:nvSpPr>
          <p:spPr bwMode="auto">
            <a:xfrm flipV="1">
              <a:off x="72596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Line 48"/>
            <p:cNvSpPr>
              <a:spLocks noChangeShapeType="1"/>
            </p:cNvSpPr>
            <p:nvPr/>
          </p:nvSpPr>
          <p:spPr bwMode="auto">
            <a:xfrm flipV="1">
              <a:off x="7186629" y="17764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8" name="Oval 39"/>
            <p:cNvSpPr>
              <a:spLocks noChangeArrowheads="1"/>
            </p:cNvSpPr>
            <p:nvPr/>
          </p:nvSpPr>
          <p:spPr bwMode="auto"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9" name="Line 48"/>
            <p:cNvSpPr>
              <a:spLocks noChangeShapeType="1"/>
            </p:cNvSpPr>
            <p:nvPr/>
          </p:nvSpPr>
          <p:spPr bwMode="auto">
            <a:xfrm flipH="1" flipV="1">
              <a:off x="7454916" y="1938331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9" name="Rectangle 76"/>
          <p:cNvSpPr>
            <a:spLocks noChangeArrowheads="1"/>
          </p:cNvSpPr>
          <p:nvPr/>
        </p:nvSpPr>
        <p:spPr bwMode="auto">
          <a:xfrm>
            <a:off x="765266" y="7097289"/>
            <a:ext cx="9869660" cy="638558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0732" name="Straight Arrow Connector 83"/>
          <p:cNvCxnSpPr>
            <a:cxnSpLocks noChangeShapeType="1"/>
          </p:cNvCxnSpPr>
          <p:nvPr/>
        </p:nvCxnSpPr>
        <p:spPr bwMode="auto">
          <a:xfrm rot="10800000" flipV="1">
            <a:off x="8416186" y="1473200"/>
            <a:ext cx="1020352" cy="382573"/>
          </a:xfrm>
          <a:prstGeom prst="straightConnector1">
            <a:avLst/>
          </a:prstGeom>
          <a:noFill/>
          <a:ln w="38100" algn="ctr">
            <a:solidFill>
              <a:srgbClr val="FF66CC"/>
            </a:solidFill>
            <a:round/>
            <a:headEnd/>
            <a:tailEnd type="arrow" w="med" len="med"/>
          </a:ln>
        </p:spPr>
      </p:cxnSp>
      <p:sp>
        <p:nvSpPr>
          <p:cNvPr id="30733" name="TextBox 80"/>
          <p:cNvSpPr txBox="1">
            <a:spLocks noChangeArrowheads="1"/>
          </p:cNvSpPr>
          <p:nvPr/>
        </p:nvSpPr>
        <p:spPr bwMode="auto">
          <a:xfrm>
            <a:off x="10634924" y="6841303"/>
            <a:ext cx="4932953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excites this group of neurons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 rot="20700000" flipH="1">
            <a:off x="15685530" y="2050825"/>
            <a:ext cx="1540720" cy="1530291"/>
            <a:chOff x="6858016" y="1636706"/>
            <a:chExt cx="785813" cy="863600"/>
          </a:xfrm>
        </p:grpSpPr>
        <p:sp>
          <p:nvSpPr>
            <p:cNvPr id="30790" name="Oval 29"/>
            <p:cNvSpPr>
              <a:spLocks noChangeArrowheads="1"/>
            </p:cNvSpPr>
            <p:nvPr/>
          </p:nvSpPr>
          <p:spPr bwMode="auto">
            <a:xfrm>
              <a:off x="6858016" y="1636706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1" name="Oval 37"/>
            <p:cNvSpPr>
              <a:spLocks noChangeArrowheads="1"/>
            </p:cNvSpPr>
            <p:nvPr/>
          </p:nvSpPr>
          <p:spPr bwMode="auto"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2" name="Oval 38"/>
            <p:cNvSpPr>
              <a:spLocks noChangeArrowheads="1"/>
            </p:cNvSpPr>
            <p:nvPr/>
          </p:nvSpPr>
          <p:spPr bwMode="auto"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3" name="Oval 39"/>
            <p:cNvSpPr>
              <a:spLocks noChangeArrowheads="1"/>
            </p:cNvSpPr>
            <p:nvPr/>
          </p:nvSpPr>
          <p:spPr bwMode="auto"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Oval 40"/>
            <p:cNvSpPr>
              <a:spLocks noChangeArrowheads="1"/>
            </p:cNvSpPr>
            <p:nvPr/>
          </p:nvSpPr>
          <p:spPr bwMode="auto"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5" name="Oval 41"/>
            <p:cNvSpPr>
              <a:spLocks noChangeArrowheads="1"/>
            </p:cNvSpPr>
            <p:nvPr/>
          </p:nvSpPr>
          <p:spPr bwMode="auto"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6" name="Oval 42"/>
            <p:cNvSpPr>
              <a:spLocks noChangeArrowheads="1"/>
            </p:cNvSpPr>
            <p:nvPr/>
          </p:nvSpPr>
          <p:spPr bwMode="auto"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7" name="Line 43"/>
            <p:cNvSpPr>
              <a:spLocks noChangeShapeType="1"/>
            </p:cNvSpPr>
            <p:nvPr/>
          </p:nvSpPr>
          <p:spPr bwMode="auto">
            <a:xfrm flipV="1">
              <a:off x="70437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Line 44"/>
            <p:cNvSpPr>
              <a:spLocks noChangeShapeType="1"/>
            </p:cNvSpPr>
            <p:nvPr/>
          </p:nvSpPr>
          <p:spPr bwMode="auto">
            <a:xfrm flipV="1">
              <a:off x="7259654" y="22082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Line 45"/>
            <p:cNvSpPr>
              <a:spLocks noChangeShapeType="1"/>
            </p:cNvSpPr>
            <p:nvPr/>
          </p:nvSpPr>
          <p:spPr bwMode="auto">
            <a:xfrm flipV="1">
              <a:off x="7402529" y="2063744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Line 46"/>
            <p:cNvSpPr>
              <a:spLocks noChangeShapeType="1"/>
            </p:cNvSpPr>
            <p:nvPr/>
          </p:nvSpPr>
          <p:spPr bwMode="auto">
            <a:xfrm flipV="1">
              <a:off x="7331091" y="1847844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Line 47"/>
            <p:cNvSpPr>
              <a:spLocks noChangeShapeType="1"/>
            </p:cNvSpPr>
            <p:nvPr/>
          </p:nvSpPr>
          <p:spPr bwMode="auto">
            <a:xfrm flipV="1">
              <a:off x="72596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Line 48"/>
            <p:cNvSpPr>
              <a:spLocks noChangeShapeType="1"/>
            </p:cNvSpPr>
            <p:nvPr/>
          </p:nvSpPr>
          <p:spPr bwMode="auto">
            <a:xfrm flipV="1">
              <a:off x="7186629" y="17764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Oval 39"/>
            <p:cNvSpPr>
              <a:spLocks noChangeArrowheads="1"/>
            </p:cNvSpPr>
            <p:nvPr/>
          </p:nvSpPr>
          <p:spPr bwMode="auto"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4" name="Line 48"/>
            <p:cNvSpPr>
              <a:spLocks noChangeShapeType="1"/>
            </p:cNvSpPr>
            <p:nvPr/>
          </p:nvSpPr>
          <p:spPr bwMode="auto">
            <a:xfrm flipH="1" flipV="1">
              <a:off x="7454916" y="1938331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5" name="TextBox 97"/>
          <p:cNvSpPr txBox="1">
            <a:spLocks noChangeArrowheads="1"/>
          </p:cNvSpPr>
          <p:nvPr/>
        </p:nvSpPr>
        <p:spPr bwMode="auto">
          <a:xfrm>
            <a:off x="14566009" y="1261642"/>
            <a:ext cx="691862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coherence 0.8=80%</a:t>
            </a:r>
          </a:p>
        </p:txBody>
      </p:sp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14566010" y="4094369"/>
            <a:ext cx="6152370" cy="4408027"/>
            <a:chOff x="6215063" y="2812866"/>
            <a:chExt cx="3013041" cy="2488342"/>
          </a:xfrm>
        </p:grpSpPr>
        <p:sp>
          <p:nvSpPr>
            <p:cNvPr id="30755" name="TextBox 99"/>
            <p:cNvSpPr txBox="1">
              <a:spLocks noChangeArrowheads="1"/>
            </p:cNvSpPr>
            <p:nvPr/>
          </p:nvSpPr>
          <p:spPr bwMode="auto">
            <a:xfrm>
              <a:off x="6215063" y="2812866"/>
              <a:ext cx="3013041" cy="54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coherence 0.5 = 50%</a:t>
              </a:r>
            </a:p>
          </p:txBody>
        </p:sp>
        <p:sp>
          <p:nvSpPr>
            <p:cNvPr id="30756" name="Oval 29"/>
            <p:cNvSpPr>
              <a:spLocks noChangeArrowheads="1"/>
            </p:cNvSpPr>
            <p:nvPr/>
          </p:nvSpPr>
          <p:spPr bwMode="auto">
            <a:xfrm flipH="1">
              <a:off x="6703864" y="4437472"/>
              <a:ext cx="785890" cy="863736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Oval 37"/>
            <p:cNvSpPr>
              <a:spLocks noChangeArrowheads="1"/>
            </p:cNvSpPr>
            <p:nvPr/>
          </p:nvSpPr>
          <p:spPr bwMode="auto">
            <a:xfrm>
              <a:off x="7303997" y="4796503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Oval 38"/>
            <p:cNvSpPr>
              <a:spLocks noChangeArrowheads="1"/>
            </p:cNvSpPr>
            <p:nvPr/>
          </p:nvSpPr>
          <p:spPr bwMode="auto">
            <a:xfrm>
              <a:off x="7088076" y="5012437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Oval 39"/>
            <p:cNvSpPr>
              <a:spLocks noChangeArrowheads="1"/>
            </p:cNvSpPr>
            <p:nvPr/>
          </p:nvSpPr>
          <p:spPr bwMode="auto">
            <a:xfrm>
              <a:off x="7132530" y="4599622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Oval 40"/>
            <p:cNvSpPr>
              <a:spLocks noChangeArrowheads="1"/>
            </p:cNvSpPr>
            <p:nvPr/>
          </p:nvSpPr>
          <p:spPr bwMode="auto">
            <a:xfrm>
              <a:off x="7089664" y="4796503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Oval 41"/>
            <p:cNvSpPr>
              <a:spLocks noChangeArrowheads="1"/>
            </p:cNvSpPr>
            <p:nvPr/>
          </p:nvSpPr>
          <p:spPr bwMode="auto">
            <a:xfrm>
              <a:off x="6945187" y="4869540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Oval 42"/>
            <p:cNvSpPr>
              <a:spLocks noChangeArrowheads="1"/>
            </p:cNvSpPr>
            <p:nvPr/>
          </p:nvSpPr>
          <p:spPr bwMode="auto">
            <a:xfrm>
              <a:off x="7016632" y="4653606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Line 44"/>
            <p:cNvSpPr>
              <a:spLocks noChangeShapeType="1"/>
            </p:cNvSpPr>
            <p:nvPr/>
          </p:nvSpPr>
          <p:spPr bwMode="auto">
            <a:xfrm flipH="1" flipV="1">
              <a:off x="7016632" y="4940988"/>
              <a:ext cx="71444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45"/>
            <p:cNvSpPr>
              <a:spLocks noChangeShapeType="1"/>
            </p:cNvSpPr>
            <p:nvPr/>
          </p:nvSpPr>
          <p:spPr bwMode="auto">
            <a:xfrm flipH="1" flipV="1">
              <a:off x="6873743" y="4796503"/>
              <a:ext cx="71444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Line 48"/>
            <p:cNvSpPr>
              <a:spLocks noChangeShapeType="1"/>
            </p:cNvSpPr>
            <p:nvPr/>
          </p:nvSpPr>
          <p:spPr bwMode="auto">
            <a:xfrm flipH="1" flipV="1">
              <a:off x="7089664" y="4509120"/>
              <a:ext cx="71444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Oval 39"/>
            <p:cNvSpPr>
              <a:spLocks noChangeArrowheads="1"/>
            </p:cNvSpPr>
            <p:nvPr/>
          </p:nvSpPr>
          <p:spPr bwMode="auto">
            <a:xfrm>
              <a:off x="6775309" y="4742520"/>
              <a:ext cx="71444" cy="7144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7" name="Line 48"/>
            <p:cNvSpPr>
              <a:spLocks noChangeShapeType="1"/>
            </p:cNvSpPr>
            <p:nvPr/>
          </p:nvSpPr>
          <p:spPr bwMode="auto">
            <a:xfrm flipV="1">
              <a:off x="6775309" y="4732989"/>
              <a:ext cx="46042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Oval 29"/>
            <p:cNvSpPr>
              <a:spLocks noChangeArrowheads="1"/>
            </p:cNvSpPr>
            <p:nvPr/>
          </p:nvSpPr>
          <p:spPr bwMode="auto">
            <a:xfrm rot="1620000">
              <a:off x="6703869" y="3212976"/>
              <a:ext cx="785890" cy="863736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9" name="Oval 37"/>
            <p:cNvSpPr>
              <a:spLocks noChangeArrowheads="1"/>
            </p:cNvSpPr>
            <p:nvPr/>
          </p:nvSpPr>
          <p:spPr bwMode="auto">
            <a:xfrm rot="-1620000">
              <a:off x="7291582" y="3526420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Oval 38"/>
            <p:cNvSpPr>
              <a:spLocks noChangeArrowheads="1"/>
            </p:cNvSpPr>
            <p:nvPr/>
          </p:nvSpPr>
          <p:spPr bwMode="auto">
            <a:xfrm rot="-1620000">
              <a:off x="7197221" y="3816851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1" name="Oval 39"/>
            <p:cNvSpPr>
              <a:spLocks noChangeArrowheads="1"/>
            </p:cNvSpPr>
            <p:nvPr/>
          </p:nvSpPr>
          <p:spPr bwMode="auto">
            <a:xfrm rot="-1620000">
              <a:off x="7049427" y="3428847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2" name="Oval 40"/>
            <p:cNvSpPr>
              <a:spLocks noChangeArrowheads="1"/>
            </p:cNvSpPr>
            <p:nvPr/>
          </p:nvSpPr>
          <p:spPr bwMode="auto">
            <a:xfrm rot="-1620000">
              <a:off x="7100609" y="3623732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3" name="Oval 41"/>
            <p:cNvSpPr>
              <a:spLocks noChangeArrowheads="1"/>
            </p:cNvSpPr>
            <p:nvPr/>
          </p:nvSpPr>
          <p:spPr bwMode="auto">
            <a:xfrm rot="-1620000">
              <a:off x="7005036" y="3754403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4" name="Oval 42"/>
            <p:cNvSpPr>
              <a:spLocks noChangeArrowheads="1"/>
            </p:cNvSpPr>
            <p:nvPr/>
          </p:nvSpPr>
          <p:spPr bwMode="auto">
            <a:xfrm rot="-1620000">
              <a:off x="6970668" y="3529567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5" name="Line 44"/>
            <p:cNvSpPr>
              <a:spLocks noChangeShapeType="1"/>
            </p:cNvSpPr>
            <p:nvPr/>
          </p:nvSpPr>
          <p:spPr bwMode="auto">
            <a:xfrm rot="19980000" flipH="1">
              <a:off x="7137733" y="3857391"/>
              <a:ext cx="117807" cy="115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Line 45"/>
            <p:cNvSpPr>
              <a:spLocks noChangeShapeType="1"/>
            </p:cNvSpPr>
            <p:nvPr/>
          </p:nvSpPr>
          <p:spPr bwMode="auto">
            <a:xfrm rot="-1620000" flipH="1" flipV="1">
              <a:off x="6908223" y="3721764"/>
              <a:ext cx="71444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Line 46"/>
            <p:cNvSpPr>
              <a:spLocks noChangeShapeType="1"/>
            </p:cNvSpPr>
            <p:nvPr/>
          </p:nvSpPr>
          <p:spPr bwMode="auto">
            <a:xfrm rot="-1620000" flipH="1" flipV="1">
              <a:off x="6873853" y="3496928"/>
              <a:ext cx="71445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Line 47"/>
            <p:cNvSpPr>
              <a:spLocks noChangeShapeType="1"/>
            </p:cNvSpPr>
            <p:nvPr/>
          </p:nvSpPr>
          <p:spPr bwMode="auto">
            <a:xfrm rot="-1620000" flipH="1" flipV="1">
              <a:off x="7003103" y="3593228"/>
              <a:ext cx="71444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48"/>
            <p:cNvSpPr>
              <a:spLocks noChangeShapeType="1"/>
            </p:cNvSpPr>
            <p:nvPr/>
          </p:nvSpPr>
          <p:spPr bwMode="auto">
            <a:xfrm rot="19980000" flipV="1">
              <a:off x="7102687" y="3372227"/>
              <a:ext cx="101078" cy="25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Oval 39"/>
            <p:cNvSpPr>
              <a:spLocks noChangeArrowheads="1"/>
            </p:cNvSpPr>
            <p:nvPr/>
          </p:nvSpPr>
          <p:spPr bwMode="auto">
            <a:xfrm rot="-1620000">
              <a:off x="6796011" y="3718355"/>
              <a:ext cx="71444" cy="7144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Line 48"/>
            <p:cNvSpPr>
              <a:spLocks noChangeShapeType="1"/>
            </p:cNvSpPr>
            <p:nvPr/>
          </p:nvSpPr>
          <p:spPr bwMode="auto">
            <a:xfrm rot="19980000" flipV="1">
              <a:off x="6828617" y="3628023"/>
              <a:ext cx="46042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Line 48"/>
            <p:cNvSpPr>
              <a:spLocks noChangeShapeType="1"/>
            </p:cNvSpPr>
            <p:nvPr/>
          </p:nvSpPr>
          <p:spPr bwMode="auto">
            <a:xfrm rot="19980000" flipV="1">
              <a:off x="7302327" y="3456134"/>
              <a:ext cx="46042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Line 48"/>
            <p:cNvSpPr>
              <a:spLocks noChangeShapeType="1"/>
            </p:cNvSpPr>
            <p:nvPr/>
          </p:nvSpPr>
          <p:spPr bwMode="auto">
            <a:xfrm flipV="1">
              <a:off x="7123009" y="5018786"/>
              <a:ext cx="152415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Line 48"/>
            <p:cNvSpPr>
              <a:spLocks noChangeShapeType="1"/>
            </p:cNvSpPr>
            <p:nvPr/>
          </p:nvSpPr>
          <p:spPr bwMode="auto">
            <a:xfrm flipH="1">
              <a:off x="7070613" y="4875888"/>
              <a:ext cx="61920" cy="61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48"/>
            <p:cNvSpPr>
              <a:spLocks noChangeShapeType="1"/>
            </p:cNvSpPr>
            <p:nvPr/>
          </p:nvSpPr>
          <p:spPr bwMode="auto">
            <a:xfrm flipH="1">
              <a:off x="7284948" y="4875888"/>
              <a:ext cx="61920" cy="61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48"/>
            <p:cNvSpPr>
              <a:spLocks noChangeShapeType="1"/>
            </p:cNvSpPr>
            <p:nvPr/>
          </p:nvSpPr>
          <p:spPr bwMode="auto">
            <a:xfrm flipV="1">
              <a:off x="6980119" y="4661540"/>
              <a:ext cx="152415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Oval 41"/>
            <p:cNvSpPr>
              <a:spLocks noChangeArrowheads="1"/>
            </p:cNvSpPr>
            <p:nvPr/>
          </p:nvSpPr>
          <p:spPr bwMode="auto">
            <a:xfrm rot="-1620000">
              <a:off x="7359193" y="3720227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8" name="Line 45"/>
            <p:cNvSpPr>
              <a:spLocks noChangeShapeType="1"/>
            </p:cNvSpPr>
            <p:nvPr/>
          </p:nvSpPr>
          <p:spPr bwMode="auto">
            <a:xfrm rot="-1620000" flipH="1" flipV="1">
              <a:off x="7287748" y="3695577"/>
              <a:ext cx="71444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TextBox 56"/>
            <p:cNvSpPr txBox="1">
              <a:spLocks noChangeArrowheads="1"/>
            </p:cNvSpPr>
            <p:nvPr/>
          </p:nvSpPr>
          <p:spPr bwMode="auto">
            <a:xfrm flipH="1">
              <a:off x="6215063" y="4077072"/>
              <a:ext cx="2041070" cy="54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coherence 0.0</a:t>
              </a:r>
            </a:p>
          </p:txBody>
        </p:sp>
      </p:grpSp>
      <p:grpSp>
        <p:nvGrpSpPr>
          <p:cNvPr id="5" name="Group 134"/>
          <p:cNvGrpSpPr>
            <a:grpSpLocks/>
          </p:cNvGrpSpPr>
          <p:nvPr/>
        </p:nvGrpSpPr>
        <p:grpSpPr bwMode="auto">
          <a:xfrm>
            <a:off x="14768580" y="8757810"/>
            <a:ext cx="4554137" cy="2450739"/>
            <a:chOff x="6300192" y="5444612"/>
            <a:chExt cx="2145991" cy="1383239"/>
          </a:xfrm>
        </p:grpSpPr>
        <p:grpSp>
          <p:nvGrpSpPr>
            <p:cNvPr id="6" name="Group 50"/>
            <p:cNvGrpSpPr>
              <a:grpSpLocks/>
            </p:cNvGrpSpPr>
            <p:nvPr/>
          </p:nvGrpSpPr>
          <p:grpSpPr bwMode="auto">
            <a:xfrm rot="9900000" flipH="1">
              <a:off x="6784160" y="5964251"/>
              <a:ext cx="785813" cy="863600"/>
              <a:chOff x="6858016" y="1636706"/>
              <a:chExt cx="785813" cy="863600"/>
            </a:xfrm>
          </p:grpSpPr>
          <p:sp>
            <p:nvSpPr>
              <p:cNvPr id="30741" name="Oval 29"/>
              <p:cNvSpPr>
                <a:spLocks noChangeArrowheads="1"/>
              </p:cNvSpPr>
              <p:nvPr/>
            </p:nvSpPr>
            <p:spPr bwMode="auto">
              <a:xfrm>
                <a:off x="6858016" y="1636706"/>
                <a:ext cx="785813" cy="863600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2" name="Oval 37"/>
              <p:cNvSpPr>
                <a:spLocks noChangeArrowheads="1"/>
              </p:cNvSpPr>
              <p:nvPr/>
            </p:nvSpPr>
            <p:spPr bwMode="auto">
              <a:xfrm flipH="1">
                <a:off x="6972316" y="2063744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3" name="Oval 38"/>
              <p:cNvSpPr>
                <a:spLocks noChangeArrowheads="1"/>
              </p:cNvSpPr>
              <p:nvPr/>
            </p:nvSpPr>
            <p:spPr bwMode="auto">
              <a:xfrm flipH="1">
                <a:off x="7188216" y="2279644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Oval 39"/>
              <p:cNvSpPr>
                <a:spLocks noChangeArrowheads="1"/>
              </p:cNvSpPr>
              <p:nvPr/>
            </p:nvSpPr>
            <p:spPr bwMode="auto">
              <a:xfrm flipH="1">
                <a:off x="7143766" y="1866894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Oval 40"/>
              <p:cNvSpPr>
                <a:spLocks noChangeArrowheads="1"/>
              </p:cNvSpPr>
              <p:nvPr/>
            </p:nvSpPr>
            <p:spPr bwMode="auto">
              <a:xfrm flipH="1">
                <a:off x="7186629" y="2063744"/>
                <a:ext cx="71437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Oval 41"/>
              <p:cNvSpPr>
                <a:spLocks noChangeArrowheads="1"/>
              </p:cNvSpPr>
              <p:nvPr/>
            </p:nvSpPr>
            <p:spPr bwMode="auto">
              <a:xfrm flipH="1">
                <a:off x="7331091" y="2136769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Oval 42"/>
              <p:cNvSpPr>
                <a:spLocks noChangeArrowheads="1"/>
              </p:cNvSpPr>
              <p:nvPr/>
            </p:nvSpPr>
            <p:spPr bwMode="auto">
              <a:xfrm flipH="1">
                <a:off x="7259654" y="1920869"/>
                <a:ext cx="71437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Line 43"/>
              <p:cNvSpPr>
                <a:spLocks noChangeShapeType="1"/>
              </p:cNvSpPr>
              <p:nvPr/>
            </p:nvSpPr>
            <p:spPr bwMode="auto">
              <a:xfrm flipV="1">
                <a:off x="7043754" y="1992306"/>
                <a:ext cx="71437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9" name="Line 44"/>
              <p:cNvSpPr>
                <a:spLocks noChangeShapeType="1"/>
              </p:cNvSpPr>
              <p:nvPr/>
            </p:nvSpPr>
            <p:spPr bwMode="auto">
              <a:xfrm flipV="1">
                <a:off x="7259654" y="2208206"/>
                <a:ext cx="71437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0" name="Line 45"/>
              <p:cNvSpPr>
                <a:spLocks noChangeShapeType="1"/>
              </p:cNvSpPr>
              <p:nvPr/>
            </p:nvSpPr>
            <p:spPr bwMode="auto">
              <a:xfrm flipV="1">
                <a:off x="7402529" y="2063744"/>
                <a:ext cx="71437" cy="71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1" name="Line 46"/>
              <p:cNvSpPr>
                <a:spLocks noChangeShapeType="1"/>
              </p:cNvSpPr>
              <p:nvPr/>
            </p:nvSpPr>
            <p:spPr bwMode="auto">
              <a:xfrm flipV="1">
                <a:off x="7331091" y="1847844"/>
                <a:ext cx="71438" cy="71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2" name="Line 47"/>
              <p:cNvSpPr>
                <a:spLocks noChangeShapeType="1"/>
              </p:cNvSpPr>
              <p:nvPr/>
            </p:nvSpPr>
            <p:spPr bwMode="auto">
              <a:xfrm flipV="1">
                <a:off x="7259654" y="1992306"/>
                <a:ext cx="71437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Line 48"/>
              <p:cNvSpPr>
                <a:spLocks noChangeShapeType="1"/>
              </p:cNvSpPr>
              <p:nvPr/>
            </p:nvSpPr>
            <p:spPr bwMode="auto">
              <a:xfrm flipV="1">
                <a:off x="7186629" y="1776406"/>
                <a:ext cx="71437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4" name="Oval 39"/>
              <p:cNvSpPr>
                <a:spLocks noChangeArrowheads="1"/>
              </p:cNvSpPr>
              <p:nvPr/>
            </p:nvSpPr>
            <p:spPr bwMode="auto">
              <a:xfrm flipH="1">
                <a:off x="7500954" y="2009769"/>
                <a:ext cx="71437" cy="71437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39" name="TextBox 56"/>
            <p:cNvSpPr txBox="1">
              <a:spLocks noChangeArrowheads="1"/>
            </p:cNvSpPr>
            <p:nvPr/>
          </p:nvSpPr>
          <p:spPr bwMode="auto">
            <a:xfrm flipH="1">
              <a:off x="6300192" y="5444612"/>
              <a:ext cx="2145991" cy="54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coherence -1.0</a:t>
              </a:r>
            </a:p>
          </p:txBody>
        </p:sp>
        <p:sp>
          <p:nvSpPr>
            <p:cNvPr id="30740" name="Line 46"/>
            <p:cNvSpPr>
              <a:spLocks noChangeShapeType="1"/>
            </p:cNvSpPr>
            <p:nvPr/>
          </p:nvSpPr>
          <p:spPr bwMode="auto">
            <a:xfrm rot="9900000" flipH="1" flipV="1">
              <a:off x="7453553" y="6389356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0" name="Straight Connector 9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Experiment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Salzman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et al. 1990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44856" y="1855774"/>
            <a:ext cx="259033" cy="2683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2" name="Oval 101"/>
          <p:cNvSpPr/>
          <p:nvPr/>
        </p:nvSpPr>
        <p:spPr>
          <a:xfrm>
            <a:off x="7206437" y="4023081"/>
            <a:ext cx="259033" cy="2683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3" name="TextBox 94"/>
          <p:cNvSpPr txBox="1">
            <a:spLocks noChangeArrowheads="1"/>
          </p:cNvSpPr>
          <p:nvPr/>
        </p:nvSpPr>
        <p:spPr bwMode="auto">
          <a:xfrm>
            <a:off x="3729030" y="1362311"/>
            <a:ext cx="68767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i="0" dirty="0"/>
              <a:t>P</a:t>
            </a:r>
          </a:p>
        </p:txBody>
      </p:sp>
      <p:sp>
        <p:nvSpPr>
          <p:cNvPr id="104" name="TextBox 94"/>
          <p:cNvSpPr txBox="1">
            <a:spLocks noChangeArrowheads="1"/>
          </p:cNvSpPr>
          <p:nvPr/>
        </p:nvSpPr>
        <p:spPr bwMode="auto">
          <a:xfrm>
            <a:off x="7806794" y="4297492"/>
            <a:ext cx="68767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dirty="0"/>
              <a:t>N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989" y="2607686"/>
            <a:ext cx="8229600" cy="693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106635" y="1165814"/>
            <a:ext cx="843987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Behavior: psychophysics</a:t>
            </a:r>
          </a:p>
        </p:txBody>
      </p:sp>
      <p:cxnSp>
        <p:nvCxnSpPr>
          <p:cNvPr id="31748" name="Straight Arrow Connector 4"/>
          <p:cNvCxnSpPr>
            <a:cxnSpLocks noChangeShapeType="1"/>
          </p:cNvCxnSpPr>
          <p:nvPr/>
        </p:nvCxnSpPr>
        <p:spPr bwMode="auto">
          <a:xfrm flipH="1" flipV="1">
            <a:off x="10245431" y="7687722"/>
            <a:ext cx="3743793" cy="216885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14037348" y="10031284"/>
            <a:ext cx="555125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With stimulation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9. 2.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Experiment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Salzman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et al. 1990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63559" y="1473200"/>
            <a:ext cx="41905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Image:</a:t>
            </a:r>
          </a:p>
          <a:p>
            <a:r>
              <a:rPr lang="en-US" sz="3200" i="1" dirty="0" smtClean="0"/>
              <a:t>Gerstner et al. (2014),</a:t>
            </a:r>
          </a:p>
          <a:p>
            <a:r>
              <a:rPr lang="en-US" sz="3200" i="1" dirty="0" smtClean="0"/>
              <a:t>Neuronal Dynamics;</a:t>
            </a:r>
          </a:p>
          <a:p>
            <a:r>
              <a:rPr lang="en-US" sz="3200" i="1" dirty="0" smtClean="0"/>
              <a:t>Redrawn after</a:t>
            </a:r>
          </a:p>
          <a:p>
            <a:r>
              <a:rPr lang="en-US" sz="3200" i="1" dirty="0" err="1" smtClean="0"/>
              <a:t>Salzman</a:t>
            </a:r>
            <a:r>
              <a:rPr lang="en-US" sz="3200" i="1" dirty="0" smtClean="0"/>
              <a:t> et al, 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Review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Population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competition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Perceptual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V5/MT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Decision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dynamics</a:t>
            </a:r>
            <a:r>
              <a:rPr lang="fr-CH" sz="4400" dirty="0" smtClean="0">
                <a:latin typeface="Arial Narrow" pitchFamily="34" charset="0"/>
              </a:rPr>
              <a:t>: Area LIP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Theory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shared</a:t>
            </a:r>
            <a:r>
              <a:rPr lang="fr-CH" sz="4400" dirty="0" smtClean="0">
                <a:latin typeface="Arial Narrow" pitchFamily="34" charset="0"/>
              </a:rPr>
              <a:t> inhibition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effective 2-</a:t>
            </a:r>
            <a:r>
              <a:rPr lang="fr-CH" sz="4400" dirty="0" err="1" smtClean="0">
                <a:latin typeface="Arial Narrow" pitchFamily="34" charset="0"/>
              </a:rPr>
              <a:t>dim</a:t>
            </a:r>
            <a:r>
              <a:rPr lang="fr-CH" sz="4400" dirty="0" smtClean="0">
                <a:latin typeface="Arial Narrow" pitchFamily="34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9.4.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connected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pops.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noProof="0" dirty="0" err="1" smtClean="0">
                <a:latin typeface="Arial Narrow" pitchFamily="34" charset="0"/>
                <a:cs typeface="ＭＳ Ｐゴシック" charset="0"/>
              </a:rPr>
              <a:t>unbiased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 case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biased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input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9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, actions, volition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the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problem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free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will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9" name="Picture 43" descr="http://www.nature.com/nrn/journal/v4/n3/images/nrn1055-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069" y="1531502"/>
            <a:ext cx="11445765" cy="589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1134346" y="4476750"/>
            <a:ext cx="10265694" cy="7951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9. 2.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Perceptual Decision Making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1284" y="983383"/>
            <a:ext cx="10160158" cy="708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 rot="1620000">
            <a:off x="16201687" y="2916536"/>
            <a:ext cx="1450070" cy="1415387"/>
            <a:chOff x="6858016" y="1636706"/>
            <a:chExt cx="785813" cy="863600"/>
          </a:xfrm>
        </p:grpSpPr>
        <p:sp>
          <p:nvSpPr>
            <p:cNvPr id="33838" name="Oval 29"/>
            <p:cNvSpPr>
              <a:spLocks noChangeArrowheads="1"/>
            </p:cNvSpPr>
            <p:nvPr/>
          </p:nvSpPr>
          <p:spPr bwMode="auto">
            <a:xfrm>
              <a:off x="6858016" y="1636706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Oval 37"/>
            <p:cNvSpPr>
              <a:spLocks noChangeArrowheads="1"/>
            </p:cNvSpPr>
            <p:nvPr/>
          </p:nvSpPr>
          <p:spPr bwMode="auto"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Oval 38"/>
            <p:cNvSpPr>
              <a:spLocks noChangeArrowheads="1"/>
            </p:cNvSpPr>
            <p:nvPr/>
          </p:nvSpPr>
          <p:spPr bwMode="auto"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Oval 39"/>
            <p:cNvSpPr>
              <a:spLocks noChangeArrowheads="1"/>
            </p:cNvSpPr>
            <p:nvPr/>
          </p:nvSpPr>
          <p:spPr bwMode="auto"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Oval 40"/>
            <p:cNvSpPr>
              <a:spLocks noChangeArrowheads="1"/>
            </p:cNvSpPr>
            <p:nvPr/>
          </p:nvSpPr>
          <p:spPr bwMode="auto"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Oval 41"/>
            <p:cNvSpPr>
              <a:spLocks noChangeArrowheads="1"/>
            </p:cNvSpPr>
            <p:nvPr/>
          </p:nvSpPr>
          <p:spPr bwMode="auto"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Oval 42"/>
            <p:cNvSpPr>
              <a:spLocks noChangeArrowheads="1"/>
            </p:cNvSpPr>
            <p:nvPr/>
          </p:nvSpPr>
          <p:spPr bwMode="auto"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5" name="Line 43"/>
            <p:cNvSpPr>
              <a:spLocks noChangeShapeType="1"/>
            </p:cNvSpPr>
            <p:nvPr/>
          </p:nvSpPr>
          <p:spPr bwMode="auto">
            <a:xfrm flipV="1">
              <a:off x="70437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44"/>
            <p:cNvSpPr>
              <a:spLocks noChangeShapeType="1"/>
            </p:cNvSpPr>
            <p:nvPr/>
          </p:nvSpPr>
          <p:spPr bwMode="auto">
            <a:xfrm flipV="1">
              <a:off x="7259654" y="22082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45"/>
            <p:cNvSpPr>
              <a:spLocks noChangeShapeType="1"/>
            </p:cNvSpPr>
            <p:nvPr/>
          </p:nvSpPr>
          <p:spPr bwMode="auto">
            <a:xfrm flipV="1">
              <a:off x="7402529" y="2063744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46"/>
            <p:cNvSpPr>
              <a:spLocks noChangeShapeType="1"/>
            </p:cNvSpPr>
            <p:nvPr/>
          </p:nvSpPr>
          <p:spPr bwMode="auto">
            <a:xfrm flipV="1">
              <a:off x="7331091" y="1847844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47"/>
            <p:cNvSpPr>
              <a:spLocks noChangeShapeType="1"/>
            </p:cNvSpPr>
            <p:nvPr/>
          </p:nvSpPr>
          <p:spPr bwMode="auto">
            <a:xfrm flipV="1">
              <a:off x="72596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V="1">
              <a:off x="7186629" y="17764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Oval 39"/>
            <p:cNvSpPr>
              <a:spLocks noChangeArrowheads="1"/>
            </p:cNvSpPr>
            <p:nvPr/>
          </p:nvSpPr>
          <p:spPr bwMode="auto"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2" name="Line 48"/>
            <p:cNvSpPr>
              <a:spLocks noChangeShapeType="1"/>
            </p:cNvSpPr>
            <p:nvPr/>
          </p:nvSpPr>
          <p:spPr bwMode="auto">
            <a:xfrm flipH="1" flipV="1">
              <a:off x="7454916" y="1938331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4686325" y="2151973"/>
            <a:ext cx="547431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coherence 85%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4686325" y="4601592"/>
            <a:ext cx="547431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coherence 50%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5015410" y="5542667"/>
            <a:ext cx="4162927" cy="4904374"/>
            <a:chOff x="6215074" y="3291343"/>
            <a:chExt cx="2057432" cy="2767285"/>
          </a:xfrm>
        </p:grpSpPr>
        <p:sp>
          <p:nvSpPr>
            <p:cNvPr id="33804" name="Oval 29"/>
            <p:cNvSpPr>
              <a:spLocks noChangeArrowheads="1"/>
            </p:cNvSpPr>
            <p:nvPr/>
          </p:nvSpPr>
          <p:spPr bwMode="auto">
            <a:xfrm>
              <a:off x="6858021" y="5195028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Oval 37"/>
            <p:cNvSpPr>
              <a:spLocks noChangeArrowheads="1"/>
            </p:cNvSpPr>
            <p:nvPr/>
          </p:nvSpPr>
          <p:spPr bwMode="auto">
            <a:xfrm flipH="1">
              <a:off x="6972321" y="56356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Oval 38"/>
            <p:cNvSpPr>
              <a:spLocks noChangeArrowheads="1"/>
            </p:cNvSpPr>
            <p:nvPr/>
          </p:nvSpPr>
          <p:spPr bwMode="auto">
            <a:xfrm flipH="1">
              <a:off x="7188221" y="58515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Oval 39"/>
            <p:cNvSpPr>
              <a:spLocks noChangeArrowheads="1"/>
            </p:cNvSpPr>
            <p:nvPr/>
          </p:nvSpPr>
          <p:spPr bwMode="auto">
            <a:xfrm flipH="1">
              <a:off x="7143771" y="543879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Oval 40"/>
            <p:cNvSpPr>
              <a:spLocks noChangeArrowheads="1"/>
            </p:cNvSpPr>
            <p:nvPr/>
          </p:nvSpPr>
          <p:spPr bwMode="auto">
            <a:xfrm flipH="1">
              <a:off x="7186634" y="563564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Oval 41"/>
            <p:cNvSpPr>
              <a:spLocks noChangeArrowheads="1"/>
            </p:cNvSpPr>
            <p:nvPr/>
          </p:nvSpPr>
          <p:spPr bwMode="auto">
            <a:xfrm flipH="1">
              <a:off x="7331096" y="5708669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Oval 42"/>
            <p:cNvSpPr>
              <a:spLocks noChangeArrowheads="1"/>
            </p:cNvSpPr>
            <p:nvPr/>
          </p:nvSpPr>
          <p:spPr bwMode="auto">
            <a:xfrm flipH="1">
              <a:off x="7259659" y="5492769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44"/>
            <p:cNvSpPr>
              <a:spLocks noChangeShapeType="1"/>
            </p:cNvSpPr>
            <p:nvPr/>
          </p:nvSpPr>
          <p:spPr bwMode="auto">
            <a:xfrm flipV="1">
              <a:off x="7259659" y="57801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45"/>
            <p:cNvSpPr>
              <a:spLocks noChangeShapeType="1"/>
            </p:cNvSpPr>
            <p:nvPr/>
          </p:nvSpPr>
          <p:spPr bwMode="auto">
            <a:xfrm flipV="1">
              <a:off x="7402534" y="5635644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48"/>
            <p:cNvSpPr>
              <a:spLocks noChangeShapeType="1"/>
            </p:cNvSpPr>
            <p:nvPr/>
          </p:nvSpPr>
          <p:spPr bwMode="auto">
            <a:xfrm flipV="1">
              <a:off x="7186634" y="5348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Oval 39"/>
            <p:cNvSpPr>
              <a:spLocks noChangeArrowheads="1"/>
            </p:cNvSpPr>
            <p:nvPr/>
          </p:nvSpPr>
          <p:spPr bwMode="auto">
            <a:xfrm flipH="1">
              <a:off x="7500959" y="5581669"/>
              <a:ext cx="71437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48"/>
            <p:cNvSpPr>
              <a:spLocks noChangeShapeType="1"/>
            </p:cNvSpPr>
            <p:nvPr/>
          </p:nvSpPr>
          <p:spPr bwMode="auto">
            <a:xfrm flipH="1" flipV="1">
              <a:off x="7526358" y="5572140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Oval 29"/>
            <p:cNvSpPr>
              <a:spLocks noChangeArrowheads="1"/>
            </p:cNvSpPr>
            <p:nvPr/>
          </p:nvSpPr>
          <p:spPr bwMode="auto">
            <a:xfrm rot="1620000">
              <a:off x="6858016" y="3291343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Oval 37"/>
            <p:cNvSpPr>
              <a:spLocks noChangeArrowheads="1"/>
            </p:cNvSpPr>
            <p:nvPr/>
          </p:nvSpPr>
          <p:spPr bwMode="auto">
            <a:xfrm rot="1620000" flipH="1">
              <a:off x="6984735" y="3604738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Oval 38"/>
            <p:cNvSpPr>
              <a:spLocks noChangeArrowheads="1"/>
            </p:cNvSpPr>
            <p:nvPr/>
          </p:nvSpPr>
          <p:spPr bwMode="auto">
            <a:xfrm rot="1620000" flipH="1">
              <a:off x="7079087" y="3895123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Oval 39"/>
            <p:cNvSpPr>
              <a:spLocks noChangeArrowheads="1"/>
            </p:cNvSpPr>
            <p:nvPr/>
          </p:nvSpPr>
          <p:spPr bwMode="auto">
            <a:xfrm rot="1620000" flipH="1">
              <a:off x="7226866" y="3507180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Oval 40"/>
            <p:cNvSpPr>
              <a:spLocks noChangeArrowheads="1"/>
            </p:cNvSpPr>
            <p:nvPr/>
          </p:nvSpPr>
          <p:spPr bwMode="auto">
            <a:xfrm rot="1620000" flipH="1">
              <a:off x="7175690" y="370203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Oval 41"/>
            <p:cNvSpPr>
              <a:spLocks noChangeArrowheads="1"/>
            </p:cNvSpPr>
            <p:nvPr/>
          </p:nvSpPr>
          <p:spPr bwMode="auto">
            <a:xfrm rot="1620000" flipH="1">
              <a:off x="7271253" y="3832685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Oval 42"/>
            <p:cNvSpPr>
              <a:spLocks noChangeArrowheads="1"/>
            </p:cNvSpPr>
            <p:nvPr/>
          </p:nvSpPr>
          <p:spPr bwMode="auto">
            <a:xfrm rot="1620000" flipH="1">
              <a:off x="7305619" y="360788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Line 44"/>
            <p:cNvSpPr>
              <a:spLocks noChangeShapeType="1"/>
            </p:cNvSpPr>
            <p:nvPr/>
          </p:nvSpPr>
          <p:spPr bwMode="auto">
            <a:xfrm rot="1620000">
              <a:off x="7092211" y="3935657"/>
              <a:ext cx="117796" cy="115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45"/>
            <p:cNvSpPr>
              <a:spLocks noChangeShapeType="1"/>
            </p:cNvSpPr>
            <p:nvPr/>
          </p:nvSpPr>
          <p:spPr bwMode="auto">
            <a:xfrm rot="1620000" flipV="1">
              <a:off x="7368058" y="3800051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46"/>
            <p:cNvSpPr>
              <a:spLocks noChangeShapeType="1"/>
            </p:cNvSpPr>
            <p:nvPr/>
          </p:nvSpPr>
          <p:spPr bwMode="auto">
            <a:xfrm rot="1620000" flipV="1">
              <a:off x="7402423" y="3575250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47"/>
            <p:cNvSpPr>
              <a:spLocks noChangeShapeType="1"/>
            </p:cNvSpPr>
            <p:nvPr/>
          </p:nvSpPr>
          <p:spPr bwMode="auto">
            <a:xfrm rot="1620000" flipV="1">
              <a:off x="7273187" y="3671535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48"/>
            <p:cNvSpPr>
              <a:spLocks noChangeShapeType="1"/>
            </p:cNvSpPr>
            <p:nvPr/>
          </p:nvSpPr>
          <p:spPr bwMode="auto">
            <a:xfrm rot="1620000" flipH="1" flipV="1">
              <a:off x="7143982" y="3450569"/>
              <a:ext cx="101068" cy="25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Oval 39"/>
            <p:cNvSpPr>
              <a:spLocks noChangeArrowheads="1"/>
            </p:cNvSpPr>
            <p:nvPr/>
          </p:nvSpPr>
          <p:spPr bwMode="auto">
            <a:xfrm rot="1620000" flipH="1">
              <a:off x="7480259" y="3796643"/>
              <a:ext cx="71437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9" name="Line 48"/>
            <p:cNvSpPr>
              <a:spLocks noChangeShapeType="1"/>
            </p:cNvSpPr>
            <p:nvPr/>
          </p:nvSpPr>
          <p:spPr bwMode="auto">
            <a:xfrm rot="1620000" flipH="1" flipV="1">
              <a:off x="7473055" y="3706325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48"/>
            <p:cNvSpPr>
              <a:spLocks noChangeShapeType="1"/>
            </p:cNvSpPr>
            <p:nvPr/>
          </p:nvSpPr>
          <p:spPr bwMode="auto">
            <a:xfrm rot="1620000" flipH="1" flipV="1">
              <a:off x="6999391" y="3534463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48"/>
            <p:cNvSpPr>
              <a:spLocks noChangeShapeType="1"/>
            </p:cNvSpPr>
            <p:nvPr/>
          </p:nvSpPr>
          <p:spPr bwMode="auto">
            <a:xfrm flipH="1" flipV="1">
              <a:off x="7072330" y="5857892"/>
              <a:ext cx="152400" cy="9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48"/>
            <p:cNvSpPr>
              <a:spLocks noChangeShapeType="1"/>
            </p:cNvSpPr>
            <p:nvPr/>
          </p:nvSpPr>
          <p:spPr bwMode="auto">
            <a:xfrm>
              <a:off x="7215206" y="5715016"/>
              <a:ext cx="61914" cy="61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48"/>
            <p:cNvSpPr>
              <a:spLocks noChangeShapeType="1"/>
            </p:cNvSpPr>
            <p:nvPr/>
          </p:nvSpPr>
          <p:spPr bwMode="auto">
            <a:xfrm>
              <a:off x="7000892" y="5715016"/>
              <a:ext cx="61914" cy="61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48"/>
            <p:cNvSpPr>
              <a:spLocks noChangeShapeType="1"/>
            </p:cNvSpPr>
            <p:nvPr/>
          </p:nvSpPr>
          <p:spPr bwMode="auto">
            <a:xfrm flipH="1" flipV="1">
              <a:off x="7215206" y="5500702"/>
              <a:ext cx="152400" cy="9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Oval 41"/>
            <p:cNvSpPr>
              <a:spLocks noChangeArrowheads="1"/>
            </p:cNvSpPr>
            <p:nvPr/>
          </p:nvSpPr>
          <p:spPr bwMode="auto">
            <a:xfrm rot="1620000" flipH="1">
              <a:off x="6917131" y="379851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6" name="Line 45"/>
            <p:cNvSpPr>
              <a:spLocks noChangeShapeType="1"/>
            </p:cNvSpPr>
            <p:nvPr/>
          </p:nvSpPr>
          <p:spPr bwMode="auto">
            <a:xfrm rot="1620000" flipV="1">
              <a:off x="6988570" y="3773868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TextBox 56"/>
            <p:cNvSpPr txBox="1">
              <a:spLocks noChangeArrowheads="1"/>
            </p:cNvSpPr>
            <p:nvPr/>
          </p:nvSpPr>
          <p:spPr bwMode="auto">
            <a:xfrm>
              <a:off x="6215074" y="4359537"/>
              <a:ext cx="2057432" cy="54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coherence 0%</a:t>
              </a:r>
            </a:p>
          </p:txBody>
        </p:sp>
      </p:grpSp>
      <p:sp>
        <p:nvSpPr>
          <p:cNvPr id="33801" name="TextBox 58"/>
          <p:cNvSpPr txBox="1">
            <a:spLocks noChangeArrowheads="1"/>
          </p:cNvSpPr>
          <p:nvPr/>
        </p:nvSpPr>
        <p:spPr bwMode="auto">
          <a:xfrm>
            <a:off x="8102799" y="7088850"/>
            <a:ext cx="7319957" cy="462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4800" dirty="0"/>
              <a:t>RF of Neuron in </a:t>
            </a:r>
            <a:r>
              <a:rPr lang="en-US" sz="4800" dirty="0">
                <a:solidFill>
                  <a:srgbClr val="FF0000"/>
                </a:solidFill>
              </a:rPr>
              <a:t>LIP:</a:t>
            </a:r>
          </a:p>
          <a:p>
            <a:r>
              <a:rPr lang="en-US" sz="4800" dirty="0"/>
              <a:t>-selective to target of saccade</a:t>
            </a:r>
          </a:p>
          <a:p>
            <a:r>
              <a:rPr lang="en-US" sz="4800" dirty="0" smtClean="0"/>
              <a:t>- response increases </a:t>
            </a:r>
            <a:r>
              <a:rPr lang="en-US" sz="4800" dirty="0"/>
              <a:t>faster if signal is stronger</a:t>
            </a:r>
          </a:p>
          <a:p>
            <a:r>
              <a:rPr lang="en-US" sz="4800" dirty="0"/>
              <a:t>- activity is noisy</a:t>
            </a:r>
          </a:p>
        </p:txBody>
      </p:sp>
      <p:cxnSp>
        <p:nvCxnSpPr>
          <p:cNvPr id="33802" name="Straight Arrow Connector 60"/>
          <p:cNvCxnSpPr>
            <a:cxnSpLocks noChangeShapeType="1"/>
          </p:cNvCxnSpPr>
          <p:nvPr/>
        </p:nvCxnSpPr>
        <p:spPr bwMode="auto">
          <a:xfrm flipH="1" flipV="1">
            <a:off x="4427621" y="5673549"/>
            <a:ext cx="3675179" cy="280775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803" name="TextBox 62"/>
          <p:cNvSpPr txBox="1">
            <a:spLocks noChangeArrowheads="1"/>
          </p:cNvSpPr>
          <p:nvPr/>
        </p:nvSpPr>
        <p:spPr bwMode="auto">
          <a:xfrm>
            <a:off x="1163089" y="8987649"/>
            <a:ext cx="7169720" cy="25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3800" dirty="0"/>
              <a:t>LIP is somewhere between </a:t>
            </a:r>
            <a:endParaRPr lang="en-US" sz="3800" dirty="0" smtClean="0"/>
          </a:p>
          <a:p>
            <a:r>
              <a:rPr lang="en-US" sz="3800" dirty="0" smtClean="0"/>
              <a:t>MT </a:t>
            </a:r>
            <a:r>
              <a:rPr lang="en-US" sz="3800" dirty="0"/>
              <a:t>(movement detection) and Frontal Eye </a:t>
            </a:r>
            <a:r>
              <a:rPr lang="en-US" sz="3800" dirty="0" smtClean="0"/>
              <a:t>Field (saccade </a:t>
            </a:r>
            <a:r>
              <a:rPr lang="en-US" sz="3800" dirty="0"/>
              <a:t>control)</a:t>
            </a:r>
          </a:p>
        </p:txBody>
      </p:sp>
      <p:sp>
        <p:nvSpPr>
          <p:cNvPr id="61" name="TextBox 2"/>
          <p:cNvSpPr txBox="1">
            <a:spLocks noChangeArrowheads="1"/>
          </p:cNvSpPr>
          <p:nvPr/>
        </p:nvSpPr>
        <p:spPr bwMode="auto">
          <a:xfrm>
            <a:off x="14517516" y="11168012"/>
            <a:ext cx="6607639" cy="81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000" i="1" dirty="0" err="1" smtClean="0"/>
              <a:t>Roitman</a:t>
            </a:r>
            <a:r>
              <a:rPr lang="en-US" sz="4000" i="1" dirty="0" smtClean="0"/>
              <a:t> </a:t>
            </a:r>
            <a:r>
              <a:rPr lang="en-US" sz="4000" i="1" dirty="0"/>
              <a:t>and </a:t>
            </a:r>
            <a:r>
              <a:rPr lang="en-US" sz="4000" i="1" dirty="0" err="1"/>
              <a:t>Shadlen</a:t>
            </a:r>
            <a:r>
              <a:rPr lang="en-US" sz="4000" i="1" dirty="0"/>
              <a:t> 2002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-215313" y="93078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9.2.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Experiment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Roitman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and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Shadlen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in LIP (2002)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11" y="11645968"/>
            <a:ext cx="13527172" cy="430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15192748" y="2784906"/>
            <a:ext cx="6414716" cy="548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900" dirty="0"/>
              <a:t>Neurons in LIP:</a:t>
            </a:r>
          </a:p>
          <a:p>
            <a:r>
              <a:rPr lang="en-US" dirty="0"/>
              <a:t>-selective to target of saccade</a:t>
            </a:r>
          </a:p>
          <a:p>
            <a:r>
              <a:rPr lang="en-US" dirty="0"/>
              <a:t>-increases faster if signal is stronger</a:t>
            </a:r>
          </a:p>
          <a:p>
            <a:r>
              <a:rPr lang="en-US" dirty="0"/>
              <a:t>- activity is noisy</a:t>
            </a: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15867982" y="8101543"/>
            <a:ext cx="5739482" cy="311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3800" dirty="0"/>
              <a:t>LIP is somewhere between MT (movement detection) and Frontal Eye Field</a:t>
            </a:r>
          </a:p>
          <a:p>
            <a:r>
              <a:rPr lang="en-US" sz="3800" dirty="0"/>
              <a:t>(saccade control)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25700" y="843229"/>
            <a:ext cx="12123437" cy="10818934"/>
            <a:chOff x="2025700" y="506347"/>
            <a:chExt cx="13099524" cy="10818934"/>
          </a:xfrm>
        </p:grpSpPr>
        <p:pic>
          <p:nvPicPr>
            <p:cNvPr id="3481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25700" y="506347"/>
              <a:ext cx="13099524" cy="1081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4" name="Oval 7"/>
            <p:cNvSpPr>
              <a:spLocks noChangeArrowheads="1"/>
            </p:cNvSpPr>
            <p:nvPr/>
          </p:nvSpPr>
          <p:spPr bwMode="auto">
            <a:xfrm>
              <a:off x="5908293" y="1265867"/>
              <a:ext cx="1519274" cy="594957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4825" name="Oval 8"/>
            <p:cNvSpPr>
              <a:spLocks noChangeArrowheads="1"/>
            </p:cNvSpPr>
            <p:nvPr/>
          </p:nvSpPr>
          <p:spPr bwMode="auto">
            <a:xfrm>
              <a:off x="12660624" y="1265867"/>
              <a:ext cx="1181657" cy="5949571"/>
            </a:xfrm>
            <a:prstGeom prst="ellips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-215313" y="93078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9.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Experiment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Roitman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and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Shadlen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in LIP (2002)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3107428" y="2042946"/>
            <a:ext cx="16597892" cy="899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5900" b="1" dirty="0"/>
              <a:t>Neurons in LIP</a:t>
            </a:r>
            <a:r>
              <a:rPr lang="en-US" sz="5900" dirty="0"/>
              <a:t>:</a:t>
            </a:r>
          </a:p>
          <a:p>
            <a:r>
              <a:rPr lang="en-US" dirty="0" smtClean="0"/>
              <a:t>-   Selective </a:t>
            </a:r>
            <a:r>
              <a:rPr lang="en-US" dirty="0"/>
              <a:t>to </a:t>
            </a:r>
            <a:r>
              <a:rPr lang="en-US" dirty="0" smtClean="0"/>
              <a:t>target of </a:t>
            </a:r>
            <a:r>
              <a:rPr lang="en-US" dirty="0"/>
              <a:t>saccade</a:t>
            </a:r>
          </a:p>
          <a:p>
            <a:r>
              <a:rPr lang="en-US" dirty="0" smtClean="0"/>
              <a:t>-   Activity increases </a:t>
            </a:r>
            <a:r>
              <a:rPr lang="en-US" dirty="0"/>
              <a:t>faster if signal is stronger</a:t>
            </a:r>
          </a:p>
          <a:p>
            <a:pPr marL="857250" indent="-857250">
              <a:buFontTx/>
              <a:buChar char="-"/>
            </a:pPr>
            <a:r>
              <a:rPr lang="en-US" dirty="0" smtClean="0"/>
              <a:t>Activity </a:t>
            </a:r>
            <a:r>
              <a:rPr lang="en-US" dirty="0"/>
              <a:t>is </a:t>
            </a:r>
            <a:r>
              <a:rPr lang="en-US" dirty="0" smtClean="0"/>
              <a:t>noisy</a:t>
            </a:r>
          </a:p>
          <a:p>
            <a:pPr marL="857250" indent="-857250">
              <a:buFontTx/>
              <a:buChar char="-"/>
            </a:pPr>
            <a:r>
              <a:rPr lang="en-US" dirty="0"/>
              <a:t>L</a:t>
            </a:r>
            <a:r>
              <a:rPr lang="en-US" dirty="0" smtClean="0"/>
              <a:t>ocated in the signal processing stream between sensory areas and saccade control</a:t>
            </a:r>
          </a:p>
          <a:p>
            <a:pPr marL="857250" indent="-857250">
              <a:buFontTx/>
              <a:buChar char="-"/>
            </a:pPr>
            <a:r>
              <a:rPr lang="en-US" dirty="0" smtClean="0"/>
              <a:t>I do not claim that these neurons ‘take the decision’</a:t>
            </a:r>
          </a:p>
          <a:p>
            <a:pPr marL="857250" indent="-857250">
              <a:buFontTx/>
              <a:buChar char="-"/>
            </a:pPr>
            <a:r>
              <a:rPr lang="en-US" dirty="0" smtClean="0"/>
              <a:t>Interesting correlations with decision outcome</a:t>
            </a:r>
          </a:p>
          <a:p>
            <a:pPr marL="857250" indent="-857250">
              <a:buFontTx/>
              <a:buChar char="-"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215313" y="93078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2.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Experiment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Roitman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and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Shadlen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in LIP (2002)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3842458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Quiz 1</a:t>
            </a:r>
            <a:r>
              <a:rPr lang="en-US" sz="5100" dirty="0">
                <a:solidFill>
                  <a:srgbClr val="FF0000"/>
                </a:solidFill>
              </a:rPr>
              <a:t>, now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0" y="1419731"/>
            <a:ext cx="21728636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4651" y="1419731"/>
            <a:ext cx="1299586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Receptive field in LIP</a:t>
            </a:r>
          </a:p>
          <a:p>
            <a:r>
              <a:rPr lang="en-US" sz="5400" dirty="0" smtClean="0"/>
              <a:t>[ ]  related to the target of a saccade</a:t>
            </a:r>
          </a:p>
          <a:p>
            <a:r>
              <a:rPr lang="en-US" sz="5400" dirty="0" smtClean="0"/>
              <a:t>[ ]  depends on movement of random dots</a:t>
            </a:r>
          </a:p>
          <a:p>
            <a:endParaRPr lang="en-US" sz="5400" dirty="0" smtClean="0"/>
          </a:p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09" y="214112"/>
            <a:ext cx="16731522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839332" y="2932386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 – Decision models:</a:t>
            </a:r>
          </a:p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Competitive dynamics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231141" y="5271864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106682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.1 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Introduction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.2 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Perceptual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 -</a:t>
            </a:r>
            <a:r>
              <a:rPr kumimoji="0" lang="fr-CH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fr-CH" sz="4000" noProof="0" dirty="0" smtClean="0">
                <a:latin typeface="Arial Narrow" pitchFamily="34" charset="0"/>
              </a:rPr>
              <a:t>V5/MT</a:t>
            </a:r>
            <a:endParaRPr kumimoji="0" lang="fr-CH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000" dirty="0" smtClean="0">
                <a:latin typeface="Arial Narrow" pitchFamily="34" charset="0"/>
              </a:rPr>
              <a:t>      - </a:t>
            </a:r>
            <a:r>
              <a:rPr lang="fr-CH" sz="4000" dirty="0" err="1" smtClean="0">
                <a:latin typeface="Arial Narrow" pitchFamily="34" charset="0"/>
              </a:rPr>
              <a:t>Decision</a:t>
            </a:r>
            <a:r>
              <a:rPr lang="fr-CH" sz="4000" dirty="0" smtClean="0">
                <a:latin typeface="Arial Narrow" pitchFamily="34" charset="0"/>
              </a:rPr>
              <a:t> </a:t>
            </a:r>
            <a:r>
              <a:rPr lang="fr-CH" sz="4000" dirty="0" err="1" smtClean="0">
                <a:latin typeface="Arial Narrow" pitchFamily="34" charset="0"/>
              </a:rPr>
              <a:t>dynamics</a:t>
            </a:r>
            <a:r>
              <a:rPr lang="fr-CH" sz="4000" dirty="0" smtClean="0">
                <a:latin typeface="Arial Narrow" pitchFamily="34" charset="0"/>
              </a:rPr>
              <a:t>: Area LIP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.3</a:t>
            </a:r>
            <a:r>
              <a:rPr kumimoji="0" lang="fr-CH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Theory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</a:rPr>
              <a:t>         -  </a:t>
            </a:r>
            <a:r>
              <a:rPr lang="fr-CH" sz="4000" dirty="0" err="1" smtClean="0">
                <a:latin typeface="Arial Narrow" pitchFamily="34" charset="0"/>
              </a:rPr>
              <a:t>competition</a:t>
            </a:r>
            <a:r>
              <a:rPr lang="fr-CH" sz="4000" dirty="0" smtClean="0">
                <a:latin typeface="Arial Narrow" pitchFamily="34" charset="0"/>
              </a:rPr>
              <a:t> via </a:t>
            </a:r>
            <a:r>
              <a:rPr lang="fr-CH" sz="4000" dirty="0" err="1" smtClean="0">
                <a:latin typeface="Arial Narrow" pitchFamily="34" charset="0"/>
              </a:rPr>
              <a:t>shared</a:t>
            </a:r>
            <a:r>
              <a:rPr lang="fr-CH" sz="4000" dirty="0" smtClean="0">
                <a:latin typeface="Arial Narrow" pitchFamily="34" charset="0"/>
              </a:rPr>
              <a:t> inhibition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</a:rPr>
              <a:t>         -  effective 2-dim 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9.4.  Solutions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en-US" sz="48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4800" b="1" dirty="0" smtClean="0">
                <a:latin typeface="Arial Narrow" pitchFamily="34" charset="0"/>
                <a:cs typeface="ＭＳ Ｐゴシック" charset="0"/>
              </a:rPr>
              <a:t>      </a:t>
            </a:r>
            <a:r>
              <a:rPr lang="en-US" sz="4000" dirty="0" smtClean="0">
                <a:latin typeface="Arial Narrow" pitchFamily="34" charset="0"/>
                <a:cs typeface="ＭＳ Ｐゴシック" charset="0"/>
              </a:rPr>
              <a:t>- symmetric case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      -biased case</a:t>
            </a:r>
            <a:endParaRPr kumimoji="0" lang="fr-CH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noProof="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9.5. Simulations and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0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000" dirty="0" smtClean="0">
                <a:latin typeface="Arial Narrow" pitchFamily="34" charset="0"/>
                <a:cs typeface="ＭＳ Ｐゴシック" charset="0"/>
              </a:rPr>
              <a:t>simulations and </a:t>
            </a:r>
            <a:r>
              <a:rPr lang="fr-CH" sz="4000" dirty="0" err="1" smtClean="0">
                <a:latin typeface="Arial Narrow" pitchFamily="34" charset="0"/>
                <a:cs typeface="ＭＳ Ｐゴシック" charset="0"/>
              </a:rPr>
              <a:t>theory</a:t>
            </a:r>
            <a:endParaRPr lang="fr-CH" sz="40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  <a:cs typeface="ＭＳ Ｐゴシック" charset="0"/>
              </a:rPr>
              <a:t>          - simulations and </a:t>
            </a:r>
            <a:r>
              <a:rPr lang="fr-CH" sz="400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lang="fr-CH" sz="40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9</a:t>
            </a:r>
            <a:r>
              <a:rPr kumimoji="0" lang="fr-CH" sz="48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.6. </a:t>
            </a:r>
            <a:r>
              <a:rPr kumimoji="0" lang="fr-CH" sz="48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Decisions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, actions, volition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the </a:t>
            </a:r>
            <a:r>
              <a:rPr kumimoji="0" lang="fr-CH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problem</a:t>
            </a: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free </a:t>
            </a:r>
            <a:r>
              <a:rPr kumimoji="0" lang="fr-CH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will</a:t>
            </a: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750794" y="4760656"/>
            <a:ext cx="8838446" cy="19297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9748" y="7785395"/>
            <a:ext cx="7853368" cy="249299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9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16 </a:t>
            </a:r>
            <a:r>
              <a:rPr lang="en-US" sz="4000" dirty="0" smtClean="0"/>
              <a:t>(except 16.4.2)</a:t>
            </a:r>
          </a:p>
        </p:txBody>
      </p:sp>
      <p:pic>
        <p:nvPicPr>
          <p:cNvPr id="11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18828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110" name="Text Box 3"/>
          <p:cNvSpPr txBox="1">
            <a:spLocks noChangeArrowheads="1"/>
          </p:cNvSpPr>
          <p:nvPr/>
        </p:nvSpPr>
        <p:spPr bwMode="auto">
          <a:xfrm>
            <a:off x="11438811" y="1154690"/>
            <a:ext cx="6198872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activity equations</a:t>
            </a:r>
            <a:endParaRPr lang="en-US" sz="3800" dirty="0"/>
          </a:p>
        </p:txBody>
      </p:sp>
      <p:graphicFrame>
        <p:nvGraphicFramePr>
          <p:cNvPr id="409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31311"/>
              </p:ext>
            </p:extLst>
          </p:nvPr>
        </p:nvGraphicFramePr>
        <p:xfrm>
          <a:off x="2630488" y="1163638"/>
          <a:ext cx="5558401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805" name="Equation" r:id="rId4" imgW="1028520" imgH="228600" progId="Equation.DSMT4">
                  <p:embed/>
                </p:oleObj>
              </mc:Choice>
              <mc:Fallback>
                <p:oleObj name="Equation" r:id="rId4" imgW="102852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8" y="1163638"/>
                        <a:ext cx="5558401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 Box 26"/>
          <p:cNvSpPr txBox="1">
            <a:spLocks noChangeArrowheads="1"/>
          </p:cNvSpPr>
          <p:nvPr/>
        </p:nvSpPr>
        <p:spPr bwMode="auto">
          <a:xfrm>
            <a:off x="1393180" y="9390349"/>
            <a:ext cx="62052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p</a:t>
            </a:r>
            <a:r>
              <a:rPr lang="fr-CH" b="0" dirty="0" smtClean="0">
                <a:solidFill>
                  <a:srgbClr val="FF0000"/>
                </a:solidFill>
              </a:rPr>
              <a:t>opulation </a:t>
            </a:r>
            <a:r>
              <a:rPr lang="fr-CH" b="0" dirty="0" err="1">
                <a:solidFill>
                  <a:srgbClr val="FF0000"/>
                </a:solidFill>
              </a:rPr>
              <a:t>activity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4112" name="Text Box 27"/>
          <p:cNvSpPr txBox="1">
            <a:spLocks noChangeArrowheads="1"/>
          </p:cNvSpPr>
          <p:nvPr/>
        </p:nvSpPr>
        <p:spPr bwMode="auto">
          <a:xfrm>
            <a:off x="1197594" y="2108633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/>
              <a:t>Membrane </a:t>
            </a:r>
            <a:r>
              <a:rPr lang="fr-CH" b="0" dirty="0" err="1"/>
              <a:t>potential</a:t>
            </a:r>
            <a:r>
              <a:rPr lang="fr-CH" b="0" dirty="0"/>
              <a:t> </a:t>
            </a:r>
            <a:r>
              <a:rPr lang="fr-CH" b="0" dirty="0" err="1"/>
              <a:t>caused</a:t>
            </a:r>
            <a:r>
              <a:rPr lang="fr-CH" b="0" dirty="0"/>
              <a:t> by input</a:t>
            </a:r>
            <a:endParaRPr lang="fr-FR" b="0" dirty="0"/>
          </a:p>
        </p:txBody>
      </p:sp>
      <p:graphicFrame>
        <p:nvGraphicFramePr>
          <p:cNvPr id="409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481562"/>
              </p:ext>
            </p:extLst>
          </p:nvPr>
        </p:nvGraphicFramePr>
        <p:xfrm>
          <a:off x="2822992" y="3068638"/>
          <a:ext cx="14474408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806" name="Equation" r:id="rId6" imgW="3416040" imgH="241200" progId="Equation.DSMT4">
                  <p:embed/>
                </p:oleObj>
              </mc:Choice>
              <mc:Fallback>
                <p:oleObj name="Equation" r:id="rId6" imgW="3416040" imgH="241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992" y="3068638"/>
                        <a:ext cx="14474408" cy="1042987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6132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27807"/>
              </p:ext>
            </p:extLst>
          </p:nvPr>
        </p:nvGraphicFramePr>
        <p:xfrm>
          <a:off x="2805971" y="4573588"/>
          <a:ext cx="14491429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807" name="Equation" r:id="rId8" imgW="3479760" imgH="241200" progId="Equation.DSMT4">
                  <p:embed/>
                </p:oleObj>
              </mc:Choice>
              <mc:Fallback>
                <p:oleObj name="Equation" r:id="rId8" imgW="3479760" imgH="2412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971" y="4573588"/>
                        <a:ext cx="14491429" cy="10414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1510036" y="5929864"/>
            <a:ext cx="5491897" cy="2230731"/>
            <a:chOff x="373" y="2341"/>
            <a:chExt cx="1464" cy="793"/>
          </a:xfrm>
        </p:grpSpPr>
        <p:sp>
          <p:nvSpPr>
            <p:cNvPr id="4126" name="Line 184"/>
            <p:cNvSpPr>
              <a:spLocks noChangeShapeType="1"/>
            </p:cNvSpPr>
            <p:nvPr/>
          </p:nvSpPr>
          <p:spPr bwMode="auto">
            <a:xfrm>
              <a:off x="612" y="3043"/>
              <a:ext cx="122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Text Box 185"/>
            <p:cNvSpPr txBox="1">
              <a:spLocks noChangeArrowheads="1"/>
            </p:cNvSpPr>
            <p:nvPr/>
          </p:nvSpPr>
          <p:spPr bwMode="auto">
            <a:xfrm>
              <a:off x="373" y="2341"/>
              <a:ext cx="1437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 dirty="0"/>
                <a:t>Input </a:t>
              </a:r>
              <a:r>
                <a:rPr lang="fr-CH" b="0" dirty="0" err="1"/>
                <a:t>indicating</a:t>
              </a:r>
              <a:endParaRPr lang="fr-CH" b="0" dirty="0"/>
            </a:p>
            <a:p>
              <a:r>
                <a:rPr lang="fr-CH" b="0" dirty="0"/>
                <a:t>   </a:t>
              </a:r>
              <a:r>
                <a:rPr lang="fr-CH" b="0" dirty="0" err="1"/>
                <a:t>left</a:t>
              </a:r>
              <a:r>
                <a:rPr lang="fr-CH" b="0" dirty="0"/>
                <a:t> </a:t>
              </a:r>
              <a:r>
                <a:rPr lang="fr-CH" b="0" dirty="0" err="1"/>
                <a:t>movement</a:t>
              </a:r>
              <a:endParaRPr lang="fr-FR" b="0" dirty="0"/>
            </a:p>
          </p:txBody>
        </p:sp>
      </p:grpSp>
      <p:grpSp>
        <p:nvGrpSpPr>
          <p:cNvPr id="6" name="Group 186"/>
          <p:cNvGrpSpPr>
            <a:grpSpLocks/>
          </p:cNvGrpSpPr>
          <p:nvPr/>
        </p:nvGrpSpPr>
        <p:grpSpPr bwMode="auto">
          <a:xfrm>
            <a:off x="16214580" y="6031123"/>
            <a:ext cx="6155874" cy="2472649"/>
            <a:chOff x="4195" y="2341"/>
            <a:chExt cx="1641" cy="879"/>
          </a:xfrm>
        </p:grpSpPr>
        <p:sp>
          <p:nvSpPr>
            <p:cNvPr id="4124" name="Line 187"/>
            <p:cNvSpPr>
              <a:spLocks noChangeShapeType="1"/>
            </p:cNvSpPr>
            <p:nvPr/>
          </p:nvSpPr>
          <p:spPr bwMode="auto">
            <a:xfrm flipH="1">
              <a:off x="4195" y="3129"/>
              <a:ext cx="122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Text Box 188"/>
            <p:cNvSpPr txBox="1">
              <a:spLocks noChangeArrowheads="1"/>
            </p:cNvSpPr>
            <p:nvPr/>
          </p:nvSpPr>
          <p:spPr bwMode="auto">
            <a:xfrm>
              <a:off x="4280" y="2341"/>
              <a:ext cx="15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 dirty="0"/>
                <a:t>Input </a:t>
              </a:r>
              <a:r>
                <a:rPr lang="fr-CH" b="0" dirty="0" err="1"/>
                <a:t>indicating</a:t>
              </a:r>
              <a:endParaRPr lang="fr-CH" b="0" dirty="0"/>
            </a:p>
            <a:p>
              <a:r>
                <a:rPr lang="fr-CH" b="0" dirty="0"/>
                <a:t>   right </a:t>
              </a:r>
              <a:r>
                <a:rPr lang="fr-CH" b="0" dirty="0" err="1"/>
                <a:t>movement</a:t>
              </a:r>
              <a:endParaRPr lang="fr-FR" b="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966937" y="5459227"/>
            <a:ext cx="10951511" cy="6284321"/>
            <a:chOff x="5581929" y="5820172"/>
            <a:chExt cx="12720644" cy="6284321"/>
          </a:xfrm>
        </p:grpSpPr>
        <p:grpSp>
          <p:nvGrpSpPr>
            <p:cNvPr id="2" name="Group 69"/>
            <p:cNvGrpSpPr>
              <a:grpSpLocks/>
            </p:cNvGrpSpPr>
            <p:nvPr/>
          </p:nvGrpSpPr>
          <p:grpSpPr bwMode="auto">
            <a:xfrm rot="-5400000">
              <a:off x="7907418" y="7280404"/>
              <a:ext cx="2011321" cy="2595897"/>
              <a:chOff x="4611" y="3499"/>
              <a:chExt cx="715" cy="692"/>
            </a:xfrm>
          </p:grpSpPr>
          <p:sp>
            <p:nvSpPr>
              <p:cNvPr id="4196" name="Oval 70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7" name="Oval 71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Oval 72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" name="Oval 73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" name="Oval 74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" name="Oval 75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" name="Oval 76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" name="Oval 77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" name="Oval 78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" name="Oval 79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" name="Oval 80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" name="Oval 81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" name="Oval 82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" name="Oval 83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" name="Oval 84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" name="Line 8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Line 86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Line 87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Line 8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Line 89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Line 90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7" name="Line 91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Line 92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" name="Line 93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0" name="Line 94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1" name="Line 95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2" name="Line 96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3" name="Line 97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4" name="Line 98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5" name="Line 99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6" name="Line 100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7" name="Line 101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8" name="Line 102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" name="Line 103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04"/>
            <p:cNvGrpSpPr>
              <a:grpSpLocks/>
            </p:cNvGrpSpPr>
            <p:nvPr/>
          </p:nvGrpSpPr>
          <p:grpSpPr bwMode="auto">
            <a:xfrm>
              <a:off x="13527173" y="7735847"/>
              <a:ext cx="2682178" cy="1946621"/>
              <a:chOff x="4611" y="3499"/>
              <a:chExt cx="715" cy="692"/>
            </a:xfrm>
          </p:grpSpPr>
          <p:sp>
            <p:nvSpPr>
              <p:cNvPr id="4162" name="Oval 10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Oval 10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Oval 10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Oval 10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Oval 10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Oval 1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Oval 1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Oval 1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Oval 1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Oval 1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Oval 1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3" name="Oval 1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4" name="Oval 1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Oval 1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6" name="Oval 1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7" name="Line 1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8" name="Line 1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9" name="Line 1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0" name="Line 1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1" name="Line 1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2" name="Line 1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3" name="Line 1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4" name="Line 1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5" name="Line 1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6" name="Line 1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7" name="Line 1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" name="Line 1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9" name="Line 1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0" name="Line 1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" name="Line 1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2" name="Line 1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3" name="Line 1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4" name="Line 1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5" name="Line 1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4101" name="Object 139"/>
            <p:cNvGraphicFramePr>
              <a:graphicFrameLocks noChangeAspect="1"/>
            </p:cNvGraphicFramePr>
            <p:nvPr/>
          </p:nvGraphicFramePr>
          <p:xfrm>
            <a:off x="16246863" y="8953893"/>
            <a:ext cx="2055710" cy="821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808" name="Equation" r:id="rId10" imgW="380880" imgH="203040" progId="Equation.3">
                    <p:embed/>
                  </p:oleObj>
                </mc:Choice>
                <mc:Fallback>
                  <p:oleObj name="Equation" r:id="rId10" imgW="380880" imgH="203040" progId="Equation.3">
                    <p:embed/>
                    <p:pic>
                      <p:nvPicPr>
                        <p:cNvPr id="0" name="Object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46863" y="8953893"/>
                          <a:ext cx="2055710" cy="821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140"/>
            <p:cNvGrpSpPr>
              <a:grpSpLocks/>
            </p:cNvGrpSpPr>
            <p:nvPr/>
          </p:nvGrpSpPr>
          <p:grpSpPr bwMode="auto">
            <a:xfrm rot="10800000">
              <a:off x="10462365" y="10157872"/>
              <a:ext cx="2682175" cy="1946621"/>
              <a:chOff x="4611" y="3499"/>
              <a:chExt cx="715" cy="692"/>
            </a:xfrm>
          </p:grpSpPr>
          <p:sp>
            <p:nvSpPr>
              <p:cNvPr id="4128" name="Oval 141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Oval 142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Oval 143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Oval 144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Oval 145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Oval 146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Oval 147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Oval 148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Oval 149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Oval 150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Oval 151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Oval 152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Oval 153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Oval 154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Oval 155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3" name="Line 156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Line 157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Line 158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Line 159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Line 160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Line 161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Line 162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Line 163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Line 164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Line 165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Line 166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Line 167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Line 168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169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170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Line 171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Line 172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Line 173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Line 174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6" name="Freeform 175"/>
            <p:cNvSpPr>
              <a:spLocks/>
            </p:cNvSpPr>
            <p:nvPr/>
          </p:nvSpPr>
          <p:spPr bwMode="auto">
            <a:xfrm>
              <a:off x="7795193" y="6695024"/>
              <a:ext cx="2325803" cy="1293996"/>
            </a:xfrm>
            <a:custGeom>
              <a:avLst/>
              <a:gdLst>
                <a:gd name="T0" fmla="*/ 2147483647 w 756"/>
                <a:gd name="T1" fmla="*/ 2147483647 h 460"/>
                <a:gd name="T2" fmla="*/ 2147483647 w 756"/>
                <a:gd name="T3" fmla="*/ 2147483647 h 460"/>
                <a:gd name="T4" fmla="*/ 2147483647 w 756"/>
                <a:gd name="T5" fmla="*/ 2147483647 h 460"/>
                <a:gd name="T6" fmla="*/ 2147483647 w 756"/>
                <a:gd name="T7" fmla="*/ 2147483647 h 460"/>
                <a:gd name="T8" fmla="*/ 2147483647 w 756"/>
                <a:gd name="T9" fmla="*/ 2147483647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460"/>
                <a:gd name="T17" fmla="*/ 756 w 756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460">
                  <a:moveTo>
                    <a:pt x="166" y="460"/>
                  </a:moveTo>
                  <a:cubicBezTo>
                    <a:pt x="83" y="384"/>
                    <a:pt x="0" y="309"/>
                    <a:pt x="30" y="233"/>
                  </a:cubicBezTo>
                  <a:cubicBezTo>
                    <a:pt x="60" y="157"/>
                    <a:pt x="235" y="14"/>
                    <a:pt x="348" y="7"/>
                  </a:cubicBezTo>
                  <a:cubicBezTo>
                    <a:pt x="461" y="0"/>
                    <a:pt x="666" y="120"/>
                    <a:pt x="711" y="188"/>
                  </a:cubicBezTo>
                  <a:cubicBezTo>
                    <a:pt x="756" y="256"/>
                    <a:pt x="688" y="335"/>
                    <a:pt x="620" y="41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4117" name="Freeform 176"/>
            <p:cNvSpPr>
              <a:spLocks/>
            </p:cNvSpPr>
            <p:nvPr/>
          </p:nvSpPr>
          <p:spPr bwMode="auto">
            <a:xfrm>
              <a:off x="13527172" y="6714717"/>
              <a:ext cx="2325803" cy="1293996"/>
            </a:xfrm>
            <a:custGeom>
              <a:avLst/>
              <a:gdLst>
                <a:gd name="T0" fmla="*/ 2147483647 w 756"/>
                <a:gd name="T1" fmla="*/ 2147483647 h 460"/>
                <a:gd name="T2" fmla="*/ 2147483647 w 756"/>
                <a:gd name="T3" fmla="*/ 2147483647 h 460"/>
                <a:gd name="T4" fmla="*/ 2147483647 w 756"/>
                <a:gd name="T5" fmla="*/ 2147483647 h 460"/>
                <a:gd name="T6" fmla="*/ 2147483647 w 756"/>
                <a:gd name="T7" fmla="*/ 2147483647 h 460"/>
                <a:gd name="T8" fmla="*/ 2147483647 w 756"/>
                <a:gd name="T9" fmla="*/ 2147483647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460"/>
                <a:gd name="T17" fmla="*/ 756 w 756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460">
                  <a:moveTo>
                    <a:pt x="166" y="460"/>
                  </a:moveTo>
                  <a:cubicBezTo>
                    <a:pt x="83" y="384"/>
                    <a:pt x="0" y="309"/>
                    <a:pt x="30" y="233"/>
                  </a:cubicBezTo>
                  <a:cubicBezTo>
                    <a:pt x="60" y="157"/>
                    <a:pt x="235" y="14"/>
                    <a:pt x="348" y="7"/>
                  </a:cubicBezTo>
                  <a:cubicBezTo>
                    <a:pt x="461" y="0"/>
                    <a:pt x="666" y="120"/>
                    <a:pt x="711" y="188"/>
                  </a:cubicBezTo>
                  <a:cubicBezTo>
                    <a:pt x="756" y="256"/>
                    <a:pt x="688" y="335"/>
                    <a:pt x="620" y="41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4118" name="Freeform 177"/>
            <p:cNvSpPr>
              <a:spLocks/>
            </p:cNvSpPr>
            <p:nvPr/>
          </p:nvSpPr>
          <p:spPr bwMode="auto">
            <a:xfrm>
              <a:off x="9100644" y="9648712"/>
              <a:ext cx="1361722" cy="1403706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4119" name="Freeform 178"/>
            <p:cNvSpPr>
              <a:spLocks/>
            </p:cNvSpPr>
            <p:nvPr/>
          </p:nvSpPr>
          <p:spPr bwMode="auto">
            <a:xfrm flipH="1">
              <a:off x="13016997" y="9522126"/>
              <a:ext cx="1361722" cy="1403704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4120" name="Freeform 179"/>
            <p:cNvSpPr>
              <a:spLocks/>
            </p:cNvSpPr>
            <p:nvPr/>
          </p:nvSpPr>
          <p:spPr bwMode="auto">
            <a:xfrm flipV="1">
              <a:off x="12675629" y="9266140"/>
              <a:ext cx="1361719" cy="1277118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4121" name="Freeform 180"/>
            <p:cNvSpPr>
              <a:spLocks/>
            </p:cNvSpPr>
            <p:nvPr/>
          </p:nvSpPr>
          <p:spPr bwMode="auto">
            <a:xfrm flipH="1" flipV="1">
              <a:off x="9610820" y="9266140"/>
              <a:ext cx="1361722" cy="1277118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4102" name="Object 181"/>
            <p:cNvGraphicFramePr>
              <a:graphicFrameLocks noChangeAspect="1"/>
            </p:cNvGraphicFramePr>
            <p:nvPr/>
          </p:nvGraphicFramePr>
          <p:xfrm>
            <a:off x="5581929" y="8827305"/>
            <a:ext cx="1988187" cy="821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809" name="Equation" r:id="rId12" imgW="368280" imgH="203040" progId="Equation.3">
                    <p:embed/>
                  </p:oleObj>
                </mc:Choice>
                <mc:Fallback>
                  <p:oleObj name="Equation" r:id="rId12" imgW="368280" imgH="203040" progId="Equation.3">
                    <p:embed/>
                    <p:pic>
                      <p:nvPicPr>
                        <p:cNvPr id="0" name="Object 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1929" y="8827305"/>
                          <a:ext cx="1988187" cy="821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182"/>
            <p:cNvGraphicFramePr>
              <a:graphicFrameLocks noChangeAspect="1"/>
            </p:cNvGraphicFramePr>
            <p:nvPr/>
          </p:nvGraphicFramePr>
          <p:xfrm>
            <a:off x="13152044" y="11277461"/>
            <a:ext cx="2123233" cy="767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810" name="Equation" r:id="rId14" imgW="393480" imgH="190440" progId="Equation.3">
                    <p:embed/>
                  </p:oleObj>
                </mc:Choice>
                <mc:Fallback>
                  <p:oleObj name="Equation" r:id="rId14" imgW="393480" imgH="190440" progId="Equation.3">
                    <p:embed/>
                    <p:pic>
                      <p:nvPicPr>
                        <p:cNvPr id="0" name="Object 1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52044" y="11277461"/>
                          <a:ext cx="2123233" cy="7679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189"/>
            <p:cNvGraphicFramePr>
              <a:graphicFrameLocks noChangeAspect="1"/>
            </p:cNvGraphicFramePr>
            <p:nvPr/>
          </p:nvGraphicFramePr>
          <p:xfrm>
            <a:off x="8421660" y="5820172"/>
            <a:ext cx="1481761" cy="824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811" name="Equation" r:id="rId16" imgW="253800" imgH="190440" progId="Equation.3">
                    <p:embed/>
                  </p:oleObj>
                </mc:Choice>
                <mc:Fallback>
                  <p:oleObj name="Equation" r:id="rId16" imgW="253800" imgH="190440" progId="Equation.3">
                    <p:embed/>
                    <p:pic>
                      <p:nvPicPr>
                        <p:cNvPr id="0" name="Object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1660" y="5820172"/>
                          <a:ext cx="1481761" cy="824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190"/>
            <p:cNvGraphicFramePr>
              <a:graphicFrameLocks noChangeAspect="1"/>
            </p:cNvGraphicFramePr>
            <p:nvPr/>
          </p:nvGraphicFramePr>
          <p:xfrm>
            <a:off x="13917308" y="5820172"/>
            <a:ext cx="1481763" cy="824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812" name="Equation" r:id="rId18" imgW="253800" imgH="190440" progId="Equation.3">
                    <p:embed/>
                  </p:oleObj>
                </mc:Choice>
                <mc:Fallback>
                  <p:oleObj name="Equation" r:id="rId18" imgW="253800" imgH="190440" progId="Equation.3">
                    <p:embed/>
                    <p:pic>
                      <p:nvPicPr>
                        <p:cNvPr id="0" name="Object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17308" y="5820172"/>
                          <a:ext cx="1481763" cy="824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191"/>
            <p:cNvGraphicFramePr>
              <a:graphicFrameLocks noChangeAspect="1"/>
            </p:cNvGraphicFramePr>
            <p:nvPr/>
          </p:nvGraphicFramePr>
          <p:xfrm>
            <a:off x="12165453" y="9010154"/>
            <a:ext cx="1406735" cy="824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813" name="Equation" r:id="rId19" imgW="241200" imgH="190440" progId="Equation.3">
                    <p:embed/>
                  </p:oleObj>
                </mc:Choice>
                <mc:Fallback>
                  <p:oleObj name="Equation" r:id="rId19" imgW="241200" imgH="190440" progId="Equation.3">
                    <p:embed/>
                    <p:pic>
                      <p:nvPicPr>
                        <p:cNvPr id="0" name="Object 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65453" y="9010154"/>
                          <a:ext cx="1406735" cy="824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7" name="Object 192"/>
            <p:cNvGraphicFramePr>
              <a:graphicFrameLocks noChangeAspect="1"/>
            </p:cNvGraphicFramePr>
            <p:nvPr/>
          </p:nvGraphicFramePr>
          <p:xfrm>
            <a:off x="10462365" y="9266139"/>
            <a:ext cx="1406735" cy="824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814" name="Equation" r:id="rId21" imgW="241200" imgH="190440" progId="Equation.3">
                    <p:embed/>
                  </p:oleObj>
                </mc:Choice>
                <mc:Fallback>
                  <p:oleObj name="Equation" r:id="rId21" imgW="241200" imgH="190440" progId="Equation.3">
                    <p:embed/>
                    <p:pic>
                      <p:nvPicPr>
                        <p:cNvPr id="0" name="Object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62365" y="9266139"/>
                          <a:ext cx="1406735" cy="824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193"/>
            <p:cNvGraphicFramePr>
              <a:graphicFrameLocks noChangeAspect="1"/>
            </p:cNvGraphicFramePr>
            <p:nvPr/>
          </p:nvGraphicFramePr>
          <p:xfrm>
            <a:off x="8590468" y="10287273"/>
            <a:ext cx="1406737" cy="824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815" name="Equation" r:id="rId23" imgW="241200" imgH="190440" progId="Equation.3">
                    <p:embed/>
                  </p:oleObj>
                </mc:Choice>
                <mc:Fallback>
                  <p:oleObj name="Equation" r:id="rId23" imgW="241200" imgH="190440" progId="Equation.3">
                    <p:embed/>
                    <p:pic>
                      <p:nvPicPr>
                        <p:cNvPr id="0" name="Object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0468" y="10287273"/>
                          <a:ext cx="1406737" cy="824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5" name="Straight Connector 1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9.3.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decision dynamics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37" name="Text Box 157"/>
          <p:cNvSpPr txBox="1">
            <a:spLocks noChangeArrowheads="1"/>
          </p:cNvSpPr>
          <p:nvPr/>
        </p:nvSpPr>
        <p:spPr bwMode="auto">
          <a:xfrm>
            <a:off x="16006592" y="9174872"/>
            <a:ext cx="5599349" cy="2995561"/>
          </a:xfrm>
          <a:prstGeom prst="rect">
            <a:avLst/>
          </a:prstGeom>
          <a:solidFill>
            <a:srgbClr val="87D4F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err="1"/>
              <a:t>Blackboard</a:t>
            </a:r>
            <a:r>
              <a:rPr lang="fr-CH" sz="6800" dirty="0"/>
              <a:t>:</a:t>
            </a:r>
            <a:r>
              <a:rPr lang="fr-CH" b="0" dirty="0"/>
              <a:t> </a:t>
            </a:r>
          </a:p>
          <a:p>
            <a:r>
              <a:rPr lang="fr-CH" b="0" dirty="0" err="1"/>
              <a:t>reduction</a:t>
            </a:r>
            <a:r>
              <a:rPr lang="fr-CH" b="0" dirty="0"/>
              <a:t> </a:t>
            </a:r>
            <a:r>
              <a:rPr lang="fr-CH" b="0" dirty="0" err="1"/>
              <a:t>from</a:t>
            </a:r>
            <a:r>
              <a:rPr lang="fr-CH" b="0" dirty="0"/>
              <a:t> </a:t>
            </a:r>
            <a:endParaRPr lang="fr-CH" b="0" dirty="0" smtClean="0"/>
          </a:p>
          <a:p>
            <a:r>
              <a:rPr lang="fr-CH" b="0" dirty="0" smtClean="0"/>
              <a:t>3 </a:t>
            </a:r>
            <a:r>
              <a:rPr lang="fr-CH" b="0" dirty="0"/>
              <a:t>to 2 </a:t>
            </a:r>
            <a:r>
              <a:rPr lang="fr-CH" b="0" dirty="0" err="1"/>
              <a:t>equations</a:t>
            </a:r>
            <a:endParaRPr lang="fr-FR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09" y="214112"/>
            <a:ext cx="16731522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839332" y="2932386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 – Decision models:</a:t>
            </a:r>
          </a:p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Competitive dynamics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231141" y="5271864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106682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.1 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Introduction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.2 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Perceptual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 -</a:t>
            </a:r>
            <a:r>
              <a:rPr kumimoji="0" lang="fr-CH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fr-CH" sz="4000" noProof="0" dirty="0" smtClean="0">
                <a:latin typeface="Arial Narrow" pitchFamily="34" charset="0"/>
              </a:rPr>
              <a:t>V5/MT</a:t>
            </a:r>
            <a:endParaRPr kumimoji="0" lang="fr-CH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000" dirty="0" smtClean="0">
                <a:latin typeface="Arial Narrow" pitchFamily="34" charset="0"/>
              </a:rPr>
              <a:t>      - </a:t>
            </a:r>
            <a:r>
              <a:rPr lang="fr-CH" sz="4000" dirty="0" err="1" smtClean="0">
                <a:latin typeface="Arial Narrow" pitchFamily="34" charset="0"/>
              </a:rPr>
              <a:t>Decision</a:t>
            </a:r>
            <a:r>
              <a:rPr lang="fr-CH" sz="4000" dirty="0" smtClean="0">
                <a:latin typeface="Arial Narrow" pitchFamily="34" charset="0"/>
              </a:rPr>
              <a:t> </a:t>
            </a:r>
            <a:r>
              <a:rPr lang="fr-CH" sz="4000" dirty="0" err="1" smtClean="0">
                <a:latin typeface="Arial Narrow" pitchFamily="34" charset="0"/>
              </a:rPr>
              <a:t>dynamics</a:t>
            </a:r>
            <a:r>
              <a:rPr lang="fr-CH" sz="4000" dirty="0" smtClean="0">
                <a:latin typeface="Arial Narrow" pitchFamily="34" charset="0"/>
              </a:rPr>
              <a:t>: Area LIP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.3</a:t>
            </a:r>
            <a:r>
              <a:rPr kumimoji="0" lang="fr-CH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Theory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</a:rPr>
              <a:t>         -  </a:t>
            </a:r>
            <a:r>
              <a:rPr lang="fr-CH" sz="4000" dirty="0" err="1" smtClean="0">
                <a:latin typeface="Arial Narrow" pitchFamily="34" charset="0"/>
              </a:rPr>
              <a:t>competition</a:t>
            </a:r>
            <a:r>
              <a:rPr lang="fr-CH" sz="4000" dirty="0" smtClean="0">
                <a:latin typeface="Arial Narrow" pitchFamily="34" charset="0"/>
              </a:rPr>
              <a:t> via </a:t>
            </a:r>
            <a:r>
              <a:rPr lang="fr-CH" sz="4000" dirty="0" err="1" smtClean="0">
                <a:latin typeface="Arial Narrow" pitchFamily="34" charset="0"/>
              </a:rPr>
              <a:t>shared</a:t>
            </a:r>
            <a:r>
              <a:rPr lang="fr-CH" sz="4000" dirty="0" smtClean="0">
                <a:latin typeface="Arial Narrow" pitchFamily="34" charset="0"/>
              </a:rPr>
              <a:t> inhibition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</a:rPr>
              <a:t>         -  effective 2-dim 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9.4.  Solutions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en-US" sz="48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4800" b="1" dirty="0" smtClean="0">
                <a:latin typeface="Arial Narrow" pitchFamily="34" charset="0"/>
                <a:cs typeface="ＭＳ Ｐゴシック" charset="0"/>
              </a:rPr>
              <a:t>      </a:t>
            </a:r>
            <a:r>
              <a:rPr lang="en-US" sz="4000" dirty="0" smtClean="0">
                <a:latin typeface="Arial Narrow" pitchFamily="34" charset="0"/>
                <a:cs typeface="ＭＳ Ｐゴシック" charset="0"/>
              </a:rPr>
              <a:t>- symmetric case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      -biased case</a:t>
            </a:r>
            <a:endParaRPr kumimoji="0" lang="fr-CH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noProof="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9.5. Simulations and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0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000" dirty="0" smtClean="0">
                <a:latin typeface="Arial Narrow" pitchFamily="34" charset="0"/>
                <a:cs typeface="ＭＳ Ｐゴシック" charset="0"/>
              </a:rPr>
              <a:t>simulations and </a:t>
            </a:r>
            <a:r>
              <a:rPr lang="fr-CH" sz="4000" dirty="0" err="1" smtClean="0">
                <a:latin typeface="Arial Narrow" pitchFamily="34" charset="0"/>
                <a:cs typeface="ＭＳ Ｐゴシック" charset="0"/>
              </a:rPr>
              <a:t>theory</a:t>
            </a:r>
            <a:endParaRPr lang="fr-CH" sz="40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  <a:cs typeface="ＭＳ Ｐゴシック" charset="0"/>
              </a:rPr>
              <a:t>          - simulations and </a:t>
            </a:r>
            <a:r>
              <a:rPr lang="fr-CH" sz="400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lang="fr-CH" sz="40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9</a:t>
            </a:r>
            <a:r>
              <a:rPr kumimoji="0" lang="fr-CH" sz="48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.6. </a:t>
            </a:r>
            <a:r>
              <a:rPr kumimoji="0" lang="fr-CH" sz="48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Decisions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, actions, volition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the </a:t>
            </a:r>
            <a:r>
              <a:rPr kumimoji="0" lang="fr-CH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problem</a:t>
            </a: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free </a:t>
            </a:r>
            <a:r>
              <a:rPr kumimoji="0" lang="fr-CH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will</a:t>
            </a: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943074" y="1340903"/>
            <a:ext cx="10265694" cy="13881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9748" y="7785395"/>
            <a:ext cx="7853368" cy="249299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9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16 </a:t>
            </a:r>
            <a:r>
              <a:rPr lang="en-US" sz="4000" dirty="0" smtClean="0"/>
              <a:t>(except 16.4.2)</a:t>
            </a:r>
          </a:p>
        </p:txBody>
      </p:sp>
      <p:pic>
        <p:nvPicPr>
          <p:cNvPr id="11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9504" y="232756"/>
            <a:ext cx="21806968" cy="1213658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32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9273204" y="1914426"/>
            <a:ext cx="6198872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activity equations</a:t>
            </a:r>
            <a:endParaRPr lang="en-US" sz="3800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533470"/>
              </p:ext>
            </p:extLst>
          </p:nvPr>
        </p:nvGraphicFramePr>
        <p:xfrm>
          <a:off x="2630489" y="2287588"/>
          <a:ext cx="5489254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65" name="Equation" r:id="rId4" imgW="1028520" imgH="228600" progId="Equation.DSMT4">
                  <p:embed/>
                </p:oleObj>
              </mc:Choice>
              <mc:Fallback>
                <p:oleObj name="Equation" r:id="rId4" imgW="10285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9" y="2287588"/>
                        <a:ext cx="5489254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1024974" y="1319630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/>
              <a:t>Population </a:t>
            </a:r>
            <a:r>
              <a:rPr lang="fr-CH" b="0" dirty="0" err="1"/>
              <a:t>activity</a:t>
            </a:r>
            <a:endParaRPr lang="fr-FR" b="0" dirty="0"/>
          </a:p>
        </p:txBody>
      </p:sp>
      <p:sp>
        <p:nvSpPr>
          <p:cNvPr id="5128" name="Line 135"/>
          <p:cNvSpPr>
            <a:spLocks noChangeShapeType="1"/>
          </p:cNvSpPr>
          <p:nvPr/>
        </p:nvSpPr>
        <p:spPr bwMode="auto">
          <a:xfrm flipV="1">
            <a:off x="6208395" y="3500966"/>
            <a:ext cx="0" cy="3316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29" name="Line 136"/>
          <p:cNvSpPr>
            <a:spLocks noChangeShapeType="1"/>
          </p:cNvSpPr>
          <p:nvPr/>
        </p:nvSpPr>
        <p:spPr bwMode="auto">
          <a:xfrm>
            <a:off x="3488706" y="6817534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0" name="Line 137"/>
          <p:cNvSpPr>
            <a:spLocks noChangeShapeType="1"/>
          </p:cNvSpPr>
          <p:nvPr/>
        </p:nvSpPr>
        <p:spPr bwMode="auto">
          <a:xfrm flipV="1">
            <a:off x="6208396" y="4136713"/>
            <a:ext cx="3574984" cy="26808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1" name="Line 138"/>
          <p:cNvSpPr>
            <a:spLocks noChangeShapeType="1"/>
          </p:cNvSpPr>
          <p:nvPr/>
        </p:nvSpPr>
        <p:spPr bwMode="auto">
          <a:xfrm>
            <a:off x="7059938" y="669094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2" name="Line 139"/>
          <p:cNvSpPr>
            <a:spLocks noChangeShapeType="1"/>
          </p:cNvSpPr>
          <p:nvPr/>
        </p:nvSpPr>
        <p:spPr bwMode="auto">
          <a:xfrm>
            <a:off x="7742674" y="669094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3" name="Line 140"/>
          <p:cNvSpPr>
            <a:spLocks noChangeShapeType="1"/>
          </p:cNvSpPr>
          <p:nvPr/>
        </p:nvSpPr>
        <p:spPr bwMode="auto">
          <a:xfrm>
            <a:off x="8421660" y="669094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4" name="Line 141"/>
          <p:cNvSpPr>
            <a:spLocks noChangeShapeType="1"/>
          </p:cNvSpPr>
          <p:nvPr/>
        </p:nvSpPr>
        <p:spPr bwMode="auto">
          <a:xfrm>
            <a:off x="9100643" y="669094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5" name="Line 142"/>
          <p:cNvSpPr>
            <a:spLocks noChangeShapeType="1"/>
          </p:cNvSpPr>
          <p:nvPr/>
        </p:nvSpPr>
        <p:spPr bwMode="auto">
          <a:xfrm>
            <a:off x="9783379" y="669094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6" name="Line 143"/>
          <p:cNvSpPr>
            <a:spLocks noChangeShapeType="1"/>
          </p:cNvSpPr>
          <p:nvPr/>
        </p:nvSpPr>
        <p:spPr bwMode="auto">
          <a:xfrm>
            <a:off x="10462365" y="669094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7" name="Line 144"/>
          <p:cNvSpPr>
            <a:spLocks noChangeShapeType="1"/>
          </p:cNvSpPr>
          <p:nvPr/>
        </p:nvSpPr>
        <p:spPr bwMode="auto">
          <a:xfrm>
            <a:off x="11145101" y="669094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8" name="Line 145"/>
          <p:cNvSpPr>
            <a:spLocks noChangeShapeType="1"/>
          </p:cNvSpPr>
          <p:nvPr/>
        </p:nvSpPr>
        <p:spPr bwMode="auto">
          <a:xfrm flipV="1">
            <a:off x="6891132" y="4648685"/>
            <a:ext cx="2209512" cy="165687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9" name="Freeform 146"/>
          <p:cNvSpPr>
            <a:spLocks/>
          </p:cNvSpPr>
          <p:nvPr/>
        </p:nvSpPr>
        <p:spPr bwMode="auto">
          <a:xfrm>
            <a:off x="4167692" y="6305562"/>
            <a:ext cx="2723441" cy="51197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0" name="Freeform 147"/>
          <p:cNvSpPr>
            <a:spLocks/>
          </p:cNvSpPr>
          <p:nvPr/>
        </p:nvSpPr>
        <p:spPr bwMode="auto">
          <a:xfrm flipH="1" flipV="1">
            <a:off x="9100644" y="4136713"/>
            <a:ext cx="2723441" cy="51197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1" name="Line 148"/>
          <p:cNvSpPr>
            <a:spLocks noChangeShapeType="1"/>
          </p:cNvSpPr>
          <p:nvPr/>
        </p:nvSpPr>
        <p:spPr bwMode="auto">
          <a:xfrm>
            <a:off x="6039587" y="6305561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2" name="Line 149"/>
          <p:cNvSpPr>
            <a:spLocks noChangeShapeType="1"/>
          </p:cNvSpPr>
          <p:nvPr/>
        </p:nvSpPr>
        <p:spPr bwMode="auto">
          <a:xfrm>
            <a:off x="6039587" y="5796403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3" name="Line 150"/>
          <p:cNvSpPr>
            <a:spLocks noChangeShapeType="1"/>
          </p:cNvSpPr>
          <p:nvPr/>
        </p:nvSpPr>
        <p:spPr bwMode="auto">
          <a:xfrm>
            <a:off x="6039587" y="5287242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4" name="Line 151"/>
          <p:cNvSpPr>
            <a:spLocks noChangeShapeType="1"/>
          </p:cNvSpPr>
          <p:nvPr/>
        </p:nvSpPr>
        <p:spPr bwMode="auto">
          <a:xfrm>
            <a:off x="6039587" y="477527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5" name="Line 152"/>
          <p:cNvSpPr>
            <a:spLocks noChangeShapeType="1"/>
          </p:cNvSpPr>
          <p:nvPr/>
        </p:nvSpPr>
        <p:spPr bwMode="auto">
          <a:xfrm>
            <a:off x="6039587" y="4266111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5123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31949"/>
              </p:ext>
            </p:extLst>
          </p:nvPr>
        </p:nvGraphicFramePr>
        <p:xfrm>
          <a:off x="12482514" y="3727450"/>
          <a:ext cx="6827462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66" name="Equation" r:id="rId6" imgW="1739880" imgH="672840" progId="Equation.DSMT4">
                  <p:embed/>
                </p:oleObj>
              </mc:Choice>
              <mc:Fallback>
                <p:oleObj name="Equation" r:id="rId6" imgW="1739880" imgH="672840" progId="Equation.DSMT4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2514" y="3727450"/>
                        <a:ext cx="6827462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6"/>
          <p:cNvGrpSpPr>
            <a:grpSpLocks/>
          </p:cNvGrpSpPr>
          <p:nvPr/>
        </p:nvGrpSpPr>
        <p:grpSpPr bwMode="auto">
          <a:xfrm>
            <a:off x="2158197" y="8535458"/>
            <a:ext cx="13547968" cy="2354511"/>
            <a:chOff x="204" y="2590"/>
            <a:chExt cx="5062" cy="837"/>
          </a:xfrm>
        </p:grpSpPr>
        <p:graphicFrame>
          <p:nvGraphicFramePr>
            <p:cNvPr id="5124" name="Object 154"/>
            <p:cNvGraphicFramePr>
              <a:graphicFrameLocks noChangeAspect="1"/>
            </p:cNvGraphicFramePr>
            <p:nvPr/>
          </p:nvGraphicFramePr>
          <p:xfrm>
            <a:off x="268" y="3025"/>
            <a:ext cx="4998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2567" name="Equation" r:id="rId8" imgW="2971800" imgH="241200" progId="Equation.DSMT4">
                    <p:embed/>
                  </p:oleObj>
                </mc:Choice>
                <mc:Fallback>
                  <p:oleObj name="Equation" r:id="rId8" imgW="2971800" imgH="241200" progId="Equation.DSMT4">
                    <p:embed/>
                    <p:pic>
                      <p:nvPicPr>
                        <p:cNvPr id="0" name="Object 1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" y="3025"/>
                          <a:ext cx="4998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8" name="Text Box 155"/>
            <p:cNvSpPr txBox="1">
              <a:spLocks noChangeArrowheads="1"/>
            </p:cNvSpPr>
            <p:nvPr/>
          </p:nvSpPr>
          <p:spPr bwMode="auto">
            <a:xfrm>
              <a:off x="204" y="2590"/>
              <a:ext cx="1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/>
                <a:t>Inhibitory Population</a:t>
              </a:r>
              <a:endParaRPr lang="fr-FR" b="0"/>
            </a:p>
          </p:txBody>
        </p:sp>
      </p:grpSp>
      <p:sp>
        <p:nvSpPr>
          <p:cNvPr id="858269" name="Text Box 157"/>
          <p:cNvSpPr txBox="1">
            <a:spLocks noChangeArrowheads="1"/>
          </p:cNvSpPr>
          <p:nvPr/>
        </p:nvSpPr>
        <p:spPr bwMode="auto">
          <a:xfrm>
            <a:off x="13864790" y="7325458"/>
            <a:ext cx="6856104" cy="2118397"/>
          </a:xfrm>
          <a:prstGeom prst="rect">
            <a:avLst/>
          </a:prstGeom>
          <a:solidFill>
            <a:srgbClr val="87D4F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err="1"/>
              <a:t>Blackboard</a:t>
            </a:r>
            <a:r>
              <a:rPr lang="fr-CH" sz="6800" dirty="0"/>
              <a:t>:</a:t>
            </a:r>
            <a:r>
              <a:rPr lang="fr-CH" b="0" dirty="0"/>
              <a:t> </a:t>
            </a:r>
          </a:p>
          <a:p>
            <a:r>
              <a:rPr lang="fr-CH" dirty="0" err="1" smtClean="0"/>
              <a:t>Linearized</a:t>
            </a:r>
            <a:r>
              <a:rPr lang="fr-CH" dirty="0" smtClean="0"/>
              <a:t> inhibition</a:t>
            </a:r>
            <a:endParaRPr lang="fr-FR" b="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9.3.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decision dynamics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2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6159" name="Text Box 3"/>
          <p:cNvSpPr txBox="1">
            <a:spLocks noChangeArrowheads="1"/>
          </p:cNvSpPr>
          <p:nvPr/>
        </p:nvSpPr>
        <p:spPr bwMode="auto">
          <a:xfrm>
            <a:off x="12681284" y="1254614"/>
            <a:ext cx="6198872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activity equations</a:t>
            </a:r>
            <a:endParaRPr lang="en-US" sz="3800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19848"/>
              </p:ext>
            </p:extLst>
          </p:nvPr>
        </p:nvGraphicFramePr>
        <p:xfrm>
          <a:off x="2630489" y="1163638"/>
          <a:ext cx="4604029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961" name="Equation" r:id="rId4" imgW="1028520" imgH="228600" progId="Equation.DSMT4">
                  <p:embed/>
                </p:oleObj>
              </mc:Choice>
              <mc:Fallback>
                <p:oleObj name="Equation" r:id="rId4" imgW="10285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9" y="1163638"/>
                        <a:ext cx="4604029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Text Box 6"/>
          <p:cNvSpPr txBox="1">
            <a:spLocks noChangeArrowheads="1"/>
          </p:cNvSpPr>
          <p:nvPr/>
        </p:nvSpPr>
        <p:spPr bwMode="auto">
          <a:xfrm>
            <a:off x="917666" y="2146348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/>
              <a:t>Membrane </a:t>
            </a:r>
            <a:r>
              <a:rPr lang="fr-CH" b="0" dirty="0" err="1"/>
              <a:t>potential</a:t>
            </a:r>
            <a:r>
              <a:rPr lang="fr-CH" b="0" dirty="0"/>
              <a:t> </a:t>
            </a:r>
            <a:r>
              <a:rPr lang="fr-CH" b="0" dirty="0" err="1"/>
              <a:t>caused</a:t>
            </a:r>
            <a:r>
              <a:rPr lang="fr-CH" b="0" dirty="0"/>
              <a:t> by input</a:t>
            </a:r>
            <a:endParaRPr lang="fr-FR" b="0" dirty="0"/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371936"/>
              </p:ext>
            </p:extLst>
          </p:nvPr>
        </p:nvGraphicFramePr>
        <p:xfrm>
          <a:off x="1909411" y="3068638"/>
          <a:ext cx="14149739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962" name="Equation" r:id="rId6" imgW="3466800" imgH="241200" progId="Equation.DSMT4">
                  <p:embed/>
                </p:oleObj>
              </mc:Choice>
              <mc:Fallback>
                <p:oleObj name="Equation" r:id="rId6" imgW="346680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411" y="3068638"/>
                        <a:ext cx="14149739" cy="1042987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841360"/>
              </p:ext>
            </p:extLst>
          </p:nvPr>
        </p:nvGraphicFramePr>
        <p:xfrm>
          <a:off x="1909411" y="4749800"/>
          <a:ext cx="14149739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963" name="Equation" r:id="rId8" imgW="3517560" imgH="241200" progId="Equation.DSMT4">
                  <p:embed/>
                </p:oleObj>
              </mc:Choice>
              <mc:Fallback>
                <p:oleObj name="Equation" r:id="rId8" imgW="3517560" imgH="241200" progId="Equation.DSMT4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411" y="4749800"/>
                        <a:ext cx="14149739" cy="1042988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4634" name="Rectangle 138" descr="Wide downward diagonal"/>
          <p:cNvSpPr>
            <a:spLocks noChangeArrowheads="1"/>
          </p:cNvSpPr>
          <p:nvPr/>
        </p:nvSpPr>
        <p:spPr bwMode="auto">
          <a:xfrm>
            <a:off x="8660408" y="9110767"/>
            <a:ext cx="6294674" cy="2759587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9" name="Text Box 26"/>
          <p:cNvSpPr txBox="1">
            <a:spLocks noChangeArrowheads="1"/>
          </p:cNvSpPr>
          <p:nvPr/>
        </p:nvSpPr>
        <p:spPr bwMode="auto">
          <a:xfrm>
            <a:off x="1393180" y="9390349"/>
            <a:ext cx="62052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p</a:t>
            </a:r>
            <a:r>
              <a:rPr lang="fr-CH" b="0" dirty="0" smtClean="0">
                <a:solidFill>
                  <a:srgbClr val="FF0000"/>
                </a:solidFill>
              </a:rPr>
              <a:t>opulation </a:t>
            </a:r>
            <a:r>
              <a:rPr lang="fr-CH" b="0" dirty="0" err="1">
                <a:solidFill>
                  <a:srgbClr val="FF0000"/>
                </a:solidFill>
              </a:rPr>
              <a:t>activity</a:t>
            </a:r>
            <a:endParaRPr lang="fr-FR" b="0" dirty="0">
              <a:solidFill>
                <a:srgbClr val="FF0000"/>
              </a:solidFill>
            </a:endParaRPr>
          </a:p>
        </p:txBody>
      </p:sp>
      <p:grpSp>
        <p:nvGrpSpPr>
          <p:cNvPr id="140" name="Group 183"/>
          <p:cNvGrpSpPr>
            <a:grpSpLocks/>
          </p:cNvGrpSpPr>
          <p:nvPr/>
        </p:nvGrpSpPr>
        <p:grpSpPr bwMode="auto">
          <a:xfrm>
            <a:off x="1510036" y="5929864"/>
            <a:ext cx="5491897" cy="2230731"/>
            <a:chOff x="373" y="2341"/>
            <a:chExt cx="1464" cy="793"/>
          </a:xfrm>
        </p:grpSpPr>
        <p:sp>
          <p:nvSpPr>
            <p:cNvPr id="141" name="Line 184"/>
            <p:cNvSpPr>
              <a:spLocks noChangeShapeType="1"/>
            </p:cNvSpPr>
            <p:nvPr/>
          </p:nvSpPr>
          <p:spPr bwMode="auto">
            <a:xfrm>
              <a:off x="612" y="3043"/>
              <a:ext cx="122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Text Box 185"/>
            <p:cNvSpPr txBox="1">
              <a:spLocks noChangeArrowheads="1"/>
            </p:cNvSpPr>
            <p:nvPr/>
          </p:nvSpPr>
          <p:spPr bwMode="auto">
            <a:xfrm>
              <a:off x="373" y="2341"/>
              <a:ext cx="1437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 dirty="0"/>
                <a:t>Input </a:t>
              </a:r>
              <a:r>
                <a:rPr lang="fr-CH" b="0" dirty="0" err="1"/>
                <a:t>indicating</a:t>
              </a:r>
              <a:endParaRPr lang="fr-CH" b="0" dirty="0"/>
            </a:p>
            <a:p>
              <a:r>
                <a:rPr lang="fr-CH" b="0" dirty="0"/>
                <a:t>   </a:t>
              </a:r>
              <a:r>
                <a:rPr lang="fr-CH" b="0" dirty="0" err="1"/>
                <a:t>left</a:t>
              </a:r>
              <a:r>
                <a:rPr lang="fr-CH" b="0" dirty="0"/>
                <a:t> </a:t>
              </a:r>
              <a:r>
                <a:rPr lang="fr-CH" b="0" dirty="0" err="1"/>
                <a:t>movement</a:t>
              </a:r>
              <a:endParaRPr lang="fr-FR" b="0" dirty="0"/>
            </a:p>
          </p:txBody>
        </p:sp>
      </p:grpSp>
      <p:grpSp>
        <p:nvGrpSpPr>
          <p:cNvPr id="143" name="Group 186"/>
          <p:cNvGrpSpPr>
            <a:grpSpLocks/>
          </p:cNvGrpSpPr>
          <p:nvPr/>
        </p:nvGrpSpPr>
        <p:grpSpPr bwMode="auto">
          <a:xfrm>
            <a:off x="15215652" y="6030280"/>
            <a:ext cx="6155874" cy="2472649"/>
            <a:chOff x="4195" y="2341"/>
            <a:chExt cx="1641" cy="879"/>
          </a:xfrm>
        </p:grpSpPr>
        <p:sp>
          <p:nvSpPr>
            <p:cNvPr id="144" name="Line 187"/>
            <p:cNvSpPr>
              <a:spLocks noChangeShapeType="1"/>
            </p:cNvSpPr>
            <p:nvPr/>
          </p:nvSpPr>
          <p:spPr bwMode="auto">
            <a:xfrm flipH="1">
              <a:off x="4195" y="3129"/>
              <a:ext cx="122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188"/>
            <p:cNvSpPr txBox="1">
              <a:spLocks noChangeArrowheads="1"/>
            </p:cNvSpPr>
            <p:nvPr/>
          </p:nvSpPr>
          <p:spPr bwMode="auto">
            <a:xfrm>
              <a:off x="4280" y="2341"/>
              <a:ext cx="15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 dirty="0"/>
                <a:t>Input </a:t>
              </a:r>
              <a:r>
                <a:rPr lang="fr-CH" b="0" dirty="0" err="1"/>
                <a:t>indicating</a:t>
              </a:r>
              <a:endParaRPr lang="fr-CH" b="0" dirty="0"/>
            </a:p>
            <a:p>
              <a:r>
                <a:rPr lang="fr-CH" b="0" dirty="0"/>
                <a:t>   right </a:t>
              </a:r>
              <a:r>
                <a:rPr lang="fr-CH" b="0" dirty="0" err="1"/>
                <a:t>movement</a:t>
              </a:r>
              <a:endParaRPr lang="fr-FR" b="0" dirty="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5966937" y="5651731"/>
            <a:ext cx="10951511" cy="6091817"/>
            <a:chOff x="5581929" y="6012676"/>
            <a:chExt cx="12720644" cy="6091817"/>
          </a:xfrm>
        </p:grpSpPr>
        <p:grpSp>
          <p:nvGrpSpPr>
            <p:cNvPr id="147" name="Group 69"/>
            <p:cNvGrpSpPr>
              <a:grpSpLocks/>
            </p:cNvGrpSpPr>
            <p:nvPr/>
          </p:nvGrpSpPr>
          <p:grpSpPr bwMode="auto">
            <a:xfrm rot="-5400000">
              <a:off x="7907418" y="7280404"/>
              <a:ext cx="2011321" cy="2595897"/>
              <a:chOff x="4611" y="3499"/>
              <a:chExt cx="715" cy="692"/>
            </a:xfrm>
          </p:grpSpPr>
          <p:sp>
            <p:nvSpPr>
              <p:cNvPr id="232" name="Oval 70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Oval 71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Oval 72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Oval 73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Oval 74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Oval 75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Oval 76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Oval 77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Oval 78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Oval 79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Oval 80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Oval 81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Oval 82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Oval 83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84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8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Line 86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Line 87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Line 8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Line 89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Line 90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Line 91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Line 92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Line 93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Line 94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Line 95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Line 96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Line 97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Line 98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Line 99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Line 100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Line 101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Line 102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5" name="Line 103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8" name="Group 104"/>
            <p:cNvGrpSpPr>
              <a:grpSpLocks/>
            </p:cNvGrpSpPr>
            <p:nvPr/>
          </p:nvGrpSpPr>
          <p:grpSpPr bwMode="auto">
            <a:xfrm>
              <a:off x="13527173" y="7735847"/>
              <a:ext cx="2682178" cy="1946621"/>
              <a:chOff x="4611" y="3499"/>
              <a:chExt cx="715" cy="692"/>
            </a:xfrm>
          </p:grpSpPr>
          <p:sp>
            <p:nvSpPr>
              <p:cNvPr id="198" name="Oval 10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Oval 10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10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Oval 10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Oval 10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Oval 1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Oval 1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Oval 1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Oval 1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Oval 1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1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Oval 1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Oval 1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Oval 1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Oval 1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1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Line 1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1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1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1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1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1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1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1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1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1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Line 1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Line 1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Line 1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Line 1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Line 1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Line 1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Line 1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Line 1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49" name="Object 139"/>
            <p:cNvGraphicFramePr>
              <a:graphicFrameLocks noChangeAspect="1"/>
            </p:cNvGraphicFramePr>
            <p:nvPr/>
          </p:nvGraphicFramePr>
          <p:xfrm>
            <a:off x="16246863" y="8953893"/>
            <a:ext cx="2055710" cy="821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964" name="Equation" r:id="rId10" imgW="380880" imgH="203040" progId="Equation.3">
                    <p:embed/>
                  </p:oleObj>
                </mc:Choice>
                <mc:Fallback>
                  <p:oleObj name="Equation" r:id="rId10" imgW="380880" imgH="203040" progId="Equation.3">
                    <p:embed/>
                    <p:pic>
                      <p:nvPicPr>
                        <p:cNvPr id="0" name="Object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46863" y="8953893"/>
                          <a:ext cx="2055710" cy="821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0" name="Group 140"/>
            <p:cNvGrpSpPr>
              <a:grpSpLocks/>
            </p:cNvGrpSpPr>
            <p:nvPr/>
          </p:nvGrpSpPr>
          <p:grpSpPr bwMode="auto">
            <a:xfrm rot="10800000">
              <a:off x="10462365" y="10157872"/>
              <a:ext cx="2682175" cy="1946621"/>
              <a:chOff x="4611" y="3499"/>
              <a:chExt cx="715" cy="692"/>
            </a:xfrm>
          </p:grpSpPr>
          <p:sp>
            <p:nvSpPr>
              <p:cNvPr id="164" name="Oval 141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142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Oval 143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144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145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Oval 146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Oval 147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Oval 148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Oval 149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150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Oval 151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Oval 152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Oval 153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Oval 154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Oval 155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56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57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158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159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160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Line 161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162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163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Line 164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165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66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67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68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169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170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171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172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Line 173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174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" name="Freeform 175"/>
            <p:cNvSpPr>
              <a:spLocks/>
            </p:cNvSpPr>
            <p:nvPr/>
          </p:nvSpPr>
          <p:spPr bwMode="auto">
            <a:xfrm>
              <a:off x="7795193" y="6695024"/>
              <a:ext cx="2325803" cy="1293996"/>
            </a:xfrm>
            <a:custGeom>
              <a:avLst/>
              <a:gdLst>
                <a:gd name="T0" fmla="*/ 2147483647 w 756"/>
                <a:gd name="T1" fmla="*/ 2147483647 h 460"/>
                <a:gd name="T2" fmla="*/ 2147483647 w 756"/>
                <a:gd name="T3" fmla="*/ 2147483647 h 460"/>
                <a:gd name="T4" fmla="*/ 2147483647 w 756"/>
                <a:gd name="T5" fmla="*/ 2147483647 h 460"/>
                <a:gd name="T6" fmla="*/ 2147483647 w 756"/>
                <a:gd name="T7" fmla="*/ 2147483647 h 460"/>
                <a:gd name="T8" fmla="*/ 2147483647 w 756"/>
                <a:gd name="T9" fmla="*/ 2147483647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460"/>
                <a:gd name="T17" fmla="*/ 756 w 756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460">
                  <a:moveTo>
                    <a:pt x="166" y="460"/>
                  </a:moveTo>
                  <a:cubicBezTo>
                    <a:pt x="83" y="384"/>
                    <a:pt x="0" y="309"/>
                    <a:pt x="30" y="233"/>
                  </a:cubicBezTo>
                  <a:cubicBezTo>
                    <a:pt x="60" y="157"/>
                    <a:pt x="235" y="14"/>
                    <a:pt x="348" y="7"/>
                  </a:cubicBezTo>
                  <a:cubicBezTo>
                    <a:pt x="461" y="0"/>
                    <a:pt x="666" y="120"/>
                    <a:pt x="711" y="188"/>
                  </a:cubicBezTo>
                  <a:cubicBezTo>
                    <a:pt x="756" y="256"/>
                    <a:pt x="688" y="335"/>
                    <a:pt x="620" y="41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2" name="Freeform 176"/>
            <p:cNvSpPr>
              <a:spLocks/>
            </p:cNvSpPr>
            <p:nvPr/>
          </p:nvSpPr>
          <p:spPr bwMode="auto">
            <a:xfrm>
              <a:off x="13527172" y="6714717"/>
              <a:ext cx="2325803" cy="1293996"/>
            </a:xfrm>
            <a:custGeom>
              <a:avLst/>
              <a:gdLst>
                <a:gd name="T0" fmla="*/ 2147483647 w 756"/>
                <a:gd name="T1" fmla="*/ 2147483647 h 460"/>
                <a:gd name="T2" fmla="*/ 2147483647 w 756"/>
                <a:gd name="T3" fmla="*/ 2147483647 h 460"/>
                <a:gd name="T4" fmla="*/ 2147483647 w 756"/>
                <a:gd name="T5" fmla="*/ 2147483647 h 460"/>
                <a:gd name="T6" fmla="*/ 2147483647 w 756"/>
                <a:gd name="T7" fmla="*/ 2147483647 h 460"/>
                <a:gd name="T8" fmla="*/ 2147483647 w 756"/>
                <a:gd name="T9" fmla="*/ 2147483647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460"/>
                <a:gd name="T17" fmla="*/ 756 w 756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460">
                  <a:moveTo>
                    <a:pt x="166" y="460"/>
                  </a:moveTo>
                  <a:cubicBezTo>
                    <a:pt x="83" y="384"/>
                    <a:pt x="0" y="309"/>
                    <a:pt x="30" y="233"/>
                  </a:cubicBezTo>
                  <a:cubicBezTo>
                    <a:pt x="60" y="157"/>
                    <a:pt x="235" y="14"/>
                    <a:pt x="348" y="7"/>
                  </a:cubicBezTo>
                  <a:cubicBezTo>
                    <a:pt x="461" y="0"/>
                    <a:pt x="666" y="120"/>
                    <a:pt x="711" y="188"/>
                  </a:cubicBezTo>
                  <a:cubicBezTo>
                    <a:pt x="756" y="256"/>
                    <a:pt x="688" y="335"/>
                    <a:pt x="620" y="41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" name="Freeform 177"/>
            <p:cNvSpPr>
              <a:spLocks/>
            </p:cNvSpPr>
            <p:nvPr/>
          </p:nvSpPr>
          <p:spPr bwMode="auto">
            <a:xfrm>
              <a:off x="9100644" y="9648712"/>
              <a:ext cx="1361722" cy="1403706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4" name="Freeform 178"/>
            <p:cNvSpPr>
              <a:spLocks/>
            </p:cNvSpPr>
            <p:nvPr/>
          </p:nvSpPr>
          <p:spPr bwMode="auto">
            <a:xfrm flipH="1">
              <a:off x="13016997" y="9522126"/>
              <a:ext cx="1361722" cy="1403704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5" name="Freeform 179"/>
            <p:cNvSpPr>
              <a:spLocks/>
            </p:cNvSpPr>
            <p:nvPr/>
          </p:nvSpPr>
          <p:spPr bwMode="auto">
            <a:xfrm flipV="1">
              <a:off x="12675630" y="9584012"/>
              <a:ext cx="1020859" cy="959245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6" name="Freeform 180"/>
            <p:cNvSpPr>
              <a:spLocks/>
            </p:cNvSpPr>
            <p:nvPr/>
          </p:nvSpPr>
          <p:spPr bwMode="auto">
            <a:xfrm flipH="1" flipV="1">
              <a:off x="9802135" y="9522126"/>
              <a:ext cx="1170407" cy="1021132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57" name="Object 181"/>
            <p:cNvGraphicFramePr>
              <a:graphicFrameLocks noChangeAspect="1"/>
            </p:cNvGraphicFramePr>
            <p:nvPr/>
          </p:nvGraphicFramePr>
          <p:xfrm>
            <a:off x="5581929" y="8827305"/>
            <a:ext cx="1988187" cy="821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965" name="Equation" r:id="rId12" imgW="368280" imgH="203040" progId="Equation.3">
                    <p:embed/>
                  </p:oleObj>
                </mc:Choice>
                <mc:Fallback>
                  <p:oleObj name="Equation" r:id="rId12" imgW="368280" imgH="203040" progId="Equation.3">
                    <p:embed/>
                    <p:pic>
                      <p:nvPicPr>
                        <p:cNvPr id="0" name="Object 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1929" y="8827305"/>
                          <a:ext cx="1988187" cy="821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" name="Object 182"/>
            <p:cNvGraphicFramePr>
              <a:graphicFrameLocks noChangeAspect="1"/>
            </p:cNvGraphicFramePr>
            <p:nvPr/>
          </p:nvGraphicFramePr>
          <p:xfrm>
            <a:off x="13152044" y="11277461"/>
            <a:ext cx="2123233" cy="767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966" name="Equation" r:id="rId14" imgW="393480" imgH="190440" progId="Equation.3">
                    <p:embed/>
                  </p:oleObj>
                </mc:Choice>
                <mc:Fallback>
                  <p:oleObj name="Equation" r:id="rId14" imgW="393480" imgH="190440" progId="Equation.3">
                    <p:embed/>
                    <p:pic>
                      <p:nvPicPr>
                        <p:cNvPr id="0" name="Object 1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52044" y="11277461"/>
                          <a:ext cx="2123233" cy="7679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" name="Object 189"/>
            <p:cNvGraphicFramePr>
              <a:graphicFrameLocks noChangeAspect="1"/>
            </p:cNvGraphicFramePr>
            <p:nvPr/>
          </p:nvGraphicFramePr>
          <p:xfrm>
            <a:off x="8421660" y="6012676"/>
            <a:ext cx="1481761" cy="824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967" name="Equation" r:id="rId16" imgW="253800" imgH="190440" progId="Equation.3">
                    <p:embed/>
                  </p:oleObj>
                </mc:Choice>
                <mc:Fallback>
                  <p:oleObj name="Equation" r:id="rId16" imgW="253800" imgH="190440" progId="Equation.3">
                    <p:embed/>
                    <p:pic>
                      <p:nvPicPr>
                        <p:cNvPr id="0" name="Object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1660" y="6012676"/>
                          <a:ext cx="1481761" cy="824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190"/>
            <p:cNvGraphicFramePr>
              <a:graphicFrameLocks noChangeAspect="1"/>
            </p:cNvGraphicFramePr>
            <p:nvPr/>
          </p:nvGraphicFramePr>
          <p:xfrm>
            <a:off x="13917308" y="6012676"/>
            <a:ext cx="1481763" cy="824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968" name="Equation" r:id="rId18" imgW="253800" imgH="190440" progId="Equation.3">
                    <p:embed/>
                  </p:oleObj>
                </mc:Choice>
                <mc:Fallback>
                  <p:oleObj name="Equation" r:id="rId18" imgW="253800" imgH="190440" progId="Equation.3">
                    <p:embed/>
                    <p:pic>
                      <p:nvPicPr>
                        <p:cNvPr id="0" name="Object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17308" y="6012676"/>
                          <a:ext cx="1481763" cy="824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" name="Object 191"/>
            <p:cNvGraphicFramePr>
              <a:graphicFrameLocks noChangeAspect="1"/>
            </p:cNvGraphicFramePr>
            <p:nvPr/>
          </p:nvGraphicFramePr>
          <p:xfrm>
            <a:off x="12053653" y="9395162"/>
            <a:ext cx="1406735" cy="824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969" name="Equation" r:id="rId19" imgW="241200" imgH="190440" progId="Equation.3">
                    <p:embed/>
                  </p:oleObj>
                </mc:Choice>
                <mc:Fallback>
                  <p:oleObj name="Equation" r:id="rId19" imgW="241200" imgH="190440" progId="Equation.3">
                    <p:embed/>
                    <p:pic>
                      <p:nvPicPr>
                        <p:cNvPr id="0" name="Object 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53653" y="9395162"/>
                          <a:ext cx="1406735" cy="824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" name="Object 192"/>
            <p:cNvGraphicFramePr>
              <a:graphicFrameLocks noChangeAspect="1"/>
            </p:cNvGraphicFramePr>
            <p:nvPr/>
          </p:nvGraphicFramePr>
          <p:xfrm>
            <a:off x="10462365" y="9266139"/>
            <a:ext cx="1406735" cy="824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970" name="Equation" r:id="rId21" imgW="241200" imgH="190440" progId="Equation.3">
                    <p:embed/>
                  </p:oleObj>
                </mc:Choice>
                <mc:Fallback>
                  <p:oleObj name="Equation" r:id="rId21" imgW="241200" imgH="190440" progId="Equation.3">
                    <p:embed/>
                    <p:pic>
                      <p:nvPicPr>
                        <p:cNvPr id="0" name="Object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62365" y="9266139"/>
                          <a:ext cx="1406735" cy="824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" name="Object 193"/>
            <p:cNvGraphicFramePr>
              <a:graphicFrameLocks noChangeAspect="1"/>
            </p:cNvGraphicFramePr>
            <p:nvPr/>
          </p:nvGraphicFramePr>
          <p:xfrm>
            <a:off x="8590468" y="10287273"/>
            <a:ext cx="1406737" cy="824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971" name="Equation" r:id="rId23" imgW="241200" imgH="190440" progId="Equation.3">
                    <p:embed/>
                  </p:oleObj>
                </mc:Choice>
                <mc:Fallback>
                  <p:oleObj name="Equation" r:id="rId23" imgW="241200" imgH="190440" progId="Equation.3">
                    <p:embed/>
                    <p:pic>
                      <p:nvPicPr>
                        <p:cNvPr id="0" name="Object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0468" y="10287273"/>
                          <a:ext cx="1406737" cy="824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9" name="Group 268"/>
          <p:cNvGrpSpPr/>
          <p:nvPr/>
        </p:nvGrpSpPr>
        <p:grpSpPr>
          <a:xfrm>
            <a:off x="10082463" y="6800850"/>
            <a:ext cx="2606668" cy="1863337"/>
            <a:chOff x="10082463" y="6800850"/>
            <a:chExt cx="2606668" cy="1863337"/>
          </a:xfrm>
        </p:grpSpPr>
        <p:sp>
          <p:nvSpPr>
            <p:cNvPr id="266" name="Freeform 265"/>
            <p:cNvSpPr/>
            <p:nvPr/>
          </p:nvSpPr>
          <p:spPr>
            <a:xfrm>
              <a:off x="10082463" y="7535779"/>
              <a:ext cx="2598821" cy="477253"/>
            </a:xfrm>
            <a:custGeom>
              <a:avLst/>
              <a:gdLst>
                <a:gd name="connsiteX0" fmla="*/ 0 w 2598821"/>
                <a:gd name="connsiteY0" fmla="*/ 356937 h 477253"/>
                <a:gd name="connsiteX1" fmla="*/ 1443790 w 2598821"/>
                <a:gd name="connsiteY1" fmla="*/ 20053 h 477253"/>
                <a:gd name="connsiteX2" fmla="*/ 2598821 w 2598821"/>
                <a:gd name="connsiteY2" fmla="*/ 477253 h 47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8821" h="477253">
                  <a:moveTo>
                    <a:pt x="0" y="356937"/>
                  </a:moveTo>
                  <a:cubicBezTo>
                    <a:pt x="505326" y="178468"/>
                    <a:pt x="1010653" y="0"/>
                    <a:pt x="1443790" y="20053"/>
                  </a:cubicBezTo>
                  <a:cubicBezTo>
                    <a:pt x="1876927" y="40106"/>
                    <a:pt x="2598821" y="477253"/>
                    <a:pt x="2598821" y="477253"/>
                  </a:cubicBezTo>
                </a:path>
              </a:pathLst>
            </a:custGeom>
            <a:ln w="5715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 rot="10800000">
              <a:off x="10090310" y="8186934"/>
              <a:ext cx="2598821" cy="477253"/>
            </a:xfrm>
            <a:custGeom>
              <a:avLst/>
              <a:gdLst>
                <a:gd name="connsiteX0" fmla="*/ 0 w 2598821"/>
                <a:gd name="connsiteY0" fmla="*/ 356937 h 477253"/>
                <a:gd name="connsiteX1" fmla="*/ 1443790 w 2598821"/>
                <a:gd name="connsiteY1" fmla="*/ 20053 h 477253"/>
                <a:gd name="connsiteX2" fmla="*/ 2598821 w 2598821"/>
                <a:gd name="connsiteY2" fmla="*/ 477253 h 47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8821" h="477253">
                  <a:moveTo>
                    <a:pt x="0" y="356937"/>
                  </a:moveTo>
                  <a:cubicBezTo>
                    <a:pt x="505326" y="178468"/>
                    <a:pt x="1010653" y="0"/>
                    <a:pt x="1443790" y="20053"/>
                  </a:cubicBezTo>
                  <a:cubicBezTo>
                    <a:pt x="1876927" y="40106"/>
                    <a:pt x="2598821" y="477253"/>
                    <a:pt x="2598821" y="477253"/>
                  </a:cubicBezTo>
                </a:path>
              </a:pathLst>
            </a:custGeom>
            <a:ln w="5715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8" name="Object 189"/>
            <p:cNvGraphicFramePr>
              <a:graphicFrameLocks noChangeAspect="1"/>
            </p:cNvGraphicFramePr>
            <p:nvPr/>
          </p:nvGraphicFramePr>
          <p:xfrm>
            <a:off x="10779125" y="6800850"/>
            <a:ext cx="1209675" cy="604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972" name="Equation" r:id="rId25" imgW="241200" imgH="139680" progId="Equation.DSMT4">
                    <p:embed/>
                  </p:oleObj>
                </mc:Choice>
                <mc:Fallback>
                  <p:oleObj name="Equation" r:id="rId25" imgW="241200" imgH="13968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79125" y="6800850"/>
                          <a:ext cx="1209675" cy="604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0" name="Object 190"/>
          <p:cNvGraphicFramePr>
            <a:graphicFrameLocks noChangeAspect="1"/>
          </p:cNvGraphicFramePr>
          <p:nvPr/>
        </p:nvGraphicFramePr>
        <p:xfrm>
          <a:off x="14132176" y="5825540"/>
          <a:ext cx="12112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973" name="Equation" r:id="rId27" imgW="241200" imgH="139680" progId="Equation.DSMT4">
                  <p:embed/>
                </p:oleObj>
              </mc:Choice>
              <mc:Fallback>
                <p:oleObj name="Equation" r:id="rId27" imgW="241200" imgH="13968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2176" y="5825540"/>
                        <a:ext cx="1211262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3512" name="Object 190"/>
          <p:cNvGraphicFramePr>
            <a:graphicFrameLocks noChangeAspect="1"/>
          </p:cNvGraphicFramePr>
          <p:nvPr/>
        </p:nvGraphicFramePr>
        <p:xfrm>
          <a:off x="9248191" y="5871111"/>
          <a:ext cx="121126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974" name="Equation" r:id="rId29" imgW="241200" imgH="139680" progId="Equation.DSMT4">
                  <p:embed/>
                </p:oleObj>
              </mc:Choice>
              <mc:Fallback>
                <p:oleObj name="Equation" r:id="rId29" imgW="241200" imgH="1396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8191" y="5871111"/>
                        <a:ext cx="1211263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2" name="Straight Connector 27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9.3.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Effective 2-dim. model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6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3"/>
          <p:cNvSpPr txBox="1">
            <a:spLocks noChangeArrowheads="1"/>
          </p:cNvSpPr>
          <p:nvPr/>
        </p:nvSpPr>
        <p:spPr bwMode="auto">
          <a:xfrm>
            <a:off x="1106635" y="51282"/>
            <a:ext cx="16424429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Exercise 1 now: draw </a:t>
            </a:r>
            <a:r>
              <a:rPr lang="en-US" sz="5900" dirty="0" err="1"/>
              <a:t>nullclines</a:t>
            </a:r>
            <a:r>
              <a:rPr lang="en-US" sz="5900" dirty="0"/>
              <a:t> and flow arrows</a:t>
            </a:r>
            <a:endParaRPr lang="en-US" sz="3800" dirty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14788"/>
              </p:ext>
            </p:extLst>
          </p:nvPr>
        </p:nvGraphicFramePr>
        <p:xfrm>
          <a:off x="4683738" y="2357324"/>
          <a:ext cx="1382107" cy="91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770" name="Equation" r:id="rId4" imgW="304560" imgH="190440" progId="Equation.3">
                  <p:embed/>
                </p:oleObj>
              </mc:Choice>
              <mc:Fallback>
                <p:oleObj name="Equation" r:id="rId4" imgW="30456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738" y="2357324"/>
                        <a:ext cx="1382107" cy="911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Line 6"/>
          <p:cNvSpPr>
            <a:spLocks noChangeShapeType="1"/>
          </p:cNvSpPr>
          <p:nvPr/>
        </p:nvSpPr>
        <p:spPr bwMode="auto">
          <a:xfrm flipV="1">
            <a:off x="6208395" y="2377016"/>
            <a:ext cx="0" cy="3316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1" name="Line 7"/>
          <p:cNvSpPr>
            <a:spLocks noChangeShapeType="1"/>
          </p:cNvSpPr>
          <p:nvPr/>
        </p:nvSpPr>
        <p:spPr bwMode="auto">
          <a:xfrm>
            <a:off x="3488706" y="5693584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2" name="Line 8"/>
          <p:cNvSpPr>
            <a:spLocks noChangeShapeType="1"/>
          </p:cNvSpPr>
          <p:nvPr/>
        </p:nvSpPr>
        <p:spPr bwMode="auto">
          <a:xfrm flipV="1">
            <a:off x="6208396" y="3012763"/>
            <a:ext cx="3574984" cy="26808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3" name="Line 9"/>
          <p:cNvSpPr>
            <a:spLocks noChangeShapeType="1"/>
          </p:cNvSpPr>
          <p:nvPr/>
        </p:nvSpPr>
        <p:spPr bwMode="auto">
          <a:xfrm>
            <a:off x="7059938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4" name="Line 10"/>
          <p:cNvSpPr>
            <a:spLocks noChangeShapeType="1"/>
          </p:cNvSpPr>
          <p:nvPr/>
        </p:nvSpPr>
        <p:spPr bwMode="auto">
          <a:xfrm>
            <a:off x="7742674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5" name="Line 11"/>
          <p:cNvSpPr>
            <a:spLocks noChangeShapeType="1"/>
          </p:cNvSpPr>
          <p:nvPr/>
        </p:nvSpPr>
        <p:spPr bwMode="auto">
          <a:xfrm>
            <a:off x="8421660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6" name="Line 12"/>
          <p:cNvSpPr>
            <a:spLocks noChangeShapeType="1"/>
          </p:cNvSpPr>
          <p:nvPr/>
        </p:nvSpPr>
        <p:spPr bwMode="auto">
          <a:xfrm>
            <a:off x="9100643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7" name="Line 13"/>
          <p:cNvSpPr>
            <a:spLocks noChangeShapeType="1"/>
          </p:cNvSpPr>
          <p:nvPr/>
        </p:nvSpPr>
        <p:spPr bwMode="auto">
          <a:xfrm>
            <a:off x="9783379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8" name="Line 14"/>
          <p:cNvSpPr>
            <a:spLocks noChangeShapeType="1"/>
          </p:cNvSpPr>
          <p:nvPr/>
        </p:nvSpPr>
        <p:spPr bwMode="auto">
          <a:xfrm>
            <a:off x="10462365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9" name="Line 15"/>
          <p:cNvSpPr>
            <a:spLocks noChangeShapeType="1"/>
          </p:cNvSpPr>
          <p:nvPr/>
        </p:nvSpPr>
        <p:spPr bwMode="auto">
          <a:xfrm>
            <a:off x="11145101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0" name="Line 16"/>
          <p:cNvSpPr>
            <a:spLocks noChangeShapeType="1"/>
          </p:cNvSpPr>
          <p:nvPr/>
        </p:nvSpPr>
        <p:spPr bwMode="auto">
          <a:xfrm flipV="1">
            <a:off x="6891132" y="3524735"/>
            <a:ext cx="2209512" cy="165687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1" name="Freeform 17"/>
          <p:cNvSpPr>
            <a:spLocks/>
          </p:cNvSpPr>
          <p:nvPr/>
        </p:nvSpPr>
        <p:spPr bwMode="auto">
          <a:xfrm>
            <a:off x="4167692" y="5181612"/>
            <a:ext cx="2723441" cy="51197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2" name="Freeform 18"/>
          <p:cNvSpPr>
            <a:spLocks/>
          </p:cNvSpPr>
          <p:nvPr/>
        </p:nvSpPr>
        <p:spPr bwMode="auto">
          <a:xfrm flipH="1" flipV="1">
            <a:off x="9100644" y="3012763"/>
            <a:ext cx="2723441" cy="51197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3" name="Line 19"/>
          <p:cNvSpPr>
            <a:spLocks noChangeShapeType="1"/>
          </p:cNvSpPr>
          <p:nvPr/>
        </p:nvSpPr>
        <p:spPr bwMode="auto">
          <a:xfrm>
            <a:off x="6039587" y="5181611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4" name="Line 20"/>
          <p:cNvSpPr>
            <a:spLocks noChangeShapeType="1"/>
          </p:cNvSpPr>
          <p:nvPr/>
        </p:nvSpPr>
        <p:spPr bwMode="auto">
          <a:xfrm>
            <a:off x="6039587" y="4672453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5" name="Line 21"/>
          <p:cNvSpPr>
            <a:spLocks noChangeShapeType="1"/>
          </p:cNvSpPr>
          <p:nvPr/>
        </p:nvSpPr>
        <p:spPr bwMode="auto">
          <a:xfrm>
            <a:off x="6077891" y="4163292"/>
            <a:ext cx="3030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6" name="Line 22"/>
          <p:cNvSpPr>
            <a:spLocks noChangeShapeType="1"/>
          </p:cNvSpPr>
          <p:nvPr/>
        </p:nvSpPr>
        <p:spPr bwMode="auto">
          <a:xfrm>
            <a:off x="6140933" y="3651320"/>
            <a:ext cx="2400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7" name="Line 23"/>
          <p:cNvSpPr>
            <a:spLocks noChangeShapeType="1"/>
          </p:cNvSpPr>
          <p:nvPr/>
        </p:nvSpPr>
        <p:spPr bwMode="auto">
          <a:xfrm>
            <a:off x="6140933" y="3142161"/>
            <a:ext cx="2400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717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595640"/>
              </p:ext>
            </p:extLst>
          </p:nvPr>
        </p:nvGraphicFramePr>
        <p:xfrm>
          <a:off x="11816582" y="2109777"/>
          <a:ext cx="7660146" cy="3586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771" name="Equation" r:id="rId6" imgW="1726920" imgH="914400" progId="Equation.DSMT4">
                  <p:embed/>
                </p:oleObj>
              </mc:Choice>
              <mc:Fallback>
                <p:oleObj name="Equation" r:id="rId6" imgW="1726920" imgH="914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6582" y="2109777"/>
                        <a:ext cx="7660146" cy="3586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717784"/>
              </p:ext>
            </p:extLst>
          </p:nvPr>
        </p:nvGraphicFramePr>
        <p:xfrm>
          <a:off x="5019233" y="7223876"/>
          <a:ext cx="3402427" cy="872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772" name="Equation" r:id="rId8" imgW="749160" imgH="215640" progId="Equation.3">
                  <p:embed/>
                </p:oleObj>
              </mc:Choice>
              <mc:Fallback>
                <p:oleObj name="Equation" r:id="rId8" imgW="749160" imgH="2156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233" y="7223876"/>
                        <a:ext cx="3402427" cy="872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940548"/>
              </p:ext>
            </p:extLst>
          </p:nvPr>
        </p:nvGraphicFramePr>
        <p:xfrm>
          <a:off x="2554635" y="7315482"/>
          <a:ext cx="2129104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773" name="Equation" r:id="rId10" imgW="469800" imgH="241200" progId="Equation.3">
                  <p:embed/>
                </p:oleObj>
              </mc:Choice>
              <mc:Fallback>
                <p:oleObj name="Equation" r:id="rId10" imgW="469800" imgH="2412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635" y="7315482"/>
                        <a:ext cx="2129104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Line 31"/>
          <p:cNvSpPr>
            <a:spLocks noChangeShapeType="1"/>
          </p:cNvSpPr>
          <p:nvPr/>
        </p:nvSpPr>
        <p:spPr bwMode="auto">
          <a:xfrm>
            <a:off x="5870779" y="7223876"/>
            <a:ext cx="0" cy="43377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9" name="Line 32"/>
          <p:cNvSpPr>
            <a:spLocks noChangeShapeType="1"/>
          </p:cNvSpPr>
          <p:nvPr/>
        </p:nvSpPr>
        <p:spPr bwMode="auto">
          <a:xfrm>
            <a:off x="7596199" y="7223876"/>
            <a:ext cx="0" cy="43377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0" name="Line 33"/>
          <p:cNvSpPr>
            <a:spLocks noChangeShapeType="1"/>
          </p:cNvSpPr>
          <p:nvPr/>
        </p:nvSpPr>
        <p:spPr bwMode="auto">
          <a:xfrm>
            <a:off x="5019235" y="8118420"/>
            <a:ext cx="42539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1" name="Text Box 34"/>
          <p:cNvSpPr txBox="1">
            <a:spLocks noChangeArrowheads="1"/>
          </p:cNvSpPr>
          <p:nvPr/>
        </p:nvSpPr>
        <p:spPr bwMode="auto">
          <a:xfrm>
            <a:off x="4509058" y="8242195"/>
            <a:ext cx="1407497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1.0</a:t>
            </a:r>
          </a:p>
          <a:p>
            <a:r>
              <a:rPr lang="fr-CH" b="0"/>
              <a:t>0.8</a:t>
            </a:r>
          </a:p>
          <a:p>
            <a:r>
              <a:rPr lang="fr-CH" b="0"/>
              <a:t>0.2</a:t>
            </a:r>
          </a:p>
          <a:p>
            <a:r>
              <a:rPr lang="fr-CH" b="0"/>
              <a:t>0.0</a:t>
            </a:r>
            <a:endParaRPr lang="fr-FR" b="0"/>
          </a:p>
        </p:txBody>
      </p:sp>
      <p:graphicFrame>
        <p:nvGraphicFramePr>
          <p:cNvPr id="7174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93083"/>
              </p:ext>
            </p:extLst>
          </p:nvPr>
        </p:nvGraphicFramePr>
        <p:xfrm>
          <a:off x="12827976" y="7085770"/>
          <a:ext cx="2094678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774" name="Equation" r:id="rId12" imgW="482400" imgH="241200" progId="Equation.3">
                  <p:embed/>
                </p:oleObj>
              </mc:Choice>
              <mc:Fallback>
                <p:oleObj name="Equation" r:id="rId12" imgW="482400" imgH="2412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976" y="7085770"/>
                        <a:ext cx="2094678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88484"/>
              </p:ext>
            </p:extLst>
          </p:nvPr>
        </p:nvGraphicFramePr>
        <p:xfrm>
          <a:off x="14922654" y="7223876"/>
          <a:ext cx="3346159" cy="872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775" name="Equation" r:id="rId14" imgW="736560" imgH="215640" progId="Equation.3">
                  <p:embed/>
                </p:oleObj>
              </mc:Choice>
              <mc:Fallback>
                <p:oleObj name="Equation" r:id="rId14" imgW="736560" imgH="2156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654" y="7223876"/>
                        <a:ext cx="3346159" cy="872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2" name="Line 37"/>
          <p:cNvSpPr>
            <a:spLocks noChangeShapeType="1"/>
          </p:cNvSpPr>
          <p:nvPr/>
        </p:nvSpPr>
        <p:spPr bwMode="auto">
          <a:xfrm>
            <a:off x="15740437" y="7223876"/>
            <a:ext cx="0" cy="43377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3" name="Line 38"/>
          <p:cNvSpPr>
            <a:spLocks noChangeShapeType="1"/>
          </p:cNvSpPr>
          <p:nvPr/>
        </p:nvSpPr>
        <p:spPr bwMode="auto">
          <a:xfrm>
            <a:off x="17438965" y="7223876"/>
            <a:ext cx="0" cy="43377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4" name="Line 39"/>
          <p:cNvSpPr>
            <a:spLocks noChangeShapeType="1"/>
          </p:cNvSpPr>
          <p:nvPr/>
        </p:nvSpPr>
        <p:spPr bwMode="auto">
          <a:xfrm>
            <a:off x="14888895" y="8118420"/>
            <a:ext cx="42539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5" name="Text Box 40"/>
          <p:cNvSpPr txBox="1">
            <a:spLocks noChangeArrowheads="1"/>
          </p:cNvSpPr>
          <p:nvPr/>
        </p:nvSpPr>
        <p:spPr bwMode="auto">
          <a:xfrm>
            <a:off x="14378718" y="8242195"/>
            <a:ext cx="1407497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1.0</a:t>
            </a:r>
          </a:p>
          <a:p>
            <a:r>
              <a:rPr lang="fr-CH" b="0"/>
              <a:t>0.8</a:t>
            </a:r>
          </a:p>
          <a:p>
            <a:r>
              <a:rPr lang="fr-CH" b="0"/>
              <a:t>0.2</a:t>
            </a:r>
          </a:p>
          <a:p>
            <a:r>
              <a:rPr lang="fr-CH" b="0"/>
              <a:t>0.0</a:t>
            </a:r>
            <a:endParaRPr lang="fr-FR" b="0"/>
          </a:p>
        </p:txBody>
      </p:sp>
      <p:sp>
        <p:nvSpPr>
          <p:cNvPr id="7206" name="Text Box 41"/>
          <p:cNvSpPr txBox="1">
            <a:spLocks noChangeArrowheads="1"/>
          </p:cNvSpPr>
          <p:nvPr/>
        </p:nvSpPr>
        <p:spPr bwMode="auto">
          <a:xfrm>
            <a:off x="9100643" y="5687958"/>
            <a:ext cx="14074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1.0</a:t>
            </a:r>
            <a:endParaRPr lang="fr-FR" b="0"/>
          </a:p>
        </p:txBody>
      </p:sp>
      <p:sp>
        <p:nvSpPr>
          <p:cNvPr id="7207" name="Text Box 42"/>
          <p:cNvSpPr txBox="1">
            <a:spLocks noChangeArrowheads="1"/>
          </p:cNvSpPr>
          <p:nvPr/>
        </p:nvSpPr>
        <p:spPr bwMode="auto">
          <a:xfrm>
            <a:off x="13988583" y="5305386"/>
            <a:ext cx="668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b="0"/>
              <a:t>h</a:t>
            </a:r>
            <a:endParaRPr lang="fr-FR" b="0"/>
          </a:p>
        </p:txBody>
      </p:sp>
      <p:sp>
        <p:nvSpPr>
          <p:cNvPr id="7208" name="Rectangle 43"/>
          <p:cNvSpPr>
            <a:spLocks noChangeArrowheads="1"/>
          </p:cNvSpPr>
          <p:nvPr/>
        </p:nvSpPr>
        <p:spPr bwMode="auto">
          <a:xfrm>
            <a:off x="-1" y="1154018"/>
            <a:ext cx="21607463" cy="11065276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graphicFrame>
        <p:nvGraphicFramePr>
          <p:cNvPr id="717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667672"/>
              </p:ext>
            </p:extLst>
          </p:nvPr>
        </p:nvGraphicFramePr>
        <p:xfrm>
          <a:off x="1013500" y="1310549"/>
          <a:ext cx="12654897" cy="1054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776" name="Equation" r:id="rId16" imgW="2997000" imgH="253800" progId="Equation.3">
                  <p:embed/>
                </p:oleObj>
              </mc:Choice>
              <mc:Fallback>
                <p:oleObj name="Equation" r:id="rId16" imgW="2997000" imgH="2538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500" y="1310549"/>
                        <a:ext cx="12654897" cy="1054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515651"/>
              </p:ext>
            </p:extLst>
          </p:nvPr>
        </p:nvGraphicFramePr>
        <p:xfrm>
          <a:off x="2222889" y="6146484"/>
          <a:ext cx="7147847" cy="950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777" name="Equation" r:id="rId18" imgW="1777680" imgH="228600" progId="Equation.3">
                  <p:embed/>
                </p:oleObj>
              </mc:Choice>
              <mc:Fallback>
                <p:oleObj name="Equation" r:id="rId18" imgW="177768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889" y="6146484"/>
                        <a:ext cx="7147847" cy="950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" name="Text Box 46"/>
          <p:cNvSpPr txBox="1">
            <a:spLocks noChangeArrowheads="1"/>
          </p:cNvSpPr>
          <p:nvPr/>
        </p:nvSpPr>
        <p:spPr bwMode="auto">
          <a:xfrm>
            <a:off x="8847837" y="9139551"/>
            <a:ext cx="4459615" cy="17644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Next</a:t>
            </a:r>
            <a:r>
              <a:rPr lang="fr-CH" sz="5100" dirty="0"/>
              <a:t> Lecture  </a:t>
            </a:r>
            <a:endParaRPr lang="fr-CH" sz="5100" dirty="0" smtClean="0"/>
          </a:p>
          <a:p>
            <a:r>
              <a:rPr lang="fr-CH" sz="5100" dirty="0" smtClean="0"/>
              <a:t>at </a:t>
            </a:r>
            <a:r>
              <a:rPr lang="fr-CH" sz="5100" dirty="0" smtClean="0"/>
              <a:t>10:40</a:t>
            </a:r>
            <a:endParaRPr lang="fr-FR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9504" y="232756"/>
            <a:ext cx="21806968" cy="1213658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68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09" y="214112"/>
            <a:ext cx="16731522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839332" y="2932386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 – Decision models:</a:t>
            </a:r>
          </a:p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Competitive dynamics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231141" y="5271864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106682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.1 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Introduction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.2 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Perceptual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 -</a:t>
            </a:r>
            <a:r>
              <a:rPr kumimoji="0" lang="fr-CH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fr-CH" sz="4000" noProof="0" dirty="0" smtClean="0">
                <a:latin typeface="Arial Narrow" pitchFamily="34" charset="0"/>
              </a:rPr>
              <a:t>V5/MT</a:t>
            </a:r>
            <a:endParaRPr kumimoji="0" lang="fr-CH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000" dirty="0" smtClean="0">
                <a:latin typeface="Arial Narrow" pitchFamily="34" charset="0"/>
              </a:rPr>
              <a:t>      - </a:t>
            </a:r>
            <a:r>
              <a:rPr lang="fr-CH" sz="4000" dirty="0" err="1" smtClean="0">
                <a:latin typeface="Arial Narrow" pitchFamily="34" charset="0"/>
              </a:rPr>
              <a:t>Decision</a:t>
            </a:r>
            <a:r>
              <a:rPr lang="fr-CH" sz="4000" dirty="0" smtClean="0">
                <a:latin typeface="Arial Narrow" pitchFamily="34" charset="0"/>
              </a:rPr>
              <a:t> </a:t>
            </a:r>
            <a:r>
              <a:rPr lang="fr-CH" sz="4000" dirty="0" err="1" smtClean="0">
                <a:latin typeface="Arial Narrow" pitchFamily="34" charset="0"/>
              </a:rPr>
              <a:t>dynamics</a:t>
            </a:r>
            <a:r>
              <a:rPr lang="fr-CH" sz="4000" dirty="0" smtClean="0">
                <a:latin typeface="Arial Narrow" pitchFamily="34" charset="0"/>
              </a:rPr>
              <a:t>: Area LIP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.3</a:t>
            </a:r>
            <a:r>
              <a:rPr kumimoji="0" lang="fr-CH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Theory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</a:rPr>
              <a:t>         -  </a:t>
            </a:r>
            <a:r>
              <a:rPr lang="fr-CH" sz="4000" dirty="0" err="1" smtClean="0">
                <a:latin typeface="Arial Narrow" pitchFamily="34" charset="0"/>
              </a:rPr>
              <a:t>competition</a:t>
            </a:r>
            <a:r>
              <a:rPr lang="fr-CH" sz="4000" dirty="0" smtClean="0">
                <a:latin typeface="Arial Narrow" pitchFamily="34" charset="0"/>
              </a:rPr>
              <a:t> via </a:t>
            </a:r>
            <a:r>
              <a:rPr lang="fr-CH" sz="4000" dirty="0" err="1" smtClean="0">
                <a:latin typeface="Arial Narrow" pitchFamily="34" charset="0"/>
              </a:rPr>
              <a:t>shared</a:t>
            </a:r>
            <a:r>
              <a:rPr lang="fr-CH" sz="4000" dirty="0" smtClean="0">
                <a:latin typeface="Arial Narrow" pitchFamily="34" charset="0"/>
              </a:rPr>
              <a:t> inhibition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</a:rPr>
              <a:t>         -  effective 2-dim 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9.4.  Solutions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en-US" sz="48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4800" b="1" dirty="0" smtClean="0">
                <a:latin typeface="Arial Narrow" pitchFamily="34" charset="0"/>
                <a:cs typeface="ＭＳ Ｐゴシック" charset="0"/>
              </a:rPr>
              <a:t>      </a:t>
            </a:r>
            <a:r>
              <a:rPr lang="en-US" sz="4000" dirty="0" smtClean="0">
                <a:latin typeface="Arial Narrow" pitchFamily="34" charset="0"/>
                <a:cs typeface="ＭＳ Ｐゴシック" charset="0"/>
              </a:rPr>
              <a:t>- symmetric case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      -biased case</a:t>
            </a:r>
            <a:endParaRPr kumimoji="0" lang="fr-CH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noProof="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9.5. Simulations and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0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000" dirty="0" smtClean="0">
                <a:latin typeface="Arial Narrow" pitchFamily="34" charset="0"/>
                <a:cs typeface="ＭＳ Ｐゴシック" charset="0"/>
              </a:rPr>
              <a:t>simulations and </a:t>
            </a:r>
            <a:r>
              <a:rPr lang="fr-CH" sz="4000" dirty="0" err="1" smtClean="0">
                <a:latin typeface="Arial Narrow" pitchFamily="34" charset="0"/>
                <a:cs typeface="ＭＳ Ｐゴシック" charset="0"/>
              </a:rPr>
              <a:t>theory</a:t>
            </a:r>
            <a:endParaRPr lang="fr-CH" sz="40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  <a:cs typeface="ＭＳ Ｐゴシック" charset="0"/>
              </a:rPr>
              <a:t>          - simulations and </a:t>
            </a:r>
            <a:r>
              <a:rPr lang="fr-CH" sz="400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lang="fr-CH" sz="40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9</a:t>
            </a:r>
            <a:r>
              <a:rPr kumimoji="0" lang="fr-CH" sz="48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.6. </a:t>
            </a:r>
            <a:r>
              <a:rPr kumimoji="0" lang="fr-CH" sz="48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Decisions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, actions, volition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the </a:t>
            </a:r>
            <a:r>
              <a:rPr kumimoji="0" lang="fr-CH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problem</a:t>
            </a: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free </a:t>
            </a:r>
            <a:r>
              <a:rPr kumimoji="0" lang="fr-CH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will</a:t>
            </a: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750794" y="6690360"/>
            <a:ext cx="8838446" cy="20726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9748" y="7785395"/>
            <a:ext cx="7853368" cy="249299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9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16 </a:t>
            </a:r>
            <a:r>
              <a:rPr lang="en-US" sz="4000" dirty="0" smtClean="0"/>
              <a:t>(except 16.4.2)</a:t>
            </a:r>
          </a:p>
        </p:txBody>
      </p:sp>
      <p:pic>
        <p:nvPicPr>
          <p:cNvPr id="11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23983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8199" name="Text Box 3"/>
          <p:cNvSpPr txBox="1">
            <a:spLocks noChangeArrowheads="1"/>
          </p:cNvSpPr>
          <p:nvPr/>
        </p:nvSpPr>
        <p:spPr bwMode="auto">
          <a:xfrm>
            <a:off x="6544497" y="1564074"/>
            <a:ext cx="11884724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plane, strong external input</a:t>
            </a:r>
            <a:endParaRPr lang="en-US" sz="3800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574893"/>
              </p:ext>
            </p:extLst>
          </p:nvPr>
        </p:nvGraphicFramePr>
        <p:xfrm>
          <a:off x="3232103" y="3462923"/>
          <a:ext cx="1778114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70" name="Equation" r:id="rId4" imgW="469800" imgH="241200" progId="Equation.3">
                  <p:embed/>
                </p:oleObj>
              </mc:Choice>
              <mc:Fallback>
                <p:oleObj name="Equation" r:id="rId4" imgW="469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03" y="3462923"/>
                        <a:ext cx="1778114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Line 6"/>
          <p:cNvSpPr>
            <a:spLocks noChangeShapeType="1"/>
          </p:cNvSpPr>
          <p:nvPr/>
        </p:nvSpPr>
        <p:spPr bwMode="auto">
          <a:xfrm flipV="1">
            <a:off x="5010217" y="5038222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2" name="Line 7"/>
          <p:cNvSpPr>
            <a:spLocks noChangeShapeType="1"/>
          </p:cNvSpPr>
          <p:nvPr/>
        </p:nvSpPr>
        <p:spPr bwMode="auto">
          <a:xfrm>
            <a:off x="2290528" y="8357604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3" name="Line 8"/>
          <p:cNvSpPr>
            <a:spLocks noChangeShapeType="1"/>
          </p:cNvSpPr>
          <p:nvPr/>
        </p:nvSpPr>
        <p:spPr bwMode="auto">
          <a:xfrm flipV="1">
            <a:off x="5010219" y="4526251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4" name="Line 9"/>
          <p:cNvSpPr>
            <a:spLocks noChangeShapeType="1"/>
          </p:cNvSpPr>
          <p:nvPr/>
        </p:nvSpPr>
        <p:spPr bwMode="auto">
          <a:xfrm>
            <a:off x="5861760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5" name="Line 10"/>
          <p:cNvSpPr>
            <a:spLocks noChangeShapeType="1"/>
          </p:cNvSpPr>
          <p:nvPr/>
        </p:nvSpPr>
        <p:spPr bwMode="auto">
          <a:xfrm>
            <a:off x="6544496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6" name="Line 11"/>
          <p:cNvSpPr>
            <a:spLocks noChangeShapeType="1"/>
          </p:cNvSpPr>
          <p:nvPr/>
        </p:nvSpPr>
        <p:spPr bwMode="auto">
          <a:xfrm>
            <a:off x="7223482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7" name="Line 12"/>
          <p:cNvSpPr>
            <a:spLocks noChangeShapeType="1"/>
          </p:cNvSpPr>
          <p:nvPr/>
        </p:nvSpPr>
        <p:spPr bwMode="auto">
          <a:xfrm>
            <a:off x="7902465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8" name="Line 13"/>
          <p:cNvSpPr>
            <a:spLocks noChangeShapeType="1"/>
          </p:cNvSpPr>
          <p:nvPr/>
        </p:nvSpPr>
        <p:spPr bwMode="auto">
          <a:xfrm>
            <a:off x="8585201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9" name="Line 14"/>
          <p:cNvSpPr>
            <a:spLocks noChangeShapeType="1"/>
          </p:cNvSpPr>
          <p:nvPr/>
        </p:nvSpPr>
        <p:spPr bwMode="auto">
          <a:xfrm>
            <a:off x="9264187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0" name="Line 15"/>
          <p:cNvSpPr>
            <a:spLocks noChangeShapeType="1"/>
          </p:cNvSpPr>
          <p:nvPr/>
        </p:nvSpPr>
        <p:spPr bwMode="auto">
          <a:xfrm>
            <a:off x="9946923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1" name="Line 16"/>
          <p:cNvSpPr>
            <a:spLocks noChangeShapeType="1"/>
          </p:cNvSpPr>
          <p:nvPr/>
        </p:nvSpPr>
        <p:spPr bwMode="auto">
          <a:xfrm>
            <a:off x="5692954" y="6571327"/>
            <a:ext cx="2209512" cy="7623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2" name="Freeform 18"/>
          <p:cNvSpPr>
            <a:spLocks/>
          </p:cNvSpPr>
          <p:nvPr/>
        </p:nvSpPr>
        <p:spPr bwMode="auto">
          <a:xfrm rot="5400000" flipH="1" flipV="1">
            <a:off x="7585181" y="7650943"/>
            <a:ext cx="2168849" cy="153428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4841409" y="7845632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>
            <a:off x="4841409" y="7336471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>
            <a:off x="4841409" y="6827313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4841409" y="631534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>
            <a:off x="4841409" y="580618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819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18373"/>
              </p:ext>
            </p:extLst>
          </p:nvPr>
        </p:nvGraphicFramePr>
        <p:xfrm>
          <a:off x="12779151" y="5786491"/>
          <a:ext cx="6704603" cy="2444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71" name="Equation" r:id="rId6" imgW="1473120" imgH="596880" progId="Equation.3">
                  <p:embed/>
                </p:oleObj>
              </mc:Choice>
              <mc:Fallback>
                <p:oleObj name="Equation" r:id="rId6" imgW="1473120" imgH="5968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151" y="5786491"/>
                        <a:ext cx="6704603" cy="2444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8" name="Freeform 26"/>
          <p:cNvSpPr>
            <a:spLocks/>
          </p:cNvSpPr>
          <p:nvPr/>
        </p:nvSpPr>
        <p:spPr bwMode="auto">
          <a:xfrm rot="-5400000" flipH="1" flipV="1">
            <a:off x="3845140" y="4716949"/>
            <a:ext cx="2168851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60188" name="Line 28"/>
          <p:cNvSpPr>
            <a:spLocks noChangeShapeType="1"/>
          </p:cNvSpPr>
          <p:nvPr/>
        </p:nvSpPr>
        <p:spPr bwMode="auto">
          <a:xfrm>
            <a:off x="6544497" y="6185941"/>
            <a:ext cx="847793" cy="153029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60189" name="Freeform 29"/>
          <p:cNvSpPr>
            <a:spLocks/>
          </p:cNvSpPr>
          <p:nvPr/>
        </p:nvSpPr>
        <p:spPr bwMode="auto">
          <a:xfrm rot="10800000" flipV="1">
            <a:off x="7392290" y="7716233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60190" name="Freeform 30"/>
          <p:cNvSpPr>
            <a:spLocks/>
          </p:cNvSpPr>
          <p:nvPr/>
        </p:nvSpPr>
        <p:spPr bwMode="auto">
          <a:xfrm rot="10800000" flipH="1">
            <a:off x="3648497" y="5038223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86019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450215"/>
              </p:ext>
            </p:extLst>
          </p:nvPr>
        </p:nvGraphicFramePr>
        <p:xfrm>
          <a:off x="10254531" y="8610778"/>
          <a:ext cx="2074462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72" name="Equation" r:id="rId8" imgW="482400" imgH="241200" progId="Equation.3">
                  <p:embed/>
                </p:oleObj>
              </mc:Choice>
              <mc:Fallback>
                <p:oleObj name="Equation" r:id="rId8" imgW="482400" imgH="2412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4531" y="8610778"/>
                        <a:ext cx="2074462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708703"/>
              </p:ext>
            </p:extLst>
          </p:nvPr>
        </p:nvGraphicFramePr>
        <p:xfrm>
          <a:off x="10224519" y="4017089"/>
          <a:ext cx="4285565" cy="93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73" name="Equation" r:id="rId10" imgW="977760" imgH="241200" progId="Equation.DSMT4">
                  <p:embed/>
                </p:oleObj>
              </mc:Choice>
              <mc:Fallback>
                <p:oleObj name="Equation" r:id="rId10" imgW="977760" imgH="241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4519" y="4017089"/>
                        <a:ext cx="4285565" cy="9367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9.4.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decision dynamics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8" grpId="0" animBg="1"/>
      <p:bldP spid="860189" grpId="0" animBg="1"/>
      <p:bldP spid="86019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8276364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Quiz 2, take 5 minutes now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0" y="1058390"/>
            <a:ext cx="20582021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4651" y="1419731"/>
            <a:ext cx="18728204" cy="1421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Continue with Exercise 1, but change the external inputs.</a:t>
            </a:r>
          </a:p>
          <a:p>
            <a:r>
              <a:rPr lang="en-US" sz="5400" dirty="0" smtClean="0"/>
              <a:t>A  Keep the input to population 1, 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but reduce the input to population 2 from 0.8 to 0.2</a:t>
            </a:r>
          </a:p>
          <a:p>
            <a:r>
              <a:rPr lang="en-US" sz="5400" dirty="0" smtClean="0"/>
              <a:t>[ ] The </a:t>
            </a:r>
            <a:r>
              <a:rPr lang="en-US" sz="5400" dirty="0" err="1" smtClean="0"/>
              <a:t>nullcline</a:t>
            </a:r>
            <a:r>
              <a:rPr lang="en-US" sz="5400" dirty="0" smtClean="0"/>
              <a:t> for dh</a:t>
            </a:r>
            <a:r>
              <a:rPr lang="en-US" sz="3600" dirty="0" smtClean="0"/>
              <a:t>2</a:t>
            </a:r>
            <a:r>
              <a:rPr lang="en-US" sz="5400" dirty="0" smtClean="0"/>
              <a:t>/</a:t>
            </a:r>
            <a:r>
              <a:rPr lang="en-US" sz="5400" dirty="0" err="1" smtClean="0"/>
              <a:t>dt</a:t>
            </a:r>
            <a:r>
              <a:rPr lang="en-US" sz="5400" dirty="0" smtClean="0"/>
              <a:t> shifts vertically downward</a:t>
            </a:r>
          </a:p>
          <a:p>
            <a:r>
              <a:rPr lang="en-US" sz="5400" dirty="0"/>
              <a:t>[ ] The </a:t>
            </a:r>
            <a:r>
              <a:rPr lang="en-US" sz="5400" dirty="0" err="1"/>
              <a:t>nullcline</a:t>
            </a:r>
            <a:r>
              <a:rPr lang="en-US" sz="5400" dirty="0"/>
              <a:t> for dh</a:t>
            </a:r>
            <a:r>
              <a:rPr lang="en-US" sz="3600" dirty="0"/>
              <a:t>2</a:t>
            </a:r>
            <a:r>
              <a:rPr lang="en-US" sz="5400" dirty="0"/>
              <a:t>/</a:t>
            </a:r>
            <a:r>
              <a:rPr lang="en-US" sz="5400" dirty="0" err="1"/>
              <a:t>dt</a:t>
            </a:r>
            <a:r>
              <a:rPr lang="en-US" sz="5400" dirty="0"/>
              <a:t> shifts </a:t>
            </a:r>
            <a:r>
              <a:rPr lang="en-US" sz="5400" dirty="0" smtClean="0"/>
              <a:t>horizontally leftward</a:t>
            </a:r>
          </a:p>
          <a:p>
            <a:r>
              <a:rPr lang="en-US" sz="5400" dirty="0"/>
              <a:t>[ ] The </a:t>
            </a:r>
            <a:r>
              <a:rPr lang="en-US" sz="5400" dirty="0" err="1"/>
              <a:t>nullcline</a:t>
            </a:r>
            <a:r>
              <a:rPr lang="en-US" sz="5400" dirty="0"/>
              <a:t> for </a:t>
            </a:r>
            <a:r>
              <a:rPr lang="en-US" sz="5400" dirty="0" smtClean="0"/>
              <a:t>dh</a:t>
            </a:r>
            <a:r>
              <a:rPr lang="en-US" sz="4000" dirty="0" smtClean="0"/>
              <a:t>1</a:t>
            </a:r>
            <a:r>
              <a:rPr lang="en-US" sz="5400" dirty="0" smtClean="0"/>
              <a:t>/</a:t>
            </a:r>
            <a:r>
              <a:rPr lang="en-US" sz="5400" dirty="0" err="1" smtClean="0"/>
              <a:t>dt</a:t>
            </a:r>
            <a:r>
              <a:rPr lang="en-US" sz="5400" dirty="0" smtClean="0"/>
              <a:t> </a:t>
            </a:r>
            <a:r>
              <a:rPr lang="en-US" sz="5400" dirty="0"/>
              <a:t>shifts vertically </a:t>
            </a:r>
            <a:r>
              <a:rPr lang="en-US" sz="5400" dirty="0" smtClean="0"/>
              <a:t>downward</a:t>
            </a:r>
          </a:p>
          <a:p>
            <a:r>
              <a:rPr lang="en-US" sz="5400" dirty="0" smtClean="0"/>
              <a:t>[ ] The number of fixed points changes</a:t>
            </a:r>
          </a:p>
          <a:p>
            <a:r>
              <a:rPr lang="en-US" sz="5400" dirty="0" smtClean="0"/>
              <a:t>B In addition, you now also reduce the input </a:t>
            </a:r>
            <a:r>
              <a:rPr lang="en-US" sz="5400" dirty="0"/>
              <a:t>to population 1, </a:t>
            </a:r>
          </a:p>
          <a:p>
            <a:r>
              <a:rPr lang="en-US" sz="5400" dirty="0" smtClean="0"/>
              <a:t>     0.8 </a:t>
            </a:r>
            <a:r>
              <a:rPr lang="en-US" sz="5400" dirty="0"/>
              <a:t>to 0.2</a:t>
            </a:r>
          </a:p>
          <a:p>
            <a:r>
              <a:rPr lang="en-US" sz="5400" dirty="0"/>
              <a:t>[ ] The </a:t>
            </a:r>
            <a:r>
              <a:rPr lang="en-US" sz="5400" dirty="0" err="1"/>
              <a:t>nullcline</a:t>
            </a:r>
            <a:r>
              <a:rPr lang="en-US" sz="5400" dirty="0"/>
              <a:t> for dh</a:t>
            </a:r>
            <a:r>
              <a:rPr lang="en-US" sz="3600" dirty="0"/>
              <a:t>2</a:t>
            </a:r>
            <a:r>
              <a:rPr lang="en-US" sz="5400" dirty="0"/>
              <a:t>/</a:t>
            </a:r>
            <a:r>
              <a:rPr lang="en-US" sz="5400" dirty="0" err="1"/>
              <a:t>dt</a:t>
            </a:r>
            <a:r>
              <a:rPr lang="en-US" sz="5400" dirty="0"/>
              <a:t> shifts vertically downward</a:t>
            </a:r>
          </a:p>
          <a:p>
            <a:r>
              <a:rPr lang="en-US" sz="5400" dirty="0"/>
              <a:t>[ ] The </a:t>
            </a:r>
            <a:r>
              <a:rPr lang="en-US" sz="5400" dirty="0" err="1"/>
              <a:t>nullcline</a:t>
            </a:r>
            <a:r>
              <a:rPr lang="en-US" sz="5400" dirty="0"/>
              <a:t> for dh</a:t>
            </a:r>
            <a:r>
              <a:rPr lang="en-US" sz="3600" dirty="0"/>
              <a:t>2</a:t>
            </a:r>
            <a:r>
              <a:rPr lang="en-US" sz="5400" dirty="0"/>
              <a:t>/</a:t>
            </a:r>
            <a:r>
              <a:rPr lang="en-US" sz="5400" dirty="0" err="1"/>
              <a:t>dt</a:t>
            </a:r>
            <a:r>
              <a:rPr lang="en-US" sz="5400" dirty="0"/>
              <a:t> shifts horizontally leftward</a:t>
            </a:r>
          </a:p>
          <a:p>
            <a:r>
              <a:rPr lang="en-US" sz="5400" dirty="0"/>
              <a:t>[ ] The </a:t>
            </a:r>
            <a:r>
              <a:rPr lang="en-US" sz="5400" dirty="0" err="1"/>
              <a:t>nullcline</a:t>
            </a:r>
            <a:r>
              <a:rPr lang="en-US" sz="5400" dirty="0"/>
              <a:t> for dh</a:t>
            </a:r>
            <a:r>
              <a:rPr lang="en-US" sz="4000" dirty="0"/>
              <a:t>1</a:t>
            </a:r>
            <a:r>
              <a:rPr lang="en-US" sz="5400" dirty="0"/>
              <a:t>/</a:t>
            </a:r>
            <a:r>
              <a:rPr lang="en-US" sz="5400" dirty="0" err="1"/>
              <a:t>dt</a:t>
            </a:r>
            <a:r>
              <a:rPr lang="en-US" sz="5400" dirty="0"/>
              <a:t> shifts vertically downward</a:t>
            </a:r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2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2"/>
          <p:cNvSpPr>
            <a:spLocks noChangeArrowheads="1"/>
          </p:cNvSpPr>
          <p:nvPr/>
        </p:nvSpPr>
        <p:spPr bwMode="auto">
          <a:xfrm>
            <a:off x="0" y="1450426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9228" name="Text Box 3"/>
          <p:cNvSpPr txBox="1">
            <a:spLocks noChangeArrowheads="1"/>
          </p:cNvSpPr>
          <p:nvPr/>
        </p:nvSpPr>
        <p:spPr bwMode="auto">
          <a:xfrm>
            <a:off x="10134851" y="1689536"/>
            <a:ext cx="9739906" cy="20106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 – biased input:</a:t>
            </a:r>
          </a:p>
          <a:p>
            <a:r>
              <a:rPr lang="en-US" sz="5900" dirty="0"/>
              <a:t>     </a:t>
            </a:r>
            <a:endParaRPr lang="en-US" sz="3800" dirty="0"/>
          </a:p>
        </p:txBody>
      </p:sp>
      <p:sp>
        <p:nvSpPr>
          <p:cNvPr id="9229" name="Text Box 4"/>
          <p:cNvSpPr txBox="1">
            <a:spLocks noChangeArrowheads="1"/>
          </p:cNvSpPr>
          <p:nvPr/>
        </p:nvSpPr>
        <p:spPr bwMode="auto">
          <a:xfrm>
            <a:off x="1578145" y="1937083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Population activity</a:t>
            </a:r>
            <a:endParaRPr lang="fr-FR" b="0"/>
          </a:p>
        </p:txBody>
      </p:sp>
      <p:sp>
        <p:nvSpPr>
          <p:cNvPr id="9230" name="Line 5"/>
          <p:cNvSpPr>
            <a:spLocks noChangeShapeType="1"/>
          </p:cNvSpPr>
          <p:nvPr/>
        </p:nvSpPr>
        <p:spPr bwMode="auto">
          <a:xfrm flipV="1">
            <a:off x="7070044" y="4463189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26973" y="3399861"/>
            <a:ext cx="6407215" cy="7060719"/>
            <a:chOff x="1217" y="693"/>
            <a:chExt cx="1708" cy="2510"/>
          </a:xfrm>
        </p:grpSpPr>
        <p:graphicFrame>
          <p:nvGraphicFramePr>
            <p:cNvPr id="922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8455911"/>
                </p:ext>
              </p:extLst>
            </p:nvPr>
          </p:nvGraphicFramePr>
          <p:xfrm>
            <a:off x="1217" y="693"/>
            <a:ext cx="656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855" name="Equation" r:id="rId4" imgW="469800" imgH="241200" progId="Equation.3">
                    <p:embed/>
                  </p:oleObj>
                </mc:Choice>
                <mc:Fallback>
                  <p:oleObj name="Equation" r:id="rId4" imgW="469800" imgH="2412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7" y="693"/>
                          <a:ext cx="656" cy="33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1" name="Line 9"/>
            <p:cNvSpPr>
              <a:spLocks noChangeShapeType="1"/>
            </p:cNvSpPr>
            <p:nvPr/>
          </p:nvSpPr>
          <p:spPr bwMode="auto">
            <a:xfrm>
              <a:off x="1837" y="1798"/>
              <a:ext cx="589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10"/>
            <p:cNvSpPr>
              <a:spLocks/>
            </p:cNvSpPr>
            <p:nvPr/>
          </p:nvSpPr>
          <p:spPr bwMode="auto">
            <a:xfrm rot="5400000" flipH="1" flipV="1">
              <a:off x="2109" y="2386"/>
              <a:ext cx="1134" cy="499"/>
            </a:xfrm>
            <a:custGeom>
              <a:avLst/>
              <a:gdLst>
                <a:gd name="T0" fmla="*/ 25715 w 726"/>
                <a:gd name="T1" fmla="*/ 0 h 182"/>
                <a:gd name="T2" fmla="*/ 19286 w 726"/>
                <a:gd name="T3" fmla="*/ 290955 h 182"/>
                <a:gd name="T4" fmla="*/ 0 w 726"/>
                <a:gd name="T5" fmla="*/ 581135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11"/>
            <p:cNvSpPr>
              <a:spLocks/>
            </p:cNvSpPr>
            <p:nvPr/>
          </p:nvSpPr>
          <p:spPr bwMode="auto">
            <a:xfrm rot="-5400000" flipH="1" flipV="1">
              <a:off x="1248" y="120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798911" y="6761438"/>
            <a:ext cx="8545452" cy="4000136"/>
            <a:chOff x="783" y="2507"/>
            <a:chExt cx="2278" cy="1422"/>
          </a:xfrm>
        </p:grpSpPr>
        <p:sp>
          <p:nvSpPr>
            <p:cNvPr id="9248" name="Line 28"/>
            <p:cNvSpPr>
              <a:spLocks noChangeShapeType="1"/>
            </p:cNvSpPr>
            <p:nvPr/>
          </p:nvSpPr>
          <p:spPr bwMode="auto">
            <a:xfrm>
              <a:off x="2064" y="2977"/>
              <a:ext cx="226" cy="54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29"/>
            <p:cNvSpPr>
              <a:spLocks/>
            </p:cNvSpPr>
            <p:nvPr/>
          </p:nvSpPr>
          <p:spPr bwMode="auto">
            <a:xfrm rot="10800000" flipV="1">
              <a:off x="2290" y="3520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30"/>
            <p:cNvSpPr>
              <a:spLocks/>
            </p:cNvSpPr>
            <p:nvPr/>
          </p:nvSpPr>
          <p:spPr bwMode="auto">
            <a:xfrm rot="10800000" flipH="1">
              <a:off x="1292" y="256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25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028607"/>
                </p:ext>
              </p:extLst>
            </p:nvPr>
          </p:nvGraphicFramePr>
          <p:xfrm>
            <a:off x="783" y="2507"/>
            <a:ext cx="502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856" name="Equation" r:id="rId6" imgW="482400" imgH="241200" progId="Equation.3">
                    <p:embed/>
                  </p:oleObj>
                </mc:Choice>
                <mc:Fallback>
                  <p:oleObj name="Equation" r:id="rId6" imgW="482400" imgH="24120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" y="2507"/>
                          <a:ext cx="502" cy="33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618290" y="4381611"/>
            <a:ext cx="5611939" cy="6123978"/>
            <a:chOff x="1429" y="1026"/>
            <a:chExt cx="1496" cy="2177"/>
          </a:xfrm>
        </p:grpSpPr>
        <p:sp>
          <p:nvSpPr>
            <p:cNvPr id="9245" name="Line 34"/>
            <p:cNvSpPr>
              <a:spLocks noChangeShapeType="1"/>
            </p:cNvSpPr>
            <p:nvPr/>
          </p:nvSpPr>
          <p:spPr bwMode="auto">
            <a:xfrm>
              <a:off x="1837" y="1798"/>
              <a:ext cx="589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35"/>
            <p:cNvSpPr>
              <a:spLocks/>
            </p:cNvSpPr>
            <p:nvPr/>
          </p:nvSpPr>
          <p:spPr bwMode="auto">
            <a:xfrm rot="5400000" flipH="1" flipV="1">
              <a:off x="2109" y="2386"/>
              <a:ext cx="1134" cy="499"/>
            </a:xfrm>
            <a:custGeom>
              <a:avLst/>
              <a:gdLst>
                <a:gd name="T0" fmla="*/ 25715 w 726"/>
                <a:gd name="T1" fmla="*/ 0 h 182"/>
                <a:gd name="T2" fmla="*/ 19286 w 726"/>
                <a:gd name="T3" fmla="*/ 290955 h 182"/>
                <a:gd name="T4" fmla="*/ 0 w 726"/>
                <a:gd name="T5" fmla="*/ 581135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6"/>
            <p:cNvSpPr>
              <a:spLocks/>
            </p:cNvSpPr>
            <p:nvPr/>
          </p:nvSpPr>
          <p:spPr bwMode="auto">
            <a:xfrm rot="-5400000" flipH="1" flipV="1">
              <a:off x="1248" y="120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939307" y="4381611"/>
            <a:ext cx="5611939" cy="6123978"/>
            <a:chOff x="1429" y="1026"/>
            <a:chExt cx="1496" cy="2177"/>
          </a:xfrm>
        </p:grpSpPr>
        <p:sp>
          <p:nvSpPr>
            <p:cNvPr id="9242" name="Line 39"/>
            <p:cNvSpPr>
              <a:spLocks noChangeShapeType="1"/>
            </p:cNvSpPr>
            <p:nvPr/>
          </p:nvSpPr>
          <p:spPr bwMode="auto">
            <a:xfrm>
              <a:off x="1837" y="1798"/>
              <a:ext cx="589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40"/>
            <p:cNvSpPr>
              <a:spLocks/>
            </p:cNvSpPr>
            <p:nvPr/>
          </p:nvSpPr>
          <p:spPr bwMode="auto">
            <a:xfrm rot="5400000" flipH="1" flipV="1">
              <a:off x="2109" y="2386"/>
              <a:ext cx="1134" cy="499"/>
            </a:xfrm>
            <a:custGeom>
              <a:avLst/>
              <a:gdLst>
                <a:gd name="T0" fmla="*/ 25715 w 726"/>
                <a:gd name="T1" fmla="*/ 0 h 182"/>
                <a:gd name="T2" fmla="*/ 19286 w 726"/>
                <a:gd name="T3" fmla="*/ 290955 h 182"/>
                <a:gd name="T4" fmla="*/ 0 w 726"/>
                <a:gd name="T5" fmla="*/ 581135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41"/>
            <p:cNvSpPr>
              <a:spLocks/>
            </p:cNvSpPr>
            <p:nvPr/>
          </p:nvSpPr>
          <p:spPr bwMode="auto">
            <a:xfrm rot="-5400000" flipH="1" flipV="1">
              <a:off x="1248" y="120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2868828" y="3444870"/>
            <a:ext cx="6542260" cy="7060719"/>
            <a:chOff x="1181" y="693"/>
            <a:chExt cx="1744" cy="2510"/>
          </a:xfrm>
        </p:grpSpPr>
        <p:graphicFrame>
          <p:nvGraphicFramePr>
            <p:cNvPr id="9222" name="Object 43"/>
            <p:cNvGraphicFramePr>
              <a:graphicFrameLocks noChangeAspect="1"/>
            </p:cNvGraphicFramePr>
            <p:nvPr/>
          </p:nvGraphicFramePr>
          <p:xfrm>
            <a:off x="1181" y="693"/>
            <a:ext cx="656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857" name="Equation" r:id="rId8" imgW="469800" imgH="241200" progId="Equation.3">
                    <p:embed/>
                  </p:oleObj>
                </mc:Choice>
                <mc:Fallback>
                  <p:oleObj name="Equation" r:id="rId8" imgW="469800" imgH="241200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1" y="693"/>
                          <a:ext cx="656" cy="33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9" name="Line 44"/>
            <p:cNvSpPr>
              <a:spLocks noChangeShapeType="1"/>
            </p:cNvSpPr>
            <p:nvPr/>
          </p:nvSpPr>
          <p:spPr bwMode="auto">
            <a:xfrm>
              <a:off x="1837" y="1798"/>
              <a:ext cx="589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45"/>
            <p:cNvSpPr>
              <a:spLocks/>
            </p:cNvSpPr>
            <p:nvPr/>
          </p:nvSpPr>
          <p:spPr bwMode="auto">
            <a:xfrm rot="5400000" flipH="1" flipV="1">
              <a:off x="2109" y="2386"/>
              <a:ext cx="1134" cy="499"/>
            </a:xfrm>
            <a:custGeom>
              <a:avLst/>
              <a:gdLst>
                <a:gd name="T0" fmla="*/ 25715 w 726"/>
                <a:gd name="T1" fmla="*/ 0 h 182"/>
                <a:gd name="T2" fmla="*/ 19286 w 726"/>
                <a:gd name="T3" fmla="*/ 290955 h 182"/>
                <a:gd name="T4" fmla="*/ 0 w 726"/>
                <a:gd name="T5" fmla="*/ 581135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46"/>
            <p:cNvSpPr>
              <a:spLocks/>
            </p:cNvSpPr>
            <p:nvPr/>
          </p:nvSpPr>
          <p:spPr bwMode="auto">
            <a:xfrm rot="-5400000" flipH="1" flipV="1">
              <a:off x="1248" y="120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6" name="Line 47"/>
          <p:cNvSpPr>
            <a:spLocks noChangeShapeType="1"/>
          </p:cNvSpPr>
          <p:nvPr/>
        </p:nvSpPr>
        <p:spPr bwMode="auto">
          <a:xfrm>
            <a:off x="4350353" y="8294542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7" name="Line 48"/>
          <p:cNvSpPr>
            <a:spLocks noChangeShapeType="1"/>
          </p:cNvSpPr>
          <p:nvPr/>
        </p:nvSpPr>
        <p:spPr bwMode="auto">
          <a:xfrm flipV="1">
            <a:off x="7070042" y="4975160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8" name="Line 49"/>
          <p:cNvSpPr>
            <a:spLocks noChangeShapeType="1"/>
          </p:cNvSpPr>
          <p:nvPr/>
        </p:nvSpPr>
        <p:spPr bwMode="auto">
          <a:xfrm>
            <a:off x="12006748" y="8547716"/>
            <a:ext cx="0" cy="165969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86840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44566"/>
              </p:ext>
            </p:extLst>
          </p:nvPr>
        </p:nvGraphicFramePr>
        <p:xfrm>
          <a:off x="12509421" y="10311487"/>
          <a:ext cx="2608599" cy="93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8" name="Equation" r:id="rId9" imgW="583920" imgH="241200" progId="Equation.3">
                  <p:embed/>
                </p:oleObj>
              </mc:Choice>
              <mc:Fallback>
                <p:oleObj name="Equation" r:id="rId9" imgW="583920" imgH="2412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421" y="10311487"/>
                        <a:ext cx="2608599" cy="9367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840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083584"/>
              </p:ext>
            </p:extLst>
          </p:nvPr>
        </p:nvGraphicFramePr>
        <p:xfrm>
          <a:off x="1663865" y="5357734"/>
          <a:ext cx="2513927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9" name="Equation" r:id="rId11" imgW="583920" imgH="241200" progId="Equation.3">
                  <p:embed/>
                </p:oleObj>
              </mc:Choice>
              <mc:Fallback>
                <p:oleObj name="Equation" r:id="rId11" imgW="583920" imgH="2412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865" y="5357734"/>
                        <a:ext cx="2513927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172854"/>
              </p:ext>
            </p:extLst>
          </p:nvPr>
        </p:nvGraphicFramePr>
        <p:xfrm>
          <a:off x="12440746" y="2612603"/>
          <a:ext cx="2677274" cy="93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0" name="Equation" r:id="rId13" imgW="634680" imgH="241200" progId="Equation.DSMT4">
                  <p:embed/>
                </p:oleObj>
              </mc:Choice>
              <mc:Fallback>
                <p:oleObj name="Equation" r:id="rId13" imgW="63468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0746" y="2612603"/>
                        <a:ext cx="2677274" cy="93674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317457"/>
              </p:ext>
            </p:extLst>
          </p:nvPr>
        </p:nvGraphicFramePr>
        <p:xfrm>
          <a:off x="14479650" y="3842095"/>
          <a:ext cx="2732585" cy="93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1" name="Equation" r:id="rId15" imgW="583920" imgH="241200" progId="Equation.3">
                  <p:embed/>
                </p:oleObj>
              </mc:Choice>
              <mc:Fallback>
                <p:oleObj name="Equation" r:id="rId15" imgW="5839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9650" y="3842095"/>
                        <a:ext cx="2732585" cy="9367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9.4.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decision dynamics: biased input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1765736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3038549" y="2018910"/>
            <a:ext cx="13983055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 – symmetric but small input</a:t>
            </a:r>
            <a:endParaRPr lang="en-US" sz="3800" dirty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23673"/>
              </p:ext>
            </p:extLst>
          </p:nvPr>
        </p:nvGraphicFramePr>
        <p:xfrm>
          <a:off x="1980873" y="3705439"/>
          <a:ext cx="1987814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86" name="Equation" r:id="rId4" imgW="469800" imgH="241200" progId="Equation.3">
                  <p:embed/>
                </p:oleObj>
              </mc:Choice>
              <mc:Fallback>
                <p:oleObj name="Equation" r:id="rId4" imgW="469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873" y="3705439"/>
                        <a:ext cx="1987814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10341551" y="6401934"/>
            <a:ext cx="704647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 err="1"/>
              <a:t>Weak</a:t>
            </a:r>
            <a:r>
              <a:rPr lang="fr-CH" b="0" dirty="0"/>
              <a:t> </a:t>
            </a:r>
            <a:r>
              <a:rPr lang="fr-CH" b="0" dirty="0" err="1"/>
              <a:t>external</a:t>
            </a:r>
            <a:r>
              <a:rPr lang="fr-CH" b="0" dirty="0"/>
              <a:t> input:</a:t>
            </a:r>
          </a:p>
          <a:p>
            <a:r>
              <a:rPr lang="fr-CH" b="0" dirty="0"/>
              <a:t>   Stable </a:t>
            </a:r>
            <a:r>
              <a:rPr lang="fr-CH" b="0" dirty="0" err="1"/>
              <a:t>fixed</a:t>
            </a:r>
            <a:r>
              <a:rPr lang="fr-CH" b="0" dirty="0"/>
              <a:t> point</a:t>
            </a:r>
            <a:endParaRPr lang="fr-FR" b="0" dirty="0"/>
          </a:p>
        </p:txBody>
      </p:sp>
      <p:sp>
        <p:nvSpPr>
          <p:cNvPr id="10249" name="Line 6"/>
          <p:cNvSpPr>
            <a:spLocks noChangeShapeType="1"/>
          </p:cNvSpPr>
          <p:nvPr/>
        </p:nvSpPr>
        <p:spPr bwMode="auto">
          <a:xfrm flipV="1">
            <a:off x="6208395" y="5290470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0" name="Line 7"/>
          <p:cNvSpPr>
            <a:spLocks noChangeShapeType="1"/>
          </p:cNvSpPr>
          <p:nvPr/>
        </p:nvSpPr>
        <p:spPr bwMode="auto">
          <a:xfrm>
            <a:off x="3488706" y="8609852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1" name="Line 8"/>
          <p:cNvSpPr>
            <a:spLocks noChangeShapeType="1"/>
          </p:cNvSpPr>
          <p:nvPr/>
        </p:nvSpPr>
        <p:spPr bwMode="auto">
          <a:xfrm flipV="1">
            <a:off x="6208397" y="4778499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2" name="Line 9"/>
          <p:cNvSpPr>
            <a:spLocks noChangeShapeType="1"/>
          </p:cNvSpPr>
          <p:nvPr/>
        </p:nvSpPr>
        <p:spPr bwMode="auto">
          <a:xfrm>
            <a:off x="7059938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3" name="Line 10"/>
          <p:cNvSpPr>
            <a:spLocks noChangeShapeType="1"/>
          </p:cNvSpPr>
          <p:nvPr/>
        </p:nvSpPr>
        <p:spPr bwMode="auto">
          <a:xfrm>
            <a:off x="7742674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4" name="Line 11"/>
          <p:cNvSpPr>
            <a:spLocks noChangeShapeType="1"/>
          </p:cNvSpPr>
          <p:nvPr/>
        </p:nvSpPr>
        <p:spPr bwMode="auto">
          <a:xfrm>
            <a:off x="8421660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5" name="Line 12"/>
          <p:cNvSpPr>
            <a:spLocks noChangeShapeType="1"/>
          </p:cNvSpPr>
          <p:nvPr/>
        </p:nvSpPr>
        <p:spPr bwMode="auto">
          <a:xfrm>
            <a:off x="9100643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6" name="Line 13"/>
          <p:cNvSpPr>
            <a:spLocks noChangeShapeType="1"/>
          </p:cNvSpPr>
          <p:nvPr/>
        </p:nvSpPr>
        <p:spPr bwMode="auto">
          <a:xfrm>
            <a:off x="9783379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7" name="Line 14"/>
          <p:cNvSpPr>
            <a:spLocks noChangeShapeType="1"/>
          </p:cNvSpPr>
          <p:nvPr/>
        </p:nvSpPr>
        <p:spPr bwMode="auto">
          <a:xfrm>
            <a:off x="10462365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8" name="Line 15"/>
          <p:cNvSpPr>
            <a:spLocks noChangeShapeType="1"/>
          </p:cNvSpPr>
          <p:nvPr/>
        </p:nvSpPr>
        <p:spPr bwMode="auto">
          <a:xfrm>
            <a:off x="11145101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9" name="Line 16"/>
          <p:cNvSpPr>
            <a:spLocks noChangeShapeType="1"/>
          </p:cNvSpPr>
          <p:nvPr/>
        </p:nvSpPr>
        <p:spPr bwMode="auto">
          <a:xfrm>
            <a:off x="4509058" y="6823575"/>
            <a:ext cx="2209514" cy="7623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0" name="Freeform 17"/>
          <p:cNvSpPr>
            <a:spLocks/>
          </p:cNvSpPr>
          <p:nvPr/>
        </p:nvSpPr>
        <p:spPr bwMode="auto">
          <a:xfrm rot="5400000" flipH="1" flipV="1">
            <a:off x="6401288" y="7903192"/>
            <a:ext cx="2168849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1" name="Line 18"/>
          <p:cNvSpPr>
            <a:spLocks noChangeShapeType="1"/>
          </p:cNvSpPr>
          <p:nvPr/>
        </p:nvSpPr>
        <p:spPr bwMode="auto">
          <a:xfrm>
            <a:off x="6039587" y="809788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2" name="Line 19"/>
          <p:cNvSpPr>
            <a:spLocks noChangeShapeType="1"/>
          </p:cNvSpPr>
          <p:nvPr/>
        </p:nvSpPr>
        <p:spPr bwMode="auto">
          <a:xfrm>
            <a:off x="6039587" y="7588719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3" name="Line 20"/>
          <p:cNvSpPr>
            <a:spLocks noChangeShapeType="1"/>
          </p:cNvSpPr>
          <p:nvPr/>
        </p:nvSpPr>
        <p:spPr bwMode="auto">
          <a:xfrm>
            <a:off x="6039587" y="7079561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4" name="Line 21"/>
          <p:cNvSpPr>
            <a:spLocks noChangeShapeType="1"/>
          </p:cNvSpPr>
          <p:nvPr/>
        </p:nvSpPr>
        <p:spPr bwMode="auto">
          <a:xfrm>
            <a:off x="6039587" y="656758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5" name="Line 22"/>
          <p:cNvSpPr>
            <a:spLocks noChangeShapeType="1"/>
          </p:cNvSpPr>
          <p:nvPr/>
        </p:nvSpPr>
        <p:spPr bwMode="auto">
          <a:xfrm>
            <a:off x="6039587" y="605842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6" name="Freeform 24"/>
          <p:cNvSpPr>
            <a:spLocks/>
          </p:cNvSpPr>
          <p:nvPr/>
        </p:nvSpPr>
        <p:spPr bwMode="auto">
          <a:xfrm rot="-5400000" flipH="1" flipV="1">
            <a:off x="2657494" y="4969197"/>
            <a:ext cx="2168851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7" name="Line 25"/>
          <p:cNvSpPr>
            <a:spLocks noChangeShapeType="1"/>
          </p:cNvSpPr>
          <p:nvPr/>
        </p:nvSpPr>
        <p:spPr bwMode="auto">
          <a:xfrm>
            <a:off x="7742675" y="8224465"/>
            <a:ext cx="847793" cy="153029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8" name="Freeform 26"/>
          <p:cNvSpPr>
            <a:spLocks/>
          </p:cNvSpPr>
          <p:nvPr/>
        </p:nvSpPr>
        <p:spPr bwMode="auto">
          <a:xfrm rot="10800000" flipV="1">
            <a:off x="8590468" y="9754757"/>
            <a:ext cx="2892250" cy="115053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9" name="Freeform 27"/>
          <p:cNvSpPr>
            <a:spLocks/>
          </p:cNvSpPr>
          <p:nvPr/>
        </p:nvSpPr>
        <p:spPr bwMode="auto">
          <a:xfrm rot="10800000" flipH="1">
            <a:off x="4846675" y="7200521"/>
            <a:ext cx="2892250" cy="115053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02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661535"/>
              </p:ext>
            </p:extLst>
          </p:nvPr>
        </p:nvGraphicFramePr>
        <p:xfrm>
          <a:off x="11482719" y="10327209"/>
          <a:ext cx="2524621" cy="93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87" name="Equation" r:id="rId6" imgW="482400" imgH="241200" progId="Equation.3">
                  <p:embed/>
                </p:oleObj>
              </mc:Choice>
              <mc:Fallback>
                <p:oleObj name="Equation" r:id="rId6" imgW="482400" imgH="2412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2719" y="10327209"/>
                        <a:ext cx="2524621" cy="9367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678870"/>
              </p:ext>
            </p:extLst>
          </p:nvPr>
        </p:nvGraphicFramePr>
        <p:xfrm>
          <a:off x="11655278" y="4269337"/>
          <a:ext cx="3408260" cy="93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88" name="Equation" r:id="rId8" imgW="888840" imgH="241200" progId="Equation.3">
                  <p:embed/>
                </p:oleObj>
              </mc:Choice>
              <mc:Fallback>
                <p:oleObj name="Equation" r:id="rId8" imgW="888840" imgH="241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5278" y="4269337"/>
                        <a:ext cx="3408260" cy="9367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" name="Line 34"/>
          <p:cNvSpPr>
            <a:spLocks noChangeShapeType="1"/>
          </p:cNvSpPr>
          <p:nvPr/>
        </p:nvSpPr>
        <p:spPr bwMode="auto">
          <a:xfrm flipV="1">
            <a:off x="6380955" y="8097880"/>
            <a:ext cx="510176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1" name="Line 35"/>
          <p:cNvSpPr>
            <a:spLocks noChangeShapeType="1"/>
          </p:cNvSpPr>
          <p:nvPr/>
        </p:nvSpPr>
        <p:spPr bwMode="auto">
          <a:xfrm flipH="1" flipV="1">
            <a:off x="8080291" y="9116200"/>
            <a:ext cx="0" cy="5119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2" name="Line 36"/>
          <p:cNvSpPr>
            <a:spLocks noChangeShapeType="1"/>
          </p:cNvSpPr>
          <p:nvPr/>
        </p:nvSpPr>
        <p:spPr bwMode="auto">
          <a:xfrm flipH="1" flipV="1">
            <a:off x="8080292" y="8989611"/>
            <a:ext cx="682736" cy="281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3" name="Line 37"/>
          <p:cNvSpPr>
            <a:spLocks noChangeShapeType="1"/>
          </p:cNvSpPr>
          <p:nvPr/>
        </p:nvSpPr>
        <p:spPr bwMode="auto">
          <a:xfrm flipV="1">
            <a:off x="4846675" y="7332735"/>
            <a:ext cx="682736" cy="2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4" name="Line 38"/>
          <p:cNvSpPr>
            <a:spLocks noChangeShapeType="1"/>
          </p:cNvSpPr>
          <p:nvPr/>
        </p:nvSpPr>
        <p:spPr bwMode="auto">
          <a:xfrm rot="5400000" flipV="1">
            <a:off x="5440357" y="7074873"/>
            <a:ext cx="511972" cy="3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9.4.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decision dynamics: unbiased weak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itle 3"/>
          <p:cNvSpPr txBox="1">
            <a:spLocks/>
          </p:cNvSpPr>
          <p:nvPr/>
        </p:nvSpPr>
        <p:spPr>
          <a:xfrm>
            <a:off x="1040524" y="0"/>
            <a:ext cx="20331002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9.1.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How do </a:t>
            </a:r>
            <a:r>
              <a:rPr lang="en-US" sz="6000" dirty="0">
                <a:latin typeface="Impact" charset="0"/>
                <a:ea typeface="ＭＳ Ｐゴシック" charset="0"/>
                <a:cs typeface="Impact" charset="0"/>
              </a:rPr>
              <a:t>I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decide?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6047" y="1257732"/>
            <a:ext cx="11559703" cy="974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take decisions all the time</a:t>
            </a:r>
          </a:p>
          <a:p>
            <a:pPr marL="857250" indent="-857250">
              <a:buFontTx/>
              <a:buChar char="-"/>
            </a:pPr>
            <a:r>
              <a:rPr lang="en-US" dirty="0" smtClean="0"/>
              <a:t>Coffee before class or not?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857250" indent="-857250">
              <a:buFontTx/>
              <a:buChar char="-"/>
            </a:pPr>
            <a:r>
              <a:rPr lang="en-US" dirty="0" smtClean="0"/>
              <a:t>Vote for candidate A or B?</a:t>
            </a:r>
          </a:p>
          <a:p>
            <a:pPr marL="857250" indent="-857250">
              <a:buFontTx/>
              <a:buChar char="-"/>
            </a:pPr>
            <a:endParaRPr lang="en-US" dirty="0" smtClean="0"/>
          </a:p>
          <a:p>
            <a:pPr marL="857250" indent="-857250">
              <a:buFontTx/>
              <a:buChar char="-"/>
            </a:pPr>
            <a:endParaRPr lang="en-US" dirty="0"/>
          </a:p>
          <a:p>
            <a:pPr marL="857250" indent="-857250">
              <a:buFontTx/>
              <a:buChar char="-"/>
            </a:pPr>
            <a:endParaRPr lang="en-US" dirty="0"/>
          </a:p>
          <a:p>
            <a:pPr marL="857250" indent="-857250">
              <a:buFontTx/>
              <a:buChar char="-"/>
            </a:pPr>
            <a:endParaRPr lang="en-US" dirty="0" smtClean="0"/>
          </a:p>
          <a:p>
            <a:pPr marL="857250" indent="-857250">
              <a:buFontTx/>
              <a:buChar char="-"/>
            </a:pPr>
            <a:r>
              <a:rPr lang="en-US" dirty="0" smtClean="0"/>
              <a:t>Turn left or right at the crossing?</a:t>
            </a:r>
            <a:endParaRPr lang="fr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23" y="3308033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398" y="6476094"/>
            <a:ext cx="4160010" cy="27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1272" name="Text Box 3"/>
          <p:cNvSpPr txBox="1">
            <a:spLocks noChangeArrowheads="1"/>
          </p:cNvSpPr>
          <p:nvPr/>
        </p:nvSpPr>
        <p:spPr bwMode="auto">
          <a:xfrm>
            <a:off x="8045133" y="3373759"/>
            <a:ext cx="4602281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</a:t>
            </a:r>
            <a:endParaRPr lang="en-US" sz="3800" dirty="0"/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 flipV="1">
            <a:off x="5720828" y="4877430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942712" y="3814102"/>
            <a:ext cx="6542260" cy="7060719"/>
            <a:chOff x="1181" y="693"/>
            <a:chExt cx="1744" cy="2510"/>
          </a:xfrm>
        </p:grpSpPr>
        <p:graphicFrame>
          <p:nvGraphicFramePr>
            <p:cNvPr id="11270" name="Object 4"/>
            <p:cNvGraphicFramePr>
              <a:graphicFrameLocks noChangeAspect="1"/>
            </p:cNvGraphicFramePr>
            <p:nvPr/>
          </p:nvGraphicFramePr>
          <p:xfrm>
            <a:off x="1181" y="693"/>
            <a:ext cx="656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743" name="Equation" r:id="rId4" imgW="469800" imgH="241200" progId="Equation.3">
                    <p:embed/>
                  </p:oleObj>
                </mc:Choice>
                <mc:Fallback>
                  <p:oleObj name="Equation" r:id="rId4" imgW="469800" imgH="241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1" y="693"/>
                          <a:ext cx="656" cy="33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1" name="Line 16"/>
            <p:cNvSpPr>
              <a:spLocks noChangeShapeType="1"/>
            </p:cNvSpPr>
            <p:nvPr/>
          </p:nvSpPr>
          <p:spPr bwMode="auto">
            <a:xfrm>
              <a:off x="1837" y="1798"/>
              <a:ext cx="589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7"/>
            <p:cNvSpPr>
              <a:spLocks/>
            </p:cNvSpPr>
            <p:nvPr/>
          </p:nvSpPr>
          <p:spPr bwMode="auto">
            <a:xfrm rot="5400000" flipH="1" flipV="1">
              <a:off x="2109" y="2386"/>
              <a:ext cx="1134" cy="499"/>
            </a:xfrm>
            <a:custGeom>
              <a:avLst/>
              <a:gdLst>
                <a:gd name="T0" fmla="*/ 25715 w 726"/>
                <a:gd name="T1" fmla="*/ 0 h 182"/>
                <a:gd name="T2" fmla="*/ 19286 w 726"/>
                <a:gd name="T3" fmla="*/ 290955 h 182"/>
                <a:gd name="T4" fmla="*/ 0 w 726"/>
                <a:gd name="T5" fmla="*/ 581135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24"/>
            <p:cNvSpPr>
              <a:spLocks/>
            </p:cNvSpPr>
            <p:nvPr/>
          </p:nvSpPr>
          <p:spPr bwMode="auto">
            <a:xfrm rot="-5400000" flipH="1" flipV="1">
              <a:off x="1248" y="120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8224" y="5480130"/>
            <a:ext cx="9186924" cy="4000136"/>
            <a:chOff x="612" y="2507"/>
            <a:chExt cx="2449" cy="1422"/>
          </a:xfrm>
        </p:grpSpPr>
        <p:sp>
          <p:nvSpPr>
            <p:cNvPr id="11288" name="Line 33"/>
            <p:cNvSpPr>
              <a:spLocks noChangeShapeType="1"/>
            </p:cNvSpPr>
            <p:nvPr/>
          </p:nvSpPr>
          <p:spPr bwMode="auto">
            <a:xfrm>
              <a:off x="2064" y="2977"/>
              <a:ext cx="226" cy="54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34"/>
            <p:cNvSpPr>
              <a:spLocks/>
            </p:cNvSpPr>
            <p:nvPr/>
          </p:nvSpPr>
          <p:spPr bwMode="auto">
            <a:xfrm rot="10800000" flipV="1">
              <a:off x="2290" y="3520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35"/>
            <p:cNvSpPr>
              <a:spLocks/>
            </p:cNvSpPr>
            <p:nvPr/>
          </p:nvSpPr>
          <p:spPr bwMode="auto">
            <a:xfrm rot="10800000" flipH="1">
              <a:off x="1292" y="256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69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1862572"/>
                </p:ext>
              </p:extLst>
            </p:nvPr>
          </p:nvGraphicFramePr>
          <p:xfrm>
            <a:off x="612" y="2507"/>
            <a:ext cx="673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744" name="Equation" r:id="rId6" imgW="482400" imgH="241200" progId="Equation.3">
                    <p:embed/>
                  </p:oleObj>
                </mc:Choice>
                <mc:Fallback>
                  <p:oleObj name="Equation" r:id="rId6" imgW="482400" imgH="2412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2507"/>
                          <a:ext cx="673" cy="33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808224" y="5982952"/>
            <a:ext cx="9186924" cy="4000136"/>
            <a:chOff x="612" y="2507"/>
            <a:chExt cx="2449" cy="1422"/>
          </a:xfrm>
        </p:grpSpPr>
        <p:sp>
          <p:nvSpPr>
            <p:cNvPr id="11285" name="Line 38"/>
            <p:cNvSpPr>
              <a:spLocks noChangeShapeType="1"/>
            </p:cNvSpPr>
            <p:nvPr/>
          </p:nvSpPr>
          <p:spPr bwMode="auto">
            <a:xfrm>
              <a:off x="2064" y="2977"/>
              <a:ext cx="226" cy="54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39"/>
            <p:cNvSpPr>
              <a:spLocks/>
            </p:cNvSpPr>
            <p:nvPr/>
          </p:nvSpPr>
          <p:spPr bwMode="auto">
            <a:xfrm rot="10800000" flipV="1">
              <a:off x="2290" y="3520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40"/>
            <p:cNvSpPr>
              <a:spLocks/>
            </p:cNvSpPr>
            <p:nvPr/>
          </p:nvSpPr>
          <p:spPr bwMode="auto">
            <a:xfrm rot="10800000" flipH="1">
              <a:off x="1292" y="256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68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6620436"/>
                </p:ext>
              </p:extLst>
            </p:nvPr>
          </p:nvGraphicFramePr>
          <p:xfrm>
            <a:off x="612" y="2507"/>
            <a:ext cx="673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745" name="Equation" r:id="rId8" imgW="482400" imgH="241200" progId="Equation.3">
                    <p:embed/>
                  </p:oleObj>
                </mc:Choice>
                <mc:Fallback>
                  <p:oleObj name="Equation" r:id="rId8" imgW="482400" imgH="2412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2507"/>
                          <a:ext cx="673" cy="33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808224" y="6492112"/>
            <a:ext cx="9186924" cy="4000136"/>
            <a:chOff x="612" y="2507"/>
            <a:chExt cx="2449" cy="1422"/>
          </a:xfrm>
        </p:grpSpPr>
        <p:sp>
          <p:nvSpPr>
            <p:cNvPr id="11282" name="Line 43"/>
            <p:cNvSpPr>
              <a:spLocks noChangeShapeType="1"/>
            </p:cNvSpPr>
            <p:nvPr/>
          </p:nvSpPr>
          <p:spPr bwMode="auto">
            <a:xfrm>
              <a:off x="2064" y="2977"/>
              <a:ext cx="226" cy="54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44"/>
            <p:cNvSpPr>
              <a:spLocks/>
            </p:cNvSpPr>
            <p:nvPr/>
          </p:nvSpPr>
          <p:spPr bwMode="auto">
            <a:xfrm rot="10800000" flipV="1">
              <a:off x="2290" y="3520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45"/>
            <p:cNvSpPr>
              <a:spLocks/>
            </p:cNvSpPr>
            <p:nvPr/>
          </p:nvSpPr>
          <p:spPr bwMode="auto">
            <a:xfrm rot="10800000" flipH="1">
              <a:off x="1292" y="256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6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3993061"/>
                </p:ext>
              </p:extLst>
            </p:nvPr>
          </p:nvGraphicFramePr>
          <p:xfrm>
            <a:off x="612" y="2507"/>
            <a:ext cx="673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746" name="Equation" r:id="rId9" imgW="482400" imgH="241200" progId="Equation.3">
                    <p:embed/>
                  </p:oleObj>
                </mc:Choice>
                <mc:Fallback>
                  <p:oleObj name="Equation" r:id="rId9" imgW="482400" imgH="241200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2507"/>
                          <a:ext cx="673" cy="33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9" name="Line 52"/>
          <p:cNvSpPr>
            <a:spLocks noChangeShapeType="1"/>
          </p:cNvSpPr>
          <p:nvPr/>
        </p:nvSpPr>
        <p:spPr bwMode="auto">
          <a:xfrm flipV="1">
            <a:off x="5720826" y="5389401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0" name="Line 53"/>
          <p:cNvSpPr>
            <a:spLocks noChangeShapeType="1"/>
          </p:cNvSpPr>
          <p:nvPr/>
        </p:nvSpPr>
        <p:spPr bwMode="auto">
          <a:xfrm>
            <a:off x="3001137" y="8708783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357989" y="1624815"/>
            <a:ext cx="929587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Symmetric, but strong input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9.4.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decision dynamics: unbiased strong to biased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13005926" y="3814102"/>
            <a:ext cx="7894850" cy="19491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 err="1" smtClean="0"/>
              <a:t>unbiased</a:t>
            </a:r>
            <a:r>
              <a:rPr lang="fr-CH" b="0" dirty="0" smtClean="0"/>
              <a:t> </a:t>
            </a:r>
            <a:r>
              <a:rPr lang="fr-CH" b="0" dirty="0" err="1" smtClean="0"/>
              <a:t>strong</a:t>
            </a:r>
            <a:r>
              <a:rPr lang="fr-CH" b="0" dirty="0" smtClean="0"/>
              <a:t> input </a:t>
            </a:r>
            <a:endParaRPr lang="fr-CH" dirty="0"/>
          </a:p>
          <a:p>
            <a:r>
              <a:rPr lang="fr-CH" b="0" dirty="0"/>
              <a:t> </a:t>
            </a:r>
            <a:r>
              <a:rPr lang="fr-CH" b="0" dirty="0" smtClean="0"/>
              <a:t> = 2 </a:t>
            </a:r>
            <a:r>
              <a:rPr lang="fr-CH" b="0" dirty="0"/>
              <a:t>stable </a:t>
            </a:r>
            <a:r>
              <a:rPr lang="fr-CH" b="0" dirty="0" err="1"/>
              <a:t>fixed</a:t>
            </a:r>
            <a:r>
              <a:rPr lang="fr-CH" b="0" dirty="0"/>
              <a:t> </a:t>
            </a:r>
            <a:r>
              <a:rPr lang="fr-CH" b="0" dirty="0" smtClean="0"/>
              <a:t>points</a:t>
            </a:r>
            <a:endParaRPr lang="fr-CH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  <p:bldP spid="3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9273204" y="1910252"/>
            <a:ext cx="4602281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</a:t>
            </a:r>
            <a:endParaRPr lang="en-US" sz="3800" dirty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756514"/>
              </p:ext>
            </p:extLst>
          </p:nvPr>
        </p:nvGraphicFramePr>
        <p:xfrm>
          <a:off x="4430281" y="3620578"/>
          <a:ext cx="1778116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34" name="Equation" r:id="rId4" imgW="469800" imgH="241200" progId="Equation.3">
                  <p:embed/>
                </p:oleObj>
              </mc:Choice>
              <mc:Fallback>
                <p:oleObj name="Equation" r:id="rId4" imgW="469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281" y="3620578"/>
                        <a:ext cx="1778116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716498" y="2157800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Population activity</a:t>
            </a:r>
            <a:endParaRPr lang="fr-FR" b="0"/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 flipV="1">
            <a:off x="6208395" y="5195877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298" name="Line 7"/>
          <p:cNvSpPr>
            <a:spLocks noChangeShapeType="1"/>
          </p:cNvSpPr>
          <p:nvPr/>
        </p:nvSpPr>
        <p:spPr bwMode="auto">
          <a:xfrm>
            <a:off x="3488706" y="8515259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299" name="Line 8"/>
          <p:cNvSpPr>
            <a:spLocks noChangeShapeType="1"/>
          </p:cNvSpPr>
          <p:nvPr/>
        </p:nvSpPr>
        <p:spPr bwMode="auto">
          <a:xfrm flipV="1">
            <a:off x="6208397" y="4683906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0" name="Line 9"/>
          <p:cNvSpPr>
            <a:spLocks noChangeShapeType="1"/>
          </p:cNvSpPr>
          <p:nvPr/>
        </p:nvSpPr>
        <p:spPr bwMode="auto">
          <a:xfrm>
            <a:off x="7059938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1" name="Line 10"/>
          <p:cNvSpPr>
            <a:spLocks noChangeShapeType="1"/>
          </p:cNvSpPr>
          <p:nvPr/>
        </p:nvSpPr>
        <p:spPr bwMode="auto">
          <a:xfrm>
            <a:off x="7742674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2" name="Line 11"/>
          <p:cNvSpPr>
            <a:spLocks noChangeShapeType="1"/>
          </p:cNvSpPr>
          <p:nvPr/>
        </p:nvSpPr>
        <p:spPr bwMode="auto">
          <a:xfrm>
            <a:off x="8421660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3" name="Line 12"/>
          <p:cNvSpPr>
            <a:spLocks noChangeShapeType="1"/>
          </p:cNvSpPr>
          <p:nvPr/>
        </p:nvSpPr>
        <p:spPr bwMode="auto">
          <a:xfrm>
            <a:off x="9100643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4" name="Line 13"/>
          <p:cNvSpPr>
            <a:spLocks noChangeShapeType="1"/>
          </p:cNvSpPr>
          <p:nvPr/>
        </p:nvSpPr>
        <p:spPr bwMode="auto">
          <a:xfrm>
            <a:off x="9783379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5" name="Line 14"/>
          <p:cNvSpPr>
            <a:spLocks noChangeShapeType="1"/>
          </p:cNvSpPr>
          <p:nvPr/>
        </p:nvSpPr>
        <p:spPr bwMode="auto">
          <a:xfrm>
            <a:off x="10462365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6" name="Line 15"/>
          <p:cNvSpPr>
            <a:spLocks noChangeShapeType="1"/>
          </p:cNvSpPr>
          <p:nvPr/>
        </p:nvSpPr>
        <p:spPr bwMode="auto">
          <a:xfrm>
            <a:off x="11145101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7" name="Line 16"/>
          <p:cNvSpPr>
            <a:spLocks noChangeShapeType="1"/>
          </p:cNvSpPr>
          <p:nvPr/>
        </p:nvSpPr>
        <p:spPr bwMode="auto">
          <a:xfrm>
            <a:off x="6891132" y="6728982"/>
            <a:ext cx="2209512" cy="7623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8" name="Freeform 17"/>
          <p:cNvSpPr>
            <a:spLocks/>
          </p:cNvSpPr>
          <p:nvPr/>
        </p:nvSpPr>
        <p:spPr bwMode="auto">
          <a:xfrm rot="5400000" flipH="1" flipV="1">
            <a:off x="8441602" y="8150357"/>
            <a:ext cx="3189982" cy="1871898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9" name="Line 18"/>
          <p:cNvSpPr>
            <a:spLocks noChangeShapeType="1"/>
          </p:cNvSpPr>
          <p:nvPr/>
        </p:nvSpPr>
        <p:spPr bwMode="auto">
          <a:xfrm>
            <a:off x="6039587" y="8003287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0" name="Line 19"/>
          <p:cNvSpPr>
            <a:spLocks noChangeShapeType="1"/>
          </p:cNvSpPr>
          <p:nvPr/>
        </p:nvSpPr>
        <p:spPr bwMode="auto">
          <a:xfrm>
            <a:off x="6039587" y="7494126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1" name="Line 20"/>
          <p:cNvSpPr>
            <a:spLocks noChangeShapeType="1"/>
          </p:cNvSpPr>
          <p:nvPr/>
        </p:nvSpPr>
        <p:spPr bwMode="auto">
          <a:xfrm>
            <a:off x="6039587" y="698496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2" name="Line 21"/>
          <p:cNvSpPr>
            <a:spLocks noChangeShapeType="1"/>
          </p:cNvSpPr>
          <p:nvPr/>
        </p:nvSpPr>
        <p:spPr bwMode="auto">
          <a:xfrm>
            <a:off x="6039587" y="6472995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3" name="Line 22"/>
          <p:cNvSpPr>
            <a:spLocks noChangeShapeType="1"/>
          </p:cNvSpPr>
          <p:nvPr/>
        </p:nvSpPr>
        <p:spPr bwMode="auto">
          <a:xfrm>
            <a:off x="6039587" y="5963835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4" name="Freeform 24"/>
          <p:cNvSpPr>
            <a:spLocks/>
          </p:cNvSpPr>
          <p:nvPr/>
        </p:nvSpPr>
        <p:spPr bwMode="auto">
          <a:xfrm rot="-5400000" flipH="1" flipV="1">
            <a:off x="5043318" y="4874604"/>
            <a:ext cx="2168851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5" name="Line 25"/>
          <p:cNvSpPr>
            <a:spLocks noChangeShapeType="1"/>
          </p:cNvSpPr>
          <p:nvPr/>
        </p:nvSpPr>
        <p:spPr bwMode="auto">
          <a:xfrm>
            <a:off x="7742675" y="7876699"/>
            <a:ext cx="847793" cy="153029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6" name="Freeform 26"/>
          <p:cNvSpPr>
            <a:spLocks/>
          </p:cNvSpPr>
          <p:nvPr/>
        </p:nvSpPr>
        <p:spPr bwMode="auto">
          <a:xfrm rot="10800000" flipV="1">
            <a:off x="8590468" y="9404179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7" name="Freeform 27"/>
          <p:cNvSpPr>
            <a:spLocks/>
          </p:cNvSpPr>
          <p:nvPr/>
        </p:nvSpPr>
        <p:spPr bwMode="auto">
          <a:xfrm rot="10800000" flipH="1">
            <a:off x="4846675" y="6723355"/>
            <a:ext cx="2892250" cy="115053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229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842505"/>
              </p:ext>
            </p:extLst>
          </p:nvPr>
        </p:nvGraphicFramePr>
        <p:xfrm>
          <a:off x="2640913" y="6599581"/>
          <a:ext cx="2179503" cy="93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35" name="Equation" r:id="rId6" imgW="482400" imgH="241200" progId="Equation.3">
                  <p:embed/>
                </p:oleObj>
              </mc:Choice>
              <mc:Fallback>
                <p:oleObj name="Equation" r:id="rId6" imgW="482400" imgH="2412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913" y="6599581"/>
                        <a:ext cx="2179503" cy="9367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104315"/>
              </p:ext>
            </p:extLst>
          </p:nvPr>
        </p:nvGraphicFramePr>
        <p:xfrm>
          <a:off x="12251732" y="3730285"/>
          <a:ext cx="2513139" cy="182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36" name="Equation" r:id="rId8" imgW="660240" imgH="469800" progId="Equation.3">
                  <p:embed/>
                </p:oleObj>
              </mc:Choice>
              <mc:Fallback>
                <p:oleObj name="Equation" r:id="rId8" imgW="660240" imgH="4698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1732" y="3730285"/>
                        <a:ext cx="2513139" cy="182566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6380955" y="8003287"/>
            <a:ext cx="510176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8590468" y="9786752"/>
            <a:ext cx="682736" cy="2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V="1">
            <a:off x="6891132" y="7364727"/>
            <a:ext cx="682736" cy="28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rot="-5400000" flipH="1" flipV="1">
            <a:off x="8336357" y="7362852"/>
            <a:ext cx="511972" cy="3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rot="-5400000" flipH="1" flipV="1">
            <a:off x="10204503" y="9275717"/>
            <a:ext cx="511972" cy="3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3" name="Text Box 36"/>
          <p:cNvSpPr txBox="1">
            <a:spLocks noChangeArrowheads="1"/>
          </p:cNvSpPr>
          <p:nvPr/>
        </p:nvSpPr>
        <p:spPr bwMode="auto">
          <a:xfrm>
            <a:off x="10865680" y="5924768"/>
            <a:ext cx="10741783" cy="19491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Biased input = stable fixed point</a:t>
            </a:r>
          </a:p>
          <a:p>
            <a:r>
              <a:rPr lang="fr-CH" b="0"/>
              <a:t>    </a:t>
            </a:r>
            <a:r>
              <a:rPr lang="fr-CH" b="0">
                <a:sym typeface="Wingdings" pitchFamily="2" charset="2"/>
              </a:rPr>
              <a:t> decision reflects bias</a:t>
            </a:r>
            <a:endParaRPr lang="fr-FR" b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9.4.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decision dynamics: biased strong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7482238" y="2569616"/>
            <a:ext cx="4602281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</a:t>
            </a:r>
            <a:endParaRPr lang="en-US" sz="3800" dirty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207492"/>
              </p:ext>
            </p:extLst>
          </p:nvPr>
        </p:nvGraphicFramePr>
        <p:xfrm>
          <a:off x="4430281" y="3368330"/>
          <a:ext cx="1924417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755" name="Equation" r:id="rId4" imgW="469800" imgH="241200" progId="Equation.3">
                  <p:embed/>
                </p:oleObj>
              </mc:Choice>
              <mc:Fallback>
                <p:oleObj name="Equation" r:id="rId4" imgW="469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281" y="3368330"/>
                        <a:ext cx="1924417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Line 6"/>
          <p:cNvSpPr>
            <a:spLocks noChangeShapeType="1"/>
          </p:cNvSpPr>
          <p:nvPr/>
        </p:nvSpPr>
        <p:spPr bwMode="auto">
          <a:xfrm flipV="1">
            <a:off x="6208395" y="4943629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2" name="Line 7"/>
          <p:cNvSpPr>
            <a:spLocks noChangeShapeType="1"/>
          </p:cNvSpPr>
          <p:nvPr/>
        </p:nvSpPr>
        <p:spPr bwMode="auto">
          <a:xfrm>
            <a:off x="3488706" y="8263011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3" name="Line 8"/>
          <p:cNvSpPr>
            <a:spLocks noChangeShapeType="1"/>
          </p:cNvSpPr>
          <p:nvPr/>
        </p:nvSpPr>
        <p:spPr bwMode="auto">
          <a:xfrm flipV="1">
            <a:off x="6208397" y="4431658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4" name="Line 9"/>
          <p:cNvSpPr>
            <a:spLocks noChangeShapeType="1"/>
          </p:cNvSpPr>
          <p:nvPr/>
        </p:nvSpPr>
        <p:spPr bwMode="auto">
          <a:xfrm>
            <a:off x="7059938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5" name="Line 10"/>
          <p:cNvSpPr>
            <a:spLocks noChangeShapeType="1"/>
          </p:cNvSpPr>
          <p:nvPr/>
        </p:nvSpPr>
        <p:spPr bwMode="auto">
          <a:xfrm>
            <a:off x="7742674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6" name="Line 11"/>
          <p:cNvSpPr>
            <a:spLocks noChangeShapeType="1"/>
          </p:cNvSpPr>
          <p:nvPr/>
        </p:nvSpPr>
        <p:spPr bwMode="auto">
          <a:xfrm>
            <a:off x="8421660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7" name="Line 12"/>
          <p:cNvSpPr>
            <a:spLocks noChangeShapeType="1"/>
          </p:cNvSpPr>
          <p:nvPr/>
        </p:nvSpPr>
        <p:spPr bwMode="auto">
          <a:xfrm>
            <a:off x="9100643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8" name="Line 13"/>
          <p:cNvSpPr>
            <a:spLocks noChangeShapeType="1"/>
          </p:cNvSpPr>
          <p:nvPr/>
        </p:nvSpPr>
        <p:spPr bwMode="auto">
          <a:xfrm>
            <a:off x="9783379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9" name="Line 14"/>
          <p:cNvSpPr>
            <a:spLocks noChangeShapeType="1"/>
          </p:cNvSpPr>
          <p:nvPr/>
        </p:nvSpPr>
        <p:spPr bwMode="auto">
          <a:xfrm>
            <a:off x="10462365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0" name="Line 15"/>
          <p:cNvSpPr>
            <a:spLocks noChangeShapeType="1"/>
          </p:cNvSpPr>
          <p:nvPr/>
        </p:nvSpPr>
        <p:spPr bwMode="auto">
          <a:xfrm>
            <a:off x="11145101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1" name="Line 16"/>
          <p:cNvSpPr>
            <a:spLocks noChangeShapeType="1"/>
          </p:cNvSpPr>
          <p:nvPr/>
        </p:nvSpPr>
        <p:spPr bwMode="auto">
          <a:xfrm>
            <a:off x="6891132" y="6476734"/>
            <a:ext cx="2209512" cy="7623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2" name="Freeform 17"/>
          <p:cNvSpPr>
            <a:spLocks/>
          </p:cNvSpPr>
          <p:nvPr/>
        </p:nvSpPr>
        <p:spPr bwMode="auto">
          <a:xfrm rot="5400000" flipH="1" flipV="1">
            <a:off x="8783359" y="7556350"/>
            <a:ext cx="2168849" cy="153428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3" name="Line 18"/>
          <p:cNvSpPr>
            <a:spLocks noChangeShapeType="1"/>
          </p:cNvSpPr>
          <p:nvPr/>
        </p:nvSpPr>
        <p:spPr bwMode="auto">
          <a:xfrm>
            <a:off x="6039587" y="7751039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4" name="Line 19"/>
          <p:cNvSpPr>
            <a:spLocks noChangeShapeType="1"/>
          </p:cNvSpPr>
          <p:nvPr/>
        </p:nvSpPr>
        <p:spPr bwMode="auto">
          <a:xfrm>
            <a:off x="6039587" y="724187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5" name="Line 20"/>
          <p:cNvSpPr>
            <a:spLocks noChangeShapeType="1"/>
          </p:cNvSpPr>
          <p:nvPr/>
        </p:nvSpPr>
        <p:spPr bwMode="auto">
          <a:xfrm>
            <a:off x="6039587" y="673272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6" name="Line 21"/>
          <p:cNvSpPr>
            <a:spLocks noChangeShapeType="1"/>
          </p:cNvSpPr>
          <p:nvPr/>
        </p:nvSpPr>
        <p:spPr bwMode="auto">
          <a:xfrm>
            <a:off x="6039587" y="6220747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7" name="Line 22"/>
          <p:cNvSpPr>
            <a:spLocks noChangeShapeType="1"/>
          </p:cNvSpPr>
          <p:nvPr/>
        </p:nvSpPr>
        <p:spPr bwMode="auto">
          <a:xfrm>
            <a:off x="6039587" y="5711587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8" name="Freeform 24"/>
          <p:cNvSpPr>
            <a:spLocks/>
          </p:cNvSpPr>
          <p:nvPr/>
        </p:nvSpPr>
        <p:spPr bwMode="auto">
          <a:xfrm rot="-5400000" flipH="1" flipV="1">
            <a:off x="5043318" y="4622356"/>
            <a:ext cx="2168851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9" name="Line 25"/>
          <p:cNvSpPr>
            <a:spLocks noChangeShapeType="1"/>
          </p:cNvSpPr>
          <p:nvPr/>
        </p:nvSpPr>
        <p:spPr bwMode="auto">
          <a:xfrm>
            <a:off x="7742675" y="6091348"/>
            <a:ext cx="847793" cy="153029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0" name="Freeform 26"/>
          <p:cNvSpPr>
            <a:spLocks/>
          </p:cNvSpPr>
          <p:nvPr/>
        </p:nvSpPr>
        <p:spPr bwMode="auto">
          <a:xfrm rot="10800000" flipV="1">
            <a:off x="8590468" y="7621640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1" name="Freeform 27"/>
          <p:cNvSpPr>
            <a:spLocks/>
          </p:cNvSpPr>
          <p:nvPr/>
        </p:nvSpPr>
        <p:spPr bwMode="auto">
          <a:xfrm rot="10800000" flipH="1">
            <a:off x="4846675" y="4943630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23873"/>
              </p:ext>
            </p:extLst>
          </p:nvPr>
        </p:nvGraphicFramePr>
        <p:xfrm>
          <a:off x="11452708" y="8516185"/>
          <a:ext cx="2239521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756" name="Equation" r:id="rId6" imgW="482400" imgH="241200" progId="Equation.3">
                  <p:embed/>
                </p:oleObj>
              </mc:Choice>
              <mc:Fallback>
                <p:oleObj name="Equation" r:id="rId6" imgW="482400" imgH="2412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2708" y="8516185"/>
                        <a:ext cx="2239521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422522"/>
              </p:ext>
            </p:extLst>
          </p:nvPr>
        </p:nvGraphicFramePr>
        <p:xfrm>
          <a:off x="11655278" y="3922496"/>
          <a:ext cx="3504511" cy="93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757" name="Equation" r:id="rId8" imgW="888840" imgH="241200" progId="Equation.3">
                  <p:embed/>
                </p:oleObj>
              </mc:Choice>
              <mc:Fallback>
                <p:oleObj name="Equation" r:id="rId8" imgW="888840" imgH="241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5278" y="3922496"/>
                        <a:ext cx="3504511" cy="9367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11145101" y="5307329"/>
            <a:ext cx="9608460" cy="282628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 err="1"/>
              <a:t>Homogeneous</a:t>
            </a:r>
            <a:r>
              <a:rPr lang="fr-CH" b="0" dirty="0"/>
              <a:t> solution </a:t>
            </a:r>
            <a:endParaRPr lang="fr-CH" b="0" dirty="0" smtClean="0"/>
          </a:p>
          <a:p>
            <a:r>
              <a:rPr lang="fr-CH" dirty="0" smtClean="0"/>
              <a:t>       </a:t>
            </a:r>
            <a:r>
              <a:rPr lang="fr-CH" b="0" dirty="0" smtClean="0"/>
              <a:t>= </a:t>
            </a:r>
            <a:r>
              <a:rPr lang="fr-CH" b="0" dirty="0" err="1"/>
              <a:t>saddle</a:t>
            </a:r>
            <a:r>
              <a:rPr lang="fr-CH" b="0" dirty="0"/>
              <a:t> point</a:t>
            </a:r>
          </a:p>
          <a:p>
            <a:r>
              <a:rPr lang="fr-CH" b="0" dirty="0"/>
              <a:t>    </a:t>
            </a:r>
            <a:r>
              <a:rPr lang="fr-CH" b="0" dirty="0">
                <a:sym typeface="Wingdings" pitchFamily="2" charset="2"/>
              </a:rPr>
              <a:t> </a:t>
            </a:r>
            <a:r>
              <a:rPr lang="fr-CH" b="0" dirty="0" err="1">
                <a:sym typeface="Wingdings" pitchFamily="2" charset="2"/>
              </a:rPr>
              <a:t>decision</a:t>
            </a:r>
            <a:r>
              <a:rPr lang="fr-CH" b="0" dirty="0">
                <a:sym typeface="Wingdings" pitchFamily="2" charset="2"/>
              </a:rPr>
              <a:t> must </a:t>
            </a:r>
            <a:r>
              <a:rPr lang="fr-CH" b="0" dirty="0" err="1">
                <a:sym typeface="Wingdings" pitchFamily="2" charset="2"/>
              </a:rPr>
              <a:t>be</a:t>
            </a:r>
            <a:r>
              <a:rPr lang="fr-CH" b="0" dirty="0">
                <a:sym typeface="Wingdings" pitchFamily="2" charset="2"/>
              </a:rPr>
              <a:t> </a:t>
            </a:r>
            <a:r>
              <a:rPr lang="fr-CH" b="0" dirty="0" err="1">
                <a:sym typeface="Wingdings" pitchFamily="2" charset="2"/>
              </a:rPr>
              <a:t>taken</a:t>
            </a:r>
            <a:endParaRPr lang="fr-FR" b="0" dirty="0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8763027" y="6856494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8252851" y="7368466"/>
            <a:ext cx="5101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V="1">
            <a:off x="7401308" y="6473920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7570115" y="6217933"/>
            <a:ext cx="5101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V="1">
            <a:off x="6380956" y="7877625"/>
            <a:ext cx="337617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9.4.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decision dynamics: unbiased strong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09" y="214112"/>
            <a:ext cx="16731522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839332" y="2932386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 – Decision models:</a:t>
            </a:r>
          </a:p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Competitive dynamics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231141" y="5271864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106682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.1 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Introduction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.2 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Perceptual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 -</a:t>
            </a:r>
            <a:r>
              <a:rPr kumimoji="0" lang="fr-CH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fr-CH" sz="4000" noProof="0" dirty="0" smtClean="0">
                <a:latin typeface="Arial Narrow" pitchFamily="34" charset="0"/>
              </a:rPr>
              <a:t>V5/MT</a:t>
            </a:r>
            <a:endParaRPr kumimoji="0" lang="fr-CH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000" dirty="0" smtClean="0">
                <a:latin typeface="Arial Narrow" pitchFamily="34" charset="0"/>
              </a:rPr>
              <a:t>      - </a:t>
            </a:r>
            <a:r>
              <a:rPr lang="fr-CH" sz="4000" dirty="0" err="1" smtClean="0">
                <a:latin typeface="Arial Narrow" pitchFamily="34" charset="0"/>
              </a:rPr>
              <a:t>Decision</a:t>
            </a:r>
            <a:r>
              <a:rPr lang="fr-CH" sz="4000" dirty="0" smtClean="0">
                <a:latin typeface="Arial Narrow" pitchFamily="34" charset="0"/>
              </a:rPr>
              <a:t> </a:t>
            </a:r>
            <a:r>
              <a:rPr lang="fr-CH" sz="4000" dirty="0" err="1" smtClean="0">
                <a:latin typeface="Arial Narrow" pitchFamily="34" charset="0"/>
              </a:rPr>
              <a:t>dynamics</a:t>
            </a:r>
            <a:r>
              <a:rPr lang="fr-CH" sz="4000" dirty="0" smtClean="0">
                <a:latin typeface="Arial Narrow" pitchFamily="34" charset="0"/>
              </a:rPr>
              <a:t>: Area LIP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.3</a:t>
            </a:r>
            <a:r>
              <a:rPr kumimoji="0" lang="fr-CH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Theory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</a:rPr>
              <a:t>         -  </a:t>
            </a:r>
            <a:r>
              <a:rPr lang="fr-CH" sz="4000" dirty="0" err="1" smtClean="0">
                <a:latin typeface="Arial Narrow" pitchFamily="34" charset="0"/>
              </a:rPr>
              <a:t>competition</a:t>
            </a:r>
            <a:r>
              <a:rPr lang="fr-CH" sz="4000" dirty="0" smtClean="0">
                <a:latin typeface="Arial Narrow" pitchFamily="34" charset="0"/>
              </a:rPr>
              <a:t> via </a:t>
            </a:r>
            <a:r>
              <a:rPr lang="fr-CH" sz="4000" dirty="0" err="1" smtClean="0">
                <a:latin typeface="Arial Narrow" pitchFamily="34" charset="0"/>
              </a:rPr>
              <a:t>shared</a:t>
            </a:r>
            <a:r>
              <a:rPr lang="fr-CH" sz="4000" dirty="0" smtClean="0">
                <a:latin typeface="Arial Narrow" pitchFamily="34" charset="0"/>
              </a:rPr>
              <a:t> inhibition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</a:rPr>
              <a:t>         -  effective 2-dim 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9.4.  Solutions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en-US" sz="48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4800" b="1" dirty="0" smtClean="0">
                <a:latin typeface="Arial Narrow" pitchFamily="34" charset="0"/>
                <a:cs typeface="ＭＳ Ｐゴシック" charset="0"/>
              </a:rPr>
              <a:t>      </a:t>
            </a:r>
            <a:r>
              <a:rPr lang="en-US" sz="4000" dirty="0" smtClean="0">
                <a:latin typeface="Arial Narrow" pitchFamily="34" charset="0"/>
                <a:cs typeface="ＭＳ Ｐゴシック" charset="0"/>
              </a:rPr>
              <a:t>- symmetric case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      -biased case</a:t>
            </a:r>
            <a:endParaRPr kumimoji="0" lang="fr-CH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noProof="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9.5. Simulations and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0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000" dirty="0" smtClean="0">
                <a:latin typeface="Arial Narrow" pitchFamily="34" charset="0"/>
                <a:cs typeface="ＭＳ Ｐゴシック" charset="0"/>
              </a:rPr>
              <a:t>simulations and </a:t>
            </a:r>
            <a:r>
              <a:rPr lang="fr-CH" sz="4000" dirty="0" err="1" smtClean="0">
                <a:latin typeface="Arial Narrow" pitchFamily="34" charset="0"/>
                <a:cs typeface="ＭＳ Ｐゴシック" charset="0"/>
              </a:rPr>
              <a:t>theory</a:t>
            </a:r>
            <a:endParaRPr lang="fr-CH" sz="40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  <a:cs typeface="ＭＳ Ｐゴシック" charset="0"/>
              </a:rPr>
              <a:t>          - simulations and </a:t>
            </a:r>
            <a:r>
              <a:rPr lang="fr-CH" sz="400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lang="fr-CH" sz="40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9</a:t>
            </a:r>
            <a:r>
              <a:rPr kumimoji="0" lang="fr-CH" sz="48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.6. </a:t>
            </a:r>
            <a:r>
              <a:rPr kumimoji="0" lang="fr-CH" sz="48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Decisions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, actions, volition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the </a:t>
            </a:r>
            <a:r>
              <a:rPr kumimoji="0" lang="fr-CH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problem</a:t>
            </a: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free </a:t>
            </a:r>
            <a:r>
              <a:rPr kumimoji="0" lang="fr-CH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will</a:t>
            </a: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880936" y="8797258"/>
            <a:ext cx="8838446" cy="19297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9748" y="7785395"/>
            <a:ext cx="7853368" cy="249299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9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16 </a:t>
            </a:r>
            <a:r>
              <a:rPr lang="en-US" sz="4000" dirty="0" smtClean="0"/>
              <a:t>(except 16.4.2)</a:t>
            </a:r>
          </a:p>
        </p:txBody>
      </p:sp>
      <p:pic>
        <p:nvPicPr>
          <p:cNvPr id="11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22526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636557" y="923396"/>
            <a:ext cx="2035178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Simulation of 3 populations of spiking neurons, unbiased strong input</a:t>
            </a: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15954704" y="1977878"/>
            <a:ext cx="5772602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/>
              <a:t>X.J. Wang, 2002</a:t>
            </a:r>
          </a:p>
          <a:p>
            <a:r>
              <a:rPr lang="en-US" i="1" dirty="0"/>
              <a:t>  NEURON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7359807" y="8031231"/>
            <a:ext cx="5934648" cy="3409399"/>
            <a:chOff x="5660707" y="7887751"/>
            <a:chExt cx="7506341" cy="3409399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 rot="-5400000">
              <a:off x="5846530" y="7701928"/>
              <a:ext cx="1732830" cy="2104476"/>
              <a:chOff x="4611" y="3499"/>
              <a:chExt cx="715" cy="692"/>
            </a:xfrm>
          </p:grpSpPr>
          <p:sp>
            <p:nvSpPr>
              <p:cNvPr id="16473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4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5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6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7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8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9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0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1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2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3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4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5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6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8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9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0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1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8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9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0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1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2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3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4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5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6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10991297" y="7944012"/>
              <a:ext cx="2175751" cy="1676569"/>
              <a:chOff x="4611" y="3499"/>
              <a:chExt cx="715" cy="692"/>
            </a:xfrm>
          </p:grpSpPr>
          <p:sp>
            <p:nvSpPr>
              <p:cNvPr id="16439" name="Oval 63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0" name="Oval 64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1" name="Oval 65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2" name="Oval 66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3" name="Oval 67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4" name="Oval 68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5" name="Oval 69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6" name="Oval 70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7" name="Oval 71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8" name="Oval 72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9" name="Oval 73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0" name="Oval 74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1" name="Oval 75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2" name="Oval 76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Oval 77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4" name="Line 7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5" name="Line 79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6" name="Line 80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7" name="Line 81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8" name="Line 82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9" name="Line 83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0" name="Line 84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1" name="Line 85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2" name="Line 86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3" name="Line 87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4" name="Line 88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5" name="Line 89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6" name="Line 90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7" name="Line 91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8" name="Line 92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9" name="Line 93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0" name="Line 94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1" name="Line 95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2" name="Line 96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64"/>
            <p:cNvGrpSpPr>
              <a:grpSpLocks/>
            </p:cNvGrpSpPr>
            <p:nvPr/>
          </p:nvGrpSpPr>
          <p:grpSpPr bwMode="auto">
            <a:xfrm rot="10800000">
              <a:off x="8102799" y="9620581"/>
              <a:ext cx="2175751" cy="1676569"/>
              <a:chOff x="4611" y="3499"/>
              <a:chExt cx="715" cy="692"/>
            </a:xfrm>
          </p:grpSpPr>
          <p:sp>
            <p:nvSpPr>
              <p:cNvPr id="16405" name="Oval 36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6" name="Oval 36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7" name="Oval 36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Oval 36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Oval 36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Oval 37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Oval 37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Oval 37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Oval 37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Oval 37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Oval 37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6" name="Oval 37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7" name="Oval 37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8" name="Oval 37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9" name="Oval 37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0" name="Line 38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1" name="Line 38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Line 38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Line 38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Line 38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Line 38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6" name="Line 38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Line 38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8" name="Line 38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9" name="Line 38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0" name="Line 39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1" name="Line 39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2" name="Line 39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3" name="Line 39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Line 39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5" name="Line 39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Line 39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Line 39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Line 39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5" name="Freeform 401"/>
            <p:cNvSpPr>
              <a:spLocks/>
            </p:cNvSpPr>
            <p:nvPr/>
          </p:nvSpPr>
          <p:spPr bwMode="auto">
            <a:xfrm>
              <a:off x="7168728" y="9493996"/>
              <a:ext cx="1102881" cy="1209605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6396" name="Freeform 402"/>
            <p:cNvSpPr>
              <a:spLocks/>
            </p:cNvSpPr>
            <p:nvPr/>
          </p:nvSpPr>
          <p:spPr bwMode="auto">
            <a:xfrm flipH="1">
              <a:off x="10571152" y="9333653"/>
              <a:ext cx="1102881" cy="1209605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6397" name="Freeform 403"/>
            <p:cNvSpPr>
              <a:spLocks/>
            </p:cNvSpPr>
            <p:nvPr/>
          </p:nvSpPr>
          <p:spPr bwMode="auto">
            <a:xfrm flipV="1">
              <a:off x="10229786" y="9060788"/>
              <a:ext cx="1102881" cy="1099896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6398" name="Freeform 404"/>
            <p:cNvSpPr>
              <a:spLocks/>
            </p:cNvSpPr>
            <p:nvPr/>
          </p:nvSpPr>
          <p:spPr bwMode="auto">
            <a:xfrm flipH="1" flipV="1">
              <a:off x="7506345" y="9060788"/>
              <a:ext cx="1102881" cy="1099896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6386" name="Object 415"/>
            <p:cNvGraphicFramePr>
              <a:graphicFrameLocks noChangeAspect="1"/>
            </p:cNvGraphicFramePr>
            <p:nvPr/>
          </p:nvGraphicFramePr>
          <p:xfrm>
            <a:off x="11355173" y="9890632"/>
            <a:ext cx="1211667" cy="708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818" name="Equation" r:id="rId4" imgW="241200" imgH="190440" progId="Equation.3">
                    <p:embed/>
                  </p:oleObj>
                </mc:Choice>
                <mc:Fallback>
                  <p:oleObj name="Equation" r:id="rId4" imgW="2412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55173" y="9890632"/>
                          <a:ext cx="1211667" cy="7088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7" name="Object 416"/>
            <p:cNvGraphicFramePr>
              <a:graphicFrameLocks noChangeAspect="1"/>
            </p:cNvGraphicFramePr>
            <p:nvPr/>
          </p:nvGraphicFramePr>
          <p:xfrm>
            <a:off x="8125307" y="8872314"/>
            <a:ext cx="1211670" cy="708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819" name="Equation" r:id="rId6" imgW="241200" imgH="190440" progId="Equation.3">
                    <p:embed/>
                  </p:oleObj>
                </mc:Choice>
                <mc:Fallback>
                  <p:oleObj name="Equation" r:id="rId6" imgW="2412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5307" y="8872314"/>
                          <a:ext cx="1211670" cy="7088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8" name="Object 417"/>
            <p:cNvGraphicFramePr>
              <a:graphicFrameLocks noChangeAspect="1"/>
            </p:cNvGraphicFramePr>
            <p:nvPr/>
          </p:nvGraphicFramePr>
          <p:xfrm>
            <a:off x="6722323" y="9873754"/>
            <a:ext cx="1211670" cy="708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820" name="Equation" r:id="rId8" imgW="241200" imgH="190440" progId="Equation.3">
                    <p:embed/>
                  </p:oleObj>
                </mc:Choice>
                <mc:Fallback>
                  <p:oleObj name="Equation" r:id="rId8" imgW="2412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2323" y="9873754"/>
                          <a:ext cx="1211670" cy="7088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399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23852" y="2025386"/>
            <a:ext cx="12330851" cy="524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400" name="Straight Arrow Connector 245"/>
          <p:cNvCxnSpPr>
            <a:cxnSpLocks noChangeShapeType="1"/>
          </p:cNvCxnSpPr>
          <p:nvPr/>
        </p:nvCxnSpPr>
        <p:spPr bwMode="auto">
          <a:xfrm>
            <a:off x="3332448" y="3926998"/>
            <a:ext cx="102493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401" name="Straight Arrow Connector 246"/>
          <p:cNvCxnSpPr>
            <a:cxnSpLocks noChangeShapeType="1"/>
          </p:cNvCxnSpPr>
          <p:nvPr/>
        </p:nvCxnSpPr>
        <p:spPr bwMode="auto">
          <a:xfrm>
            <a:off x="3332448" y="3040892"/>
            <a:ext cx="1024933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16402" name="TextBox 247"/>
          <p:cNvSpPr txBox="1">
            <a:spLocks noChangeArrowheads="1"/>
          </p:cNvSpPr>
          <p:nvPr/>
        </p:nvSpPr>
        <p:spPr bwMode="auto">
          <a:xfrm>
            <a:off x="474789" y="3595059"/>
            <a:ext cx="307462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Popul.1 </a:t>
            </a:r>
          </a:p>
        </p:txBody>
      </p:sp>
      <p:sp>
        <p:nvSpPr>
          <p:cNvPr id="16403" name="TextBox 248"/>
          <p:cNvSpPr txBox="1">
            <a:spLocks noChangeArrowheads="1"/>
          </p:cNvSpPr>
          <p:nvPr/>
        </p:nvSpPr>
        <p:spPr bwMode="auto">
          <a:xfrm>
            <a:off x="305980" y="2658319"/>
            <a:ext cx="327820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Popul</a:t>
            </a:r>
            <a:r>
              <a:rPr lang="en-US" dirty="0">
                <a:solidFill>
                  <a:schemeClr val="tx2"/>
                </a:solidFill>
              </a:rPr>
              <a:t>. 2 </a:t>
            </a:r>
          </a:p>
        </p:txBody>
      </p:sp>
      <p:sp>
        <p:nvSpPr>
          <p:cNvPr id="16404" name="TextBox 249"/>
          <p:cNvSpPr txBox="1">
            <a:spLocks noChangeArrowheads="1"/>
          </p:cNvSpPr>
          <p:nvPr/>
        </p:nvSpPr>
        <p:spPr bwMode="auto">
          <a:xfrm>
            <a:off x="1487639" y="6202744"/>
            <a:ext cx="307141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stimulus</a:t>
            </a: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99556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itle 3"/>
          <p:cNvSpPr txBox="1">
            <a:spLocks/>
          </p:cNvSpPr>
          <p:nvPr/>
        </p:nvSpPr>
        <p:spPr>
          <a:xfrm>
            <a:off x="636556" y="0"/>
            <a:ext cx="20734969" cy="1088646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9.5.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Decisions in populations of neurons: simulation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126986" y="4013353"/>
          <a:ext cx="2460850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48" name="Equation" r:id="rId4" imgW="469800" imgH="241200" progId="Equation.3">
                  <p:embed/>
                </p:oleObj>
              </mc:Choice>
              <mc:Fallback>
                <p:oleObj name="Equation" r:id="rId4" imgW="469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986" y="4013353"/>
                        <a:ext cx="2460850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11145101" y="5846202"/>
            <a:ext cx="7413564" cy="282628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 err="1">
                <a:solidFill>
                  <a:srgbClr val="FF0000"/>
                </a:solidFill>
              </a:rPr>
              <a:t>Weak</a:t>
            </a:r>
            <a:r>
              <a:rPr lang="fr-CH" b="0" dirty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unbiased</a:t>
            </a:r>
            <a:r>
              <a:rPr lang="fr-CH" b="0" dirty="0" smtClean="0">
                <a:solidFill>
                  <a:srgbClr val="FF0000"/>
                </a:solidFill>
              </a:rPr>
              <a:t> </a:t>
            </a:r>
            <a:r>
              <a:rPr lang="fr-CH" b="0" dirty="0">
                <a:solidFill>
                  <a:srgbClr val="FF0000"/>
                </a:solidFill>
              </a:rPr>
              <a:t>input:</a:t>
            </a:r>
          </a:p>
          <a:p>
            <a:r>
              <a:rPr lang="fr-CH" b="0" dirty="0">
                <a:solidFill>
                  <a:srgbClr val="FF0000"/>
                </a:solidFill>
              </a:rPr>
              <a:t>   Stable </a:t>
            </a:r>
            <a:r>
              <a:rPr lang="fr-CH" b="0" dirty="0" err="1">
                <a:solidFill>
                  <a:srgbClr val="FF0000"/>
                </a:solidFill>
              </a:rPr>
              <a:t>fixed</a:t>
            </a:r>
            <a:r>
              <a:rPr lang="fr-CH" b="0" dirty="0">
                <a:solidFill>
                  <a:srgbClr val="FF0000"/>
                </a:solidFill>
              </a:rPr>
              <a:t> </a:t>
            </a:r>
            <a:r>
              <a:rPr lang="fr-CH" b="0" dirty="0" smtClean="0">
                <a:solidFill>
                  <a:srgbClr val="FF0000"/>
                </a:solidFill>
              </a:rPr>
              <a:t>point</a:t>
            </a:r>
          </a:p>
          <a:p>
            <a:r>
              <a:rPr lang="fr-CH" dirty="0" smtClean="0">
                <a:solidFill>
                  <a:srgbClr val="FF0000"/>
                </a:solidFill>
              </a:rPr>
              <a:t>   </a:t>
            </a:r>
            <a:r>
              <a:rPr lang="fr-CH" dirty="0" smtClean="0">
                <a:solidFill>
                  <a:srgbClr val="FF0000"/>
                </a:solidFill>
                <a:sym typeface="Wingdings" pitchFamily="2" charset="2"/>
              </a:rPr>
              <a:t> no </a:t>
            </a:r>
            <a:r>
              <a:rPr lang="fr-CH" dirty="0" err="1" smtClean="0">
                <a:solidFill>
                  <a:srgbClr val="FF0000"/>
                </a:solidFill>
                <a:sym typeface="Wingdings" pitchFamily="2" charset="2"/>
              </a:rPr>
              <a:t>decision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10249" name="Line 6"/>
          <p:cNvSpPr>
            <a:spLocks noChangeShapeType="1"/>
          </p:cNvSpPr>
          <p:nvPr/>
        </p:nvSpPr>
        <p:spPr bwMode="auto">
          <a:xfrm flipV="1">
            <a:off x="6208395" y="5290470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0" name="Line 7"/>
          <p:cNvSpPr>
            <a:spLocks noChangeShapeType="1"/>
          </p:cNvSpPr>
          <p:nvPr/>
        </p:nvSpPr>
        <p:spPr bwMode="auto">
          <a:xfrm>
            <a:off x="3488706" y="8609852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1" name="Line 8"/>
          <p:cNvSpPr>
            <a:spLocks noChangeShapeType="1"/>
          </p:cNvSpPr>
          <p:nvPr/>
        </p:nvSpPr>
        <p:spPr bwMode="auto">
          <a:xfrm flipV="1">
            <a:off x="6208397" y="4778499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2" name="Line 9"/>
          <p:cNvSpPr>
            <a:spLocks noChangeShapeType="1"/>
          </p:cNvSpPr>
          <p:nvPr/>
        </p:nvSpPr>
        <p:spPr bwMode="auto">
          <a:xfrm>
            <a:off x="7059938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3" name="Line 10"/>
          <p:cNvSpPr>
            <a:spLocks noChangeShapeType="1"/>
          </p:cNvSpPr>
          <p:nvPr/>
        </p:nvSpPr>
        <p:spPr bwMode="auto">
          <a:xfrm>
            <a:off x="7742674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4" name="Line 11"/>
          <p:cNvSpPr>
            <a:spLocks noChangeShapeType="1"/>
          </p:cNvSpPr>
          <p:nvPr/>
        </p:nvSpPr>
        <p:spPr bwMode="auto">
          <a:xfrm>
            <a:off x="8421660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5" name="Line 12"/>
          <p:cNvSpPr>
            <a:spLocks noChangeShapeType="1"/>
          </p:cNvSpPr>
          <p:nvPr/>
        </p:nvSpPr>
        <p:spPr bwMode="auto">
          <a:xfrm>
            <a:off x="9100643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6" name="Line 13"/>
          <p:cNvSpPr>
            <a:spLocks noChangeShapeType="1"/>
          </p:cNvSpPr>
          <p:nvPr/>
        </p:nvSpPr>
        <p:spPr bwMode="auto">
          <a:xfrm>
            <a:off x="9783379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7" name="Line 14"/>
          <p:cNvSpPr>
            <a:spLocks noChangeShapeType="1"/>
          </p:cNvSpPr>
          <p:nvPr/>
        </p:nvSpPr>
        <p:spPr bwMode="auto">
          <a:xfrm>
            <a:off x="10462365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8" name="Line 15"/>
          <p:cNvSpPr>
            <a:spLocks noChangeShapeType="1"/>
          </p:cNvSpPr>
          <p:nvPr/>
        </p:nvSpPr>
        <p:spPr bwMode="auto">
          <a:xfrm>
            <a:off x="11145101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9" name="Line 16"/>
          <p:cNvSpPr>
            <a:spLocks noChangeShapeType="1"/>
          </p:cNvSpPr>
          <p:nvPr/>
        </p:nvSpPr>
        <p:spPr bwMode="auto">
          <a:xfrm>
            <a:off x="4509058" y="6823575"/>
            <a:ext cx="2209514" cy="7623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0" name="Freeform 17"/>
          <p:cNvSpPr>
            <a:spLocks/>
          </p:cNvSpPr>
          <p:nvPr/>
        </p:nvSpPr>
        <p:spPr bwMode="auto">
          <a:xfrm rot="5400000" flipH="1" flipV="1">
            <a:off x="6401288" y="7903192"/>
            <a:ext cx="2168849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1" name="Line 18"/>
          <p:cNvSpPr>
            <a:spLocks noChangeShapeType="1"/>
          </p:cNvSpPr>
          <p:nvPr/>
        </p:nvSpPr>
        <p:spPr bwMode="auto">
          <a:xfrm>
            <a:off x="6039587" y="809788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2" name="Line 19"/>
          <p:cNvSpPr>
            <a:spLocks noChangeShapeType="1"/>
          </p:cNvSpPr>
          <p:nvPr/>
        </p:nvSpPr>
        <p:spPr bwMode="auto">
          <a:xfrm>
            <a:off x="6039587" y="7588719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3" name="Line 20"/>
          <p:cNvSpPr>
            <a:spLocks noChangeShapeType="1"/>
          </p:cNvSpPr>
          <p:nvPr/>
        </p:nvSpPr>
        <p:spPr bwMode="auto">
          <a:xfrm>
            <a:off x="6039587" y="7079561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4" name="Line 21"/>
          <p:cNvSpPr>
            <a:spLocks noChangeShapeType="1"/>
          </p:cNvSpPr>
          <p:nvPr/>
        </p:nvSpPr>
        <p:spPr bwMode="auto">
          <a:xfrm>
            <a:off x="6039587" y="656758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5" name="Line 22"/>
          <p:cNvSpPr>
            <a:spLocks noChangeShapeType="1"/>
          </p:cNvSpPr>
          <p:nvPr/>
        </p:nvSpPr>
        <p:spPr bwMode="auto">
          <a:xfrm>
            <a:off x="6039587" y="605842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6" name="Freeform 24"/>
          <p:cNvSpPr>
            <a:spLocks/>
          </p:cNvSpPr>
          <p:nvPr/>
        </p:nvSpPr>
        <p:spPr bwMode="auto">
          <a:xfrm rot="-5400000" flipH="1" flipV="1">
            <a:off x="2657494" y="4969197"/>
            <a:ext cx="2168851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7" name="Line 25"/>
          <p:cNvSpPr>
            <a:spLocks noChangeShapeType="1"/>
          </p:cNvSpPr>
          <p:nvPr/>
        </p:nvSpPr>
        <p:spPr bwMode="auto">
          <a:xfrm>
            <a:off x="7742675" y="8224465"/>
            <a:ext cx="847793" cy="153029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8" name="Freeform 26"/>
          <p:cNvSpPr>
            <a:spLocks/>
          </p:cNvSpPr>
          <p:nvPr/>
        </p:nvSpPr>
        <p:spPr bwMode="auto">
          <a:xfrm rot="10800000" flipV="1">
            <a:off x="8590468" y="9754757"/>
            <a:ext cx="2892250" cy="115053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9" name="Freeform 27"/>
          <p:cNvSpPr>
            <a:spLocks/>
          </p:cNvSpPr>
          <p:nvPr/>
        </p:nvSpPr>
        <p:spPr bwMode="auto">
          <a:xfrm rot="10800000" flipH="1">
            <a:off x="4846675" y="7200521"/>
            <a:ext cx="2892250" cy="115053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02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219922"/>
              </p:ext>
            </p:extLst>
          </p:nvPr>
        </p:nvGraphicFramePr>
        <p:xfrm>
          <a:off x="10634925" y="9884156"/>
          <a:ext cx="2247357" cy="93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49" name="Equation" r:id="rId6" imgW="482400" imgH="241200" progId="Equation.3">
                  <p:embed/>
                </p:oleObj>
              </mc:Choice>
              <mc:Fallback>
                <p:oleObj name="Equation" r:id="rId6" imgW="482400" imgH="2412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4925" y="9884156"/>
                        <a:ext cx="2247357" cy="9367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007491"/>
              </p:ext>
            </p:extLst>
          </p:nvPr>
        </p:nvGraphicFramePr>
        <p:xfrm>
          <a:off x="11655278" y="4269337"/>
          <a:ext cx="3701264" cy="93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50" name="Equation" r:id="rId8" imgW="888840" imgH="241200" progId="Equation.3">
                  <p:embed/>
                </p:oleObj>
              </mc:Choice>
              <mc:Fallback>
                <p:oleObj name="Equation" r:id="rId8" imgW="888840" imgH="241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5278" y="4269337"/>
                        <a:ext cx="3701264" cy="9367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" name="Line 34"/>
          <p:cNvSpPr>
            <a:spLocks noChangeShapeType="1"/>
          </p:cNvSpPr>
          <p:nvPr/>
        </p:nvSpPr>
        <p:spPr bwMode="auto">
          <a:xfrm flipV="1">
            <a:off x="6380955" y="8097880"/>
            <a:ext cx="510176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1" name="Line 35"/>
          <p:cNvSpPr>
            <a:spLocks noChangeShapeType="1"/>
          </p:cNvSpPr>
          <p:nvPr/>
        </p:nvSpPr>
        <p:spPr bwMode="auto">
          <a:xfrm flipH="1" flipV="1">
            <a:off x="8080291" y="9116200"/>
            <a:ext cx="0" cy="5119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2" name="Line 36"/>
          <p:cNvSpPr>
            <a:spLocks noChangeShapeType="1"/>
          </p:cNvSpPr>
          <p:nvPr/>
        </p:nvSpPr>
        <p:spPr bwMode="auto">
          <a:xfrm flipH="1" flipV="1">
            <a:off x="8080292" y="8989611"/>
            <a:ext cx="682736" cy="28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3" name="Line 37"/>
          <p:cNvSpPr>
            <a:spLocks noChangeShapeType="1"/>
          </p:cNvSpPr>
          <p:nvPr/>
        </p:nvSpPr>
        <p:spPr bwMode="auto">
          <a:xfrm flipV="1">
            <a:off x="4846675" y="7332735"/>
            <a:ext cx="682736" cy="2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4" name="Line 38"/>
          <p:cNvSpPr>
            <a:spLocks noChangeShapeType="1"/>
          </p:cNvSpPr>
          <p:nvPr/>
        </p:nvSpPr>
        <p:spPr bwMode="auto">
          <a:xfrm rot="5400000" flipV="1">
            <a:off x="5440357" y="7074873"/>
            <a:ext cx="511972" cy="3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Comparison:  Simulation and Theory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864790" y="9754756"/>
            <a:ext cx="7681911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Exercise 2 at home:</a:t>
            </a:r>
          </a:p>
          <a:p>
            <a:r>
              <a:rPr lang="en-US" sz="4400" dirty="0" smtClean="0"/>
              <a:t> stability of symmetric solution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356360" y="1677760"/>
            <a:ext cx="1742335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Before stimulus is given: symmetric but small input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7738925" y="2892095"/>
            <a:ext cx="4602281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</a:t>
            </a:r>
            <a:endParaRPr lang="en-US" sz="3800" dirty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48379"/>
              </p:ext>
            </p:extLst>
          </p:nvPr>
        </p:nvGraphicFramePr>
        <p:xfrm>
          <a:off x="4430281" y="3368330"/>
          <a:ext cx="1778116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24" name="Equation" r:id="rId4" imgW="469800" imgH="241200" progId="Equation.3">
                  <p:embed/>
                </p:oleObj>
              </mc:Choice>
              <mc:Fallback>
                <p:oleObj name="Equation" r:id="rId4" imgW="469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281" y="3368330"/>
                        <a:ext cx="1778116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Line 6"/>
          <p:cNvSpPr>
            <a:spLocks noChangeShapeType="1"/>
          </p:cNvSpPr>
          <p:nvPr/>
        </p:nvSpPr>
        <p:spPr bwMode="auto">
          <a:xfrm flipV="1">
            <a:off x="6208395" y="4943629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2" name="Line 7"/>
          <p:cNvSpPr>
            <a:spLocks noChangeShapeType="1"/>
          </p:cNvSpPr>
          <p:nvPr/>
        </p:nvSpPr>
        <p:spPr bwMode="auto">
          <a:xfrm>
            <a:off x="3488706" y="8263011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3" name="Line 8"/>
          <p:cNvSpPr>
            <a:spLocks noChangeShapeType="1"/>
          </p:cNvSpPr>
          <p:nvPr/>
        </p:nvSpPr>
        <p:spPr bwMode="auto">
          <a:xfrm flipV="1">
            <a:off x="6208397" y="4431658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4" name="Line 9"/>
          <p:cNvSpPr>
            <a:spLocks noChangeShapeType="1"/>
          </p:cNvSpPr>
          <p:nvPr/>
        </p:nvSpPr>
        <p:spPr bwMode="auto">
          <a:xfrm>
            <a:off x="7059938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5" name="Line 10"/>
          <p:cNvSpPr>
            <a:spLocks noChangeShapeType="1"/>
          </p:cNvSpPr>
          <p:nvPr/>
        </p:nvSpPr>
        <p:spPr bwMode="auto">
          <a:xfrm>
            <a:off x="7742674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6" name="Line 11"/>
          <p:cNvSpPr>
            <a:spLocks noChangeShapeType="1"/>
          </p:cNvSpPr>
          <p:nvPr/>
        </p:nvSpPr>
        <p:spPr bwMode="auto">
          <a:xfrm>
            <a:off x="8421660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7" name="Line 12"/>
          <p:cNvSpPr>
            <a:spLocks noChangeShapeType="1"/>
          </p:cNvSpPr>
          <p:nvPr/>
        </p:nvSpPr>
        <p:spPr bwMode="auto">
          <a:xfrm>
            <a:off x="9100643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8" name="Line 13"/>
          <p:cNvSpPr>
            <a:spLocks noChangeShapeType="1"/>
          </p:cNvSpPr>
          <p:nvPr/>
        </p:nvSpPr>
        <p:spPr bwMode="auto">
          <a:xfrm>
            <a:off x="9783379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9" name="Line 14"/>
          <p:cNvSpPr>
            <a:spLocks noChangeShapeType="1"/>
          </p:cNvSpPr>
          <p:nvPr/>
        </p:nvSpPr>
        <p:spPr bwMode="auto">
          <a:xfrm>
            <a:off x="10462365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0" name="Line 15"/>
          <p:cNvSpPr>
            <a:spLocks noChangeShapeType="1"/>
          </p:cNvSpPr>
          <p:nvPr/>
        </p:nvSpPr>
        <p:spPr bwMode="auto">
          <a:xfrm>
            <a:off x="11145101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1" name="Line 16"/>
          <p:cNvSpPr>
            <a:spLocks noChangeShapeType="1"/>
          </p:cNvSpPr>
          <p:nvPr/>
        </p:nvSpPr>
        <p:spPr bwMode="auto">
          <a:xfrm>
            <a:off x="6891132" y="6476734"/>
            <a:ext cx="2209512" cy="7623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2" name="Freeform 17"/>
          <p:cNvSpPr>
            <a:spLocks/>
          </p:cNvSpPr>
          <p:nvPr/>
        </p:nvSpPr>
        <p:spPr bwMode="auto">
          <a:xfrm rot="5400000" flipH="1" flipV="1">
            <a:off x="8783359" y="7556350"/>
            <a:ext cx="2168849" cy="153428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3" name="Line 18"/>
          <p:cNvSpPr>
            <a:spLocks noChangeShapeType="1"/>
          </p:cNvSpPr>
          <p:nvPr/>
        </p:nvSpPr>
        <p:spPr bwMode="auto">
          <a:xfrm>
            <a:off x="6039587" y="7751039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4" name="Line 19"/>
          <p:cNvSpPr>
            <a:spLocks noChangeShapeType="1"/>
          </p:cNvSpPr>
          <p:nvPr/>
        </p:nvSpPr>
        <p:spPr bwMode="auto">
          <a:xfrm>
            <a:off x="6039587" y="724187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5" name="Line 20"/>
          <p:cNvSpPr>
            <a:spLocks noChangeShapeType="1"/>
          </p:cNvSpPr>
          <p:nvPr/>
        </p:nvSpPr>
        <p:spPr bwMode="auto">
          <a:xfrm>
            <a:off x="6039587" y="673272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6" name="Line 21"/>
          <p:cNvSpPr>
            <a:spLocks noChangeShapeType="1"/>
          </p:cNvSpPr>
          <p:nvPr/>
        </p:nvSpPr>
        <p:spPr bwMode="auto">
          <a:xfrm>
            <a:off x="6039587" y="6220747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7" name="Line 22"/>
          <p:cNvSpPr>
            <a:spLocks noChangeShapeType="1"/>
          </p:cNvSpPr>
          <p:nvPr/>
        </p:nvSpPr>
        <p:spPr bwMode="auto">
          <a:xfrm>
            <a:off x="6039587" y="5711587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8" name="Freeform 24"/>
          <p:cNvSpPr>
            <a:spLocks/>
          </p:cNvSpPr>
          <p:nvPr/>
        </p:nvSpPr>
        <p:spPr bwMode="auto">
          <a:xfrm rot="-5400000" flipH="1" flipV="1">
            <a:off x="5043318" y="4622356"/>
            <a:ext cx="2168851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9" name="Line 25"/>
          <p:cNvSpPr>
            <a:spLocks noChangeShapeType="1"/>
          </p:cNvSpPr>
          <p:nvPr/>
        </p:nvSpPr>
        <p:spPr bwMode="auto">
          <a:xfrm>
            <a:off x="7742675" y="6091348"/>
            <a:ext cx="847793" cy="153029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0" name="Freeform 26"/>
          <p:cNvSpPr>
            <a:spLocks/>
          </p:cNvSpPr>
          <p:nvPr/>
        </p:nvSpPr>
        <p:spPr bwMode="auto">
          <a:xfrm rot="10800000" flipV="1">
            <a:off x="8590468" y="7621640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1" name="Freeform 27"/>
          <p:cNvSpPr>
            <a:spLocks/>
          </p:cNvSpPr>
          <p:nvPr/>
        </p:nvSpPr>
        <p:spPr bwMode="auto">
          <a:xfrm rot="10800000" flipH="1">
            <a:off x="4846675" y="4943630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85680"/>
              </p:ext>
            </p:extLst>
          </p:nvPr>
        </p:nvGraphicFramePr>
        <p:xfrm>
          <a:off x="11452709" y="8516185"/>
          <a:ext cx="2074462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25" name="Equation" r:id="rId6" imgW="482400" imgH="241200" progId="Equation.3">
                  <p:embed/>
                </p:oleObj>
              </mc:Choice>
              <mc:Fallback>
                <p:oleObj name="Equation" r:id="rId6" imgW="482400" imgH="2412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2709" y="8516185"/>
                        <a:ext cx="2074462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562143"/>
              </p:ext>
            </p:extLst>
          </p:nvPr>
        </p:nvGraphicFramePr>
        <p:xfrm>
          <a:off x="11655277" y="3922496"/>
          <a:ext cx="2978531" cy="93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26" name="Equation" r:id="rId8" imgW="888840" imgH="241200" progId="Equation.3">
                  <p:embed/>
                </p:oleObj>
              </mc:Choice>
              <mc:Fallback>
                <p:oleObj name="Equation" r:id="rId8" imgW="888840" imgH="241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5277" y="3922496"/>
                        <a:ext cx="2978531" cy="9367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11145101" y="5307329"/>
            <a:ext cx="9608460" cy="282628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 err="1"/>
              <a:t>Homogeneous</a:t>
            </a:r>
            <a:r>
              <a:rPr lang="fr-CH" b="0" dirty="0"/>
              <a:t> solution </a:t>
            </a:r>
            <a:endParaRPr lang="fr-CH" b="0" dirty="0" smtClean="0"/>
          </a:p>
          <a:p>
            <a:r>
              <a:rPr lang="fr-CH" dirty="0" smtClean="0"/>
              <a:t>       </a:t>
            </a:r>
            <a:r>
              <a:rPr lang="fr-CH" b="0" dirty="0" smtClean="0"/>
              <a:t>= </a:t>
            </a:r>
            <a:r>
              <a:rPr lang="fr-CH" b="0" dirty="0" err="1"/>
              <a:t>saddle</a:t>
            </a:r>
            <a:r>
              <a:rPr lang="fr-CH" b="0" dirty="0"/>
              <a:t> point</a:t>
            </a:r>
          </a:p>
          <a:p>
            <a:r>
              <a:rPr lang="fr-CH" b="0" dirty="0"/>
              <a:t>    </a:t>
            </a:r>
            <a:r>
              <a:rPr lang="fr-CH" b="0" dirty="0">
                <a:sym typeface="Wingdings" pitchFamily="2" charset="2"/>
              </a:rPr>
              <a:t> </a:t>
            </a:r>
            <a:r>
              <a:rPr lang="fr-CH" b="0" dirty="0" err="1">
                <a:sym typeface="Wingdings" pitchFamily="2" charset="2"/>
              </a:rPr>
              <a:t>decision</a:t>
            </a:r>
            <a:r>
              <a:rPr lang="fr-CH" b="0" dirty="0">
                <a:sym typeface="Wingdings" pitchFamily="2" charset="2"/>
              </a:rPr>
              <a:t> must </a:t>
            </a:r>
            <a:r>
              <a:rPr lang="fr-CH" b="0" dirty="0" err="1">
                <a:sym typeface="Wingdings" pitchFamily="2" charset="2"/>
              </a:rPr>
              <a:t>be</a:t>
            </a:r>
            <a:r>
              <a:rPr lang="fr-CH" b="0" dirty="0">
                <a:sym typeface="Wingdings" pitchFamily="2" charset="2"/>
              </a:rPr>
              <a:t> </a:t>
            </a:r>
            <a:r>
              <a:rPr lang="fr-CH" b="0" dirty="0" err="1">
                <a:sym typeface="Wingdings" pitchFamily="2" charset="2"/>
              </a:rPr>
              <a:t>taken</a:t>
            </a:r>
            <a:endParaRPr lang="fr-FR" b="0" dirty="0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8763027" y="6856494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8252851" y="7368466"/>
            <a:ext cx="5101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V="1">
            <a:off x="7401308" y="6473920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7570115" y="6217933"/>
            <a:ext cx="5101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V="1">
            <a:off x="6380956" y="7877625"/>
            <a:ext cx="337617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Comparison:  Simulation and Theory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56360" y="1677760"/>
            <a:ext cx="1750671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 When stimulus is given: symmetric but strong input</a:t>
            </a:r>
            <a:endParaRPr lang="fr-CH" dirty="0"/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V="1">
            <a:off x="6777560" y="7592946"/>
            <a:ext cx="510176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V="1">
            <a:off x="6631736" y="7414599"/>
            <a:ext cx="510176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636557" y="923396"/>
            <a:ext cx="2035178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Simulation of 3 populations of spiking neurons, unbiased strong input</a:t>
            </a: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15954704" y="1977878"/>
            <a:ext cx="5772602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/>
              <a:t>X.J. Wang, 2002</a:t>
            </a:r>
          </a:p>
          <a:p>
            <a:r>
              <a:rPr lang="en-US" i="1" dirty="0"/>
              <a:t>  NEURON</a:t>
            </a: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74510" y="5975935"/>
            <a:ext cx="4750869" cy="43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" name="Group 122"/>
          <p:cNvGrpSpPr/>
          <p:nvPr/>
        </p:nvGrpSpPr>
        <p:grpSpPr>
          <a:xfrm>
            <a:off x="7359807" y="8031231"/>
            <a:ext cx="5934648" cy="3409399"/>
            <a:chOff x="5660707" y="7887751"/>
            <a:chExt cx="7506341" cy="3409399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 rot="-5400000">
              <a:off x="5846530" y="7701928"/>
              <a:ext cx="1732830" cy="2104476"/>
              <a:chOff x="4611" y="3499"/>
              <a:chExt cx="715" cy="692"/>
            </a:xfrm>
          </p:grpSpPr>
          <p:sp>
            <p:nvSpPr>
              <p:cNvPr id="16473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4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5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6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7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8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9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0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1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2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3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4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5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6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8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9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0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1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8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9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0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1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2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3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4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5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6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10991297" y="7944012"/>
              <a:ext cx="2175751" cy="1676569"/>
              <a:chOff x="4611" y="3499"/>
              <a:chExt cx="715" cy="692"/>
            </a:xfrm>
          </p:grpSpPr>
          <p:sp>
            <p:nvSpPr>
              <p:cNvPr id="16439" name="Oval 63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0" name="Oval 64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1" name="Oval 65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2" name="Oval 66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3" name="Oval 67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4" name="Oval 68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5" name="Oval 69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6" name="Oval 70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7" name="Oval 71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8" name="Oval 72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9" name="Oval 73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0" name="Oval 74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1" name="Oval 75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2" name="Oval 76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Oval 77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4" name="Line 7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5" name="Line 79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6" name="Line 80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7" name="Line 81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8" name="Line 82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9" name="Line 83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0" name="Line 84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1" name="Line 85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2" name="Line 86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3" name="Line 87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4" name="Line 88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5" name="Line 89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6" name="Line 90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7" name="Line 91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8" name="Line 92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9" name="Line 93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0" name="Line 94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1" name="Line 95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2" name="Line 96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64"/>
            <p:cNvGrpSpPr>
              <a:grpSpLocks/>
            </p:cNvGrpSpPr>
            <p:nvPr/>
          </p:nvGrpSpPr>
          <p:grpSpPr bwMode="auto">
            <a:xfrm rot="10800000">
              <a:off x="8102799" y="9620581"/>
              <a:ext cx="2175751" cy="1676569"/>
              <a:chOff x="4611" y="3499"/>
              <a:chExt cx="715" cy="692"/>
            </a:xfrm>
          </p:grpSpPr>
          <p:sp>
            <p:nvSpPr>
              <p:cNvPr id="16405" name="Oval 36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6" name="Oval 36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7" name="Oval 36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Oval 36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Oval 36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Oval 37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Oval 37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Oval 37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Oval 37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Oval 37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Oval 37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6" name="Oval 37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7" name="Oval 37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8" name="Oval 37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9" name="Oval 37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0" name="Line 38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1" name="Line 38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Line 38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Line 38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Line 38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Line 38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6" name="Line 38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Line 38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8" name="Line 38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9" name="Line 38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0" name="Line 39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1" name="Line 39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2" name="Line 39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3" name="Line 39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Line 39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5" name="Line 39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Line 39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Line 39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Line 39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5" name="Freeform 401"/>
            <p:cNvSpPr>
              <a:spLocks/>
            </p:cNvSpPr>
            <p:nvPr/>
          </p:nvSpPr>
          <p:spPr bwMode="auto">
            <a:xfrm>
              <a:off x="7168728" y="9493996"/>
              <a:ext cx="1102881" cy="1209605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6396" name="Freeform 402"/>
            <p:cNvSpPr>
              <a:spLocks/>
            </p:cNvSpPr>
            <p:nvPr/>
          </p:nvSpPr>
          <p:spPr bwMode="auto">
            <a:xfrm flipH="1">
              <a:off x="10571152" y="9333653"/>
              <a:ext cx="1102881" cy="1209605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6397" name="Freeform 403"/>
            <p:cNvSpPr>
              <a:spLocks/>
            </p:cNvSpPr>
            <p:nvPr/>
          </p:nvSpPr>
          <p:spPr bwMode="auto">
            <a:xfrm flipV="1">
              <a:off x="10229786" y="9060788"/>
              <a:ext cx="1102881" cy="1099896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6398" name="Freeform 404"/>
            <p:cNvSpPr>
              <a:spLocks/>
            </p:cNvSpPr>
            <p:nvPr/>
          </p:nvSpPr>
          <p:spPr bwMode="auto">
            <a:xfrm flipH="1" flipV="1">
              <a:off x="7506345" y="9060788"/>
              <a:ext cx="1102881" cy="1099896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6386" name="Object 415"/>
            <p:cNvGraphicFramePr>
              <a:graphicFrameLocks noChangeAspect="1"/>
            </p:cNvGraphicFramePr>
            <p:nvPr/>
          </p:nvGraphicFramePr>
          <p:xfrm>
            <a:off x="11355173" y="9890632"/>
            <a:ext cx="1211667" cy="708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851" name="Equation" r:id="rId5" imgW="241200" imgH="190440" progId="Equation.3">
                    <p:embed/>
                  </p:oleObj>
                </mc:Choice>
                <mc:Fallback>
                  <p:oleObj name="Equation" r:id="rId5" imgW="241200" imgH="190440" progId="Equation.3">
                    <p:embed/>
                    <p:pic>
                      <p:nvPicPr>
                        <p:cNvPr id="0" name="Object 4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55173" y="9890632"/>
                          <a:ext cx="1211667" cy="7088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7" name="Object 416"/>
            <p:cNvGraphicFramePr>
              <a:graphicFrameLocks noChangeAspect="1"/>
            </p:cNvGraphicFramePr>
            <p:nvPr/>
          </p:nvGraphicFramePr>
          <p:xfrm>
            <a:off x="8125307" y="8872314"/>
            <a:ext cx="1211670" cy="708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852" name="Equation" r:id="rId7" imgW="241200" imgH="190440" progId="Equation.3">
                    <p:embed/>
                  </p:oleObj>
                </mc:Choice>
                <mc:Fallback>
                  <p:oleObj name="Equation" r:id="rId7" imgW="241200" imgH="190440" progId="Equation.3">
                    <p:embed/>
                    <p:pic>
                      <p:nvPicPr>
                        <p:cNvPr id="0" name="Object 4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5307" y="8872314"/>
                          <a:ext cx="1211670" cy="7088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8" name="Object 417"/>
            <p:cNvGraphicFramePr>
              <a:graphicFrameLocks noChangeAspect="1"/>
            </p:cNvGraphicFramePr>
            <p:nvPr/>
          </p:nvGraphicFramePr>
          <p:xfrm>
            <a:off x="6722323" y="9873754"/>
            <a:ext cx="1211670" cy="708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853" name="Equation" r:id="rId9" imgW="241200" imgH="190440" progId="Equation.3">
                    <p:embed/>
                  </p:oleObj>
                </mc:Choice>
                <mc:Fallback>
                  <p:oleObj name="Equation" r:id="rId9" imgW="241200" imgH="190440" progId="Equation.3">
                    <p:embed/>
                    <p:pic>
                      <p:nvPicPr>
                        <p:cNvPr id="0" name="Object 4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2323" y="9873754"/>
                          <a:ext cx="1211670" cy="7088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399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23852" y="2025386"/>
            <a:ext cx="12330851" cy="524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400" name="Straight Arrow Connector 245"/>
          <p:cNvCxnSpPr>
            <a:cxnSpLocks noChangeShapeType="1"/>
          </p:cNvCxnSpPr>
          <p:nvPr/>
        </p:nvCxnSpPr>
        <p:spPr bwMode="auto">
          <a:xfrm>
            <a:off x="3332448" y="3926998"/>
            <a:ext cx="102493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401" name="Straight Arrow Connector 246"/>
          <p:cNvCxnSpPr>
            <a:cxnSpLocks noChangeShapeType="1"/>
          </p:cNvCxnSpPr>
          <p:nvPr/>
        </p:nvCxnSpPr>
        <p:spPr bwMode="auto">
          <a:xfrm>
            <a:off x="3332448" y="3040892"/>
            <a:ext cx="1024933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16402" name="TextBox 247"/>
          <p:cNvSpPr txBox="1">
            <a:spLocks noChangeArrowheads="1"/>
          </p:cNvSpPr>
          <p:nvPr/>
        </p:nvSpPr>
        <p:spPr bwMode="auto">
          <a:xfrm>
            <a:off x="474789" y="3595059"/>
            <a:ext cx="307462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Popul.1 </a:t>
            </a:r>
          </a:p>
        </p:txBody>
      </p:sp>
      <p:sp>
        <p:nvSpPr>
          <p:cNvPr id="16403" name="TextBox 248"/>
          <p:cNvSpPr txBox="1">
            <a:spLocks noChangeArrowheads="1"/>
          </p:cNvSpPr>
          <p:nvPr/>
        </p:nvSpPr>
        <p:spPr bwMode="auto">
          <a:xfrm>
            <a:off x="305980" y="2658319"/>
            <a:ext cx="327820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Popul</a:t>
            </a:r>
            <a:r>
              <a:rPr lang="en-US" dirty="0">
                <a:solidFill>
                  <a:schemeClr val="tx2"/>
                </a:solidFill>
              </a:rPr>
              <a:t>. 2 </a:t>
            </a:r>
          </a:p>
        </p:txBody>
      </p:sp>
      <p:sp>
        <p:nvSpPr>
          <p:cNvPr id="16404" name="TextBox 249"/>
          <p:cNvSpPr txBox="1">
            <a:spLocks noChangeArrowheads="1"/>
          </p:cNvSpPr>
          <p:nvPr/>
        </p:nvSpPr>
        <p:spPr bwMode="auto">
          <a:xfrm>
            <a:off x="1487639" y="6202744"/>
            <a:ext cx="307141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stimulus</a:t>
            </a: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99556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itle 3"/>
          <p:cNvSpPr txBox="1">
            <a:spLocks/>
          </p:cNvSpPr>
          <p:nvPr/>
        </p:nvSpPr>
        <p:spPr>
          <a:xfrm>
            <a:off x="636556" y="0"/>
            <a:ext cx="20734969" cy="1088646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Decisions in populations of neurons: simulation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12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71965"/>
              </p:ext>
            </p:extLst>
          </p:nvPr>
        </p:nvGraphicFramePr>
        <p:xfrm>
          <a:off x="19172199" y="10203797"/>
          <a:ext cx="1398587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854" name="Equation" r:id="rId12" imgW="368280" imgH="457200" progId="Equation.3">
                  <p:embed/>
                </p:oleObj>
              </mc:Choice>
              <mc:Fallback>
                <p:oleObj name="Equation" r:id="rId12" imgW="368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2199" y="10203797"/>
                        <a:ext cx="1398587" cy="1776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21732"/>
              </p:ext>
            </p:extLst>
          </p:nvPr>
        </p:nvGraphicFramePr>
        <p:xfrm>
          <a:off x="16992918" y="5313744"/>
          <a:ext cx="13985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855" name="Equation" r:id="rId14" imgW="368280" imgH="228600" progId="Equation.3">
                  <p:embed/>
                </p:oleObj>
              </mc:Choice>
              <mc:Fallback>
                <p:oleObj name="Equation" r:id="rId14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2918" y="5313744"/>
                        <a:ext cx="1398587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254891"/>
              </p:ext>
            </p:extLst>
          </p:nvPr>
        </p:nvGraphicFramePr>
        <p:xfrm>
          <a:off x="2659988" y="4546478"/>
          <a:ext cx="1778116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64" name="Equation" r:id="rId4" imgW="469800" imgH="241200" progId="Equation.3">
                  <p:embed/>
                </p:oleObj>
              </mc:Choice>
              <mc:Fallback>
                <p:oleObj name="Equation" r:id="rId4" imgW="46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988" y="4546478"/>
                        <a:ext cx="1778116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631542" y="1384857"/>
            <a:ext cx="1332582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 err="1" smtClean="0"/>
              <a:t>Prediction</a:t>
            </a:r>
            <a:r>
              <a:rPr lang="fr-CH" b="0" dirty="0" smtClean="0"/>
              <a:t> by </a:t>
            </a:r>
            <a:r>
              <a:rPr lang="fr-CH" b="0" dirty="0" err="1" smtClean="0"/>
              <a:t>theory</a:t>
            </a:r>
            <a:r>
              <a:rPr lang="fr-CH" b="0" dirty="0" smtClean="0"/>
              <a:t> - for input </a:t>
            </a:r>
            <a:r>
              <a:rPr lang="fr-CH" b="0" dirty="0" err="1" smtClean="0"/>
              <a:t>potential</a:t>
            </a:r>
            <a:r>
              <a:rPr lang="fr-CH" b="0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 - </a:t>
            </a:r>
            <a:r>
              <a:rPr lang="fr-CH" b="0" dirty="0" smtClean="0"/>
              <a:t>population </a:t>
            </a:r>
            <a:r>
              <a:rPr lang="fr-CH" b="0" dirty="0" err="1" smtClean="0"/>
              <a:t>activity</a:t>
            </a:r>
            <a:endParaRPr lang="fr-FR" b="0" dirty="0"/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 flipV="1">
            <a:off x="5233035" y="5547917"/>
            <a:ext cx="0" cy="51028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298" name="Line 7"/>
          <p:cNvSpPr>
            <a:spLocks noChangeShapeType="1"/>
          </p:cNvSpPr>
          <p:nvPr/>
        </p:nvSpPr>
        <p:spPr bwMode="auto">
          <a:xfrm>
            <a:off x="2513346" y="9505859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299" name="Line 8"/>
          <p:cNvSpPr>
            <a:spLocks noChangeShapeType="1"/>
          </p:cNvSpPr>
          <p:nvPr/>
        </p:nvSpPr>
        <p:spPr bwMode="auto">
          <a:xfrm flipV="1">
            <a:off x="5233037" y="5674506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0" name="Line 9"/>
          <p:cNvSpPr>
            <a:spLocks noChangeShapeType="1"/>
          </p:cNvSpPr>
          <p:nvPr/>
        </p:nvSpPr>
        <p:spPr bwMode="auto">
          <a:xfrm>
            <a:off x="6084578" y="93792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1" name="Line 10"/>
          <p:cNvSpPr>
            <a:spLocks noChangeShapeType="1"/>
          </p:cNvSpPr>
          <p:nvPr/>
        </p:nvSpPr>
        <p:spPr bwMode="auto">
          <a:xfrm>
            <a:off x="6767314" y="93792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2" name="Line 11"/>
          <p:cNvSpPr>
            <a:spLocks noChangeShapeType="1"/>
          </p:cNvSpPr>
          <p:nvPr/>
        </p:nvSpPr>
        <p:spPr bwMode="auto">
          <a:xfrm>
            <a:off x="7446300" y="93792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3" name="Line 12"/>
          <p:cNvSpPr>
            <a:spLocks noChangeShapeType="1"/>
          </p:cNvSpPr>
          <p:nvPr/>
        </p:nvSpPr>
        <p:spPr bwMode="auto">
          <a:xfrm>
            <a:off x="8125283" y="93792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4" name="Line 13"/>
          <p:cNvSpPr>
            <a:spLocks noChangeShapeType="1"/>
          </p:cNvSpPr>
          <p:nvPr/>
        </p:nvSpPr>
        <p:spPr bwMode="auto">
          <a:xfrm>
            <a:off x="8808019" y="93792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5" name="Line 14"/>
          <p:cNvSpPr>
            <a:spLocks noChangeShapeType="1"/>
          </p:cNvSpPr>
          <p:nvPr/>
        </p:nvSpPr>
        <p:spPr bwMode="auto">
          <a:xfrm>
            <a:off x="9487005" y="93792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6" name="Line 15"/>
          <p:cNvSpPr>
            <a:spLocks noChangeShapeType="1"/>
          </p:cNvSpPr>
          <p:nvPr/>
        </p:nvSpPr>
        <p:spPr bwMode="auto">
          <a:xfrm>
            <a:off x="10169741" y="93792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7" name="Line 16"/>
          <p:cNvSpPr>
            <a:spLocks noChangeShapeType="1"/>
          </p:cNvSpPr>
          <p:nvPr/>
        </p:nvSpPr>
        <p:spPr bwMode="auto">
          <a:xfrm>
            <a:off x="5915772" y="7719582"/>
            <a:ext cx="2209512" cy="7623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8" name="Freeform 17"/>
          <p:cNvSpPr>
            <a:spLocks/>
          </p:cNvSpPr>
          <p:nvPr/>
        </p:nvSpPr>
        <p:spPr bwMode="auto">
          <a:xfrm rot="5400000" flipH="1" flipV="1">
            <a:off x="7466242" y="9140957"/>
            <a:ext cx="3189982" cy="1871898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9" name="Line 18"/>
          <p:cNvSpPr>
            <a:spLocks noChangeShapeType="1"/>
          </p:cNvSpPr>
          <p:nvPr/>
        </p:nvSpPr>
        <p:spPr bwMode="auto">
          <a:xfrm>
            <a:off x="5064227" y="8993887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0" name="Line 19"/>
          <p:cNvSpPr>
            <a:spLocks noChangeShapeType="1"/>
          </p:cNvSpPr>
          <p:nvPr/>
        </p:nvSpPr>
        <p:spPr bwMode="auto">
          <a:xfrm>
            <a:off x="5064227" y="8484726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1" name="Line 20"/>
          <p:cNvSpPr>
            <a:spLocks noChangeShapeType="1"/>
          </p:cNvSpPr>
          <p:nvPr/>
        </p:nvSpPr>
        <p:spPr bwMode="auto">
          <a:xfrm>
            <a:off x="5064227" y="797556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2" name="Line 21"/>
          <p:cNvSpPr>
            <a:spLocks noChangeShapeType="1"/>
          </p:cNvSpPr>
          <p:nvPr/>
        </p:nvSpPr>
        <p:spPr bwMode="auto">
          <a:xfrm>
            <a:off x="5064227" y="7463595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3" name="Line 22"/>
          <p:cNvSpPr>
            <a:spLocks noChangeShapeType="1"/>
          </p:cNvSpPr>
          <p:nvPr/>
        </p:nvSpPr>
        <p:spPr bwMode="auto">
          <a:xfrm>
            <a:off x="5064227" y="6954435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4" name="Freeform 24"/>
          <p:cNvSpPr>
            <a:spLocks/>
          </p:cNvSpPr>
          <p:nvPr/>
        </p:nvSpPr>
        <p:spPr bwMode="auto">
          <a:xfrm rot="16200000" flipH="1" flipV="1">
            <a:off x="4067958" y="5865204"/>
            <a:ext cx="2168851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5" name="Line 25"/>
          <p:cNvSpPr>
            <a:spLocks noChangeShapeType="1"/>
          </p:cNvSpPr>
          <p:nvPr/>
        </p:nvSpPr>
        <p:spPr bwMode="auto">
          <a:xfrm>
            <a:off x="6767315" y="8867299"/>
            <a:ext cx="847793" cy="153029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6" name="Freeform 26"/>
          <p:cNvSpPr>
            <a:spLocks/>
          </p:cNvSpPr>
          <p:nvPr/>
        </p:nvSpPr>
        <p:spPr bwMode="auto">
          <a:xfrm rot="10800000" flipV="1">
            <a:off x="7615108" y="10394779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7" name="Freeform 27"/>
          <p:cNvSpPr>
            <a:spLocks/>
          </p:cNvSpPr>
          <p:nvPr/>
        </p:nvSpPr>
        <p:spPr bwMode="auto">
          <a:xfrm rot="10800000" flipH="1">
            <a:off x="3871315" y="7713955"/>
            <a:ext cx="2892250" cy="115053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229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705103"/>
              </p:ext>
            </p:extLst>
          </p:nvPr>
        </p:nvGraphicFramePr>
        <p:xfrm>
          <a:off x="1665553" y="7590181"/>
          <a:ext cx="2179503" cy="93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65" name="Equation" r:id="rId6" imgW="482400" imgH="241200" progId="Equation.3">
                  <p:embed/>
                </p:oleObj>
              </mc:Choice>
              <mc:Fallback>
                <p:oleObj name="Equation" r:id="rId6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553" y="7590181"/>
                        <a:ext cx="2179503" cy="9367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713730"/>
              </p:ext>
            </p:extLst>
          </p:nvPr>
        </p:nvGraphicFramePr>
        <p:xfrm>
          <a:off x="11132503" y="4648200"/>
          <a:ext cx="2801937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66" name="Equation" r:id="rId8" imgW="736560" imgH="507960" progId="Equation.3">
                  <p:embed/>
                </p:oleObj>
              </mc:Choice>
              <mc:Fallback>
                <p:oleObj name="Equation" r:id="rId8" imgW="736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2503" y="4648200"/>
                        <a:ext cx="2801937" cy="1973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5405595" y="8993887"/>
            <a:ext cx="510176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7615108" y="10777352"/>
            <a:ext cx="682736" cy="2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V="1">
            <a:off x="5915772" y="8355327"/>
            <a:ext cx="682736" cy="28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rot="16200000" flipH="1" flipV="1">
            <a:off x="7360997" y="8353452"/>
            <a:ext cx="511972" cy="3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rot="16200000" flipH="1" flipV="1">
            <a:off x="9229143" y="10266317"/>
            <a:ext cx="511972" cy="3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3" name="Text Box 36"/>
          <p:cNvSpPr txBox="1">
            <a:spLocks noChangeArrowheads="1"/>
          </p:cNvSpPr>
          <p:nvPr/>
        </p:nvSpPr>
        <p:spPr bwMode="auto">
          <a:xfrm>
            <a:off x="9890320" y="6915368"/>
            <a:ext cx="10741783" cy="19491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Biased input = stable fixed point</a:t>
            </a:r>
          </a:p>
          <a:p>
            <a:r>
              <a:rPr lang="fr-CH" b="0"/>
              <a:t>    </a:t>
            </a:r>
            <a:r>
              <a:rPr lang="fr-CH" b="0">
                <a:sym typeface="Wingdings" pitchFamily="2" charset="2"/>
              </a:rPr>
              <a:t> decision reflects bias</a:t>
            </a:r>
            <a:endParaRPr lang="fr-FR" b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9.5.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Comparison with experiment:  biased strong input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3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666760"/>
              </p:ext>
            </p:extLst>
          </p:nvPr>
        </p:nvGraphicFramePr>
        <p:xfrm>
          <a:off x="14079007" y="2460894"/>
          <a:ext cx="3436888" cy="84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67" name="Equation" r:id="rId10" imgW="927000" imgH="203040" progId="Equation.DSMT4">
                  <p:embed/>
                </p:oleObj>
              </mc:Choice>
              <mc:Fallback>
                <p:oleObj name="Equation" r:id="rId10" imgW="927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9007" y="2460894"/>
                        <a:ext cx="3436888" cy="843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63253"/>
              </p:ext>
            </p:extLst>
          </p:nvPr>
        </p:nvGraphicFramePr>
        <p:xfrm>
          <a:off x="12978011" y="9334506"/>
          <a:ext cx="1303337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68" name="Equation" r:id="rId12" imgW="342720" imgH="457200" progId="Equation.3">
                  <p:embed/>
                </p:oleObj>
              </mc:Choice>
              <mc:Fallback>
                <p:oleObj name="Equation" r:id="rId12" imgW="342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8011" y="9334506"/>
                        <a:ext cx="1303337" cy="177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163983"/>
              </p:ext>
            </p:extLst>
          </p:nvPr>
        </p:nvGraphicFramePr>
        <p:xfrm>
          <a:off x="5067398" y="4687551"/>
          <a:ext cx="1303337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69" name="Equation" r:id="rId14" imgW="342720" imgH="457200" progId="Equation.3">
                  <p:embed/>
                </p:oleObj>
              </mc:Choice>
              <mc:Fallback>
                <p:oleObj name="Equation" r:id="rId14" imgW="342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98" y="4687551"/>
                        <a:ext cx="1303337" cy="177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699928"/>
              </p:ext>
            </p:extLst>
          </p:nvPr>
        </p:nvGraphicFramePr>
        <p:xfrm>
          <a:off x="14079007" y="1417623"/>
          <a:ext cx="1384656" cy="188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70" name="Equation" r:id="rId16" imgW="342720" imgH="457200" progId="Equation.3">
                  <p:embed/>
                </p:oleObj>
              </mc:Choice>
              <mc:Fallback>
                <p:oleObj name="Equation" r:id="rId16" imgW="342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9007" y="1417623"/>
                        <a:ext cx="1384656" cy="188724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92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26929"/>
            <a:ext cx="21607463" cy="582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1660" y="1805969"/>
            <a:ext cx="12491815" cy="806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1703035" y="6455919"/>
            <a:ext cx="925900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err="1"/>
              <a:t>Roitman</a:t>
            </a:r>
            <a:r>
              <a:rPr lang="en-US" i="1" dirty="0"/>
              <a:t> and </a:t>
            </a:r>
            <a:r>
              <a:rPr lang="en-US" i="1" dirty="0" err="1"/>
              <a:t>Shadlen</a:t>
            </a:r>
            <a:r>
              <a:rPr lang="en-US" i="1" dirty="0"/>
              <a:t> 2002</a:t>
            </a:r>
          </a:p>
        </p:txBody>
      </p:sp>
      <p:cxnSp>
        <p:nvCxnSpPr>
          <p:cNvPr id="37894" name="Straight Arrow Connector 7"/>
          <p:cNvCxnSpPr>
            <a:cxnSpLocks noChangeShapeType="1"/>
          </p:cNvCxnSpPr>
          <p:nvPr/>
        </p:nvCxnSpPr>
        <p:spPr bwMode="auto">
          <a:xfrm rot="5400000">
            <a:off x="777781" y="4363957"/>
            <a:ext cx="4180171" cy="375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7895" name="Straight Arrow Connector 9"/>
          <p:cNvCxnSpPr>
            <a:cxnSpLocks noChangeShapeType="1"/>
          </p:cNvCxnSpPr>
          <p:nvPr/>
        </p:nvCxnSpPr>
        <p:spPr bwMode="auto">
          <a:xfrm flipH="1">
            <a:off x="10803732" y="1805971"/>
            <a:ext cx="3752" cy="978935"/>
          </a:xfrm>
          <a:prstGeom prst="straightConnector1">
            <a:avLst/>
          </a:prstGeom>
          <a:noFill/>
          <a:ln w="57150" algn="ctr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37896" name="TextBox 11"/>
          <p:cNvSpPr txBox="1">
            <a:spLocks noChangeArrowheads="1"/>
          </p:cNvSpPr>
          <p:nvPr/>
        </p:nvSpPr>
        <p:spPr bwMode="auto">
          <a:xfrm>
            <a:off x="2194511" y="886107"/>
            <a:ext cx="4220206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Stimulus onset</a:t>
            </a:r>
          </a:p>
        </p:txBody>
      </p: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8564645" y="841622"/>
            <a:ext cx="510883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saccade onset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-215313" y="99556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636556" y="0"/>
            <a:ext cx="20734969" cy="1088646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9.5.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Decisions in populations of neurons: LIP data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itle 3"/>
          <p:cNvSpPr txBox="1">
            <a:spLocks/>
          </p:cNvSpPr>
          <p:nvPr/>
        </p:nvSpPr>
        <p:spPr>
          <a:xfrm>
            <a:off x="1040524" y="0"/>
            <a:ext cx="20331002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9.1.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How do </a:t>
            </a:r>
            <a:r>
              <a:rPr lang="en-US" sz="6000" dirty="0">
                <a:latin typeface="Impact" charset="0"/>
                <a:ea typeface="ＭＳ Ｐゴシック" charset="0"/>
                <a:cs typeface="Impact" charset="0"/>
              </a:rPr>
              <a:t>I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decide?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797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751" y="2536825"/>
            <a:ext cx="8810625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-215313" y="99556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636556" y="0"/>
            <a:ext cx="20734969" cy="1088646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9.5.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Decisions in populations of neurons: simulations and data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4901" y="1746769"/>
            <a:ext cx="11817659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of competing populations</a:t>
            </a:r>
          </a:p>
          <a:p>
            <a:r>
              <a:rPr lang="en-US" dirty="0"/>
              <a:t> </a:t>
            </a:r>
            <a:r>
              <a:rPr lang="en-US" dirty="0" smtClean="0"/>
              <a:t>shares properties with LIP data:</a:t>
            </a:r>
          </a:p>
          <a:p>
            <a:r>
              <a:rPr lang="en-US" dirty="0"/>
              <a:t> </a:t>
            </a:r>
            <a:r>
              <a:rPr lang="en-US" dirty="0" smtClean="0"/>
              <a:t>- faster increase for strong bias</a:t>
            </a:r>
          </a:p>
          <a:p>
            <a:r>
              <a:rPr lang="en-US" dirty="0"/>
              <a:t> </a:t>
            </a:r>
            <a:r>
              <a:rPr lang="en-US" dirty="0" smtClean="0"/>
              <a:t>- suppression for opposite saccade</a:t>
            </a:r>
          </a:p>
          <a:p>
            <a:endParaRPr lang="fr-CH" dirty="0"/>
          </a:p>
        </p:txBody>
      </p:sp>
      <p:sp>
        <p:nvSpPr>
          <p:cNvPr id="13" name="TextBox 12"/>
          <p:cNvSpPr txBox="1"/>
          <p:nvPr/>
        </p:nvSpPr>
        <p:spPr>
          <a:xfrm>
            <a:off x="4634430" y="6259564"/>
            <a:ext cx="11721094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BUT: there is no claim that</a:t>
            </a:r>
          </a:p>
          <a:p>
            <a:r>
              <a:rPr lang="en-US" dirty="0"/>
              <a:t> </a:t>
            </a:r>
            <a:r>
              <a:rPr lang="en-US" dirty="0" smtClean="0"/>
              <a:t> decision is taken in LIP</a:t>
            </a:r>
          </a:p>
          <a:p>
            <a:endParaRPr lang="en-US" dirty="0"/>
          </a:p>
          <a:p>
            <a:r>
              <a:rPr lang="en-US" dirty="0" smtClean="0"/>
              <a:t>LIP is somewhere in the processing</a:t>
            </a:r>
          </a:p>
          <a:p>
            <a:r>
              <a:rPr lang="en-US" dirty="0"/>
              <a:t> </a:t>
            </a:r>
            <a:r>
              <a:rPr lang="en-US" dirty="0" smtClean="0"/>
              <a:t>stream from input to saccades</a:t>
            </a:r>
          </a:p>
        </p:txBody>
      </p:sp>
    </p:spTree>
    <p:extLst>
      <p:ext uri="{BB962C8B-B14F-4D97-AF65-F5344CB8AC3E}">
        <p14:creationId xmlns:p14="http://schemas.microsoft.com/office/powerpoint/2010/main" val="41997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09" y="214112"/>
            <a:ext cx="16731522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839332" y="2932386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60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 – Decision models:</a:t>
            </a:r>
          </a:p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Competitive dynamics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231141" y="5271864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0324" y="1158024"/>
            <a:ext cx="10422104" cy="106682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.1 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Introduction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.2 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Perceptual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 -</a:t>
            </a:r>
            <a:r>
              <a:rPr kumimoji="0" lang="fr-CH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fr-CH" sz="4000" noProof="0" dirty="0" smtClean="0">
                <a:latin typeface="Arial Narrow" pitchFamily="34" charset="0"/>
              </a:rPr>
              <a:t>V5/MT</a:t>
            </a:r>
            <a:endParaRPr kumimoji="0" lang="fr-CH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000" dirty="0" smtClean="0">
                <a:latin typeface="Arial Narrow" pitchFamily="34" charset="0"/>
              </a:rPr>
              <a:t>      - </a:t>
            </a:r>
            <a:r>
              <a:rPr lang="fr-CH" sz="4000" dirty="0" err="1" smtClean="0">
                <a:latin typeface="Arial Narrow" pitchFamily="34" charset="0"/>
              </a:rPr>
              <a:t>Decision</a:t>
            </a:r>
            <a:r>
              <a:rPr lang="fr-CH" sz="4000" dirty="0" smtClean="0">
                <a:latin typeface="Arial Narrow" pitchFamily="34" charset="0"/>
              </a:rPr>
              <a:t> </a:t>
            </a:r>
            <a:r>
              <a:rPr lang="fr-CH" sz="4000" dirty="0" err="1" smtClean="0">
                <a:latin typeface="Arial Narrow" pitchFamily="34" charset="0"/>
              </a:rPr>
              <a:t>dynamics</a:t>
            </a:r>
            <a:r>
              <a:rPr lang="fr-CH" sz="4000" dirty="0" smtClean="0">
                <a:latin typeface="Arial Narrow" pitchFamily="34" charset="0"/>
              </a:rPr>
              <a:t>: Area LIP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9</a:t>
            </a: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.3</a:t>
            </a:r>
            <a:r>
              <a:rPr kumimoji="0" lang="fr-CH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Theory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</a:rPr>
              <a:t>         -  </a:t>
            </a:r>
            <a:r>
              <a:rPr lang="fr-CH" sz="4000" dirty="0" err="1" smtClean="0">
                <a:latin typeface="Arial Narrow" pitchFamily="34" charset="0"/>
              </a:rPr>
              <a:t>competition</a:t>
            </a:r>
            <a:r>
              <a:rPr lang="fr-CH" sz="4000" dirty="0" smtClean="0">
                <a:latin typeface="Arial Narrow" pitchFamily="34" charset="0"/>
              </a:rPr>
              <a:t> via </a:t>
            </a:r>
            <a:r>
              <a:rPr lang="fr-CH" sz="4000" dirty="0" err="1" smtClean="0">
                <a:latin typeface="Arial Narrow" pitchFamily="34" charset="0"/>
              </a:rPr>
              <a:t>shared</a:t>
            </a:r>
            <a:r>
              <a:rPr lang="fr-CH" sz="4000" dirty="0" smtClean="0">
                <a:latin typeface="Arial Narrow" pitchFamily="34" charset="0"/>
              </a:rPr>
              <a:t> inhibition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</a:rPr>
              <a:t>         -  effective 2-dim 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9.4.  Solutions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en-US" sz="48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4800" b="1" dirty="0" smtClean="0">
                <a:latin typeface="Arial Narrow" pitchFamily="34" charset="0"/>
                <a:cs typeface="ＭＳ Ｐゴシック" charset="0"/>
              </a:rPr>
              <a:t>      </a:t>
            </a:r>
            <a:r>
              <a:rPr lang="en-US" sz="4000" dirty="0" smtClean="0">
                <a:latin typeface="Arial Narrow" pitchFamily="34" charset="0"/>
                <a:cs typeface="ＭＳ Ｐゴシック" charset="0"/>
              </a:rPr>
              <a:t>- symmetric case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        -biased case</a:t>
            </a:r>
            <a:endParaRPr kumimoji="0" lang="fr-CH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noProof="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9.5. Simulations and </a:t>
            </a:r>
            <a:r>
              <a:rPr lang="fr-CH" sz="4800" b="1" noProof="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0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000" dirty="0" smtClean="0">
                <a:latin typeface="Arial Narrow" pitchFamily="34" charset="0"/>
                <a:cs typeface="ＭＳ Ｐゴシック" charset="0"/>
              </a:rPr>
              <a:t>simulations and </a:t>
            </a:r>
            <a:r>
              <a:rPr lang="fr-CH" sz="4000" dirty="0" err="1" smtClean="0">
                <a:latin typeface="Arial Narrow" pitchFamily="34" charset="0"/>
                <a:cs typeface="ＭＳ Ｐゴシック" charset="0"/>
              </a:rPr>
              <a:t>theory</a:t>
            </a:r>
            <a:endParaRPr lang="fr-CH" sz="40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000" dirty="0" smtClean="0">
                <a:latin typeface="Arial Narrow" pitchFamily="34" charset="0"/>
                <a:cs typeface="ＭＳ Ｐゴシック" charset="0"/>
              </a:rPr>
              <a:t>          - simulations and </a:t>
            </a:r>
            <a:r>
              <a:rPr lang="fr-CH" sz="400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lang="fr-CH" sz="40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9</a:t>
            </a:r>
            <a:r>
              <a:rPr kumimoji="0" lang="fr-CH" sz="48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.6. </a:t>
            </a:r>
            <a:r>
              <a:rPr kumimoji="0" lang="fr-CH" sz="48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ＭＳ Ｐゴシック" charset="0"/>
              </a:rPr>
              <a:t>Decisions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, actions, volition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the </a:t>
            </a:r>
            <a:r>
              <a:rPr kumimoji="0" lang="fr-CH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problem</a:t>
            </a: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free </a:t>
            </a:r>
            <a:r>
              <a:rPr kumimoji="0" lang="fr-CH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will</a:t>
            </a:r>
            <a:r>
              <a:rPr kumimoji="0" lang="fr-CH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828575" y="10713720"/>
            <a:ext cx="8838446" cy="1308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9748" y="7785395"/>
            <a:ext cx="7853368" cy="249299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9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Ch. 16 </a:t>
            </a:r>
            <a:r>
              <a:rPr lang="en-US" sz="4000" dirty="0" smtClean="0"/>
              <a:t>(except 16.4.2)</a:t>
            </a:r>
          </a:p>
        </p:txBody>
      </p:sp>
      <p:pic>
        <p:nvPicPr>
          <p:cNvPr id="11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11414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13794"/>
              </p:ext>
            </p:extLst>
          </p:nvPr>
        </p:nvGraphicFramePr>
        <p:xfrm>
          <a:off x="2039815" y="3603500"/>
          <a:ext cx="13263628" cy="7991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87" name="Acrobat Document" r:id="rId4" imgW="5760000" imgH="4320000" progId="AcroExch.Document.11">
                  <p:embed/>
                </p:oleObj>
              </mc:Choice>
              <mc:Fallback>
                <p:oleObj name="Acrobat Document" r:id="rId4" imgW="5760000" imgH="4320000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815" y="3603500"/>
                        <a:ext cx="13263628" cy="7991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1026"/>
          <p:cNvSpPr>
            <a:spLocks noChangeArrowheads="1"/>
          </p:cNvSpPr>
          <p:nvPr/>
        </p:nvSpPr>
        <p:spPr bwMode="auto">
          <a:xfrm>
            <a:off x="1266093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9346385" y="3142162"/>
            <a:ext cx="3233617" cy="1226483"/>
            <a:chOff x="5508104" y="0"/>
            <a:chExt cx="1368152" cy="692696"/>
          </a:xfrm>
        </p:grpSpPr>
        <p:sp>
          <p:nvSpPr>
            <p:cNvPr id="17414" name="Oval 117"/>
            <p:cNvSpPr>
              <a:spLocks noChangeArrowheads="1"/>
            </p:cNvSpPr>
            <p:nvPr/>
          </p:nvSpPr>
          <p:spPr bwMode="auto"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415" name="Rectangle 116"/>
            <p:cNvSpPr>
              <a:spLocks noChangeArrowheads="1"/>
            </p:cNvSpPr>
            <p:nvPr/>
          </p:nvSpPr>
          <p:spPr bwMode="auto">
            <a:xfrm>
              <a:off x="5652120" y="97468"/>
              <a:ext cx="670232" cy="56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goal</a:t>
              </a:r>
            </a:p>
          </p:txBody>
        </p:sp>
      </p:grpSp>
      <p:sp>
        <p:nvSpPr>
          <p:cNvPr id="17413" name="TextBox 50"/>
          <p:cNvSpPr txBox="1">
            <a:spLocks noChangeArrowheads="1"/>
          </p:cNvSpPr>
          <p:nvPr/>
        </p:nvSpPr>
        <p:spPr bwMode="auto">
          <a:xfrm>
            <a:off x="3192169" y="1516207"/>
            <a:ext cx="12989193" cy="16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9300" dirty="0"/>
              <a:t>How would you decide?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32380" y="9366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9.6.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Decision: risky vs. safe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8864118" y="3190623"/>
            <a:ext cx="3233617" cy="1226483"/>
            <a:chOff x="5508104" y="0"/>
            <a:chExt cx="1368152" cy="692696"/>
          </a:xfrm>
        </p:grpSpPr>
        <p:sp>
          <p:nvSpPr>
            <p:cNvPr id="40028" name="Oval 117"/>
            <p:cNvSpPr>
              <a:spLocks noChangeArrowheads="1"/>
            </p:cNvSpPr>
            <p:nvPr/>
          </p:nvSpPr>
          <p:spPr bwMode="auto"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029" name="Rectangle 116"/>
            <p:cNvSpPr>
              <a:spLocks noChangeArrowheads="1"/>
            </p:cNvSpPr>
            <p:nvPr/>
          </p:nvSpPr>
          <p:spPr bwMode="auto">
            <a:xfrm>
              <a:off x="5652120" y="97468"/>
              <a:ext cx="670232" cy="56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goal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130541" y="4338342"/>
            <a:ext cx="9987545" cy="7274510"/>
            <a:chOff x="395536" y="620688"/>
            <a:chExt cx="6768752" cy="6120680"/>
          </a:xfrm>
        </p:grpSpPr>
        <p:sp>
          <p:nvSpPr>
            <p:cNvPr id="67" name="Oval 66"/>
            <p:cNvSpPr/>
            <p:nvPr/>
          </p:nvSpPr>
          <p:spPr bwMode="auto">
            <a:xfrm>
              <a:off x="2483768" y="472514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915816" y="436510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491880" y="407707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067944" y="378904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4572000" y="342900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4724400" y="299695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4211960" y="270892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5364088" y="270892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5868144" y="234888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5292080" y="119675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4788024" y="90872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5220072" y="620688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707904" y="234888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3419872" y="19168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3707904" y="148478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283968" y="119675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1979712" y="508518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2195736" y="55172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2843808" y="56696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3563888" y="58220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283968" y="59744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40005" name="Oval 114"/>
            <p:cNvSpPr>
              <a:spLocks noChangeArrowheads="1"/>
            </p:cNvSpPr>
            <p:nvPr/>
          </p:nvSpPr>
          <p:spPr bwMode="auto">
            <a:xfrm>
              <a:off x="4932040" y="5949280"/>
              <a:ext cx="1512168" cy="79208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006" name="Rectangle 115"/>
            <p:cNvSpPr>
              <a:spLocks noChangeArrowheads="1"/>
            </p:cNvSpPr>
            <p:nvPr/>
          </p:nvSpPr>
          <p:spPr bwMode="auto">
            <a:xfrm>
              <a:off x="4932040" y="5949280"/>
              <a:ext cx="1003090" cy="738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Start</a:t>
              </a:r>
            </a:p>
          </p:txBody>
        </p:sp>
        <p:grpSp>
          <p:nvGrpSpPr>
            <p:cNvPr id="4" name="Group 124"/>
            <p:cNvGrpSpPr>
              <a:grpSpLocks/>
            </p:cNvGrpSpPr>
            <p:nvPr/>
          </p:nvGrpSpPr>
          <p:grpSpPr bwMode="auto">
            <a:xfrm>
              <a:off x="4139952" y="3212976"/>
              <a:ext cx="360040" cy="792088"/>
              <a:chOff x="827584" y="3933056"/>
              <a:chExt cx="432048" cy="792088"/>
            </a:xfrm>
          </p:grpSpPr>
          <p:sp>
            <p:nvSpPr>
              <p:cNvPr id="40026" name="Flowchart: Magnetic Disk 122"/>
              <p:cNvSpPr>
                <a:spLocks noChangeArrowheads="1"/>
              </p:cNvSpPr>
              <p:nvPr/>
            </p:nvSpPr>
            <p:spPr bwMode="auto">
              <a:xfrm>
                <a:off x="827584" y="4149080"/>
                <a:ext cx="432048" cy="576064"/>
              </a:xfrm>
              <a:prstGeom prst="flowChartMagneticDisk">
                <a:avLst/>
              </a:prstGeom>
              <a:gradFill rotWithShape="1">
                <a:gsLst>
                  <a:gs pos="0">
                    <a:srgbClr val="A00000"/>
                  </a:gs>
                  <a:gs pos="50000">
                    <a:srgbClr val="E60000"/>
                  </a:gs>
                  <a:gs pos="100000">
                    <a:srgbClr val="FF0000"/>
                  </a:gs>
                </a:gsLst>
                <a:lin ang="10800000" scaled="1"/>
              </a:gra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7" name="Oval 123"/>
              <p:cNvSpPr>
                <a:spLocks noChangeArrowheads="1"/>
              </p:cNvSpPr>
              <p:nvPr/>
            </p:nvSpPr>
            <p:spPr bwMode="auto">
              <a:xfrm>
                <a:off x="899592" y="3933056"/>
                <a:ext cx="288032" cy="288032"/>
              </a:xfrm>
              <a:prstGeom prst="ellipse">
                <a:avLst/>
              </a:prstGeom>
              <a:gradFill rotWithShape="1">
                <a:gsLst>
                  <a:gs pos="0">
                    <a:srgbClr val="A00000"/>
                  </a:gs>
                  <a:gs pos="50000">
                    <a:srgbClr val="E60000"/>
                  </a:gs>
                  <a:gs pos="100000">
                    <a:srgbClr val="FF0000"/>
                  </a:gs>
                </a:gsLst>
                <a:lin ang="10800000" scaled="1"/>
              </a:gra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</p:grpSp>
        <p:grpSp>
          <p:nvGrpSpPr>
            <p:cNvPr id="5" name="Group 125"/>
            <p:cNvGrpSpPr/>
            <p:nvPr/>
          </p:nvGrpSpPr>
          <p:grpSpPr>
            <a:xfrm>
              <a:off x="2987824" y="3789040"/>
              <a:ext cx="360040" cy="792088"/>
              <a:chOff x="827584" y="3933056"/>
              <a:chExt cx="432048" cy="792088"/>
            </a:xfr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127" name="Flowchart: Magnetic Disk 126"/>
              <p:cNvSpPr/>
              <p:nvPr/>
            </p:nvSpPr>
            <p:spPr bwMode="auto">
              <a:xfrm>
                <a:off x="827584" y="4149080"/>
                <a:ext cx="432048" cy="576064"/>
              </a:xfrm>
              <a:prstGeom prst="flowChartMagneticDisk">
                <a:avLst/>
              </a:prstGeom>
              <a:grpFill/>
              <a:ln w="9525" cap="flat" cmpd="sng" algn="ctr">
                <a:solidFill>
                  <a:srgbClr val="00924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100" dirty="0"/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899592" y="3933056"/>
                <a:ext cx="288032" cy="288032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924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100" dirty="0"/>
              </a:p>
            </p:txBody>
          </p:sp>
        </p:grpSp>
        <p:grpSp>
          <p:nvGrpSpPr>
            <p:cNvPr id="6" name="Group 140"/>
            <p:cNvGrpSpPr>
              <a:grpSpLocks/>
            </p:cNvGrpSpPr>
            <p:nvPr/>
          </p:nvGrpSpPr>
          <p:grpSpPr bwMode="auto">
            <a:xfrm>
              <a:off x="395536" y="5229200"/>
              <a:ext cx="1080120" cy="1080120"/>
              <a:chOff x="827584" y="3429000"/>
              <a:chExt cx="1296144" cy="1296144"/>
            </a:xfrm>
          </p:grpSpPr>
          <p:sp>
            <p:nvSpPr>
              <p:cNvPr id="133" name="Cube 132"/>
              <p:cNvSpPr/>
              <p:nvPr/>
            </p:nvSpPr>
            <p:spPr bwMode="auto">
              <a:xfrm>
                <a:off x="827584" y="3428698"/>
                <a:ext cx="1296943" cy="1295142"/>
              </a:xfrm>
              <a:prstGeom prst="cub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100" dirty="0"/>
              </a:p>
            </p:txBody>
          </p:sp>
          <p:sp>
            <p:nvSpPr>
              <p:cNvPr id="40019" name="Oval 133"/>
              <p:cNvSpPr>
                <a:spLocks noChangeArrowheads="1"/>
              </p:cNvSpPr>
              <p:nvPr/>
            </p:nvSpPr>
            <p:spPr bwMode="auto">
              <a:xfrm>
                <a:off x="1259632" y="3501008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0" name="Oval 134"/>
              <p:cNvSpPr>
                <a:spLocks noChangeArrowheads="1"/>
              </p:cNvSpPr>
              <p:nvPr/>
            </p:nvSpPr>
            <p:spPr bwMode="auto">
              <a:xfrm>
                <a:off x="1691680" y="3501008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1" name="Oval 135"/>
              <p:cNvSpPr>
                <a:spLocks noChangeArrowheads="1"/>
              </p:cNvSpPr>
              <p:nvPr/>
            </p:nvSpPr>
            <p:spPr bwMode="auto">
              <a:xfrm>
                <a:off x="1259632" y="414908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2" name="Oval 136"/>
              <p:cNvSpPr>
                <a:spLocks noChangeArrowheads="1"/>
              </p:cNvSpPr>
              <p:nvPr/>
            </p:nvSpPr>
            <p:spPr bwMode="auto">
              <a:xfrm>
                <a:off x="1115616" y="3645024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3" name="Oval 137"/>
              <p:cNvSpPr>
                <a:spLocks noChangeArrowheads="1"/>
              </p:cNvSpPr>
              <p:nvPr/>
            </p:nvSpPr>
            <p:spPr bwMode="auto">
              <a:xfrm>
                <a:off x="1547664" y="3645024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4" name="Oval 138"/>
              <p:cNvSpPr>
                <a:spLocks noChangeArrowheads="1"/>
              </p:cNvSpPr>
              <p:nvPr/>
            </p:nvSpPr>
            <p:spPr bwMode="auto">
              <a:xfrm rot="-5400000">
                <a:off x="1799692" y="3797424"/>
                <a:ext cx="171636" cy="9962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5" name="Oval 139"/>
              <p:cNvSpPr>
                <a:spLocks noChangeArrowheads="1"/>
              </p:cNvSpPr>
              <p:nvPr/>
            </p:nvSpPr>
            <p:spPr bwMode="auto">
              <a:xfrm rot="-5400000">
                <a:off x="1943708" y="4229472"/>
                <a:ext cx="171636" cy="9962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</p:grpSp>
        <p:sp>
          <p:nvSpPr>
            <p:cNvPr id="58" name="Oval 57"/>
            <p:cNvSpPr/>
            <p:nvPr/>
          </p:nvSpPr>
          <p:spPr bwMode="auto">
            <a:xfrm>
              <a:off x="5796136" y="148478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156176" y="19168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40016" name="Freeform 59"/>
            <p:cNvSpPr>
              <a:spLocks/>
            </p:cNvSpPr>
            <p:nvPr/>
          </p:nvSpPr>
          <p:spPr bwMode="auto">
            <a:xfrm>
              <a:off x="2909454" y="1570182"/>
              <a:ext cx="1080655" cy="1588654"/>
            </a:xfrm>
            <a:custGeom>
              <a:avLst/>
              <a:gdLst>
                <a:gd name="T0" fmla="*/ 1080655 w 1080655"/>
                <a:gd name="T1" fmla="*/ 1588654 h 1588654"/>
                <a:gd name="T2" fmla="*/ 73891 w 1080655"/>
                <a:gd name="T3" fmla="*/ 757382 h 1588654"/>
                <a:gd name="T4" fmla="*/ 637310 w 1080655"/>
                <a:gd name="T5" fmla="*/ 0 h 1588654"/>
                <a:gd name="T6" fmla="*/ 0 60000 65536"/>
                <a:gd name="T7" fmla="*/ 0 60000 65536"/>
                <a:gd name="T8" fmla="*/ 0 60000 65536"/>
                <a:gd name="T9" fmla="*/ 0 w 1080655"/>
                <a:gd name="T10" fmla="*/ 0 h 1588654"/>
                <a:gd name="T11" fmla="*/ 1080655 w 1080655"/>
                <a:gd name="T12" fmla="*/ 1588654 h 1588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655" h="1588654">
                  <a:moveTo>
                    <a:pt x="1080655" y="1588654"/>
                  </a:moveTo>
                  <a:cubicBezTo>
                    <a:pt x="614218" y="1305406"/>
                    <a:pt x="147782" y="1022158"/>
                    <a:pt x="73891" y="757382"/>
                  </a:cubicBezTo>
                  <a:cubicBezTo>
                    <a:pt x="0" y="492606"/>
                    <a:pt x="318655" y="246303"/>
                    <a:pt x="63731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60"/>
            <p:cNvSpPr>
              <a:spLocks/>
            </p:cNvSpPr>
            <p:nvPr/>
          </p:nvSpPr>
          <p:spPr bwMode="auto">
            <a:xfrm flipH="1">
              <a:off x="6012160" y="1556792"/>
              <a:ext cx="1152128" cy="1728192"/>
            </a:xfrm>
            <a:custGeom>
              <a:avLst/>
              <a:gdLst>
                <a:gd name="T0" fmla="*/ 1396181 w 1080655"/>
                <a:gd name="T1" fmla="*/ 2224744 h 1588654"/>
                <a:gd name="T2" fmla="*/ 95465 w 1080655"/>
                <a:gd name="T3" fmla="*/ 1060634 h 1588654"/>
                <a:gd name="T4" fmla="*/ 823390 w 1080655"/>
                <a:gd name="T5" fmla="*/ 0 h 1588654"/>
                <a:gd name="T6" fmla="*/ 0 60000 65536"/>
                <a:gd name="T7" fmla="*/ 0 60000 65536"/>
                <a:gd name="T8" fmla="*/ 0 60000 65536"/>
                <a:gd name="T9" fmla="*/ 0 w 1080655"/>
                <a:gd name="T10" fmla="*/ 0 h 1588654"/>
                <a:gd name="T11" fmla="*/ 1080655 w 1080655"/>
                <a:gd name="T12" fmla="*/ 1588654 h 1588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655" h="1588654">
                  <a:moveTo>
                    <a:pt x="1080655" y="1588654"/>
                  </a:moveTo>
                  <a:cubicBezTo>
                    <a:pt x="614218" y="1305406"/>
                    <a:pt x="147782" y="1022158"/>
                    <a:pt x="73891" y="757382"/>
                  </a:cubicBezTo>
                  <a:cubicBezTo>
                    <a:pt x="0" y="492606"/>
                    <a:pt x="318655" y="246303"/>
                    <a:pt x="63731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1" name="TextBox 50"/>
          <p:cNvSpPr txBox="1">
            <a:spLocks noChangeArrowheads="1"/>
          </p:cNvSpPr>
          <p:nvPr/>
        </p:nvSpPr>
        <p:spPr bwMode="auto">
          <a:xfrm>
            <a:off x="1735967" y="1388465"/>
            <a:ext cx="12989193" cy="16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9300" dirty="0"/>
              <a:t>How would you decide?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-215313" y="1101072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3"/>
          <p:cNvSpPr txBox="1">
            <a:spLocks/>
          </p:cNvSpPr>
          <p:nvPr/>
        </p:nvSpPr>
        <p:spPr>
          <a:xfrm>
            <a:off x="532380" y="9366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9.6.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Decision: risky vs. safe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357436"/>
              </p:ext>
            </p:extLst>
          </p:nvPr>
        </p:nvGraphicFramePr>
        <p:xfrm>
          <a:off x="2295349" y="1666655"/>
          <a:ext cx="7080488" cy="5232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844" name="Acrobat Document" r:id="rId3" imgW="5760000" imgH="4320000" progId="AcroExch.Document.11">
                  <p:embed/>
                </p:oleObj>
              </mc:Choice>
              <mc:Fallback>
                <p:oleObj name="Acrobat Document" r:id="rId3" imgW="5760000" imgH="4320000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349" y="1666655"/>
                        <a:ext cx="7080488" cy="5232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2990786" y="1865043"/>
          <a:ext cx="7598980" cy="531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845" name="Acrobat Document" r:id="rId5" imgW="5760000" imgH="4320000" progId="AcroExch.Document.11">
                  <p:embed/>
                </p:oleObj>
              </mc:Choice>
              <mc:Fallback>
                <p:oleObj name="Acrobat Document" r:id="rId5" imgW="5760000" imgH="4320000" progId="AcroExch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0786" y="1865043"/>
                        <a:ext cx="7598980" cy="5319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5909246" y="3395335"/>
            <a:ext cx="4081410" cy="10211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r>
              <a:rPr lang="en-US" dirty="0"/>
              <a:t>Decision and Movement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102438" y="4699052"/>
            <a:ext cx="3657514" cy="127711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r>
              <a:rPr lang="en-US" sz="4800" dirty="0" smtClean="0"/>
              <a:t>Preparation</a:t>
            </a:r>
            <a:endParaRPr lang="en-US" sz="4800" dirty="0"/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5835593" y="6954561"/>
            <a:ext cx="13479712" cy="291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-Subject decides spontaneously</a:t>
            </a:r>
          </a:p>
          <a:p>
            <a:r>
              <a:rPr lang="en-US" sz="5900" dirty="0"/>
              <a:t>    to move left or right hand</a:t>
            </a:r>
          </a:p>
          <a:p>
            <a:r>
              <a:rPr lang="en-US" sz="5900" dirty="0"/>
              <a:t>- report when they made their decision 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1785618" y="10223253"/>
            <a:ext cx="1096620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err="1"/>
              <a:t>Libet</a:t>
            </a:r>
            <a:r>
              <a:rPr lang="en-US" i="1" dirty="0"/>
              <a:t>,  </a:t>
            </a:r>
            <a:r>
              <a:rPr lang="en-US" i="1" dirty="0" err="1"/>
              <a:t>Behav</a:t>
            </a:r>
            <a:r>
              <a:rPr lang="en-US" i="1" dirty="0"/>
              <a:t>. Brain Sci., 1985</a:t>
            </a:r>
          </a:p>
          <a:p>
            <a:r>
              <a:rPr lang="en-US" i="1" dirty="0"/>
              <a:t>Soon et al., Nat. </a:t>
            </a:r>
            <a:r>
              <a:rPr lang="en-US" i="1" dirty="0" err="1"/>
              <a:t>Neurosci</a:t>
            </a:r>
            <a:r>
              <a:rPr lang="en-US" i="1" dirty="0"/>
              <a:t>., 2008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01072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532380" y="9366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9.6. 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fMRI variant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Libet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experiment: volition and free will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23898" y="6458729"/>
          <a:ext cx="7997763" cy="5502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5" name="Acrobat Document" r:id="rId4" imgW="5760000" imgH="4320000" progId="AcroExch.Document.11">
                  <p:embed/>
                </p:oleObj>
              </mc:Choice>
              <mc:Fallback>
                <p:oleObj name="Acrobat Document" r:id="rId4" imgW="5760000" imgH="4320000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98" y="6458729"/>
                        <a:ext cx="7997763" cy="5502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1026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67874" y="6123980"/>
            <a:ext cx="2213264" cy="1000274"/>
            <a:chOff x="5508104" y="-123262"/>
            <a:chExt cx="1368152" cy="963930"/>
          </a:xfrm>
        </p:grpSpPr>
        <p:sp>
          <p:nvSpPr>
            <p:cNvPr id="19557" name="Oval 117"/>
            <p:cNvSpPr>
              <a:spLocks noChangeArrowheads="1"/>
            </p:cNvSpPr>
            <p:nvPr/>
          </p:nvSpPr>
          <p:spPr bwMode="auto"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58" name="Rectangle 116"/>
            <p:cNvSpPr>
              <a:spLocks noChangeArrowheads="1"/>
            </p:cNvSpPr>
            <p:nvPr/>
          </p:nvSpPr>
          <p:spPr bwMode="auto">
            <a:xfrm>
              <a:off x="5508104" y="-123262"/>
              <a:ext cx="979220" cy="963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goal</a:t>
              </a:r>
            </a:p>
          </p:txBody>
        </p:sp>
      </p:grpSp>
      <p:sp>
        <p:nvSpPr>
          <p:cNvPr id="19461" name="TextBox 50"/>
          <p:cNvSpPr txBox="1">
            <a:spLocks noChangeArrowheads="1"/>
          </p:cNvSpPr>
          <p:nvPr/>
        </p:nvSpPr>
        <p:spPr bwMode="auto">
          <a:xfrm>
            <a:off x="2174415" y="13946"/>
            <a:ext cx="16172757" cy="16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9300" dirty="0"/>
              <a:t>What decides? Who decides?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7270965" y="6076156"/>
            <a:ext cx="2659670" cy="1000274"/>
            <a:chOff x="5508104" y="-41635"/>
            <a:chExt cx="1368152" cy="870391"/>
          </a:xfrm>
        </p:grpSpPr>
        <p:sp>
          <p:nvSpPr>
            <p:cNvPr id="19555" name="Oval 8"/>
            <p:cNvSpPr>
              <a:spLocks noChangeArrowheads="1"/>
            </p:cNvSpPr>
            <p:nvPr/>
          </p:nvSpPr>
          <p:spPr bwMode="auto"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56" name="Rectangle 9"/>
            <p:cNvSpPr>
              <a:spLocks noChangeArrowheads="1"/>
            </p:cNvSpPr>
            <p:nvPr/>
          </p:nvSpPr>
          <p:spPr bwMode="auto">
            <a:xfrm>
              <a:off x="5652120" y="-41635"/>
              <a:ext cx="814865" cy="870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goal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4633335" y="6970703"/>
            <a:ext cx="5630655" cy="4986577"/>
            <a:chOff x="395536" y="620688"/>
            <a:chExt cx="6768752" cy="6465991"/>
          </a:xfrm>
        </p:grpSpPr>
        <p:sp>
          <p:nvSpPr>
            <p:cNvPr id="12" name="Oval 11"/>
            <p:cNvSpPr/>
            <p:nvPr/>
          </p:nvSpPr>
          <p:spPr bwMode="auto">
            <a:xfrm>
              <a:off x="2483768" y="472514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915816" y="436510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491880" y="407707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067944" y="378904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572000" y="342900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724400" y="299695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211960" y="270892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364088" y="270892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868144" y="234888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292080" y="119675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788024" y="90872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220072" y="620688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707904" y="234888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419872" y="19168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707904" y="148478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283968" y="119675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979712" y="508518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195736" y="55172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843808" y="56696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563888" y="58220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283968" y="59744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9532" name="Oval 32"/>
            <p:cNvSpPr>
              <a:spLocks noChangeArrowheads="1"/>
            </p:cNvSpPr>
            <p:nvPr/>
          </p:nvSpPr>
          <p:spPr bwMode="auto">
            <a:xfrm>
              <a:off x="4932040" y="5949280"/>
              <a:ext cx="1512168" cy="79208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33" name="Rectangle 33"/>
            <p:cNvSpPr>
              <a:spLocks noChangeArrowheads="1"/>
            </p:cNvSpPr>
            <p:nvPr/>
          </p:nvSpPr>
          <p:spPr bwMode="auto">
            <a:xfrm>
              <a:off x="4932040" y="5949280"/>
              <a:ext cx="1219494" cy="113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Start</a:t>
              </a:r>
            </a:p>
          </p:txBody>
        </p:sp>
        <p:grpSp>
          <p:nvGrpSpPr>
            <p:cNvPr id="5" name="Group 124"/>
            <p:cNvGrpSpPr>
              <a:grpSpLocks/>
            </p:cNvGrpSpPr>
            <p:nvPr/>
          </p:nvGrpSpPr>
          <p:grpSpPr bwMode="auto">
            <a:xfrm>
              <a:off x="4139952" y="3212976"/>
              <a:ext cx="360040" cy="792088"/>
              <a:chOff x="827584" y="3933056"/>
              <a:chExt cx="432048" cy="792088"/>
            </a:xfrm>
          </p:grpSpPr>
          <p:sp>
            <p:nvSpPr>
              <p:cNvPr id="19553" name="Flowchart: Magnetic Disk 52"/>
              <p:cNvSpPr>
                <a:spLocks noChangeArrowheads="1"/>
              </p:cNvSpPr>
              <p:nvPr/>
            </p:nvSpPr>
            <p:spPr bwMode="auto">
              <a:xfrm>
                <a:off x="827584" y="4149080"/>
                <a:ext cx="432048" cy="576064"/>
              </a:xfrm>
              <a:prstGeom prst="flowChartMagneticDisk">
                <a:avLst/>
              </a:prstGeom>
              <a:gradFill rotWithShape="1">
                <a:gsLst>
                  <a:gs pos="0">
                    <a:srgbClr val="A00000"/>
                  </a:gs>
                  <a:gs pos="50000">
                    <a:srgbClr val="E60000"/>
                  </a:gs>
                  <a:gs pos="100000">
                    <a:srgbClr val="FF0000"/>
                  </a:gs>
                </a:gsLst>
                <a:lin ang="10800000" scaled="1"/>
              </a:gra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54" name="Oval 53"/>
              <p:cNvSpPr>
                <a:spLocks noChangeArrowheads="1"/>
              </p:cNvSpPr>
              <p:nvPr/>
            </p:nvSpPr>
            <p:spPr bwMode="auto">
              <a:xfrm>
                <a:off x="899592" y="3933056"/>
                <a:ext cx="288032" cy="288032"/>
              </a:xfrm>
              <a:prstGeom prst="ellipse">
                <a:avLst/>
              </a:prstGeom>
              <a:gradFill rotWithShape="1">
                <a:gsLst>
                  <a:gs pos="0">
                    <a:srgbClr val="A00000"/>
                  </a:gs>
                  <a:gs pos="50000">
                    <a:srgbClr val="E60000"/>
                  </a:gs>
                  <a:gs pos="100000">
                    <a:srgbClr val="FF0000"/>
                  </a:gs>
                </a:gsLst>
                <a:lin ang="10800000" scaled="1"/>
              </a:gra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</p:grpSp>
        <p:grpSp>
          <p:nvGrpSpPr>
            <p:cNvPr id="6" name="Group 125"/>
            <p:cNvGrpSpPr/>
            <p:nvPr/>
          </p:nvGrpSpPr>
          <p:grpSpPr>
            <a:xfrm>
              <a:off x="2987824" y="3789040"/>
              <a:ext cx="360040" cy="792088"/>
              <a:chOff x="827584" y="3933056"/>
              <a:chExt cx="432048" cy="792088"/>
            </a:xfr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50" name="Flowchart: Magnetic Disk 49"/>
              <p:cNvSpPr/>
              <p:nvPr/>
            </p:nvSpPr>
            <p:spPr bwMode="auto">
              <a:xfrm>
                <a:off x="827584" y="4149080"/>
                <a:ext cx="432048" cy="576064"/>
              </a:xfrm>
              <a:prstGeom prst="flowChartMagneticDisk">
                <a:avLst/>
              </a:prstGeom>
              <a:grpFill/>
              <a:ln w="9525" cap="flat" cmpd="sng" algn="ctr">
                <a:solidFill>
                  <a:srgbClr val="00924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100" dirty="0"/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899592" y="3933056"/>
                <a:ext cx="288032" cy="288032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924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100" dirty="0"/>
              </a:p>
            </p:txBody>
          </p:sp>
        </p:grpSp>
        <p:grpSp>
          <p:nvGrpSpPr>
            <p:cNvPr id="7" name="Group 140"/>
            <p:cNvGrpSpPr>
              <a:grpSpLocks/>
            </p:cNvGrpSpPr>
            <p:nvPr/>
          </p:nvGrpSpPr>
          <p:grpSpPr bwMode="auto">
            <a:xfrm>
              <a:off x="395536" y="5229200"/>
              <a:ext cx="1080120" cy="1080120"/>
              <a:chOff x="827584" y="3429000"/>
              <a:chExt cx="1296144" cy="1296144"/>
            </a:xfrm>
          </p:grpSpPr>
          <p:sp>
            <p:nvSpPr>
              <p:cNvPr id="42" name="Cube 41"/>
              <p:cNvSpPr/>
              <p:nvPr/>
            </p:nvSpPr>
            <p:spPr bwMode="auto">
              <a:xfrm>
                <a:off x="827584" y="3427095"/>
                <a:ext cx="1295808" cy="1300004"/>
              </a:xfrm>
              <a:prstGeom prst="cub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100" dirty="0"/>
              </a:p>
            </p:txBody>
          </p:sp>
          <p:sp>
            <p:nvSpPr>
              <p:cNvPr id="19546" name="Oval 42"/>
              <p:cNvSpPr>
                <a:spLocks noChangeArrowheads="1"/>
              </p:cNvSpPr>
              <p:nvPr/>
            </p:nvSpPr>
            <p:spPr bwMode="auto">
              <a:xfrm>
                <a:off x="1259632" y="3501008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47" name="Oval 43"/>
              <p:cNvSpPr>
                <a:spLocks noChangeArrowheads="1"/>
              </p:cNvSpPr>
              <p:nvPr/>
            </p:nvSpPr>
            <p:spPr bwMode="auto">
              <a:xfrm>
                <a:off x="1691680" y="3501008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48" name="Oval 44"/>
              <p:cNvSpPr>
                <a:spLocks noChangeArrowheads="1"/>
              </p:cNvSpPr>
              <p:nvPr/>
            </p:nvSpPr>
            <p:spPr bwMode="auto">
              <a:xfrm>
                <a:off x="1259632" y="414908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49" name="Oval 45"/>
              <p:cNvSpPr>
                <a:spLocks noChangeArrowheads="1"/>
              </p:cNvSpPr>
              <p:nvPr/>
            </p:nvSpPr>
            <p:spPr bwMode="auto">
              <a:xfrm>
                <a:off x="1115616" y="3645024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50" name="Oval 46"/>
              <p:cNvSpPr>
                <a:spLocks noChangeArrowheads="1"/>
              </p:cNvSpPr>
              <p:nvPr/>
            </p:nvSpPr>
            <p:spPr bwMode="auto">
              <a:xfrm>
                <a:off x="1547664" y="3645024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51" name="Oval 47"/>
              <p:cNvSpPr>
                <a:spLocks noChangeArrowheads="1"/>
              </p:cNvSpPr>
              <p:nvPr/>
            </p:nvSpPr>
            <p:spPr bwMode="auto">
              <a:xfrm rot="-5400000">
                <a:off x="1799692" y="3797424"/>
                <a:ext cx="171636" cy="9962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52" name="Oval 48"/>
              <p:cNvSpPr>
                <a:spLocks noChangeArrowheads="1"/>
              </p:cNvSpPr>
              <p:nvPr/>
            </p:nvSpPr>
            <p:spPr bwMode="auto">
              <a:xfrm rot="-5400000">
                <a:off x="1943708" y="4229472"/>
                <a:ext cx="171636" cy="9962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</p:grpSp>
        <p:sp>
          <p:nvSpPr>
            <p:cNvPr id="38" name="Oval 37"/>
            <p:cNvSpPr/>
            <p:nvPr/>
          </p:nvSpPr>
          <p:spPr bwMode="auto">
            <a:xfrm>
              <a:off x="5796136" y="148478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6156176" y="19168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9543" name="Freeform 39"/>
            <p:cNvSpPr>
              <a:spLocks/>
            </p:cNvSpPr>
            <p:nvPr/>
          </p:nvSpPr>
          <p:spPr bwMode="auto">
            <a:xfrm>
              <a:off x="2909454" y="1570182"/>
              <a:ext cx="1080655" cy="1588654"/>
            </a:xfrm>
            <a:custGeom>
              <a:avLst/>
              <a:gdLst>
                <a:gd name="T0" fmla="*/ 1080655 w 1080655"/>
                <a:gd name="T1" fmla="*/ 1588654 h 1588654"/>
                <a:gd name="T2" fmla="*/ 73891 w 1080655"/>
                <a:gd name="T3" fmla="*/ 757382 h 1588654"/>
                <a:gd name="T4" fmla="*/ 637310 w 1080655"/>
                <a:gd name="T5" fmla="*/ 0 h 1588654"/>
                <a:gd name="T6" fmla="*/ 0 60000 65536"/>
                <a:gd name="T7" fmla="*/ 0 60000 65536"/>
                <a:gd name="T8" fmla="*/ 0 60000 65536"/>
                <a:gd name="T9" fmla="*/ 0 w 1080655"/>
                <a:gd name="T10" fmla="*/ 0 h 1588654"/>
                <a:gd name="T11" fmla="*/ 1080655 w 1080655"/>
                <a:gd name="T12" fmla="*/ 1588654 h 1588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655" h="1588654">
                  <a:moveTo>
                    <a:pt x="1080655" y="1588654"/>
                  </a:moveTo>
                  <a:cubicBezTo>
                    <a:pt x="614218" y="1305406"/>
                    <a:pt x="147782" y="1022158"/>
                    <a:pt x="73891" y="757382"/>
                  </a:cubicBezTo>
                  <a:cubicBezTo>
                    <a:pt x="0" y="492606"/>
                    <a:pt x="318655" y="246303"/>
                    <a:pt x="63731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40"/>
            <p:cNvSpPr>
              <a:spLocks/>
            </p:cNvSpPr>
            <p:nvPr/>
          </p:nvSpPr>
          <p:spPr bwMode="auto">
            <a:xfrm flipH="1">
              <a:off x="6012160" y="1556792"/>
              <a:ext cx="1152128" cy="1728192"/>
            </a:xfrm>
            <a:custGeom>
              <a:avLst/>
              <a:gdLst>
                <a:gd name="T0" fmla="*/ 1396181 w 1080655"/>
                <a:gd name="T1" fmla="*/ 2224744 h 1588654"/>
                <a:gd name="T2" fmla="*/ 95465 w 1080655"/>
                <a:gd name="T3" fmla="*/ 1060634 h 1588654"/>
                <a:gd name="T4" fmla="*/ 823390 w 1080655"/>
                <a:gd name="T5" fmla="*/ 0 h 1588654"/>
                <a:gd name="T6" fmla="*/ 0 60000 65536"/>
                <a:gd name="T7" fmla="*/ 0 60000 65536"/>
                <a:gd name="T8" fmla="*/ 0 60000 65536"/>
                <a:gd name="T9" fmla="*/ 0 w 1080655"/>
                <a:gd name="T10" fmla="*/ 0 h 1588654"/>
                <a:gd name="T11" fmla="*/ 1080655 w 1080655"/>
                <a:gd name="T12" fmla="*/ 1588654 h 1588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655" h="1588654">
                  <a:moveTo>
                    <a:pt x="1080655" y="1588654"/>
                  </a:moveTo>
                  <a:cubicBezTo>
                    <a:pt x="614218" y="1305406"/>
                    <a:pt x="147782" y="1022158"/>
                    <a:pt x="73891" y="757382"/>
                  </a:cubicBezTo>
                  <a:cubicBezTo>
                    <a:pt x="0" y="492606"/>
                    <a:pt x="318655" y="246303"/>
                    <a:pt x="63731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637162" y="3142161"/>
            <a:ext cx="13964716" cy="25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>
              <a:buFontTx/>
              <a:buChar char="-"/>
            </a:pPr>
            <a:r>
              <a:rPr lang="en-US" sz="5100" dirty="0"/>
              <a:t>Your experiences are memorized in your brain</a:t>
            </a:r>
          </a:p>
          <a:p>
            <a:pPr>
              <a:buFontTx/>
              <a:buChar char="-"/>
            </a:pPr>
            <a:r>
              <a:rPr lang="en-US" sz="5100" dirty="0"/>
              <a:t>Your values are memorized in your brain</a:t>
            </a:r>
          </a:p>
          <a:p>
            <a:pPr>
              <a:buFontTx/>
              <a:buChar char="-"/>
            </a:pPr>
            <a:r>
              <a:rPr lang="en-US" sz="5100" dirty="0"/>
              <a:t>Your decisions are reflected in brain activities</a:t>
            </a:r>
          </a:p>
        </p:txBody>
      </p:sp>
      <p:sp>
        <p:nvSpPr>
          <p:cNvPr id="19465" name="TextBox 55"/>
          <p:cNvSpPr txBox="1">
            <a:spLocks noChangeArrowheads="1"/>
          </p:cNvSpPr>
          <p:nvPr/>
        </p:nvSpPr>
        <p:spPr bwMode="auto">
          <a:xfrm>
            <a:off x="1061371" y="1424434"/>
            <a:ext cx="1886926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‘</a:t>
            </a:r>
            <a:r>
              <a:rPr lang="en-US" i="1" dirty="0"/>
              <a:t>Your brain decides what you want or what you prefer … ’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188044" y="2362921"/>
            <a:ext cx="1100467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‘ … but your brain – this is you!!!’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87174" y="5533791"/>
            <a:ext cx="208433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‘</a:t>
            </a:r>
            <a:r>
              <a:rPr lang="en-US" i="1" dirty="0"/>
              <a:t>We don’t do what we want, but we want what we do’ (W. </a:t>
            </a:r>
            <a:r>
              <a:rPr lang="en-US" i="1" dirty="0" err="1"/>
              <a:t>Prinz</a:t>
            </a:r>
            <a:r>
              <a:rPr lang="en-US" i="1" dirty="0"/>
              <a:t>)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9273203" y="6458730"/>
            <a:ext cx="6814426" cy="373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0" i="0" dirty="0"/>
              <a:t>The problem of </a:t>
            </a:r>
          </a:p>
          <a:p>
            <a:r>
              <a:rPr lang="en-US" dirty="0"/>
              <a:t>   </a:t>
            </a:r>
            <a:r>
              <a:rPr lang="en-US" sz="5900" dirty="0"/>
              <a:t>Free Will</a:t>
            </a:r>
            <a:endParaRPr lang="en-US" dirty="0"/>
          </a:p>
          <a:p>
            <a:r>
              <a:rPr lang="en-US" dirty="0"/>
              <a:t>(see e.g. Wikipedia </a:t>
            </a:r>
          </a:p>
          <a:p>
            <a:r>
              <a:rPr lang="en-US" dirty="0"/>
              <a:t>      article)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/>
      <p:bldP spid="5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6"/>
          <p:cNvSpPr>
            <a:spLocks noChangeArrowheads="1"/>
          </p:cNvSpPr>
          <p:nvPr/>
        </p:nvSpPr>
        <p:spPr bwMode="auto">
          <a:xfrm>
            <a:off x="1266093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32380" y="9366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9.6.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Decision: risky vs. safe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75840"/>
              </p:ext>
            </p:extLst>
          </p:nvPr>
        </p:nvGraphicFramePr>
        <p:xfrm>
          <a:off x="13609700" y="6076156"/>
          <a:ext cx="7997763" cy="5502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26" name="Acrobat Document" r:id="rId4" imgW="5760000" imgH="4320000" progId="AcroExch.Document.11">
                  <p:embed/>
                </p:oleObj>
              </mc:Choice>
              <mc:Fallback>
                <p:oleObj name="Acrobat Document" r:id="rId4" imgW="5760000" imgH="43200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9700" y="6076156"/>
                        <a:ext cx="7997763" cy="5502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8259034" y="5782232"/>
            <a:ext cx="2213264" cy="1000274"/>
            <a:chOff x="5508104" y="-123262"/>
            <a:chExt cx="1368152" cy="963930"/>
          </a:xfrm>
        </p:grpSpPr>
        <p:sp>
          <p:nvSpPr>
            <p:cNvPr id="12" name="Oval 117"/>
            <p:cNvSpPr>
              <a:spLocks noChangeArrowheads="1"/>
            </p:cNvSpPr>
            <p:nvPr/>
          </p:nvSpPr>
          <p:spPr bwMode="auto"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Rectangle 116"/>
            <p:cNvSpPr>
              <a:spLocks noChangeArrowheads="1"/>
            </p:cNvSpPr>
            <p:nvPr/>
          </p:nvSpPr>
          <p:spPr bwMode="auto">
            <a:xfrm>
              <a:off x="5508104" y="-123262"/>
              <a:ext cx="1125875" cy="963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 goal</a:t>
              </a:r>
              <a:endParaRPr lang="en-US" sz="59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07277" y="3003050"/>
            <a:ext cx="1283556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decisions are taken in the brain</a:t>
            </a:r>
          </a:p>
          <a:p>
            <a:r>
              <a:rPr lang="en-US" dirty="0" smtClean="0"/>
              <a:t>- </a:t>
            </a:r>
            <a:r>
              <a:rPr lang="en-US" dirty="0"/>
              <a:t>c</a:t>
            </a:r>
            <a:r>
              <a:rPr lang="en-US" dirty="0" smtClean="0"/>
              <a:t>ompetition between populations is a </a:t>
            </a:r>
          </a:p>
          <a:p>
            <a:r>
              <a:rPr lang="en-US" dirty="0"/>
              <a:t> </a:t>
            </a:r>
            <a:r>
              <a:rPr lang="en-US" dirty="0" smtClean="0"/>
              <a:t>    transparent model</a:t>
            </a:r>
          </a:p>
          <a:p>
            <a:r>
              <a:rPr lang="en-US" dirty="0" smtClean="0"/>
              <a:t>- relevant decisions involve</a:t>
            </a:r>
          </a:p>
          <a:p>
            <a:r>
              <a:rPr lang="en-US" dirty="0" smtClean="0"/>
              <a:t>      personal values and experiences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925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1075884" y="2306914"/>
            <a:ext cx="20318122" cy="87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/>
              <a:t>Suggested Reading:  </a:t>
            </a:r>
            <a:r>
              <a:rPr lang="en-US" sz="4800" i="1" dirty="0"/>
              <a:t>- </a:t>
            </a:r>
            <a:r>
              <a:rPr lang="en-US" sz="4800" i="1" dirty="0" err="1"/>
              <a:t>Salzman</a:t>
            </a:r>
            <a:r>
              <a:rPr lang="en-US" sz="4800" i="1" dirty="0"/>
              <a:t> et al. Nature 1990</a:t>
            </a:r>
          </a:p>
          <a:p>
            <a:r>
              <a:rPr lang="en-US" sz="4800" i="1" dirty="0"/>
              <a:t>                                   </a:t>
            </a:r>
            <a:r>
              <a:rPr lang="en-US" sz="4800" i="1" dirty="0" smtClean="0"/>
              <a:t>    - </a:t>
            </a:r>
            <a:r>
              <a:rPr lang="en-US" sz="4800" i="1" dirty="0" err="1"/>
              <a:t>Roitman</a:t>
            </a:r>
            <a:r>
              <a:rPr lang="en-US" sz="4800" i="1" dirty="0"/>
              <a:t> and </a:t>
            </a:r>
            <a:r>
              <a:rPr lang="en-US" sz="4800" i="1" dirty="0" err="1"/>
              <a:t>Shadlen</a:t>
            </a:r>
            <a:r>
              <a:rPr lang="en-US" sz="4800" i="1" dirty="0"/>
              <a:t>, J. </a:t>
            </a:r>
            <a:r>
              <a:rPr lang="en-US" sz="4800" i="1" dirty="0" err="1"/>
              <a:t>Neurosci</a:t>
            </a:r>
            <a:r>
              <a:rPr lang="en-US" sz="4800" i="1" dirty="0"/>
              <a:t>. 2002</a:t>
            </a:r>
          </a:p>
          <a:p>
            <a:r>
              <a:rPr lang="en-US" sz="4800" i="1" dirty="0"/>
              <a:t>                                   </a:t>
            </a:r>
            <a:r>
              <a:rPr lang="en-US" sz="4800" i="1" dirty="0" smtClean="0"/>
              <a:t>    - </a:t>
            </a:r>
            <a:r>
              <a:rPr lang="en-US" sz="4800" i="1" dirty="0"/>
              <a:t>Abbott, </a:t>
            </a:r>
            <a:r>
              <a:rPr lang="en-US" sz="4800" i="1" dirty="0" err="1"/>
              <a:t>Fusi</a:t>
            </a:r>
            <a:r>
              <a:rPr lang="en-US" sz="4800" i="1" dirty="0"/>
              <a:t>, Miller: </a:t>
            </a:r>
            <a:endParaRPr lang="en-US" sz="4800" i="1" dirty="0" smtClean="0"/>
          </a:p>
          <a:p>
            <a:r>
              <a:rPr lang="en-US" sz="4800" i="1" dirty="0" smtClean="0"/>
              <a:t>                                         Theoretical </a:t>
            </a:r>
            <a:r>
              <a:rPr lang="en-US" sz="4800" i="1" dirty="0"/>
              <a:t>Approaches to </a:t>
            </a:r>
            <a:r>
              <a:rPr lang="en-US" sz="4800" i="1" dirty="0" err="1"/>
              <a:t>Neurosci</a:t>
            </a:r>
            <a:r>
              <a:rPr lang="en-US" sz="4800" i="1" dirty="0"/>
              <a:t>.</a:t>
            </a:r>
          </a:p>
          <a:p>
            <a:r>
              <a:rPr lang="en-US" sz="4800" i="1" dirty="0"/>
              <a:t>                                   </a:t>
            </a:r>
            <a:r>
              <a:rPr lang="en-US" sz="4800" i="1" dirty="0" smtClean="0"/>
              <a:t>    - </a:t>
            </a:r>
            <a:r>
              <a:rPr lang="en-US" sz="4800" i="1" dirty="0"/>
              <a:t>X.-J. Wang, Neuron </a:t>
            </a:r>
            <a:r>
              <a:rPr lang="en-US" sz="4800" i="1" dirty="0" smtClean="0"/>
              <a:t>2002</a:t>
            </a:r>
          </a:p>
          <a:p>
            <a:r>
              <a:rPr lang="en-US" sz="4800" i="1" dirty="0" smtClean="0"/>
              <a:t>                                       - </a:t>
            </a:r>
            <a:r>
              <a:rPr lang="en-US" sz="4800" i="1" dirty="0" err="1" smtClean="0"/>
              <a:t>Libet</a:t>
            </a:r>
            <a:r>
              <a:rPr lang="en-US" sz="4800" i="1" dirty="0" smtClean="0"/>
              <a:t>,  </a:t>
            </a:r>
            <a:r>
              <a:rPr lang="en-US" sz="4800" i="1" dirty="0" err="1" smtClean="0"/>
              <a:t>Behav</a:t>
            </a:r>
            <a:r>
              <a:rPr lang="en-US" sz="4800" i="1" dirty="0" smtClean="0"/>
              <a:t>. Brain Sci., 1985</a:t>
            </a:r>
          </a:p>
          <a:p>
            <a:r>
              <a:rPr lang="en-US" sz="4800" i="1" dirty="0" smtClean="0"/>
              <a:t>                                       - Soon et al., Nat. </a:t>
            </a:r>
            <a:r>
              <a:rPr lang="en-US" sz="4800" i="1" dirty="0" err="1" smtClean="0"/>
              <a:t>Neurosci</a:t>
            </a:r>
            <a:r>
              <a:rPr lang="en-US" sz="4800" i="1" dirty="0" smtClean="0"/>
              <a:t>., 2008</a:t>
            </a:r>
          </a:p>
          <a:p>
            <a:r>
              <a:rPr lang="en-US" sz="4800" i="1" dirty="0" smtClean="0"/>
              <a:t>                                       - free will, Wikipedia</a:t>
            </a:r>
          </a:p>
          <a:p>
            <a:endParaRPr lang="en-US" sz="5400" dirty="0" smtClean="0"/>
          </a:p>
          <a:p>
            <a:r>
              <a:rPr lang="en-US" sz="5400" dirty="0" smtClean="0"/>
              <a:t>Chapter 16, </a:t>
            </a:r>
            <a:r>
              <a:rPr lang="en-US" sz="5400" i="1" dirty="0" smtClean="0"/>
              <a:t>Neuronal Dynamics</a:t>
            </a:r>
            <a:r>
              <a:rPr lang="en-US" sz="5400" dirty="0" smtClean="0"/>
              <a:t>, Gerstner et al. Cambridge 2014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01072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532380" y="9366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9.6.   Selected References: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Decision Making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0488" name="Text Box 3"/>
          <p:cNvSpPr txBox="1">
            <a:spLocks noChangeArrowheads="1"/>
          </p:cNvSpPr>
          <p:nvPr/>
        </p:nvSpPr>
        <p:spPr bwMode="auto">
          <a:xfrm>
            <a:off x="934074" y="239110"/>
            <a:ext cx="17775760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Exercise 2.1 now: stability of homogeneous solution</a:t>
            </a:r>
            <a:endParaRPr lang="en-US" sz="3800" dirty="0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154560"/>
              </p:ext>
            </p:extLst>
          </p:nvPr>
        </p:nvGraphicFramePr>
        <p:xfrm>
          <a:off x="3489158" y="1465593"/>
          <a:ext cx="4596064" cy="91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81" name="Equation" r:id="rId4" imgW="876240" imgH="190440" progId="Equation.3">
                  <p:embed/>
                </p:oleObj>
              </mc:Choice>
              <mc:Fallback>
                <p:oleObj name="Equation" r:id="rId4" imgW="87624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158" y="1465593"/>
                        <a:ext cx="4596064" cy="911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765266" y="2146348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Membrane potential caused by input</a:t>
            </a:r>
            <a:endParaRPr lang="fr-FR" b="0"/>
          </a:p>
        </p:txBody>
      </p:sp>
      <p:graphicFrame>
        <p:nvGraphicFramePr>
          <p:cNvPr id="204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525177"/>
              </p:ext>
            </p:extLst>
          </p:nvPr>
        </p:nvGraphicFramePr>
        <p:xfrm>
          <a:off x="2672862" y="3097154"/>
          <a:ext cx="14485565" cy="98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82" name="Equation" r:id="rId6" imgW="3124080" imgH="228600" progId="Equation.DSMT4">
                  <p:embed/>
                </p:oleObj>
              </mc:Choice>
              <mc:Fallback>
                <p:oleObj name="Equation" r:id="rId6" imgW="31240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862" y="3097154"/>
                        <a:ext cx="14485565" cy="984562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047009"/>
              </p:ext>
            </p:extLst>
          </p:nvPr>
        </p:nvGraphicFramePr>
        <p:xfrm>
          <a:off x="2672862" y="4773722"/>
          <a:ext cx="14485566" cy="99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83" name="Equation" r:id="rId8" imgW="3162240" imgH="228600" progId="Equation.DSMT4">
                  <p:embed/>
                </p:oleObj>
              </mc:Choice>
              <mc:Fallback>
                <p:oleObj name="Equation" r:id="rId8" imgW="3162240" imgH="228600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862" y="4773722"/>
                        <a:ext cx="14485566" cy="990188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 Box 182"/>
          <p:cNvSpPr txBox="1">
            <a:spLocks noChangeArrowheads="1"/>
          </p:cNvSpPr>
          <p:nvPr/>
        </p:nvSpPr>
        <p:spPr bwMode="auto">
          <a:xfrm>
            <a:off x="716500" y="6709091"/>
            <a:ext cx="343850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Assume: </a:t>
            </a:r>
            <a:endParaRPr lang="fr-FR" b="0"/>
          </a:p>
        </p:txBody>
      </p:sp>
      <p:graphicFrame>
        <p:nvGraphicFramePr>
          <p:cNvPr id="876727" name="Object 183"/>
          <p:cNvGraphicFramePr>
            <a:graphicFrameLocks noChangeAspect="1"/>
          </p:cNvGraphicFramePr>
          <p:nvPr/>
        </p:nvGraphicFramePr>
        <p:xfrm>
          <a:off x="4025143" y="6714717"/>
          <a:ext cx="4250217" cy="93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84" name="Equation" r:id="rId10" imgW="812520" imgH="241200" progId="Equation.3">
                  <p:embed/>
                </p:oleObj>
              </mc:Choice>
              <mc:Fallback>
                <p:oleObj name="Equation" r:id="rId10" imgW="812520" imgH="241200" progId="Equation.3">
                  <p:embed/>
                  <p:pic>
                    <p:nvPicPr>
                      <p:cNvPr id="0" name="Object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143" y="6714717"/>
                        <a:ext cx="4250217" cy="936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184"/>
          <p:cNvSpPr txBox="1">
            <a:spLocks noChangeArrowheads="1"/>
          </p:cNvSpPr>
          <p:nvPr/>
        </p:nvSpPr>
        <p:spPr bwMode="auto">
          <a:xfrm>
            <a:off x="2078218" y="8242195"/>
            <a:ext cx="1267500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a) Calculate homogeneous fixed point</a:t>
            </a:r>
            <a:endParaRPr lang="fr-FR" b="0"/>
          </a:p>
        </p:txBody>
      </p:sp>
      <p:graphicFrame>
        <p:nvGraphicFramePr>
          <p:cNvPr id="876729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09874"/>
              </p:ext>
            </p:extLst>
          </p:nvPr>
        </p:nvGraphicFramePr>
        <p:xfrm>
          <a:off x="15113602" y="8259045"/>
          <a:ext cx="4233177" cy="93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85" name="Equation" r:id="rId12" imgW="990360" imgH="241200" progId="Equation.DSMT4">
                  <p:embed/>
                </p:oleObj>
              </mc:Choice>
              <mc:Fallback>
                <p:oleObj name="Equation" r:id="rId12" imgW="990360" imgH="241200" progId="Equation.DSMT4">
                  <p:embed/>
                  <p:pic>
                    <p:nvPicPr>
                      <p:cNvPr id="0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602" y="8259045"/>
                        <a:ext cx="4233177" cy="936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Text Box 186"/>
          <p:cNvSpPr txBox="1">
            <a:spLocks noChangeArrowheads="1"/>
          </p:cNvSpPr>
          <p:nvPr/>
        </p:nvSpPr>
        <p:spPr bwMode="auto">
          <a:xfrm>
            <a:off x="1954426" y="9328026"/>
            <a:ext cx="1930637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b) Analyze stability of the fixed point h(b) as a function of b</a:t>
            </a:r>
            <a:endParaRPr lang="fr-FR" b="0"/>
          </a:p>
        </p:txBody>
      </p:sp>
      <p:sp>
        <p:nvSpPr>
          <p:cNvPr id="20493" name="Rectangle 187"/>
          <p:cNvSpPr>
            <a:spLocks noChangeArrowheads="1"/>
          </p:cNvSpPr>
          <p:nvPr/>
        </p:nvSpPr>
        <p:spPr bwMode="auto">
          <a:xfrm>
            <a:off x="0" y="1341845"/>
            <a:ext cx="21607463" cy="10810468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444250" y="1226485"/>
            <a:ext cx="18546406" cy="956994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634840" y="2014908"/>
            <a:ext cx="16238480" cy="878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9600" b="1" dirty="0" smtClean="0"/>
              <a:t>Online course evaluation,</a:t>
            </a:r>
            <a:endParaRPr lang="en-US" sz="9300" b="1" dirty="0" smtClean="0"/>
          </a:p>
          <a:p>
            <a:r>
              <a:rPr lang="en-US" sz="9300" dirty="0"/>
              <a:t>  </a:t>
            </a:r>
            <a:r>
              <a:rPr lang="en-US" sz="9300" dirty="0" smtClean="0"/>
              <a:t>still open this week.</a:t>
            </a:r>
          </a:p>
          <a:p>
            <a:r>
              <a:rPr lang="en-US" sz="9300" dirty="0" smtClean="0"/>
              <a:t>1 summary question per class</a:t>
            </a:r>
          </a:p>
          <a:p>
            <a:r>
              <a:rPr lang="en-US" sz="9300" dirty="0"/>
              <a:t> </a:t>
            </a:r>
            <a:r>
              <a:rPr lang="en-US" sz="9300" dirty="0" smtClean="0"/>
              <a:t> </a:t>
            </a:r>
            <a:r>
              <a:rPr lang="en-US" sz="9300" dirty="0" smtClean="0">
                <a:sym typeface="Wingdings" panose="05000000000000000000" pitchFamily="2" charset="2"/>
              </a:rPr>
              <a:t> please do it </a:t>
            </a:r>
          </a:p>
          <a:p>
            <a:r>
              <a:rPr lang="en-US" sz="9300" dirty="0">
                <a:sym typeface="Wingdings" panose="05000000000000000000" pitchFamily="2" charset="2"/>
              </a:rPr>
              <a:t> </a:t>
            </a:r>
            <a:r>
              <a:rPr lang="en-US" sz="9300" dirty="0" smtClean="0">
                <a:sym typeface="Wingdings" panose="05000000000000000000" pitchFamily="2" charset="2"/>
              </a:rPr>
              <a:t>    (for all your classes)</a:t>
            </a:r>
            <a:endParaRPr lang="fr-CH" sz="9300" dirty="0"/>
          </a:p>
          <a:p>
            <a:endParaRPr lang="fr-CH" sz="9300" dirty="0"/>
          </a:p>
        </p:txBody>
      </p:sp>
    </p:spTree>
    <p:extLst>
      <p:ext uri="{BB962C8B-B14F-4D97-AF65-F5344CB8AC3E}">
        <p14:creationId xmlns:p14="http://schemas.microsoft.com/office/powerpoint/2010/main" val="38407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9.1</a:t>
            </a: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Decision making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75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0414" y="5376278"/>
            <a:ext cx="108394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211429" y="2310063"/>
            <a:ext cx="5992346" cy="28623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        turn</a:t>
            </a:r>
          </a:p>
          <a:p>
            <a:endParaRPr lang="en-US" sz="6000" b="1" i="1" dirty="0" smtClean="0">
              <a:solidFill>
                <a:srgbClr val="FF0000"/>
              </a:solidFill>
            </a:endParaRPr>
          </a:p>
          <a:p>
            <a:r>
              <a:rPr lang="en-US" sz="6000" b="1" i="1" dirty="0" smtClean="0">
                <a:solidFill>
                  <a:srgbClr val="FF0000"/>
                </a:solidFill>
              </a:rPr>
              <a:t>Left?       Right?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444250" y="123092"/>
            <a:ext cx="18320858" cy="106733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951362" y="123092"/>
            <a:ext cx="18042346" cy="1048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9600" b="1" dirty="0"/>
              <a:t> </a:t>
            </a:r>
            <a:r>
              <a:rPr lang="en-US" sz="9600" b="1" dirty="0" smtClean="0"/>
              <a:t>Quick feedback on course:</a:t>
            </a:r>
            <a:endParaRPr lang="en-US" sz="9300" b="1" dirty="0" smtClean="0"/>
          </a:p>
          <a:p>
            <a:r>
              <a:rPr lang="en-US" sz="9300" dirty="0"/>
              <a:t> </a:t>
            </a:r>
            <a:r>
              <a:rPr lang="en-US" sz="9300" dirty="0" smtClean="0"/>
              <a:t>“</a:t>
            </a:r>
            <a:r>
              <a:rPr lang="en-US" sz="4800" b="1" i="1" dirty="0" smtClean="0"/>
              <a:t>What can I do better and differently next year?”</a:t>
            </a:r>
            <a:endParaRPr lang="en-US" sz="4800" dirty="0" smtClean="0"/>
          </a:p>
          <a:p>
            <a:r>
              <a:rPr lang="en-US" sz="4800" dirty="0" smtClean="0"/>
              <a:t>  - support: link to book chapter, video, slides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 not sufficient, sufficient, good, excellent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- integrated exercises?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 repeat next year, do not repeat next year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- workload for a 4 credit course (=6 h p. week, for 18 weeks)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 In addition to class 9-12: 2h or less, 3h, 4h or more 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- difficulty? 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 easier than other theory classes, 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 same, harder than other theory classes 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- other points?</a:t>
            </a:r>
            <a:endParaRPr lang="fr-CH" sz="9300" dirty="0"/>
          </a:p>
        </p:txBody>
      </p:sp>
    </p:spTree>
    <p:extLst>
      <p:ext uri="{BB962C8B-B14F-4D97-AF65-F5344CB8AC3E}">
        <p14:creationId xmlns:p14="http://schemas.microsoft.com/office/powerpoint/2010/main" val="41282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484676" y="1797050"/>
            <a:ext cx="9638982" cy="47546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281920" y="1347538"/>
            <a:ext cx="10801350" cy="105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</a:t>
            </a:r>
            <a:r>
              <a:rPr lang="fr-CH" sz="4000" b="1" dirty="0" smtClean="0"/>
              <a:t>:    A first simple </a:t>
            </a:r>
            <a:r>
              <a:rPr lang="fr-CH" sz="4000" b="1" dirty="0" err="1" smtClean="0"/>
              <a:t>neuron</a:t>
            </a:r>
            <a:r>
              <a:rPr lang="fr-CH" sz="4000" b="1" dirty="0" smtClean="0"/>
              <a:t> model/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</a:t>
            </a:r>
            <a:r>
              <a:rPr lang="fr-CH" sz="4000" b="1" dirty="0" err="1" smtClean="0"/>
              <a:t>neurons</a:t>
            </a:r>
            <a:r>
              <a:rPr lang="fr-CH" sz="4000" b="1" dirty="0" smtClean="0"/>
              <a:t> and </a:t>
            </a:r>
            <a:r>
              <a:rPr lang="fr-CH" sz="4000" b="1" dirty="0" err="1" smtClean="0"/>
              <a:t>mathematics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2</a:t>
            </a:r>
            <a:r>
              <a:rPr lang="fr-CH" sz="4000" b="1" dirty="0" smtClean="0"/>
              <a:t>:    Hodgkin-Huxley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and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</a:t>
            </a:r>
            <a:r>
              <a:rPr lang="fr-CH" sz="4000" b="1" dirty="0" err="1" smtClean="0"/>
              <a:t>biophysical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modeling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3</a:t>
            </a:r>
            <a:r>
              <a:rPr lang="fr-CH" sz="4000" b="1" dirty="0" smtClean="0"/>
              <a:t>:    </a:t>
            </a:r>
            <a:r>
              <a:rPr lang="fr-CH" sz="4000" b="1" dirty="0" err="1" smtClean="0"/>
              <a:t>Two-dimensional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and 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phase plane </a:t>
            </a:r>
            <a:r>
              <a:rPr lang="fr-CH" sz="4000" b="1" dirty="0" err="1" smtClean="0"/>
              <a:t>analysis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4</a:t>
            </a:r>
            <a:r>
              <a:rPr lang="fr-CH" sz="4000" b="1" dirty="0" smtClean="0"/>
              <a:t>:    </a:t>
            </a:r>
            <a:r>
              <a:rPr lang="fr-CH" sz="4000" b="1" dirty="0" err="1" smtClean="0"/>
              <a:t>Two-dimensional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,</a:t>
            </a:r>
            <a:endParaRPr lang="fr-CH" sz="4000" b="1" dirty="0"/>
          </a:p>
          <a:p>
            <a:r>
              <a:rPr lang="fr-CH" sz="4000" b="1" dirty="0" smtClean="0"/>
              <a:t>                        type I and type II </a:t>
            </a:r>
            <a:r>
              <a:rPr lang="fr-CH" sz="4000" b="1" dirty="0" err="1" smtClean="0"/>
              <a:t>models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5,6</a:t>
            </a:r>
            <a:r>
              <a:rPr lang="fr-CH" sz="4000" b="1" dirty="0" smtClean="0"/>
              <a:t>: Associative Memory, </a:t>
            </a:r>
          </a:p>
          <a:p>
            <a:r>
              <a:rPr lang="fr-CH" sz="4000" b="1" dirty="0" smtClean="0"/>
              <a:t>                        </a:t>
            </a:r>
            <a:r>
              <a:rPr lang="fr-CH" sz="4000" b="1" dirty="0" err="1" smtClean="0"/>
              <a:t>Hebb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rule</a:t>
            </a:r>
            <a:r>
              <a:rPr lang="fr-CH" sz="4000" b="1" dirty="0" smtClean="0"/>
              <a:t>, </a:t>
            </a:r>
            <a:r>
              <a:rPr lang="fr-CH" sz="4000" b="1" dirty="0" err="1" smtClean="0"/>
              <a:t>Hopfield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7-9</a:t>
            </a:r>
            <a:r>
              <a:rPr lang="fr-CH" sz="4000" b="1" dirty="0" smtClean="0"/>
              <a:t>: Perception, Cognition, </a:t>
            </a:r>
            <a:r>
              <a:rPr lang="fr-CH" sz="4000" b="1" dirty="0" err="1" smtClean="0"/>
              <a:t>Decision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10-12</a:t>
            </a:r>
            <a:r>
              <a:rPr lang="fr-CH" sz="4000" b="1" dirty="0"/>
              <a:t>: Noise </a:t>
            </a:r>
            <a:r>
              <a:rPr lang="fr-CH" sz="4000" b="1" dirty="0" err="1"/>
              <a:t>models</a:t>
            </a:r>
            <a:r>
              <a:rPr lang="fr-CH" sz="4000" b="1" dirty="0"/>
              <a:t>, </a:t>
            </a:r>
            <a:r>
              <a:rPr lang="fr-CH" sz="4000" b="1" dirty="0" err="1"/>
              <a:t>noisy</a:t>
            </a:r>
            <a:r>
              <a:rPr lang="fr-CH" sz="4000" b="1" dirty="0"/>
              <a:t> </a:t>
            </a:r>
            <a:r>
              <a:rPr lang="fr-CH" sz="4000" b="1" dirty="0" err="1"/>
              <a:t>neurons</a:t>
            </a:r>
            <a:r>
              <a:rPr lang="fr-CH" sz="4000" b="1" dirty="0"/>
              <a:t>   </a:t>
            </a:r>
          </a:p>
          <a:p>
            <a:r>
              <a:rPr lang="fr-CH" sz="4000" b="1" dirty="0"/>
              <a:t>                        and </a:t>
            </a:r>
            <a:r>
              <a:rPr lang="fr-CH" sz="4000" b="1" dirty="0" err="1" smtClean="0"/>
              <a:t>coding</a:t>
            </a:r>
            <a:endParaRPr lang="fr-CH" sz="4000" b="1" dirty="0" smtClean="0"/>
          </a:p>
          <a:p>
            <a:r>
              <a:rPr lang="en-US" sz="4000" i="1" dirty="0" smtClean="0"/>
              <a:t>Week 13: </a:t>
            </a:r>
            <a:r>
              <a:rPr lang="en-US" sz="4000" b="1" dirty="0" smtClean="0"/>
              <a:t>Learning in Networks</a:t>
            </a:r>
            <a:endParaRPr lang="fr-CH" sz="4000" b="1" dirty="0"/>
          </a:p>
          <a:p>
            <a:r>
              <a:rPr lang="en-US" sz="4000" i="1" dirty="0" smtClean="0"/>
              <a:t>Week x</a:t>
            </a:r>
            <a:r>
              <a:rPr lang="en-US" sz="4000" b="1" dirty="0" smtClean="0"/>
              <a:t>: Online video: Dendrites/Biophysics</a:t>
            </a:r>
          </a:p>
          <a:p>
            <a:r>
              <a:rPr lang="en-US" sz="4000" i="1" dirty="0" smtClean="0"/>
              <a:t>Week xx: </a:t>
            </a:r>
            <a:r>
              <a:rPr lang="en-US" sz="4000" b="1" dirty="0" smtClean="0"/>
              <a:t>Online video: GLM/ estimating              neuron models</a:t>
            </a:r>
            <a:endParaRPr lang="fr-CH" sz="4000" b="1" dirty="0" smtClean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87985" y="323850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953241" y="2933211"/>
            <a:ext cx="8156223" cy="830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0795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4700" kern="1200">
                <a:solidFill>
                  <a:srgbClr val="595959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marL="15113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2pPr>
            <a:lvl3pPr marL="18335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3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3pPr>
            <a:lvl4pPr marL="21002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4pPr>
            <a:lvl5pPr marL="22653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5pPr>
            <a:lvl6pPr marL="5941497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1769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2041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2313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487" indent="0">
              <a:buNone/>
            </a:pP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pPr marL="217487" indent="0">
              <a:buNone/>
            </a:pPr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280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7194" y="392651"/>
            <a:ext cx="16860578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LEARNING OUTCOMES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Solve </a:t>
            </a:r>
            <a:r>
              <a:rPr lang="en-US" sz="4400" dirty="0"/>
              <a:t>linear one-dimensional differential </a:t>
            </a:r>
            <a:r>
              <a:rPr lang="en-US" sz="4400" dirty="0" smtClean="0"/>
              <a:t>equations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Analyze two-dimensional models in the phase </a:t>
            </a:r>
            <a:r>
              <a:rPr lang="en-US" sz="4400" dirty="0" smtClean="0"/>
              <a:t>plane</a:t>
            </a:r>
            <a:endParaRPr lang="en-US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Develop a simplified model by separation of time scales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Analyze connected networks in the mean-field limit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Formulate stochastic models of biological phenomena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Formalize biological facts into mathematical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Prove stability and convergence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Apply model concepts in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Predict outcome of dynamics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Describe neuronal phenomena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194" y="7933177"/>
            <a:ext cx="15367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Transversal skills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Plan and carry out activities in a way which makes optimal use of available time and other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Collect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Write a scientific or technical report.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785913" y="7968341"/>
            <a:ext cx="3135086" cy="16981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24174" y="6273321"/>
            <a:ext cx="6144631" cy="23083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Use a textbook,</a:t>
            </a:r>
          </a:p>
          <a:p>
            <a:r>
              <a:rPr lang="en-US" sz="4800" dirty="0" smtClean="0"/>
              <a:t>(Use video lectures)</a:t>
            </a:r>
          </a:p>
          <a:p>
            <a:r>
              <a:rPr lang="en-US" sz="4800" dirty="0" smtClean="0"/>
              <a:t>don’t use slides (only)</a:t>
            </a:r>
            <a:endParaRPr lang="fr-CH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78008" y="10133045"/>
            <a:ext cx="427342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444419" y="3677836"/>
            <a:ext cx="5359159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Look at samples of</a:t>
            </a:r>
          </a:p>
          <a:p>
            <a:r>
              <a:rPr lang="en-US" sz="4800" dirty="0" smtClean="0"/>
              <a:t>    past exams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14580637" y="1082351"/>
            <a:ext cx="727787" cy="67606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ight Brace 13"/>
          <p:cNvSpPr/>
          <p:nvPr/>
        </p:nvSpPr>
        <p:spPr>
          <a:xfrm>
            <a:off x="14534774" y="10370479"/>
            <a:ext cx="502278" cy="106843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extBox 14"/>
          <p:cNvSpPr txBox="1"/>
          <p:nvPr/>
        </p:nvSpPr>
        <p:spPr>
          <a:xfrm>
            <a:off x="15689739" y="10370479"/>
            <a:ext cx="3163045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miniproject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40709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4252" y="2093495"/>
            <a:ext cx="1051762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http://neuronaldynamics.epfl.ch/</a:t>
            </a:r>
            <a:endParaRPr lang="en-US" dirty="0"/>
          </a:p>
        </p:txBody>
      </p:sp>
      <p:pic>
        <p:nvPicPr>
          <p:cNvPr id="16896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72564" y="3454640"/>
            <a:ext cx="3718594" cy="52947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92785" y="1870009"/>
            <a:ext cx="7745197" cy="212365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smtClean="0"/>
              <a:t>Written Exam (70%)</a:t>
            </a:r>
          </a:p>
          <a:p>
            <a:r>
              <a:rPr lang="en-US" sz="6600" dirty="0" smtClean="0"/>
              <a:t>+ </a:t>
            </a:r>
            <a:r>
              <a:rPr lang="en-US" sz="6600" dirty="0" err="1" smtClean="0"/>
              <a:t>miniproject</a:t>
            </a:r>
            <a:r>
              <a:rPr lang="en-US" sz="6600" dirty="0" smtClean="0"/>
              <a:t> (30%)</a:t>
            </a:r>
            <a:endParaRPr lang="en-US" sz="6600" dirty="0"/>
          </a:p>
        </p:txBody>
      </p:sp>
      <p:sp>
        <p:nvSpPr>
          <p:cNvPr id="8" name="Rectangle 7"/>
          <p:cNvSpPr/>
          <p:nvPr/>
        </p:nvSpPr>
        <p:spPr>
          <a:xfrm>
            <a:off x="1516095" y="10371987"/>
            <a:ext cx="20043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hlinkClick r:id="rId4"/>
              </a:rPr>
              <a:t>https://</a:t>
            </a:r>
            <a:r>
              <a:rPr lang="en-US" sz="4800" dirty="0" smtClean="0">
                <a:hlinkClick r:id="rId4"/>
              </a:rPr>
              <a:t>lcnwww.epfl.ch/gerstner/NeuronalDynamics-MOOCall.html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97827" y="9402491"/>
            <a:ext cx="261122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Videos: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98706" y="3605989"/>
            <a:ext cx="331763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Textbook: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87985" y="323850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2838"/>
              </a:spcAft>
              <a:defRPr/>
            </a:pPr>
            <a:r>
              <a:rPr lang="en-US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2785" y="5091425"/>
            <a:ext cx="13080569" cy="36009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Written exam</a:t>
            </a:r>
            <a:r>
              <a:rPr lang="en-US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/>
              <a:t>  - checks ‘Learning Outcomes’</a:t>
            </a:r>
          </a:p>
          <a:p>
            <a:r>
              <a:rPr lang="en-US" dirty="0"/>
              <a:t> </a:t>
            </a:r>
            <a:r>
              <a:rPr lang="en-US" dirty="0" smtClean="0"/>
              <a:t>  - no calculator, no textbook</a:t>
            </a:r>
          </a:p>
          <a:p>
            <a:r>
              <a:rPr lang="en-US" dirty="0"/>
              <a:t> </a:t>
            </a:r>
            <a:r>
              <a:rPr lang="en-US" dirty="0" smtClean="0"/>
              <a:t>  - bring </a:t>
            </a:r>
            <a:r>
              <a:rPr lang="en-US" b="1" dirty="0" smtClean="0"/>
              <a:t>A5</a:t>
            </a:r>
            <a:r>
              <a:rPr lang="en-US" dirty="0" smtClean="0"/>
              <a:t> sheet of </a:t>
            </a:r>
            <a:r>
              <a:rPr lang="en-US" b="1" i="1" dirty="0" smtClean="0"/>
              <a:t>handwritten</a:t>
            </a:r>
            <a:r>
              <a:rPr lang="en-US" dirty="0" smtClean="0"/>
              <a:t> notes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312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444250" y="1226485"/>
            <a:ext cx="18546406" cy="956994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637163" y="3767319"/>
            <a:ext cx="15443391" cy="448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9300" dirty="0"/>
              <a:t>The </a:t>
            </a:r>
            <a:r>
              <a:rPr lang="fr-CH" sz="9300" dirty="0" smtClean="0"/>
              <a:t>end: </a:t>
            </a:r>
          </a:p>
          <a:p>
            <a:r>
              <a:rPr lang="en-US" sz="9300" dirty="0"/>
              <a:t> </a:t>
            </a:r>
            <a:r>
              <a:rPr lang="en-US" sz="9300" dirty="0" smtClean="0"/>
              <a:t> good luck with your exams!</a:t>
            </a:r>
            <a:endParaRPr lang="fr-CH" sz="9300" dirty="0"/>
          </a:p>
          <a:p>
            <a:endParaRPr lang="fr-CH" sz="9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391091" y="1099898"/>
            <a:ext cx="9547047" cy="8574132"/>
            <a:chOff x="3072" y="768"/>
            <a:chExt cx="2545" cy="3048"/>
          </a:xfrm>
        </p:grpSpPr>
        <p:sp>
          <p:nvSpPr>
            <p:cNvPr id="2098" name="Text Box 5"/>
            <p:cNvSpPr txBox="1">
              <a:spLocks noChangeArrowheads="1"/>
            </p:cNvSpPr>
            <p:nvPr/>
          </p:nvSpPr>
          <p:spPr bwMode="auto">
            <a:xfrm>
              <a:off x="3648" y="768"/>
              <a:ext cx="1366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</a:t>
              </a:r>
              <a:r>
                <a:rPr lang="en-US" sz="5900" dirty="0">
                  <a:solidFill>
                    <a:schemeClr val="accent2"/>
                  </a:solidFill>
                </a:rPr>
                <a:t>noise model A</a:t>
              </a:r>
              <a:endParaRPr lang="en-US" sz="5100" dirty="0"/>
            </a:p>
          </p:txBody>
        </p:sp>
        <p:sp>
          <p:nvSpPr>
            <p:cNvPr id="2099" name="Rectangle 6"/>
            <p:cNvSpPr>
              <a:spLocks noChangeArrowheads="1"/>
            </p:cNvSpPr>
            <p:nvPr/>
          </p:nvSpPr>
          <p:spPr bwMode="auto">
            <a:xfrm>
              <a:off x="4224" y="2880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600" y="3072"/>
              <a:ext cx="2017" cy="721"/>
              <a:chOff x="720" y="3072"/>
              <a:chExt cx="2017" cy="721"/>
            </a:xfrm>
          </p:grpSpPr>
          <p:sp>
            <p:nvSpPr>
              <p:cNvPr id="2105" name="Line 8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6" name="Line 9"/>
              <p:cNvSpPr>
                <a:spLocks noChangeShapeType="1"/>
              </p:cNvSpPr>
              <p:nvPr/>
            </p:nvSpPr>
            <p:spPr bwMode="auto">
              <a:xfrm flipV="1">
                <a:off x="720" y="31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" name="Line 10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8" name="Line 11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" name="Line 12"/>
              <p:cNvSpPr>
                <a:spLocks noChangeShapeType="1"/>
              </p:cNvSpPr>
              <p:nvPr/>
            </p:nvSpPr>
            <p:spPr bwMode="auto">
              <a:xfrm flipV="1">
                <a:off x="720" y="3312"/>
                <a:ext cx="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" name="Text Box 13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20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I(t)</a:t>
                </a:r>
              </a:p>
            </p:txBody>
          </p:sp>
          <p:sp>
            <p:nvSpPr>
              <p:cNvPr id="2111" name="Line 14"/>
              <p:cNvSpPr>
                <a:spLocks noChangeShapeType="1"/>
              </p:cNvSpPr>
              <p:nvPr/>
            </p:nvSpPr>
            <p:spPr bwMode="auto">
              <a:xfrm flipV="1">
                <a:off x="720" y="33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2" name="Freeform 15"/>
              <p:cNvSpPr>
                <a:spLocks/>
              </p:cNvSpPr>
              <p:nvPr/>
            </p:nvSpPr>
            <p:spPr bwMode="auto">
              <a:xfrm>
                <a:off x="1584" y="3168"/>
                <a:ext cx="624" cy="192"/>
              </a:xfrm>
              <a:custGeom>
                <a:avLst/>
                <a:gdLst>
                  <a:gd name="T0" fmla="*/ 0 w 672"/>
                  <a:gd name="T1" fmla="*/ 192 h 192"/>
                  <a:gd name="T2" fmla="*/ 106 w 672"/>
                  <a:gd name="T3" fmla="*/ 48 h 192"/>
                  <a:gd name="T4" fmla="*/ 371 w 672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92"/>
                  <a:gd name="T11" fmla="*/ 672 w 672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92">
                    <a:moveTo>
                      <a:pt x="0" y="192"/>
                    </a:moveTo>
                    <a:cubicBezTo>
                      <a:pt x="40" y="136"/>
                      <a:pt x="80" y="80"/>
                      <a:pt x="192" y="48"/>
                    </a:cubicBezTo>
                    <a:cubicBezTo>
                      <a:pt x="304" y="16"/>
                      <a:pt x="488" y="8"/>
                      <a:pt x="672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3" name="Text Box 16"/>
              <p:cNvSpPr txBox="1">
                <a:spLocks noChangeArrowheads="1"/>
              </p:cNvSpPr>
              <p:nvPr/>
            </p:nvSpPr>
            <p:spPr bwMode="auto">
              <a:xfrm>
                <a:off x="2688" y="3552"/>
                <a:ext cx="4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3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14" name="Text Box 17"/>
              <p:cNvSpPr txBox="1">
                <a:spLocks noChangeArrowheads="1"/>
              </p:cNvSpPr>
              <p:nvPr/>
            </p:nvSpPr>
            <p:spPr bwMode="auto">
              <a:xfrm>
                <a:off x="1968" y="3168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chemeClr val="accent2"/>
                    </a:solidFill>
                  </a:rPr>
                  <a:t>h(t)</a:t>
                </a:r>
              </a:p>
            </p:txBody>
          </p:sp>
        </p:grpSp>
        <p:sp>
          <p:nvSpPr>
            <p:cNvPr id="2101" name="Text Box 18"/>
            <p:cNvSpPr txBox="1">
              <a:spLocks noChangeArrowheads="1"/>
            </p:cNvSpPr>
            <p:nvPr/>
          </p:nvSpPr>
          <p:spPr bwMode="auto">
            <a:xfrm>
              <a:off x="3504" y="1008"/>
              <a:ext cx="203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(escape noise/fast noise)</a:t>
              </a:r>
            </a:p>
          </p:txBody>
        </p:sp>
        <p:pic>
          <p:nvPicPr>
            <p:cNvPr id="2102" name="Picture 19" descr="Aoft-A-sl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1392"/>
              <a:ext cx="2400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3" name="Text Box 20"/>
            <p:cNvSpPr txBox="1">
              <a:spLocks noChangeArrowheads="1"/>
            </p:cNvSpPr>
            <p:nvPr/>
          </p:nvSpPr>
          <p:spPr bwMode="auto">
            <a:xfrm>
              <a:off x="3696" y="1536"/>
              <a:ext cx="84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high noise</a:t>
              </a:r>
            </a:p>
          </p:txBody>
        </p:sp>
        <p:sp>
          <p:nvSpPr>
            <p:cNvPr id="2104" name="Text Box 21"/>
            <p:cNvSpPr txBox="1">
              <a:spLocks noChangeArrowheads="1"/>
            </p:cNvSpPr>
            <p:nvPr/>
          </p:nvSpPr>
          <p:spPr bwMode="auto">
            <a:xfrm>
              <a:off x="4320" y="3504"/>
              <a:ext cx="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58" name="Text Box 22"/>
          <p:cNvSpPr txBox="1">
            <a:spLocks noChangeArrowheads="1"/>
          </p:cNvSpPr>
          <p:nvPr/>
        </p:nvSpPr>
        <p:spPr bwMode="auto">
          <a:xfrm>
            <a:off x="15103277" y="8627581"/>
            <a:ext cx="457022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slow  transient</a:t>
            </a:r>
          </a:p>
        </p:txBody>
      </p:sp>
      <p:graphicFrame>
        <p:nvGraphicFramePr>
          <p:cNvPr id="205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133475"/>
              </p:ext>
            </p:extLst>
          </p:nvPr>
        </p:nvGraphicFramePr>
        <p:xfrm>
          <a:off x="14961476" y="9745663"/>
          <a:ext cx="471463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59" name="Equation" r:id="rId5" imgW="927000" imgH="203040" progId="Equation.DSMT4">
                  <p:embed/>
                </p:oleObj>
              </mc:Choice>
              <mc:Fallback>
                <p:oleObj name="Equation" r:id="rId5" imgW="92700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1476" y="9745663"/>
                        <a:ext cx="4714631" cy="9715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451005"/>
              </p:ext>
            </p:extLst>
          </p:nvPr>
        </p:nvGraphicFramePr>
        <p:xfrm>
          <a:off x="3200400" y="1963738"/>
          <a:ext cx="3436888" cy="84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60" name="Equation" r:id="rId7" imgW="927000" imgH="203040" progId="Equation.DSMT4">
                  <p:embed/>
                </p:oleObj>
              </mc:Choice>
              <mc:Fallback>
                <p:oleObj name="Equation" r:id="rId7" imgW="92700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63738"/>
                        <a:ext cx="3436888" cy="843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24194"/>
              </p:ext>
            </p:extLst>
          </p:nvPr>
        </p:nvGraphicFramePr>
        <p:xfrm>
          <a:off x="2280840" y="3693517"/>
          <a:ext cx="6436223" cy="104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61" name="Equation" r:id="rId9" imgW="1269720" imgH="241200" progId="Equation.3">
                  <p:embed/>
                </p:oleObj>
              </mc:Choice>
              <mc:Fallback>
                <p:oleObj name="Equation" r:id="rId9" imgW="1269720" imgH="241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0840" y="3693517"/>
                        <a:ext cx="6436223" cy="1043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26"/>
          <p:cNvSpPr txBox="1">
            <a:spLocks noChangeArrowheads="1"/>
          </p:cNvSpPr>
          <p:nvPr/>
        </p:nvSpPr>
        <p:spPr bwMode="auto">
          <a:xfrm>
            <a:off x="1632375" y="1099898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Population activity</a:t>
            </a:r>
            <a:endParaRPr lang="fr-FR" b="0"/>
          </a:p>
        </p:txBody>
      </p:sp>
      <p:sp>
        <p:nvSpPr>
          <p:cNvPr id="2060" name="Text Box 27"/>
          <p:cNvSpPr txBox="1">
            <a:spLocks noChangeArrowheads="1"/>
          </p:cNvSpPr>
          <p:nvPr/>
        </p:nvSpPr>
        <p:spPr bwMode="auto">
          <a:xfrm>
            <a:off x="1632375" y="2886175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Membrane potential caused by input</a:t>
            </a:r>
            <a:endParaRPr lang="fr-FR" b="0"/>
          </a:p>
        </p:txBody>
      </p:sp>
      <p:graphicFrame>
        <p:nvGraphicFramePr>
          <p:cNvPr id="205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538816"/>
              </p:ext>
            </p:extLst>
          </p:nvPr>
        </p:nvGraphicFramePr>
        <p:xfrm>
          <a:off x="2280840" y="5036271"/>
          <a:ext cx="9383571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62" name="Equation" r:id="rId11" imgW="2374560" imgH="241200" progId="Equation.DSMT4">
                  <p:embed/>
                </p:oleObj>
              </mc:Choice>
              <mc:Fallback>
                <p:oleObj name="Equation" r:id="rId11" imgW="2374560" imgH="241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0840" y="5036271"/>
                        <a:ext cx="9383571" cy="104457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25" name="Text Box 33"/>
          <p:cNvSpPr txBox="1">
            <a:spLocks noChangeArrowheads="1"/>
          </p:cNvSpPr>
          <p:nvPr/>
        </p:nvSpPr>
        <p:spPr bwMode="auto">
          <a:xfrm>
            <a:off x="1186894" y="7814613"/>
            <a:ext cx="11318864" cy="4165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Attention:</a:t>
            </a:r>
          </a:p>
          <a:p>
            <a:r>
              <a:rPr lang="fr-CH" b="0" dirty="0"/>
              <a:t>    </a:t>
            </a:r>
            <a:r>
              <a:rPr lang="fr-CH" sz="4800" b="0" dirty="0"/>
              <a:t>- </a:t>
            </a:r>
            <a:r>
              <a:rPr lang="fr-CH" sz="4800" b="0" dirty="0" err="1"/>
              <a:t>valid</a:t>
            </a:r>
            <a:r>
              <a:rPr lang="fr-CH" sz="4800" b="0" dirty="0"/>
              <a:t> for </a:t>
            </a:r>
            <a:r>
              <a:rPr lang="fr-CH" sz="4800" b="0" dirty="0" err="1"/>
              <a:t>high</a:t>
            </a:r>
            <a:r>
              <a:rPr lang="fr-CH" sz="4800" b="0" dirty="0"/>
              <a:t> noise </a:t>
            </a:r>
            <a:r>
              <a:rPr lang="fr-CH" sz="4800" b="0" dirty="0" err="1"/>
              <a:t>only</a:t>
            </a:r>
            <a:r>
              <a:rPr lang="fr-CH" sz="4800" b="0" dirty="0"/>
              <a:t>, </a:t>
            </a:r>
            <a:r>
              <a:rPr lang="fr-CH" sz="4800" b="0" dirty="0" err="1"/>
              <a:t>else</a:t>
            </a:r>
            <a:r>
              <a:rPr lang="fr-CH" sz="4800" b="0" dirty="0"/>
              <a:t> </a:t>
            </a:r>
          </a:p>
          <a:p>
            <a:r>
              <a:rPr lang="fr-CH" sz="4800" b="0" dirty="0"/>
              <a:t>       </a:t>
            </a:r>
            <a:r>
              <a:rPr lang="fr-CH" sz="4800" b="0" dirty="0" err="1"/>
              <a:t>transients</a:t>
            </a:r>
            <a:r>
              <a:rPr lang="fr-CH" sz="4800" b="0" dirty="0"/>
              <a:t> </a:t>
            </a:r>
            <a:r>
              <a:rPr lang="fr-CH" sz="4800" b="0" dirty="0" err="1"/>
              <a:t>might</a:t>
            </a:r>
            <a:r>
              <a:rPr lang="fr-CH" sz="4800" b="0" dirty="0"/>
              <a:t> </a:t>
            </a:r>
            <a:r>
              <a:rPr lang="fr-CH" sz="4800" b="0" dirty="0" err="1"/>
              <a:t>be</a:t>
            </a:r>
            <a:r>
              <a:rPr lang="fr-CH" sz="4800" b="0" dirty="0"/>
              <a:t> </a:t>
            </a:r>
            <a:r>
              <a:rPr lang="fr-CH" sz="4800" b="0" dirty="0" err="1"/>
              <a:t>wrong</a:t>
            </a:r>
            <a:endParaRPr lang="fr-CH" sz="4800" b="0" dirty="0"/>
          </a:p>
          <a:p>
            <a:r>
              <a:rPr lang="fr-CH" sz="4800" b="0" dirty="0"/>
              <a:t>    - </a:t>
            </a:r>
            <a:r>
              <a:rPr lang="fr-CH" sz="4800" b="0" dirty="0" err="1"/>
              <a:t>valid</a:t>
            </a:r>
            <a:r>
              <a:rPr lang="fr-CH" sz="4800" b="0" dirty="0"/>
              <a:t> for </a:t>
            </a:r>
            <a:r>
              <a:rPr lang="fr-CH" sz="4800" b="0" dirty="0" err="1"/>
              <a:t>high</a:t>
            </a:r>
            <a:r>
              <a:rPr lang="fr-CH" sz="4800" b="0" dirty="0"/>
              <a:t> noise </a:t>
            </a:r>
            <a:r>
              <a:rPr lang="fr-CH" sz="4800" b="0" dirty="0" err="1"/>
              <a:t>only</a:t>
            </a:r>
            <a:r>
              <a:rPr lang="fr-CH" sz="4800" b="0" dirty="0"/>
              <a:t>, </a:t>
            </a:r>
            <a:r>
              <a:rPr lang="fr-CH" sz="4800" b="0" dirty="0" err="1"/>
              <a:t>else</a:t>
            </a:r>
            <a:endParaRPr lang="fr-CH" sz="4800" b="0" dirty="0"/>
          </a:p>
          <a:p>
            <a:r>
              <a:rPr lang="fr-CH" sz="4800" b="0" dirty="0"/>
              <a:t>        </a:t>
            </a:r>
            <a:r>
              <a:rPr lang="fr-CH" sz="4800" b="0" dirty="0" err="1"/>
              <a:t>spontaneous</a:t>
            </a:r>
            <a:r>
              <a:rPr lang="fr-CH" sz="4800" b="0" dirty="0"/>
              <a:t> oscillations </a:t>
            </a:r>
            <a:r>
              <a:rPr lang="fr-CH" sz="4800" b="0" dirty="0" err="1"/>
              <a:t>may</a:t>
            </a:r>
            <a:r>
              <a:rPr lang="fr-CH" sz="4800" b="0" dirty="0"/>
              <a:t> arise</a:t>
            </a:r>
            <a:endParaRPr lang="fr-FR" sz="4800" b="0" dirty="0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0191394" y="7097289"/>
            <a:ext cx="1964939" cy="1946621"/>
            <a:chOff x="4611" y="3499"/>
            <a:chExt cx="715" cy="692"/>
          </a:xfrm>
        </p:grpSpPr>
        <p:sp>
          <p:nvSpPr>
            <p:cNvPr id="2064" name="Oval 3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Oval 3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Oval 3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Oval 3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Oval 3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Oval 4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Oval 4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Oval 4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Oval 4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4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Oval 4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4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Oval 4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4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Oval 4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Line 5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Line 5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" name="Line 5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2" name="Line 5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Line 5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Line 5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5" name="Line 5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Line 5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Line 5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Line 5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Line 6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Line 6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Line 6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Line 6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3" name="Line 6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4" name="Line 6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5" name="Line 6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Line 6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Line 6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3" name="Freeform 69"/>
          <p:cNvSpPr>
            <a:spLocks/>
          </p:cNvSpPr>
          <p:nvPr/>
        </p:nvSpPr>
        <p:spPr bwMode="auto">
          <a:xfrm>
            <a:off x="10078855" y="6312452"/>
            <a:ext cx="2325803" cy="1293996"/>
          </a:xfrm>
          <a:custGeom>
            <a:avLst/>
            <a:gdLst>
              <a:gd name="T0" fmla="*/ 2147483647 w 756"/>
              <a:gd name="T1" fmla="*/ 2147483647 h 460"/>
              <a:gd name="T2" fmla="*/ 2147483647 w 756"/>
              <a:gd name="T3" fmla="*/ 2147483647 h 460"/>
              <a:gd name="T4" fmla="*/ 2147483647 w 756"/>
              <a:gd name="T5" fmla="*/ 2147483647 h 460"/>
              <a:gd name="T6" fmla="*/ 2147483647 w 756"/>
              <a:gd name="T7" fmla="*/ 2147483647 h 460"/>
              <a:gd name="T8" fmla="*/ 2147483647 w 756"/>
              <a:gd name="T9" fmla="*/ 2147483647 h 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460"/>
              <a:gd name="T17" fmla="*/ 756 w 756"/>
              <a:gd name="T18" fmla="*/ 460 h 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460">
                <a:moveTo>
                  <a:pt x="166" y="460"/>
                </a:moveTo>
                <a:cubicBezTo>
                  <a:pt x="83" y="384"/>
                  <a:pt x="0" y="309"/>
                  <a:pt x="30" y="233"/>
                </a:cubicBezTo>
                <a:cubicBezTo>
                  <a:pt x="60" y="157"/>
                  <a:pt x="235" y="14"/>
                  <a:pt x="348" y="7"/>
                </a:cubicBezTo>
                <a:cubicBezTo>
                  <a:pt x="461" y="0"/>
                  <a:pt x="666" y="120"/>
                  <a:pt x="711" y="188"/>
                </a:cubicBezTo>
                <a:cubicBezTo>
                  <a:pt x="756" y="256"/>
                  <a:pt x="688" y="335"/>
                  <a:pt x="620" y="415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054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088873"/>
              </p:ext>
            </p:extLst>
          </p:nvPr>
        </p:nvGraphicFramePr>
        <p:xfrm>
          <a:off x="12404658" y="6526242"/>
          <a:ext cx="1481761" cy="824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63" name="Equation" r:id="rId13" imgW="253800" imgH="190440" progId="Equation.3">
                  <p:embed/>
                </p:oleObj>
              </mc:Choice>
              <mc:Fallback>
                <p:oleObj name="Equation" r:id="rId13" imgW="253800" imgH="19044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4658" y="6526242"/>
                        <a:ext cx="1481761" cy="824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Connector 6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9.1.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 of week 8: High-noise activity equation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90624" y="2709641"/>
            <a:ext cx="2194215" cy="1946621"/>
            <a:chOff x="4611" y="3499"/>
            <a:chExt cx="715" cy="692"/>
          </a:xfrm>
        </p:grpSpPr>
        <p:sp>
          <p:nvSpPr>
            <p:cNvPr id="1354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5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6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7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8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9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0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7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9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0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4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6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8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9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1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4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Freeform 39"/>
          <p:cNvSpPr>
            <a:spLocks/>
          </p:cNvSpPr>
          <p:nvPr/>
        </p:nvSpPr>
        <p:spPr bwMode="auto">
          <a:xfrm>
            <a:off x="2389577" y="3634443"/>
            <a:ext cx="2798467" cy="739829"/>
          </a:xfrm>
          <a:custGeom>
            <a:avLst/>
            <a:gdLst>
              <a:gd name="T0" fmla="*/ 0 w 1003"/>
              <a:gd name="T1" fmla="*/ 2147483647 h 263"/>
              <a:gd name="T2" fmla="*/ 2147483647 w 1003"/>
              <a:gd name="T3" fmla="*/ 2147483647 h 263"/>
              <a:gd name="T4" fmla="*/ 2147483647 w 1003"/>
              <a:gd name="T5" fmla="*/ 2147483647 h 263"/>
              <a:gd name="T6" fmla="*/ 2147483647 w 1003"/>
              <a:gd name="T7" fmla="*/ 2147483647 h 263"/>
              <a:gd name="T8" fmla="*/ 2147483647 w 1003"/>
              <a:gd name="T9" fmla="*/ 2147483647 h 263"/>
              <a:gd name="T10" fmla="*/ 2147483647 w 1003"/>
              <a:gd name="T11" fmla="*/ 2147483647 h 263"/>
              <a:gd name="T12" fmla="*/ 2147483647 w 1003"/>
              <a:gd name="T13" fmla="*/ 2147483647 h 263"/>
              <a:gd name="T14" fmla="*/ 2147483647 w 1003"/>
              <a:gd name="T15" fmla="*/ 2147483647 h 263"/>
              <a:gd name="T16" fmla="*/ 2147483647 w 1003"/>
              <a:gd name="T17" fmla="*/ 2147483647 h 263"/>
              <a:gd name="T18" fmla="*/ 2147483647 w 1003"/>
              <a:gd name="T19" fmla="*/ 2147483647 h 263"/>
              <a:gd name="T20" fmla="*/ 2147483647 w 1003"/>
              <a:gd name="T21" fmla="*/ 2147483647 h 263"/>
              <a:gd name="T22" fmla="*/ 2147483647 w 1003"/>
              <a:gd name="T23" fmla="*/ 0 h 263"/>
              <a:gd name="T24" fmla="*/ 2147483647 w 1003"/>
              <a:gd name="T25" fmla="*/ 2147483647 h 263"/>
              <a:gd name="T26" fmla="*/ 2147483647 w 1003"/>
              <a:gd name="T27" fmla="*/ 2147483647 h 263"/>
              <a:gd name="T28" fmla="*/ 2147483647 w 1003"/>
              <a:gd name="T29" fmla="*/ 2147483647 h 263"/>
              <a:gd name="T30" fmla="*/ 2147483647 w 1003"/>
              <a:gd name="T31" fmla="*/ 2147483647 h 263"/>
              <a:gd name="T32" fmla="*/ 2147483647 w 1003"/>
              <a:gd name="T33" fmla="*/ 2147483647 h 263"/>
              <a:gd name="T34" fmla="*/ 2147483647 w 1003"/>
              <a:gd name="T35" fmla="*/ 2147483647 h 263"/>
              <a:gd name="T36" fmla="*/ 2147483647 w 1003"/>
              <a:gd name="T37" fmla="*/ 2147483647 h 263"/>
              <a:gd name="T38" fmla="*/ 2147483647 w 1003"/>
              <a:gd name="T39" fmla="*/ 2147483647 h 263"/>
              <a:gd name="T40" fmla="*/ 2147483647 w 1003"/>
              <a:gd name="T41" fmla="*/ 2147483647 h 263"/>
              <a:gd name="T42" fmla="*/ 2147483647 w 1003"/>
              <a:gd name="T43" fmla="*/ 2147483647 h 263"/>
              <a:gd name="T44" fmla="*/ 2147483647 w 1003"/>
              <a:gd name="T45" fmla="*/ 2147483647 h 263"/>
              <a:gd name="T46" fmla="*/ 2147483647 w 1003"/>
              <a:gd name="T47" fmla="*/ 2147483647 h 263"/>
              <a:gd name="T48" fmla="*/ 2147483647 w 1003"/>
              <a:gd name="T49" fmla="*/ 2147483647 h 263"/>
              <a:gd name="T50" fmla="*/ 2147483647 w 1003"/>
              <a:gd name="T51" fmla="*/ 2147483647 h 263"/>
              <a:gd name="T52" fmla="*/ 2147483647 w 1003"/>
              <a:gd name="T53" fmla="*/ 2147483647 h 263"/>
              <a:gd name="T54" fmla="*/ 2147483647 w 1003"/>
              <a:gd name="T55" fmla="*/ 2147483647 h 263"/>
              <a:gd name="T56" fmla="*/ 2147483647 w 1003"/>
              <a:gd name="T57" fmla="*/ 2147483647 h 263"/>
              <a:gd name="T58" fmla="*/ 2147483647 w 1003"/>
              <a:gd name="T59" fmla="*/ 2147483647 h 263"/>
              <a:gd name="T60" fmla="*/ 2147483647 w 1003"/>
              <a:gd name="T61" fmla="*/ 2147483647 h 263"/>
              <a:gd name="T62" fmla="*/ 2147483647 w 1003"/>
              <a:gd name="T63" fmla="*/ 2147483647 h 263"/>
              <a:gd name="T64" fmla="*/ 2147483647 w 1003"/>
              <a:gd name="T65" fmla="*/ 2147483647 h 263"/>
              <a:gd name="T66" fmla="*/ 2147483647 w 1003"/>
              <a:gd name="T67" fmla="*/ 2147483647 h 263"/>
              <a:gd name="T68" fmla="*/ 2147483647 w 1003"/>
              <a:gd name="T69" fmla="*/ 2147483647 h 263"/>
              <a:gd name="T70" fmla="*/ 2147483647 w 1003"/>
              <a:gd name="T71" fmla="*/ 2147483647 h 263"/>
              <a:gd name="T72" fmla="*/ 2147483647 w 1003"/>
              <a:gd name="T73" fmla="*/ 2147483647 h 263"/>
              <a:gd name="T74" fmla="*/ 2147483647 w 1003"/>
              <a:gd name="T75" fmla="*/ 2147483647 h 263"/>
              <a:gd name="T76" fmla="*/ 2147483647 w 1003"/>
              <a:gd name="T77" fmla="*/ 2147483647 h 263"/>
              <a:gd name="T78" fmla="*/ 2147483647 w 1003"/>
              <a:gd name="T79" fmla="*/ 2147483647 h 263"/>
              <a:gd name="T80" fmla="*/ 2147483647 w 1003"/>
              <a:gd name="T81" fmla="*/ 2147483647 h 263"/>
              <a:gd name="T82" fmla="*/ 2147483647 w 1003"/>
              <a:gd name="T83" fmla="*/ 2147483647 h 2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03"/>
              <a:gd name="T127" fmla="*/ 0 h 263"/>
              <a:gd name="T128" fmla="*/ 1003 w 1003"/>
              <a:gd name="T129" fmla="*/ 263 h 2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03" h="263">
                <a:moveTo>
                  <a:pt x="0" y="192"/>
                </a:moveTo>
                <a:cubicBezTo>
                  <a:pt x="7" y="179"/>
                  <a:pt x="11" y="164"/>
                  <a:pt x="20" y="152"/>
                </a:cubicBezTo>
                <a:cubicBezTo>
                  <a:pt x="28" y="140"/>
                  <a:pt x="42" y="134"/>
                  <a:pt x="50" y="122"/>
                </a:cubicBezTo>
                <a:cubicBezTo>
                  <a:pt x="56" y="113"/>
                  <a:pt x="55" y="101"/>
                  <a:pt x="60" y="91"/>
                </a:cubicBezTo>
                <a:cubicBezTo>
                  <a:pt x="73" y="65"/>
                  <a:pt x="81" y="60"/>
                  <a:pt x="101" y="41"/>
                </a:cubicBezTo>
                <a:cubicBezTo>
                  <a:pt x="107" y="106"/>
                  <a:pt x="111" y="162"/>
                  <a:pt x="131" y="223"/>
                </a:cubicBezTo>
                <a:cubicBezTo>
                  <a:pt x="149" y="186"/>
                  <a:pt x="158" y="151"/>
                  <a:pt x="171" y="112"/>
                </a:cubicBezTo>
                <a:cubicBezTo>
                  <a:pt x="175" y="122"/>
                  <a:pt x="179" y="132"/>
                  <a:pt x="182" y="142"/>
                </a:cubicBezTo>
                <a:cubicBezTo>
                  <a:pt x="186" y="155"/>
                  <a:pt x="181" y="190"/>
                  <a:pt x="192" y="182"/>
                </a:cubicBezTo>
                <a:cubicBezTo>
                  <a:pt x="210" y="170"/>
                  <a:pt x="212" y="122"/>
                  <a:pt x="212" y="122"/>
                </a:cubicBezTo>
                <a:cubicBezTo>
                  <a:pt x="225" y="142"/>
                  <a:pt x="246" y="205"/>
                  <a:pt x="252" y="182"/>
                </a:cubicBezTo>
                <a:cubicBezTo>
                  <a:pt x="267" y="122"/>
                  <a:pt x="278" y="61"/>
                  <a:pt x="293" y="0"/>
                </a:cubicBezTo>
                <a:cubicBezTo>
                  <a:pt x="300" y="54"/>
                  <a:pt x="300" y="109"/>
                  <a:pt x="313" y="162"/>
                </a:cubicBezTo>
                <a:cubicBezTo>
                  <a:pt x="316" y="176"/>
                  <a:pt x="319" y="190"/>
                  <a:pt x="323" y="203"/>
                </a:cubicBezTo>
                <a:cubicBezTo>
                  <a:pt x="329" y="223"/>
                  <a:pt x="343" y="263"/>
                  <a:pt x="343" y="263"/>
                </a:cubicBezTo>
                <a:cubicBezTo>
                  <a:pt x="354" y="229"/>
                  <a:pt x="345" y="121"/>
                  <a:pt x="374" y="203"/>
                </a:cubicBezTo>
                <a:cubicBezTo>
                  <a:pt x="412" y="164"/>
                  <a:pt x="419" y="185"/>
                  <a:pt x="444" y="223"/>
                </a:cubicBezTo>
                <a:cubicBezTo>
                  <a:pt x="454" y="207"/>
                  <a:pt x="480" y="169"/>
                  <a:pt x="485" y="152"/>
                </a:cubicBezTo>
                <a:cubicBezTo>
                  <a:pt x="491" y="129"/>
                  <a:pt x="490" y="104"/>
                  <a:pt x="495" y="81"/>
                </a:cubicBezTo>
                <a:cubicBezTo>
                  <a:pt x="497" y="71"/>
                  <a:pt x="502" y="61"/>
                  <a:pt x="505" y="51"/>
                </a:cubicBezTo>
                <a:cubicBezTo>
                  <a:pt x="507" y="57"/>
                  <a:pt x="523" y="114"/>
                  <a:pt x="535" y="112"/>
                </a:cubicBezTo>
                <a:cubicBezTo>
                  <a:pt x="552" y="109"/>
                  <a:pt x="556" y="85"/>
                  <a:pt x="566" y="71"/>
                </a:cubicBezTo>
                <a:cubicBezTo>
                  <a:pt x="569" y="61"/>
                  <a:pt x="566" y="38"/>
                  <a:pt x="576" y="41"/>
                </a:cubicBezTo>
                <a:cubicBezTo>
                  <a:pt x="590" y="46"/>
                  <a:pt x="589" y="68"/>
                  <a:pt x="596" y="81"/>
                </a:cubicBezTo>
                <a:cubicBezTo>
                  <a:pt x="616" y="116"/>
                  <a:pt x="617" y="113"/>
                  <a:pt x="646" y="142"/>
                </a:cubicBezTo>
                <a:cubicBezTo>
                  <a:pt x="670" y="235"/>
                  <a:pt x="652" y="200"/>
                  <a:pt x="687" y="253"/>
                </a:cubicBezTo>
                <a:cubicBezTo>
                  <a:pt x="697" y="224"/>
                  <a:pt x="689" y="187"/>
                  <a:pt x="707" y="162"/>
                </a:cubicBezTo>
                <a:cubicBezTo>
                  <a:pt x="715" y="151"/>
                  <a:pt x="734" y="155"/>
                  <a:pt x="747" y="152"/>
                </a:cubicBezTo>
                <a:cubicBezTo>
                  <a:pt x="754" y="122"/>
                  <a:pt x="761" y="91"/>
                  <a:pt x="768" y="61"/>
                </a:cubicBezTo>
                <a:cubicBezTo>
                  <a:pt x="777" y="21"/>
                  <a:pt x="816" y="146"/>
                  <a:pt x="818" y="152"/>
                </a:cubicBezTo>
                <a:cubicBezTo>
                  <a:pt x="825" y="142"/>
                  <a:pt x="827" y="118"/>
                  <a:pt x="838" y="122"/>
                </a:cubicBezTo>
                <a:cubicBezTo>
                  <a:pt x="851" y="126"/>
                  <a:pt x="844" y="149"/>
                  <a:pt x="848" y="162"/>
                </a:cubicBezTo>
                <a:cubicBezTo>
                  <a:pt x="851" y="172"/>
                  <a:pt x="855" y="182"/>
                  <a:pt x="859" y="192"/>
                </a:cubicBezTo>
                <a:cubicBezTo>
                  <a:pt x="866" y="182"/>
                  <a:pt x="874" y="173"/>
                  <a:pt x="879" y="162"/>
                </a:cubicBezTo>
                <a:cubicBezTo>
                  <a:pt x="884" y="153"/>
                  <a:pt x="882" y="125"/>
                  <a:pt x="889" y="132"/>
                </a:cubicBezTo>
                <a:cubicBezTo>
                  <a:pt x="901" y="144"/>
                  <a:pt x="892" y="166"/>
                  <a:pt x="899" y="182"/>
                </a:cubicBezTo>
                <a:cubicBezTo>
                  <a:pt x="903" y="191"/>
                  <a:pt x="912" y="196"/>
                  <a:pt x="919" y="203"/>
                </a:cubicBezTo>
                <a:cubicBezTo>
                  <a:pt x="922" y="183"/>
                  <a:pt x="914" y="157"/>
                  <a:pt x="929" y="142"/>
                </a:cubicBezTo>
                <a:cubicBezTo>
                  <a:pt x="938" y="133"/>
                  <a:pt x="944" y="161"/>
                  <a:pt x="950" y="172"/>
                </a:cubicBezTo>
                <a:cubicBezTo>
                  <a:pt x="955" y="182"/>
                  <a:pt x="957" y="193"/>
                  <a:pt x="960" y="203"/>
                </a:cubicBezTo>
                <a:cubicBezTo>
                  <a:pt x="969" y="158"/>
                  <a:pt x="980" y="102"/>
                  <a:pt x="1000" y="61"/>
                </a:cubicBezTo>
                <a:cubicBezTo>
                  <a:pt x="1003" y="55"/>
                  <a:pt x="1000" y="74"/>
                  <a:pt x="1000" y="8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1" name="Line 40"/>
          <p:cNvSpPr>
            <a:spLocks noChangeShapeType="1"/>
          </p:cNvSpPr>
          <p:nvPr/>
        </p:nvSpPr>
        <p:spPr bwMode="auto">
          <a:xfrm>
            <a:off x="5360605" y="3943876"/>
            <a:ext cx="69674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2" name="Text Box 41"/>
          <p:cNvSpPr txBox="1">
            <a:spLocks noChangeArrowheads="1"/>
          </p:cNvSpPr>
          <p:nvPr/>
        </p:nvSpPr>
        <p:spPr bwMode="auto">
          <a:xfrm>
            <a:off x="2757204" y="2703328"/>
            <a:ext cx="11878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I(t)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033" name="Line 42"/>
          <p:cNvSpPr>
            <a:spLocks noChangeShapeType="1"/>
          </p:cNvSpPr>
          <p:nvPr/>
        </p:nvSpPr>
        <p:spPr bwMode="auto">
          <a:xfrm>
            <a:off x="9442014" y="3175918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4" name="Line 43"/>
          <p:cNvSpPr>
            <a:spLocks noChangeShapeType="1"/>
          </p:cNvSpPr>
          <p:nvPr/>
        </p:nvSpPr>
        <p:spPr bwMode="auto">
          <a:xfrm>
            <a:off x="9442014" y="3687890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5" name="Line 44"/>
          <p:cNvSpPr>
            <a:spLocks noChangeShapeType="1"/>
          </p:cNvSpPr>
          <p:nvPr/>
        </p:nvSpPr>
        <p:spPr bwMode="auto">
          <a:xfrm>
            <a:off x="9442014" y="4197049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6" name="Line 45"/>
          <p:cNvSpPr>
            <a:spLocks noChangeShapeType="1"/>
          </p:cNvSpPr>
          <p:nvPr/>
        </p:nvSpPr>
        <p:spPr bwMode="auto">
          <a:xfrm>
            <a:off x="9442014" y="4709021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7" name="Line 46"/>
          <p:cNvSpPr>
            <a:spLocks noChangeShapeType="1"/>
          </p:cNvSpPr>
          <p:nvPr/>
        </p:nvSpPr>
        <p:spPr bwMode="auto">
          <a:xfrm>
            <a:off x="9783379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8" name="Line 47"/>
          <p:cNvSpPr>
            <a:spLocks noChangeShapeType="1"/>
          </p:cNvSpPr>
          <p:nvPr/>
        </p:nvSpPr>
        <p:spPr bwMode="auto">
          <a:xfrm>
            <a:off x="10293555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9" name="Line 48"/>
          <p:cNvSpPr>
            <a:spLocks noChangeShapeType="1"/>
          </p:cNvSpPr>
          <p:nvPr/>
        </p:nvSpPr>
        <p:spPr bwMode="auto">
          <a:xfrm>
            <a:off x="11313908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0" name="Line 49"/>
          <p:cNvSpPr>
            <a:spLocks noChangeShapeType="1"/>
          </p:cNvSpPr>
          <p:nvPr/>
        </p:nvSpPr>
        <p:spPr bwMode="auto">
          <a:xfrm>
            <a:off x="11482717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1" name="Line 50"/>
          <p:cNvSpPr>
            <a:spLocks noChangeShapeType="1"/>
          </p:cNvSpPr>
          <p:nvPr/>
        </p:nvSpPr>
        <p:spPr bwMode="auto">
          <a:xfrm>
            <a:off x="11145101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2" name="Line 51"/>
          <p:cNvSpPr>
            <a:spLocks noChangeShapeType="1"/>
          </p:cNvSpPr>
          <p:nvPr/>
        </p:nvSpPr>
        <p:spPr bwMode="auto">
          <a:xfrm>
            <a:off x="9610819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3" name="Line 52"/>
          <p:cNvSpPr>
            <a:spLocks noChangeShapeType="1"/>
          </p:cNvSpPr>
          <p:nvPr/>
        </p:nvSpPr>
        <p:spPr bwMode="auto">
          <a:xfrm>
            <a:off x="10120996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4" name="Line 53"/>
          <p:cNvSpPr>
            <a:spLocks noChangeShapeType="1"/>
          </p:cNvSpPr>
          <p:nvPr/>
        </p:nvSpPr>
        <p:spPr bwMode="auto">
          <a:xfrm>
            <a:off x="10293555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5" name="Line 54"/>
          <p:cNvSpPr>
            <a:spLocks noChangeShapeType="1"/>
          </p:cNvSpPr>
          <p:nvPr/>
        </p:nvSpPr>
        <p:spPr bwMode="auto">
          <a:xfrm>
            <a:off x="10972541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6" name="Line 55"/>
          <p:cNvSpPr>
            <a:spLocks noChangeShapeType="1"/>
          </p:cNvSpPr>
          <p:nvPr/>
        </p:nvSpPr>
        <p:spPr bwMode="auto">
          <a:xfrm>
            <a:off x="9610819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7" name="Line 56"/>
          <p:cNvSpPr>
            <a:spLocks noChangeShapeType="1"/>
          </p:cNvSpPr>
          <p:nvPr/>
        </p:nvSpPr>
        <p:spPr bwMode="auto">
          <a:xfrm>
            <a:off x="10634924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8" name="Line 57"/>
          <p:cNvSpPr>
            <a:spLocks noChangeShapeType="1"/>
          </p:cNvSpPr>
          <p:nvPr/>
        </p:nvSpPr>
        <p:spPr bwMode="auto">
          <a:xfrm>
            <a:off x="11145101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9" name="Line 58"/>
          <p:cNvSpPr>
            <a:spLocks noChangeShapeType="1"/>
          </p:cNvSpPr>
          <p:nvPr/>
        </p:nvSpPr>
        <p:spPr bwMode="auto">
          <a:xfrm>
            <a:off x="11996645" y="3142162"/>
            <a:ext cx="1535307" cy="7679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0" name="Line 59"/>
          <p:cNvSpPr>
            <a:spLocks noChangeShapeType="1"/>
          </p:cNvSpPr>
          <p:nvPr/>
        </p:nvSpPr>
        <p:spPr bwMode="auto">
          <a:xfrm>
            <a:off x="11996645" y="3524735"/>
            <a:ext cx="1535307" cy="385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1" name="Line 60"/>
          <p:cNvSpPr>
            <a:spLocks noChangeShapeType="1"/>
          </p:cNvSpPr>
          <p:nvPr/>
        </p:nvSpPr>
        <p:spPr bwMode="auto">
          <a:xfrm flipV="1">
            <a:off x="11996645" y="3910119"/>
            <a:ext cx="1535307" cy="123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2" name="Line 61"/>
          <p:cNvSpPr>
            <a:spLocks noChangeShapeType="1"/>
          </p:cNvSpPr>
          <p:nvPr/>
        </p:nvSpPr>
        <p:spPr bwMode="auto">
          <a:xfrm flipV="1">
            <a:off x="11996645" y="3910119"/>
            <a:ext cx="1535307" cy="506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3578880" y="2763089"/>
            <a:ext cx="2204308" cy="1946621"/>
            <a:chOff x="4611" y="3499"/>
            <a:chExt cx="715" cy="692"/>
          </a:xfrm>
        </p:grpSpPr>
        <p:sp>
          <p:nvSpPr>
            <p:cNvPr id="1320" name="Oval 63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" name="Oval 64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" name="Oval 65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" name="Oval 66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" name="Oval 67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" name="Oval 68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" name="Oval 69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7" name="Oval 70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8" name="Oval 71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9" name="Oval 72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0" name="Oval 73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" name="Oval 74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" name="Oval 75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" name="Oval 76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" name="Oval 77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" name="Line 78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" name="Line 79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" name="Line 80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" name="Line 81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" name="Line 82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" name="Line 83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" name="Line 84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" name="Line 85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" name="Line 86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" name="Line 87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" name="Line 88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" name="Line 89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" name="Line 90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" name="Line 91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" name="Line 92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" name="Line 93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" name="Line 94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" name="Line 95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" name="Line 96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" name="Freeform 97"/>
          <p:cNvSpPr>
            <a:spLocks/>
          </p:cNvSpPr>
          <p:nvPr/>
        </p:nvSpPr>
        <p:spPr bwMode="auto">
          <a:xfrm>
            <a:off x="8590467" y="2101338"/>
            <a:ext cx="4195891" cy="784836"/>
          </a:xfrm>
          <a:custGeom>
            <a:avLst/>
            <a:gdLst>
              <a:gd name="T0" fmla="*/ 0 w 2314"/>
              <a:gd name="T1" fmla="*/ 2147483647 h 279"/>
              <a:gd name="T2" fmla="*/ 2147483647 w 2314"/>
              <a:gd name="T3" fmla="*/ 2147483647 h 279"/>
              <a:gd name="T4" fmla="*/ 2147483647 w 2314"/>
              <a:gd name="T5" fmla="*/ 2147483647 h 279"/>
              <a:gd name="T6" fmla="*/ 0 60000 65536"/>
              <a:gd name="T7" fmla="*/ 0 60000 65536"/>
              <a:gd name="T8" fmla="*/ 0 60000 65536"/>
              <a:gd name="T9" fmla="*/ 0 w 2314"/>
              <a:gd name="T10" fmla="*/ 0 h 279"/>
              <a:gd name="T11" fmla="*/ 2314 w 2314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4" h="279">
                <a:moveTo>
                  <a:pt x="0" y="234"/>
                </a:moveTo>
                <a:cubicBezTo>
                  <a:pt x="306" y="117"/>
                  <a:pt x="612" y="0"/>
                  <a:pt x="998" y="7"/>
                </a:cubicBezTo>
                <a:cubicBezTo>
                  <a:pt x="1384" y="14"/>
                  <a:pt x="1849" y="146"/>
                  <a:pt x="2314" y="27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5266" name="Freeform 98"/>
          <p:cNvSpPr>
            <a:spLocks/>
          </p:cNvSpPr>
          <p:nvPr/>
        </p:nvSpPr>
        <p:spPr bwMode="auto">
          <a:xfrm rot="-5400000" flipH="1" flipV="1">
            <a:off x="8195312" y="4632518"/>
            <a:ext cx="1147718" cy="462442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5267" name="Freeform 99"/>
          <p:cNvSpPr>
            <a:spLocks/>
          </p:cNvSpPr>
          <p:nvPr/>
        </p:nvSpPr>
        <p:spPr bwMode="auto">
          <a:xfrm rot="-5400000">
            <a:off x="6519299" y="5044285"/>
            <a:ext cx="1021131" cy="277465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6771735" y="5181611"/>
            <a:ext cx="8447272" cy="6379964"/>
            <a:chOff x="1746" y="1842"/>
            <a:chExt cx="2812" cy="2268"/>
          </a:xfrm>
        </p:grpSpPr>
        <p:grpSp>
          <p:nvGrpSpPr>
            <p:cNvPr id="5" name="Group 101"/>
            <p:cNvGrpSpPr>
              <a:grpSpLocks/>
            </p:cNvGrpSpPr>
            <p:nvPr/>
          </p:nvGrpSpPr>
          <p:grpSpPr bwMode="auto">
            <a:xfrm>
              <a:off x="1847" y="1922"/>
              <a:ext cx="715" cy="692"/>
              <a:chOff x="4611" y="3499"/>
              <a:chExt cx="715" cy="692"/>
            </a:xfrm>
          </p:grpSpPr>
          <p:sp>
            <p:nvSpPr>
              <p:cNvPr id="1286" name="Oval 10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7" name="Oval 10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8" name="Oval 10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9" name="Oval 10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Oval 10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Oval 10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Oval 10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" name="Oval 10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" name="Oval 11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" name="Oval 11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6" name="Oval 11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7" name="Oval 11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8" name="Oval 11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9" name="Oval 11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" name="Oval 11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" name="Line 11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" name="Line 11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11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1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Line 12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" name="Line 12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" name="Line 12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" name="Line 12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9" name="Line 12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0" name="Line 12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" name="Line 12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" name="Line 12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3" name="Line 12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4" name="Line 13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5" name="Line 13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13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13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Line 13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" name="Line 13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36"/>
            <p:cNvGrpSpPr>
              <a:grpSpLocks/>
            </p:cNvGrpSpPr>
            <p:nvPr/>
          </p:nvGrpSpPr>
          <p:grpSpPr bwMode="auto">
            <a:xfrm>
              <a:off x="1746" y="2738"/>
              <a:ext cx="715" cy="692"/>
              <a:chOff x="4611" y="3499"/>
              <a:chExt cx="715" cy="692"/>
            </a:xfrm>
          </p:grpSpPr>
          <p:sp>
            <p:nvSpPr>
              <p:cNvPr id="1252" name="Oval 13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Oval 13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Oval 13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" name="Oval 14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" name="Oval 14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7" name="Oval 14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8" name="Oval 14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" name="Oval 14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" name="Oval 14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" name="Oval 14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" name="Oval 14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3" name="Oval 14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4" name="Oval 14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Oval 15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Oval 15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Line 15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15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15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Line 15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Line 15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" name="Line 15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3" name="Line 15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" name="Line 15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5" name="Line 16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" name="Line 16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7" name="Line 16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" name="Line 16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" name="Line 16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" name="Line 16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" name="Line 16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2" name="Line 16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" name="Line 16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4" name="Line 16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5" name="Line 17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71"/>
            <p:cNvGrpSpPr>
              <a:grpSpLocks/>
            </p:cNvGrpSpPr>
            <p:nvPr/>
          </p:nvGrpSpPr>
          <p:grpSpPr bwMode="auto">
            <a:xfrm>
              <a:off x="2664" y="2704"/>
              <a:ext cx="715" cy="692"/>
              <a:chOff x="4611" y="3499"/>
              <a:chExt cx="715" cy="692"/>
            </a:xfrm>
          </p:grpSpPr>
          <p:sp>
            <p:nvSpPr>
              <p:cNvPr id="1218" name="Oval 17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" name="Oval 17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Oval 17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Oval 17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Oval 17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Oval 17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Oval 17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Oval 17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Oval 18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Oval 18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Oval 18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Oval 18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Oval 18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Oval 18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Oval 18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18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18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18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19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19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Line 19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19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19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Line 19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19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19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" name="Line 19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19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Line 20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" name="Line 20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" name="Line 20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" name="Line 20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" name="Line 20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" name="Line 20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2789" y="1933"/>
              <a:ext cx="715" cy="692"/>
              <a:chOff x="4611" y="3499"/>
              <a:chExt cx="715" cy="692"/>
            </a:xfrm>
          </p:grpSpPr>
          <p:sp>
            <p:nvSpPr>
              <p:cNvPr id="1184" name="Oval 20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Oval 20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6" name="Oval 20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" name="Oval 21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" name="Oval 21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" name="Oval 21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" name="Oval 21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1" name="Oval 21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" name="Oval 21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3" name="Oval 21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4" name="Oval 21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" name="Oval 21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6" name="Oval 21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7" name="Oval 22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" name="Oval 22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" name="Line 22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0" name="Line 22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Line 22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Line 22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Line 22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22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22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Line 22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Line 23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Line 23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" name="Line 23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" name="Line 23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23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Line 23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3" name="Line 23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Line 23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5" name="Line 23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6" name="Line 23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7" name="Line 24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41"/>
            <p:cNvGrpSpPr>
              <a:grpSpLocks/>
            </p:cNvGrpSpPr>
            <p:nvPr/>
          </p:nvGrpSpPr>
          <p:grpSpPr bwMode="auto">
            <a:xfrm>
              <a:off x="3526" y="2693"/>
              <a:ext cx="715" cy="692"/>
              <a:chOff x="4611" y="3499"/>
              <a:chExt cx="715" cy="692"/>
            </a:xfrm>
          </p:grpSpPr>
          <p:sp>
            <p:nvSpPr>
              <p:cNvPr id="1150" name="Oval 24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Oval 24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Oval 24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Oval 24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Oval 24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Oval 24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Oval 24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Oval 24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Oval 25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Oval 25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Oval 25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Oval 25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Oval 25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Oval 25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Oval 25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Line 25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Line 25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Line 25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26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26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Line 26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Line 26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Line 26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Line 26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Line 26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Line 26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Line 26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Line 26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Line 27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Line 27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Line 27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27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Line 27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Line 27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76"/>
            <p:cNvGrpSpPr>
              <a:grpSpLocks/>
            </p:cNvGrpSpPr>
            <p:nvPr/>
          </p:nvGrpSpPr>
          <p:grpSpPr bwMode="auto">
            <a:xfrm>
              <a:off x="3061" y="3418"/>
              <a:ext cx="715" cy="692"/>
              <a:chOff x="4611" y="3499"/>
              <a:chExt cx="715" cy="692"/>
            </a:xfrm>
          </p:grpSpPr>
          <p:sp>
            <p:nvSpPr>
              <p:cNvPr id="1116" name="Oval 27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Oval 27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Oval 27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Oval 28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Oval 28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Oval 28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Oval 28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Oval 28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Oval 28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Oval 28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Oval 28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Oval 28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Oval 28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Oval 29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Oval 29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29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29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29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29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29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Line 29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Line 29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Line 29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Line 30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Line 30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Line 30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Line 30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Line 30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Line 30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Line 30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Line 30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Line 30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Line 30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Line 31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11"/>
            <p:cNvGrpSpPr>
              <a:grpSpLocks/>
            </p:cNvGrpSpPr>
            <p:nvPr/>
          </p:nvGrpSpPr>
          <p:grpSpPr bwMode="auto">
            <a:xfrm>
              <a:off x="3843" y="1842"/>
              <a:ext cx="715" cy="692"/>
              <a:chOff x="4611" y="3499"/>
              <a:chExt cx="715" cy="692"/>
            </a:xfrm>
          </p:grpSpPr>
          <p:sp>
            <p:nvSpPr>
              <p:cNvPr id="1082" name="Oval 31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Oval 31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Oval 31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Oval 31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Oval 31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Oval 31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Oval 31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Oval 31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Oval 32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Oval 32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Oval 32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Oval 32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Oval 32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Oval 32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Oval 32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Line 32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Line 32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Line 32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Line 33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Line 33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Line 33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Line 33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Line 33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33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33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33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33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33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34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34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34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34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34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34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6" name="Freeform 346"/>
            <p:cNvSpPr>
              <a:spLocks/>
            </p:cNvSpPr>
            <p:nvPr/>
          </p:nvSpPr>
          <p:spPr bwMode="auto">
            <a:xfrm flipH="1" flipV="1">
              <a:off x="2245" y="3385"/>
              <a:ext cx="816" cy="513"/>
            </a:xfrm>
            <a:custGeom>
              <a:avLst/>
              <a:gdLst>
                <a:gd name="T0" fmla="*/ 0 w 771"/>
                <a:gd name="T1" fmla="*/ 233143 h 196"/>
                <a:gd name="T2" fmla="*/ 572 w 771"/>
                <a:gd name="T3" fmla="*/ 32814 h 196"/>
                <a:gd name="T4" fmla="*/ 1213 w 771"/>
                <a:gd name="T5" fmla="*/ 43176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347"/>
            <p:cNvSpPr>
              <a:spLocks/>
            </p:cNvSpPr>
            <p:nvPr/>
          </p:nvSpPr>
          <p:spPr bwMode="auto">
            <a:xfrm rot="-5400000" flipH="1" flipV="1">
              <a:off x="3213" y="2629"/>
              <a:ext cx="408" cy="196"/>
            </a:xfrm>
            <a:custGeom>
              <a:avLst/>
              <a:gdLst>
                <a:gd name="T0" fmla="*/ 0 w 771"/>
                <a:gd name="T1" fmla="*/ 106 h 196"/>
                <a:gd name="T2" fmla="*/ 2 w 771"/>
                <a:gd name="T3" fmla="*/ 15 h 196"/>
                <a:gd name="T4" fmla="*/ 5 w 771"/>
                <a:gd name="T5" fmla="*/ 196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348"/>
            <p:cNvSpPr>
              <a:spLocks/>
            </p:cNvSpPr>
            <p:nvPr/>
          </p:nvSpPr>
          <p:spPr bwMode="auto">
            <a:xfrm rot="-5400000">
              <a:off x="2351" y="2584"/>
              <a:ext cx="635" cy="241"/>
            </a:xfrm>
            <a:custGeom>
              <a:avLst/>
              <a:gdLst>
                <a:gd name="T0" fmla="*/ 0 w 771"/>
                <a:gd name="T1" fmla="*/ 553 h 196"/>
                <a:gd name="T2" fmla="*/ 77 w 771"/>
                <a:gd name="T3" fmla="*/ 75 h 196"/>
                <a:gd name="T4" fmla="*/ 163 w 771"/>
                <a:gd name="T5" fmla="*/ 1025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349"/>
            <p:cNvSpPr>
              <a:spLocks/>
            </p:cNvSpPr>
            <p:nvPr/>
          </p:nvSpPr>
          <p:spPr bwMode="auto">
            <a:xfrm>
              <a:off x="2427" y="1888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350"/>
            <p:cNvSpPr>
              <a:spLocks/>
            </p:cNvSpPr>
            <p:nvPr/>
          </p:nvSpPr>
          <p:spPr bwMode="auto">
            <a:xfrm>
              <a:off x="3380" y="1933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351"/>
            <p:cNvSpPr>
              <a:spLocks/>
            </p:cNvSpPr>
            <p:nvPr/>
          </p:nvSpPr>
          <p:spPr bwMode="auto">
            <a:xfrm>
              <a:off x="3198" y="2659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352"/>
            <p:cNvSpPr>
              <a:spLocks/>
            </p:cNvSpPr>
            <p:nvPr/>
          </p:nvSpPr>
          <p:spPr bwMode="auto">
            <a:xfrm>
              <a:off x="2245" y="2704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353"/>
            <p:cNvSpPr>
              <a:spLocks/>
            </p:cNvSpPr>
            <p:nvPr/>
          </p:nvSpPr>
          <p:spPr bwMode="auto">
            <a:xfrm flipH="1" flipV="1">
              <a:off x="3424" y="2432"/>
              <a:ext cx="544" cy="105"/>
            </a:xfrm>
            <a:custGeom>
              <a:avLst/>
              <a:gdLst>
                <a:gd name="T0" fmla="*/ 0 w 771"/>
                <a:gd name="T1" fmla="*/ 1 h 196"/>
                <a:gd name="T2" fmla="*/ 23 w 771"/>
                <a:gd name="T3" fmla="*/ 1 h 196"/>
                <a:gd name="T4" fmla="*/ 47 w 771"/>
                <a:gd name="T5" fmla="*/ 2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354"/>
            <p:cNvSpPr>
              <a:spLocks/>
            </p:cNvSpPr>
            <p:nvPr/>
          </p:nvSpPr>
          <p:spPr bwMode="auto">
            <a:xfrm flipH="1" flipV="1">
              <a:off x="2426" y="2509"/>
              <a:ext cx="544" cy="105"/>
            </a:xfrm>
            <a:custGeom>
              <a:avLst/>
              <a:gdLst>
                <a:gd name="T0" fmla="*/ 0 w 771"/>
                <a:gd name="T1" fmla="*/ 1 h 196"/>
                <a:gd name="T2" fmla="*/ 23 w 771"/>
                <a:gd name="T3" fmla="*/ 1 h 196"/>
                <a:gd name="T4" fmla="*/ 47 w 771"/>
                <a:gd name="T5" fmla="*/ 2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355"/>
            <p:cNvSpPr>
              <a:spLocks/>
            </p:cNvSpPr>
            <p:nvPr/>
          </p:nvSpPr>
          <p:spPr bwMode="auto">
            <a:xfrm rot="-5400000">
              <a:off x="1700" y="2569"/>
              <a:ext cx="363" cy="90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356"/>
            <p:cNvSpPr>
              <a:spLocks/>
            </p:cNvSpPr>
            <p:nvPr/>
          </p:nvSpPr>
          <p:spPr bwMode="auto">
            <a:xfrm rot="5400000" flipH="1">
              <a:off x="4082" y="2636"/>
              <a:ext cx="317" cy="91"/>
            </a:xfrm>
            <a:custGeom>
              <a:avLst/>
              <a:gdLst>
                <a:gd name="T0" fmla="*/ 0 w 771"/>
                <a:gd name="T1" fmla="*/ 0 h 196"/>
                <a:gd name="T2" fmla="*/ 0 w 771"/>
                <a:gd name="T3" fmla="*/ 0 h 196"/>
                <a:gd name="T4" fmla="*/ 1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357"/>
            <p:cNvSpPr>
              <a:spLocks/>
            </p:cNvSpPr>
            <p:nvPr/>
          </p:nvSpPr>
          <p:spPr bwMode="auto">
            <a:xfrm rot="-5400000">
              <a:off x="3924" y="2613"/>
              <a:ext cx="272" cy="91"/>
            </a:xfrm>
            <a:custGeom>
              <a:avLst/>
              <a:gdLst>
                <a:gd name="T0" fmla="*/ 0 w 771"/>
                <a:gd name="T1" fmla="*/ 0 h 196"/>
                <a:gd name="T2" fmla="*/ 0 w 771"/>
                <a:gd name="T3" fmla="*/ 0 h 196"/>
                <a:gd name="T4" fmla="*/ 0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358"/>
            <p:cNvSpPr>
              <a:spLocks/>
            </p:cNvSpPr>
            <p:nvPr/>
          </p:nvSpPr>
          <p:spPr bwMode="auto">
            <a:xfrm rot="-5400000" flipH="1" flipV="1">
              <a:off x="2880" y="2704"/>
              <a:ext cx="1225" cy="227"/>
            </a:xfrm>
            <a:custGeom>
              <a:avLst/>
              <a:gdLst>
                <a:gd name="T0" fmla="*/ 0 w 771"/>
                <a:gd name="T1" fmla="*/ 342 h 196"/>
                <a:gd name="T2" fmla="*/ 14752 w 771"/>
                <a:gd name="T3" fmla="*/ 49 h 196"/>
                <a:gd name="T4" fmla="*/ 31310 w 771"/>
                <a:gd name="T5" fmla="*/ 636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359"/>
            <p:cNvSpPr>
              <a:spLocks/>
            </p:cNvSpPr>
            <p:nvPr/>
          </p:nvSpPr>
          <p:spPr bwMode="auto">
            <a:xfrm>
              <a:off x="2381" y="3294"/>
              <a:ext cx="726" cy="317"/>
            </a:xfrm>
            <a:custGeom>
              <a:avLst/>
              <a:gdLst>
                <a:gd name="T0" fmla="*/ 0 w 726"/>
                <a:gd name="T1" fmla="*/ 0 h 317"/>
                <a:gd name="T2" fmla="*/ 318 w 726"/>
                <a:gd name="T3" fmla="*/ 272 h 317"/>
                <a:gd name="T4" fmla="*/ 726 w 726"/>
                <a:gd name="T5" fmla="*/ 272 h 317"/>
                <a:gd name="T6" fmla="*/ 0 60000 65536"/>
                <a:gd name="T7" fmla="*/ 0 60000 65536"/>
                <a:gd name="T8" fmla="*/ 0 60000 65536"/>
                <a:gd name="T9" fmla="*/ 0 w 726"/>
                <a:gd name="T10" fmla="*/ 0 h 317"/>
                <a:gd name="T11" fmla="*/ 726 w 726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317">
                  <a:moveTo>
                    <a:pt x="0" y="0"/>
                  </a:moveTo>
                  <a:cubicBezTo>
                    <a:pt x="98" y="113"/>
                    <a:pt x="197" y="227"/>
                    <a:pt x="318" y="272"/>
                  </a:cubicBezTo>
                  <a:cubicBezTo>
                    <a:pt x="439" y="317"/>
                    <a:pt x="582" y="294"/>
                    <a:pt x="726" y="27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360"/>
            <p:cNvSpPr>
              <a:spLocks/>
            </p:cNvSpPr>
            <p:nvPr/>
          </p:nvSpPr>
          <p:spPr bwMode="auto">
            <a:xfrm flipH="1" flipV="1">
              <a:off x="3288" y="3294"/>
              <a:ext cx="363" cy="45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361"/>
            <p:cNvSpPr>
              <a:spLocks/>
            </p:cNvSpPr>
            <p:nvPr/>
          </p:nvSpPr>
          <p:spPr bwMode="auto">
            <a:xfrm flipH="1" flipV="1">
              <a:off x="2426" y="3249"/>
              <a:ext cx="363" cy="45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5530" name="Freeform 362"/>
          <p:cNvSpPr>
            <a:spLocks/>
          </p:cNvSpPr>
          <p:nvPr/>
        </p:nvSpPr>
        <p:spPr bwMode="auto">
          <a:xfrm rot="-5400000" flipH="1" flipV="1">
            <a:off x="14666730" y="4888503"/>
            <a:ext cx="1147718" cy="462442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026" name="Object 363"/>
          <p:cNvGraphicFramePr>
            <a:graphicFrameLocks noChangeAspect="1"/>
          </p:cNvGraphicFramePr>
          <p:nvPr/>
        </p:nvGraphicFramePr>
        <p:xfrm>
          <a:off x="12675630" y="1735645"/>
          <a:ext cx="1408905" cy="76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02" name="Equation" r:id="rId4" imgW="317160" imgH="190440" progId="Equation.3">
                  <p:embed/>
                </p:oleObj>
              </mc:Choice>
              <mc:Fallback>
                <p:oleObj name="Equation" r:id="rId4" imgW="317160" imgH="190440" progId="Equation.3">
                  <p:embed/>
                  <p:pic>
                    <p:nvPicPr>
                      <p:cNvPr id="0" name="Object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5630" y="1735645"/>
                        <a:ext cx="1408905" cy="76795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4" name="Straight Connector 36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9.1</a:t>
            </a: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microscopic vs. macroscopic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266" grpId="0" animBg="1"/>
      <p:bldP spid="775267" grpId="0" animBg="1"/>
      <p:bldP spid="7755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6200000">
            <a:off x="7412298" y="5107916"/>
            <a:ext cx="2011321" cy="2265882"/>
            <a:chOff x="4611" y="3499"/>
            <a:chExt cx="715" cy="692"/>
          </a:xfrm>
        </p:grpSpPr>
        <p:sp>
          <p:nvSpPr>
            <p:cNvPr id="3167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3160966" y="5398352"/>
            <a:ext cx="2092930" cy="1946621"/>
            <a:chOff x="4611" y="3499"/>
            <a:chExt cx="715" cy="692"/>
          </a:xfrm>
        </p:grpSpPr>
        <p:sp>
          <p:nvSpPr>
            <p:cNvPr id="3133" name="Oval 63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" name="Oval 64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" name="Oval 65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" name="Oval 66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" name="Oval 67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" name="Oval 68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" name="Oval 69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" name="Oval 70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" name="Oval 71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" name="Oval 72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" name="Oval 73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" name="Oval 74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" name="Oval 75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" name="Oval 76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" name="Oval 77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" name="Line 78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" name="Line 79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" name="Line 80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" name="Line 81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" name="Line 82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" name="Line 83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" name="Line 84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" name="Line 85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" name="Line 86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" name="Line 87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" name="Line 88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" name="Line 89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" name="Line 90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" name="Line 91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" name="Line 92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" name="Line 93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" name="Line 94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" name="Line 95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" name="Line 96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74" name="Object 3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56175"/>
              </p:ext>
            </p:extLst>
          </p:nvPr>
        </p:nvGraphicFramePr>
        <p:xfrm>
          <a:off x="15736686" y="6616398"/>
          <a:ext cx="1469796" cy="82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82" name="Equation" r:id="rId4" imgW="380880" imgH="203040" progId="Equation.3">
                  <p:embed/>
                </p:oleObj>
              </mc:Choice>
              <mc:Fallback>
                <p:oleObj name="Equation" r:id="rId4" imgW="380880" imgH="203040" progId="Equation.3">
                  <p:embed/>
                  <p:pic>
                    <p:nvPicPr>
                      <p:cNvPr id="0" name="Object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6686" y="6616398"/>
                        <a:ext cx="1469796" cy="821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64"/>
          <p:cNvGrpSpPr>
            <a:grpSpLocks/>
          </p:cNvGrpSpPr>
          <p:nvPr/>
        </p:nvGrpSpPr>
        <p:grpSpPr bwMode="auto">
          <a:xfrm rot="10800000">
            <a:off x="10078313" y="7820375"/>
            <a:ext cx="1963347" cy="1946621"/>
            <a:chOff x="4611" y="3499"/>
            <a:chExt cx="715" cy="692"/>
          </a:xfrm>
        </p:grpSpPr>
        <p:sp>
          <p:nvSpPr>
            <p:cNvPr id="3099" name="Oval 36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Oval 36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Oval 36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Oval 36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Oval 36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Oval 37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" name="Oval 37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Oval 37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Oval 37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Oval 37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" name="Oval 37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Oval 37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" name="Oval 37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Oval 37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Oval 37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Line 38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Line 38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Line 38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Line 38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Line 38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Line 38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Line 38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Line 38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Line 38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Line 38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Line 39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" name="Line 39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" name="Line 39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" name="Line 39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" name="Line 39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" name="Line 39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" name="Line 39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" name="Line 39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" name="Line 39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7" name="Freeform 399"/>
          <p:cNvSpPr>
            <a:spLocks/>
          </p:cNvSpPr>
          <p:nvPr/>
        </p:nvSpPr>
        <p:spPr bwMode="auto">
          <a:xfrm>
            <a:off x="7285016" y="4357530"/>
            <a:ext cx="2325803" cy="1293996"/>
          </a:xfrm>
          <a:custGeom>
            <a:avLst/>
            <a:gdLst>
              <a:gd name="T0" fmla="*/ 2147483647 w 756"/>
              <a:gd name="T1" fmla="*/ 2147483647 h 460"/>
              <a:gd name="T2" fmla="*/ 2147483647 w 756"/>
              <a:gd name="T3" fmla="*/ 2147483647 h 460"/>
              <a:gd name="T4" fmla="*/ 2147483647 w 756"/>
              <a:gd name="T5" fmla="*/ 2147483647 h 460"/>
              <a:gd name="T6" fmla="*/ 2147483647 w 756"/>
              <a:gd name="T7" fmla="*/ 2147483647 h 460"/>
              <a:gd name="T8" fmla="*/ 2147483647 w 756"/>
              <a:gd name="T9" fmla="*/ 2147483647 h 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460"/>
              <a:gd name="T17" fmla="*/ 756 w 756"/>
              <a:gd name="T18" fmla="*/ 460 h 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460">
                <a:moveTo>
                  <a:pt x="166" y="460"/>
                </a:moveTo>
                <a:cubicBezTo>
                  <a:pt x="83" y="384"/>
                  <a:pt x="0" y="309"/>
                  <a:pt x="30" y="233"/>
                </a:cubicBezTo>
                <a:cubicBezTo>
                  <a:pt x="60" y="157"/>
                  <a:pt x="235" y="14"/>
                  <a:pt x="348" y="7"/>
                </a:cubicBezTo>
                <a:cubicBezTo>
                  <a:pt x="461" y="0"/>
                  <a:pt x="666" y="120"/>
                  <a:pt x="711" y="188"/>
                </a:cubicBezTo>
                <a:cubicBezTo>
                  <a:pt x="756" y="256"/>
                  <a:pt x="688" y="335"/>
                  <a:pt x="620" y="415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88" name="Freeform 400"/>
          <p:cNvSpPr>
            <a:spLocks/>
          </p:cNvSpPr>
          <p:nvPr/>
        </p:nvSpPr>
        <p:spPr bwMode="auto">
          <a:xfrm>
            <a:off x="13016996" y="4377222"/>
            <a:ext cx="2325803" cy="1293996"/>
          </a:xfrm>
          <a:custGeom>
            <a:avLst/>
            <a:gdLst>
              <a:gd name="T0" fmla="*/ 2147483647 w 756"/>
              <a:gd name="T1" fmla="*/ 2147483647 h 460"/>
              <a:gd name="T2" fmla="*/ 2147483647 w 756"/>
              <a:gd name="T3" fmla="*/ 2147483647 h 460"/>
              <a:gd name="T4" fmla="*/ 2147483647 w 756"/>
              <a:gd name="T5" fmla="*/ 2147483647 h 460"/>
              <a:gd name="T6" fmla="*/ 2147483647 w 756"/>
              <a:gd name="T7" fmla="*/ 2147483647 h 460"/>
              <a:gd name="T8" fmla="*/ 2147483647 w 756"/>
              <a:gd name="T9" fmla="*/ 2147483647 h 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460"/>
              <a:gd name="T17" fmla="*/ 756 w 756"/>
              <a:gd name="T18" fmla="*/ 460 h 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460">
                <a:moveTo>
                  <a:pt x="166" y="460"/>
                </a:moveTo>
                <a:cubicBezTo>
                  <a:pt x="83" y="384"/>
                  <a:pt x="0" y="309"/>
                  <a:pt x="30" y="233"/>
                </a:cubicBezTo>
                <a:cubicBezTo>
                  <a:pt x="60" y="157"/>
                  <a:pt x="235" y="14"/>
                  <a:pt x="348" y="7"/>
                </a:cubicBezTo>
                <a:cubicBezTo>
                  <a:pt x="461" y="0"/>
                  <a:pt x="666" y="120"/>
                  <a:pt x="711" y="188"/>
                </a:cubicBezTo>
                <a:cubicBezTo>
                  <a:pt x="756" y="256"/>
                  <a:pt x="688" y="335"/>
                  <a:pt x="620" y="415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89" name="Freeform 401"/>
          <p:cNvSpPr>
            <a:spLocks/>
          </p:cNvSpPr>
          <p:nvPr/>
        </p:nvSpPr>
        <p:spPr bwMode="auto">
          <a:xfrm>
            <a:off x="8590468" y="7311217"/>
            <a:ext cx="1361722" cy="1403706"/>
          </a:xfrm>
          <a:custGeom>
            <a:avLst/>
            <a:gdLst>
              <a:gd name="T0" fmla="*/ 0 w 363"/>
              <a:gd name="T1" fmla="*/ 0 h 499"/>
              <a:gd name="T2" fmla="*/ 2147483647 w 363"/>
              <a:gd name="T3" fmla="*/ 2147483647 h 499"/>
              <a:gd name="T4" fmla="*/ 2147483647 w 363"/>
              <a:gd name="T5" fmla="*/ 2147483647 h 499"/>
              <a:gd name="T6" fmla="*/ 0 60000 65536"/>
              <a:gd name="T7" fmla="*/ 0 60000 65536"/>
              <a:gd name="T8" fmla="*/ 0 60000 65536"/>
              <a:gd name="T9" fmla="*/ 0 w 363"/>
              <a:gd name="T10" fmla="*/ 0 h 499"/>
              <a:gd name="T11" fmla="*/ 363 w 363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499">
                <a:moveTo>
                  <a:pt x="0" y="0"/>
                </a:moveTo>
                <a:cubicBezTo>
                  <a:pt x="38" y="117"/>
                  <a:pt x="76" y="235"/>
                  <a:pt x="136" y="318"/>
                </a:cubicBezTo>
                <a:cubicBezTo>
                  <a:pt x="196" y="401"/>
                  <a:pt x="279" y="450"/>
                  <a:pt x="363" y="499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90" name="Freeform 402"/>
          <p:cNvSpPr>
            <a:spLocks/>
          </p:cNvSpPr>
          <p:nvPr/>
        </p:nvSpPr>
        <p:spPr bwMode="auto">
          <a:xfrm flipH="1">
            <a:off x="12135717" y="7203021"/>
            <a:ext cx="1361722" cy="1403704"/>
          </a:xfrm>
          <a:custGeom>
            <a:avLst/>
            <a:gdLst>
              <a:gd name="T0" fmla="*/ 0 w 363"/>
              <a:gd name="T1" fmla="*/ 0 h 499"/>
              <a:gd name="T2" fmla="*/ 2147483647 w 363"/>
              <a:gd name="T3" fmla="*/ 2147483647 h 499"/>
              <a:gd name="T4" fmla="*/ 2147483647 w 363"/>
              <a:gd name="T5" fmla="*/ 2147483647 h 499"/>
              <a:gd name="T6" fmla="*/ 0 60000 65536"/>
              <a:gd name="T7" fmla="*/ 0 60000 65536"/>
              <a:gd name="T8" fmla="*/ 0 60000 65536"/>
              <a:gd name="T9" fmla="*/ 0 w 363"/>
              <a:gd name="T10" fmla="*/ 0 h 499"/>
              <a:gd name="T11" fmla="*/ 363 w 363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499">
                <a:moveTo>
                  <a:pt x="0" y="0"/>
                </a:moveTo>
                <a:cubicBezTo>
                  <a:pt x="38" y="117"/>
                  <a:pt x="76" y="235"/>
                  <a:pt x="136" y="318"/>
                </a:cubicBezTo>
                <a:cubicBezTo>
                  <a:pt x="196" y="401"/>
                  <a:pt x="279" y="450"/>
                  <a:pt x="363" y="499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91" name="Freeform 403"/>
          <p:cNvSpPr>
            <a:spLocks/>
          </p:cNvSpPr>
          <p:nvPr/>
        </p:nvSpPr>
        <p:spPr bwMode="auto">
          <a:xfrm flipV="1">
            <a:off x="11900395" y="6894888"/>
            <a:ext cx="1361719" cy="1277118"/>
          </a:xfrm>
          <a:custGeom>
            <a:avLst/>
            <a:gdLst>
              <a:gd name="T0" fmla="*/ 0 w 363"/>
              <a:gd name="T1" fmla="*/ 0 h 499"/>
              <a:gd name="T2" fmla="*/ 2147483647 w 363"/>
              <a:gd name="T3" fmla="*/ 2147483647 h 499"/>
              <a:gd name="T4" fmla="*/ 2147483647 w 363"/>
              <a:gd name="T5" fmla="*/ 2147483647 h 499"/>
              <a:gd name="T6" fmla="*/ 0 60000 65536"/>
              <a:gd name="T7" fmla="*/ 0 60000 65536"/>
              <a:gd name="T8" fmla="*/ 0 60000 65536"/>
              <a:gd name="T9" fmla="*/ 0 w 363"/>
              <a:gd name="T10" fmla="*/ 0 h 499"/>
              <a:gd name="T11" fmla="*/ 363 w 363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499">
                <a:moveTo>
                  <a:pt x="0" y="0"/>
                </a:moveTo>
                <a:cubicBezTo>
                  <a:pt x="38" y="117"/>
                  <a:pt x="76" y="235"/>
                  <a:pt x="136" y="318"/>
                </a:cubicBezTo>
                <a:cubicBezTo>
                  <a:pt x="196" y="401"/>
                  <a:pt x="279" y="450"/>
                  <a:pt x="363" y="499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92" name="Freeform 404"/>
          <p:cNvSpPr>
            <a:spLocks/>
          </p:cNvSpPr>
          <p:nvPr/>
        </p:nvSpPr>
        <p:spPr bwMode="auto">
          <a:xfrm flipH="1" flipV="1">
            <a:off x="9100644" y="6928645"/>
            <a:ext cx="1361722" cy="1277118"/>
          </a:xfrm>
          <a:custGeom>
            <a:avLst/>
            <a:gdLst>
              <a:gd name="T0" fmla="*/ 0 w 363"/>
              <a:gd name="T1" fmla="*/ 0 h 499"/>
              <a:gd name="T2" fmla="*/ 2147483647 w 363"/>
              <a:gd name="T3" fmla="*/ 2147483647 h 499"/>
              <a:gd name="T4" fmla="*/ 2147483647 w 363"/>
              <a:gd name="T5" fmla="*/ 2147483647 h 499"/>
              <a:gd name="T6" fmla="*/ 0 60000 65536"/>
              <a:gd name="T7" fmla="*/ 0 60000 65536"/>
              <a:gd name="T8" fmla="*/ 0 60000 65536"/>
              <a:gd name="T9" fmla="*/ 0 w 363"/>
              <a:gd name="T10" fmla="*/ 0 h 499"/>
              <a:gd name="T11" fmla="*/ 363 w 363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499">
                <a:moveTo>
                  <a:pt x="0" y="0"/>
                </a:moveTo>
                <a:cubicBezTo>
                  <a:pt x="38" y="117"/>
                  <a:pt x="76" y="235"/>
                  <a:pt x="136" y="318"/>
                </a:cubicBezTo>
                <a:cubicBezTo>
                  <a:pt x="196" y="401"/>
                  <a:pt x="279" y="450"/>
                  <a:pt x="363" y="499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3075" name="Object 4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54523"/>
              </p:ext>
            </p:extLst>
          </p:nvPr>
        </p:nvGraphicFramePr>
        <p:xfrm>
          <a:off x="5558102" y="6489810"/>
          <a:ext cx="1501838" cy="82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83" name="Equation" r:id="rId6" imgW="368280" imgH="203040" progId="Equation.3">
                  <p:embed/>
                </p:oleObj>
              </mc:Choice>
              <mc:Fallback>
                <p:oleObj name="Equation" r:id="rId6" imgW="368280" imgH="203040" progId="Equation.3">
                  <p:embed/>
                  <p:pic>
                    <p:nvPicPr>
                      <p:cNvPr id="0" name="Object 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102" y="6489810"/>
                        <a:ext cx="1501838" cy="821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898718"/>
              </p:ext>
            </p:extLst>
          </p:nvPr>
        </p:nvGraphicFramePr>
        <p:xfrm>
          <a:off x="12641869" y="8939966"/>
          <a:ext cx="1605378" cy="76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84" name="Equation" r:id="rId8" imgW="393480" imgH="190440" progId="Equation.3">
                  <p:embed/>
                </p:oleObj>
              </mc:Choice>
              <mc:Fallback>
                <p:oleObj name="Equation" r:id="rId8" imgW="393480" imgH="190440" progId="Equation.3">
                  <p:embed/>
                  <p:pic>
                    <p:nvPicPr>
                      <p:cNvPr id="0" name="Object 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1869" y="8939966"/>
                        <a:ext cx="1605378" cy="767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13"/>
          <p:cNvGrpSpPr>
            <a:grpSpLocks/>
          </p:cNvGrpSpPr>
          <p:nvPr/>
        </p:nvGrpSpPr>
        <p:grpSpPr bwMode="auto">
          <a:xfrm>
            <a:off x="1399234" y="4062164"/>
            <a:ext cx="5491897" cy="2101336"/>
            <a:chOff x="373" y="2139"/>
            <a:chExt cx="1464" cy="747"/>
          </a:xfrm>
        </p:grpSpPr>
        <p:sp>
          <p:nvSpPr>
            <p:cNvPr id="3097" name="Line 407"/>
            <p:cNvSpPr>
              <a:spLocks noChangeShapeType="1"/>
            </p:cNvSpPr>
            <p:nvPr/>
          </p:nvSpPr>
          <p:spPr bwMode="auto">
            <a:xfrm>
              <a:off x="612" y="2795"/>
              <a:ext cx="122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Text Box 408"/>
            <p:cNvSpPr txBox="1">
              <a:spLocks noChangeArrowheads="1"/>
            </p:cNvSpPr>
            <p:nvPr/>
          </p:nvSpPr>
          <p:spPr bwMode="auto">
            <a:xfrm>
              <a:off x="373" y="2139"/>
              <a:ext cx="136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 dirty="0"/>
                <a:t>Input </a:t>
              </a:r>
              <a:r>
                <a:rPr lang="fr-CH" b="0" dirty="0" err="1"/>
                <a:t>indicating</a:t>
              </a:r>
              <a:endParaRPr lang="fr-CH" b="0" dirty="0"/>
            </a:p>
            <a:p>
              <a:r>
                <a:rPr lang="fr-CH" b="0" dirty="0"/>
                <a:t>   ‘</a:t>
              </a:r>
              <a:r>
                <a:rPr lang="fr-CH" b="0" dirty="0" err="1"/>
                <a:t>left</a:t>
              </a:r>
              <a:r>
                <a:rPr lang="fr-CH" b="0" dirty="0"/>
                <a:t>’</a:t>
              </a:r>
              <a:endParaRPr lang="fr-FR" b="0" dirty="0"/>
            </a:p>
          </p:txBody>
        </p:sp>
      </p:grpSp>
      <p:grpSp>
        <p:nvGrpSpPr>
          <p:cNvPr id="6" name="Group 414"/>
          <p:cNvGrpSpPr>
            <a:grpSpLocks/>
          </p:cNvGrpSpPr>
          <p:nvPr/>
        </p:nvGrpSpPr>
        <p:grpSpPr bwMode="auto">
          <a:xfrm>
            <a:off x="15736687" y="3893382"/>
            <a:ext cx="5109263" cy="2270118"/>
            <a:chOff x="4195" y="2079"/>
            <a:chExt cx="1362" cy="807"/>
          </a:xfrm>
        </p:grpSpPr>
        <p:sp>
          <p:nvSpPr>
            <p:cNvPr id="3095" name="Line 409"/>
            <p:cNvSpPr>
              <a:spLocks noChangeShapeType="1"/>
            </p:cNvSpPr>
            <p:nvPr/>
          </p:nvSpPr>
          <p:spPr bwMode="auto">
            <a:xfrm flipH="1">
              <a:off x="4195" y="2795"/>
              <a:ext cx="122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Text Box 410"/>
            <p:cNvSpPr txBox="1">
              <a:spLocks noChangeArrowheads="1"/>
            </p:cNvSpPr>
            <p:nvPr/>
          </p:nvSpPr>
          <p:spPr bwMode="auto">
            <a:xfrm>
              <a:off x="4195" y="2079"/>
              <a:ext cx="136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 dirty="0"/>
                <a:t>Input </a:t>
              </a:r>
              <a:r>
                <a:rPr lang="fr-CH" b="0" dirty="0" err="1"/>
                <a:t>indicating</a:t>
              </a:r>
              <a:endParaRPr lang="fr-CH" b="0" dirty="0"/>
            </a:p>
            <a:p>
              <a:r>
                <a:rPr lang="fr-CH" b="0" dirty="0"/>
                <a:t>   ‘right’</a:t>
              </a:r>
              <a:endParaRPr lang="fr-FR" b="0" dirty="0"/>
            </a:p>
          </p:txBody>
        </p:sp>
      </p:grpSp>
      <p:graphicFrame>
        <p:nvGraphicFramePr>
          <p:cNvPr id="3077" name="Object 4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123801"/>
              </p:ext>
            </p:extLst>
          </p:nvPr>
        </p:nvGraphicFramePr>
        <p:xfrm>
          <a:off x="7911484" y="3482677"/>
          <a:ext cx="918539" cy="82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85" name="Equation" r:id="rId10" imgW="253800" imgH="190440" progId="Equation.3">
                  <p:embed/>
                </p:oleObj>
              </mc:Choice>
              <mc:Fallback>
                <p:oleObj name="Equation" r:id="rId10" imgW="253800" imgH="190440" progId="Equation.3">
                  <p:embed/>
                  <p:pic>
                    <p:nvPicPr>
                      <p:cNvPr id="0" name="Object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1484" y="3482677"/>
                        <a:ext cx="918539" cy="824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4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385051"/>
              </p:ext>
            </p:extLst>
          </p:nvPr>
        </p:nvGraphicFramePr>
        <p:xfrm>
          <a:off x="13407133" y="3482677"/>
          <a:ext cx="958188" cy="82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86" name="Equation" r:id="rId12" imgW="253800" imgH="190440" progId="Equation.3">
                  <p:embed/>
                </p:oleObj>
              </mc:Choice>
              <mc:Fallback>
                <p:oleObj name="Equation" r:id="rId12" imgW="253800" imgH="190440" progId="Equation.3">
                  <p:embed/>
                  <p:pic>
                    <p:nvPicPr>
                      <p:cNvPr id="0" name="Object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7133" y="3482677"/>
                        <a:ext cx="958188" cy="824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415"/>
          <p:cNvGraphicFramePr>
            <a:graphicFrameLocks noChangeAspect="1"/>
          </p:cNvGraphicFramePr>
          <p:nvPr/>
        </p:nvGraphicFramePr>
        <p:xfrm>
          <a:off x="13354614" y="7820378"/>
          <a:ext cx="1406737" cy="82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87" name="Equation" r:id="rId13" imgW="241200" imgH="190440" progId="Equation.3">
                  <p:embed/>
                </p:oleObj>
              </mc:Choice>
              <mc:Fallback>
                <p:oleObj name="Equation" r:id="rId13" imgW="241200" imgH="190440" progId="Equation.3">
                  <p:embed/>
                  <p:pic>
                    <p:nvPicPr>
                      <p:cNvPr id="0" name="Object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4614" y="7820378"/>
                        <a:ext cx="1406737" cy="824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4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705652"/>
              </p:ext>
            </p:extLst>
          </p:nvPr>
        </p:nvGraphicFramePr>
        <p:xfrm>
          <a:off x="10124748" y="6802059"/>
          <a:ext cx="1039845" cy="82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88" name="Equation" r:id="rId15" imgW="241200" imgH="190440" progId="Equation.3">
                  <p:embed/>
                </p:oleObj>
              </mc:Choice>
              <mc:Fallback>
                <p:oleObj name="Equation" r:id="rId15" imgW="241200" imgH="190440" progId="Equation.3">
                  <p:embed/>
                  <p:pic>
                    <p:nvPicPr>
                      <p:cNvPr id="0" name="Object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4748" y="6802059"/>
                        <a:ext cx="1039845" cy="824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4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792407"/>
              </p:ext>
            </p:extLst>
          </p:nvPr>
        </p:nvGraphicFramePr>
        <p:xfrm>
          <a:off x="8496780" y="8076362"/>
          <a:ext cx="990249" cy="824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89" name="Equation" r:id="rId17" imgW="241200" imgH="190440" progId="Equation.3">
                  <p:embed/>
                </p:oleObj>
              </mc:Choice>
              <mc:Fallback>
                <p:oleObj name="Equation" r:id="rId17" imgW="241200" imgH="190440" progId="Equation.3">
                  <p:embed/>
                  <p:pic>
                    <p:nvPicPr>
                      <p:cNvPr id="0" name="Object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6780" y="8076362"/>
                        <a:ext cx="990249" cy="824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9" name="Straight Connector 12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9.1.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Competition between two populations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72485</TotalTime>
  <Words>3669</Words>
  <Application>Microsoft Office PowerPoint</Application>
  <PresentationFormat>Custom</PresentationFormat>
  <Paragraphs>731</Paragraphs>
  <Slides>64</Slides>
  <Notes>57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ＭＳ Ｐゴシック</vt:lpstr>
      <vt:lpstr>Arial</vt:lpstr>
      <vt:lpstr>Arial Narrow</vt:lpstr>
      <vt:lpstr>Calibri</vt:lpstr>
      <vt:lpstr>HelveticaNeueLT Pro 55 Roman</vt:lpstr>
      <vt:lpstr>Impact</vt:lpstr>
      <vt:lpstr>Symbol</vt:lpstr>
      <vt:lpstr>Tahoma</vt:lpstr>
      <vt:lpstr>Verdana</vt:lpstr>
      <vt:lpstr>Wingdings</vt:lpstr>
      <vt:lpstr>Thème Office</vt:lpstr>
      <vt:lpstr>Equation</vt:lpstr>
      <vt:lpstr>Acrobat Document</vt:lpstr>
      <vt:lpstr>PowerPoint Presentation</vt:lpstr>
      <vt:lpstr>PowerPoint Presentation</vt:lpstr>
      <vt:lpstr>Biological Modeling of Neural Networks: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Wulfram Gerstner</dc:creator>
  <cp:lastModifiedBy>Wulfram Gerstner</cp:lastModifiedBy>
  <cp:revision>1292</cp:revision>
  <cp:lastPrinted>2013-05-07T08:05:56Z</cp:lastPrinted>
  <dcterms:created xsi:type="dcterms:W3CDTF">2011-05-09T14:50:50Z</dcterms:created>
  <dcterms:modified xsi:type="dcterms:W3CDTF">2019-04-29T10:59:13Z</dcterms:modified>
</cp:coreProperties>
</file>