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552" r:id="rId2"/>
    <p:sldId id="601" r:id="rId3"/>
    <p:sldId id="554" r:id="rId4"/>
    <p:sldId id="555" r:id="rId5"/>
    <p:sldId id="556" r:id="rId6"/>
    <p:sldId id="557" r:id="rId7"/>
    <p:sldId id="558" r:id="rId8"/>
    <p:sldId id="592" r:id="rId9"/>
    <p:sldId id="559" r:id="rId10"/>
    <p:sldId id="560" r:id="rId11"/>
    <p:sldId id="561" r:id="rId12"/>
    <p:sldId id="589" r:id="rId13"/>
    <p:sldId id="593" r:id="rId14"/>
    <p:sldId id="563" r:id="rId15"/>
    <p:sldId id="564" r:id="rId16"/>
    <p:sldId id="565" r:id="rId17"/>
    <p:sldId id="607" r:id="rId18"/>
    <p:sldId id="566" r:id="rId19"/>
    <p:sldId id="568" r:id="rId20"/>
    <p:sldId id="569" r:id="rId21"/>
    <p:sldId id="594" r:id="rId22"/>
    <p:sldId id="571" r:id="rId23"/>
    <p:sldId id="572" r:id="rId24"/>
    <p:sldId id="598" r:id="rId25"/>
    <p:sldId id="573" r:id="rId26"/>
    <p:sldId id="599" r:id="rId27"/>
    <p:sldId id="597" r:id="rId28"/>
    <p:sldId id="605" r:id="rId29"/>
    <p:sldId id="595" r:id="rId30"/>
    <p:sldId id="574" r:id="rId31"/>
    <p:sldId id="575" r:id="rId32"/>
    <p:sldId id="576" r:id="rId33"/>
    <p:sldId id="577" r:id="rId34"/>
    <p:sldId id="602" r:id="rId35"/>
    <p:sldId id="578" r:id="rId36"/>
    <p:sldId id="579" r:id="rId37"/>
    <p:sldId id="580" r:id="rId38"/>
    <p:sldId id="581" r:id="rId39"/>
    <p:sldId id="596" r:id="rId40"/>
    <p:sldId id="583" r:id="rId41"/>
    <p:sldId id="584" r:id="rId42"/>
    <p:sldId id="606" r:id="rId43"/>
    <p:sldId id="604" r:id="rId44"/>
    <p:sldId id="608" r:id="rId45"/>
    <p:sldId id="586" r:id="rId46"/>
    <p:sldId id="587" r:id="rId47"/>
  </p:sldIdLst>
  <p:sldSz cx="21607463" cy="12152313"/>
  <p:notesSz cx="6858000" cy="9144000"/>
  <p:defaultTextStyle>
    <a:defPPr>
      <a:defRPr lang="fr-FR"/>
    </a:defPPr>
    <a:lvl1pPr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1079500" indent="-622300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2159000" indent="-1244600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3240088" indent="-1868488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4319588" indent="-2490788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28">
          <p15:clr>
            <a:srgbClr val="A4A3A4"/>
          </p15:clr>
        </p15:guide>
        <p15:guide id="2" pos="680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D4F7"/>
    <a:srgbClr val="3550FE"/>
    <a:srgbClr val="0076FF"/>
    <a:srgbClr val="00602B"/>
    <a:srgbClr val="C30000"/>
    <a:srgbClr val="29ABE2"/>
    <a:srgbClr val="0049FF"/>
    <a:srgbClr val="E346FF"/>
    <a:srgbClr val="AE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68" autoAdjust="0"/>
    <p:restoredTop sz="79206" autoAdjust="0"/>
  </p:normalViewPr>
  <p:slideViewPr>
    <p:cSldViewPr snapToGrid="0" snapToObjects="1">
      <p:cViewPr varScale="1">
        <p:scale>
          <a:sx n="22" d="100"/>
          <a:sy n="22" d="100"/>
        </p:scale>
        <p:origin x="1051" y="48"/>
      </p:cViewPr>
      <p:guideLst>
        <p:guide orient="horz" pos="3828"/>
        <p:guide pos="68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-13056"/>
    </p:cViewPr>
  </p:sorterViewPr>
  <p:notesViewPr>
    <p:cSldViewPr snapToGrid="0" snapToObjects="1">
      <p:cViewPr varScale="1">
        <p:scale>
          <a:sx n="117" d="100"/>
          <a:sy n="117" d="100"/>
        </p:scale>
        <p:origin x="-454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1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1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7.wmf"/><Relationship Id="rId1" Type="http://schemas.openxmlformats.org/officeDocument/2006/relationships/image" Target="../media/image1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ED38CE-B7FF-41BF-9500-CEA2940B906C}" type="datetimeFigureOut">
              <a:rPr lang="fr-FR"/>
              <a:pPr>
                <a:defRPr/>
              </a:pPr>
              <a:t>25/03/2019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963DFED-6B98-4188-846F-160B8DB02AA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033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CAAF0B-5226-4044-84AE-4C4A53D6F843}" type="datetimeFigureOut">
              <a:rPr lang="fr-FR"/>
              <a:pPr>
                <a:defRPr/>
              </a:pPr>
              <a:t>25/03/2019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noProof="0" smtClean="0"/>
              <a:t>Cliquez pour modifier les styles du texte du masque</a:t>
            </a:r>
          </a:p>
          <a:p>
            <a:pPr lvl="1"/>
            <a:r>
              <a:rPr lang="fr-CH" noProof="0" smtClean="0"/>
              <a:t>Deuxième niveau</a:t>
            </a:r>
          </a:p>
          <a:p>
            <a:pPr lvl="2"/>
            <a:r>
              <a:rPr lang="fr-CH" noProof="0" smtClean="0"/>
              <a:t>Troisième niveau</a:t>
            </a:r>
          </a:p>
          <a:p>
            <a:pPr lvl="3"/>
            <a:r>
              <a:rPr lang="fr-CH" noProof="0" smtClean="0"/>
              <a:t>Quatrième niveau</a:t>
            </a:r>
          </a:p>
          <a:p>
            <a:pPr lvl="4"/>
            <a:r>
              <a:rPr lang="fr-CH" noProof="0" smtClean="0"/>
              <a:t>Cinquième niveau</a:t>
            </a:r>
            <a:endParaRPr lang="fr-FR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A590E4C-ABD9-406D-9257-D1132C217B2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81272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1079500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2159000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3240088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4319588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5401361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6481633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7561905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8642177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2016:</a:t>
            </a:r>
            <a:r>
              <a:rPr lang="en-US" baseline="0" dirty="0" smtClean="0"/>
              <a:t> I had to shift exercise 1 and 2 to the second period of 45 minutes, otherwise unchanged with respect to previous years.</a:t>
            </a:r>
          </a:p>
          <a:p>
            <a:pPr marL="0" indent="0">
              <a:buFontTx/>
              <a:buNone/>
            </a:pPr>
            <a:r>
              <a:rPr lang="en-US" dirty="0" smtClean="0"/>
              <a:t>2019: same:</a:t>
            </a:r>
            <a:r>
              <a:rPr lang="en-US" baseline="0" dirty="0" smtClean="0"/>
              <a:t> I went to an interview talk from 10h15-11h00, while students did the exercises.</a:t>
            </a:r>
            <a:endParaRPr lang="en-US" dirty="0" smtClean="0"/>
          </a:p>
          <a:p>
            <a:pPr marL="0" indent="0">
              <a:buFontTx/>
              <a:buNone/>
            </a:pPr>
            <a:endParaRPr lang="en-US" dirty="0" smtClean="0"/>
          </a:p>
          <a:p>
            <a:pPr marL="0" indent="0">
              <a:buFontTx/>
              <a:buNone/>
            </a:pPr>
            <a:r>
              <a:rPr lang="en-US" dirty="0" smtClean="0"/>
              <a:t>2014</a:t>
            </a:r>
            <a:r>
              <a:rPr lang="en-US" baseline="0" dirty="0" smtClean="0"/>
              <a:t>, 2015, 2017,2018: </a:t>
            </a:r>
            <a:r>
              <a:rPr lang="en-US" baseline="0" dirty="0" smtClean="0"/>
              <a:t>Traditional timing</a:t>
            </a:r>
            <a:endParaRPr lang="en-US" dirty="0" smtClean="0"/>
          </a:p>
          <a:p>
            <a:pPr marL="228600" indent="-228600">
              <a:buFontTx/>
              <a:buAutoNum type="alphaLcParenR"/>
            </a:pPr>
            <a:r>
              <a:rPr lang="en-US" dirty="0" smtClean="0"/>
              <a:t>The first part now took  less than 35 minutes and leads up to the Swiss-cross exercise (1 pattern only!)</a:t>
            </a:r>
          </a:p>
          <a:p>
            <a:pPr marL="228600" indent="-228600">
              <a:buFontTx/>
              <a:buAutoNum type="alphaLcParenR"/>
            </a:pPr>
            <a:r>
              <a:rPr lang="en-US" dirty="0" smtClean="0"/>
              <a:t>Second part: I started at 10:15 and took questions for exercise 1, and introduced the notation </a:t>
            </a:r>
            <a:r>
              <a:rPr lang="en-US" dirty="0" err="1" smtClean="0"/>
              <a:t>w_ij</a:t>
            </a:r>
            <a:r>
              <a:rPr lang="en-US" dirty="0" smtClean="0"/>
              <a:t> = </a:t>
            </a:r>
            <a:r>
              <a:rPr lang="en-US" dirty="0" err="1" smtClean="0"/>
              <a:t>p_i</a:t>
            </a:r>
            <a:r>
              <a:rPr lang="en-US" dirty="0" smtClean="0"/>
              <a:t> </a:t>
            </a:r>
            <a:r>
              <a:rPr lang="en-US" dirty="0" err="1" smtClean="0"/>
              <a:t>p_j</a:t>
            </a:r>
            <a:r>
              <a:rPr lang="en-US" dirty="0" smtClean="0"/>
              <a:t>  that lead then naturally to the question of what can we do with several patters. I plugged in the weights in the dynamics and  introduced the overlap; then  I showed the demo, (DEMO is on LCN home page under teaching -&gt; neural</a:t>
            </a:r>
            <a:r>
              <a:rPr lang="en-US" baseline="0" dirty="0" smtClean="0"/>
              <a:t> java)</a:t>
            </a:r>
            <a:endParaRPr lang="en-US" dirty="0" smtClean="0"/>
          </a:p>
          <a:p>
            <a:pPr marL="228600" indent="-228600">
              <a:buFontTx/>
              <a:buNone/>
            </a:pPr>
            <a:r>
              <a:rPr lang="en-US" dirty="0" smtClean="0"/>
              <a:t>and explained why you should use random patterns. Then exercise 2.</a:t>
            </a:r>
          </a:p>
          <a:p>
            <a:pPr marL="228600" indent="-228600"/>
            <a:r>
              <a:rPr lang="en-US" dirty="0" smtClean="0"/>
              <a:t>c)   Third part: I started at 11:15 and showed how to do the calculation for exercise 2, explained </a:t>
            </a:r>
            <a:r>
              <a:rPr lang="en-US" dirty="0" err="1" smtClean="0"/>
              <a:t>orthogonality</a:t>
            </a:r>
            <a:r>
              <a:rPr lang="en-US" dirty="0" smtClean="0"/>
              <a:t> and why random patterns are nearly orthogonal. This then led over to the storage capacity for random patterns. I finished at 12:00</a:t>
            </a:r>
          </a:p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1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530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13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263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D85E2C-572D-4C08-A3F3-9925AE2CB8F3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6813771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6826C0-D1F3-4BC7-B64C-A7CDFAD0DAE4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6895166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AEA0E1-3F83-4F2A-97AD-2FF4784AFC18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62758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6808C9-286F-4A03-9E7D-BE8F8FEE613B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8671963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72460F-B547-455B-86A3-B389EB5B956F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7555117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25A0F5-BBFD-4298-B042-9DFF7A3B976E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6627304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228600" indent="-228600">
              <a:buFontTx/>
              <a:buNone/>
            </a:pPr>
            <a:r>
              <a:rPr lang="en-US" dirty="0" smtClean="0"/>
              <a:t>THIS</a:t>
            </a:r>
            <a:r>
              <a:rPr lang="en-US" baseline="0" dirty="0" smtClean="0"/>
              <a:t> IS THE </a:t>
            </a:r>
            <a:r>
              <a:rPr lang="en-US" dirty="0" smtClean="0"/>
              <a:t>Second part: I started at 10:15 and took questions for exercise 1, and introduced the notation </a:t>
            </a:r>
            <a:r>
              <a:rPr lang="en-US" dirty="0" err="1" smtClean="0"/>
              <a:t>w_ij</a:t>
            </a:r>
            <a:r>
              <a:rPr lang="en-US" dirty="0" smtClean="0"/>
              <a:t> = </a:t>
            </a:r>
            <a:r>
              <a:rPr lang="en-US" dirty="0" err="1" smtClean="0"/>
              <a:t>p_i</a:t>
            </a:r>
            <a:r>
              <a:rPr lang="en-US" dirty="0" smtClean="0"/>
              <a:t> </a:t>
            </a:r>
            <a:r>
              <a:rPr lang="en-US" dirty="0" err="1" smtClean="0"/>
              <a:t>p_j</a:t>
            </a:r>
            <a:r>
              <a:rPr lang="en-US" dirty="0" smtClean="0"/>
              <a:t>  that lead then naturally to the question of what can we do with several patters. I plugged in the weights in the dynamics and  introduced the overlap; then  I showed the demo, and explained why you should use random patterns. Then exercise 3 (four orthogonal patterns).</a:t>
            </a:r>
          </a:p>
          <a:p>
            <a:pPr marL="228600" indent="-228600"/>
            <a:r>
              <a:rPr lang="en-US" dirty="0" smtClean="0"/>
              <a:t>c)   Third part: I started at 11:15 and showed how to do the calculation for exercise 3, explained </a:t>
            </a:r>
            <a:r>
              <a:rPr lang="en-US" dirty="0" err="1" smtClean="0"/>
              <a:t>orthogonality</a:t>
            </a:r>
            <a:r>
              <a:rPr lang="en-US" dirty="0" smtClean="0"/>
              <a:t> and why random patterns are nearly orthogonal. This then led over to the storage capacity for random patterns. I finished at 12:00</a:t>
            </a:r>
          </a:p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21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1156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6E5514-57AE-4280-A44D-65D149421F03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9103924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423EE2-CD8B-45F8-8B38-CA16CB83854D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  <a:noFill/>
          <a:ln/>
        </p:spPr>
        <p:txBody>
          <a:bodyPr/>
          <a:lstStyle/>
          <a:p>
            <a:r>
              <a:rPr lang="en-US" dirty="0" smtClean="0"/>
              <a:t>(DEMO is on LCN home page under teaching -&gt; neural</a:t>
            </a:r>
            <a:r>
              <a:rPr lang="en-US" baseline="0" dirty="0" smtClean="0"/>
              <a:t> java)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200170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A36C37-A63B-4A9B-AAB7-102C778F38EA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4357104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423EE2-CD8B-45F8-8B38-CA16CB83854D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8596419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2429A7-CB6F-42AE-B651-FA374097CB2D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0303852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25A0F5-BBFD-4298-B042-9DFF7A3B976E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5792658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6B9B7C-FAC0-479E-AE38-2873DDDE491C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  <a:noFill/>
          <a:ln/>
        </p:spPr>
        <p:txBody>
          <a:bodyPr/>
          <a:lstStyle/>
          <a:p>
            <a:r>
              <a:rPr lang="fr-FR" dirty="0" smtClean="0"/>
              <a:t>I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arrived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at</a:t>
            </a:r>
            <a:r>
              <a:rPr lang="fr-FR" baseline="0" smtClean="0"/>
              <a:t> 10:45</a:t>
            </a:r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0379687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228600" indent="-228600"/>
            <a:r>
              <a:rPr lang="en-US" dirty="0" smtClean="0"/>
              <a:t>c)   Third part: I started at 11:15 and showed how to do the calculation for exercise 2, explained </a:t>
            </a:r>
            <a:r>
              <a:rPr lang="en-US" dirty="0" err="1" smtClean="0"/>
              <a:t>orthogonality</a:t>
            </a:r>
            <a:r>
              <a:rPr lang="en-US" dirty="0" smtClean="0"/>
              <a:t> and why random patterns are nearly orthogonal. This then led over to the storage capacity for random patterns. I finished at 12:00</a:t>
            </a:r>
          </a:p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29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2128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D7F681-F91A-43FF-981E-6AE438EE365B}" type="slidenum">
              <a:rPr lang="fr-FR" smtClean="0"/>
              <a:pPr/>
              <a:t>30</a:t>
            </a:fld>
            <a:endParaRPr lang="fr-FR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602303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661DDE-16E7-4202-90A8-E7F450870E53}" type="slidenum">
              <a:rPr lang="fr-FR" smtClean="0"/>
              <a:pPr/>
              <a:t>31</a:t>
            </a:fld>
            <a:endParaRPr lang="fr-FR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8525305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5282E3-F7F6-4179-A3F3-9DDDB949C560}" type="slidenum">
              <a:rPr lang="fr-FR" smtClean="0"/>
              <a:pPr/>
              <a:t>32</a:t>
            </a:fld>
            <a:endParaRPr lang="fr-FR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6235090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9A2BBE-5CD4-41AD-9AEE-5B924733515F}" type="slidenum">
              <a:rPr lang="fr-FR" smtClean="0"/>
              <a:pPr/>
              <a:t>33</a:t>
            </a:fld>
            <a:endParaRPr lang="fr-FR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8289768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9A2BBE-5CD4-41AD-9AEE-5B924733515F}" type="slidenum">
              <a:rPr lang="fr-FR" smtClean="0"/>
              <a:pPr/>
              <a:t>34</a:t>
            </a:fld>
            <a:endParaRPr lang="fr-FR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535510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A36C37-A63B-4A9B-AAB7-102C778F38EA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6606050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757BBA-748B-4882-93FA-549B3A1F8764}" type="slidenum">
              <a:rPr lang="fr-FR" smtClean="0"/>
              <a:pPr/>
              <a:t>35</a:t>
            </a:fld>
            <a:endParaRPr lang="fr-FR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1173628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6ED229-C41E-425A-8BD0-85AE52B81709}" type="slidenum">
              <a:rPr lang="fr-FR" smtClean="0"/>
              <a:pPr/>
              <a:t>36</a:t>
            </a:fld>
            <a:endParaRPr lang="fr-FR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7699640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FBEE22-5F21-47DB-827C-8901BFF56643}" type="slidenum">
              <a:rPr lang="fr-FR" smtClean="0"/>
              <a:pPr/>
              <a:t>37</a:t>
            </a:fld>
            <a:endParaRPr lang="fr-FR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8196435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4AC61F-3E5F-4F62-A025-978DAD8BB6F4}" type="slidenum">
              <a:rPr lang="fr-FR" smtClean="0"/>
              <a:pPr/>
              <a:t>38</a:t>
            </a:fld>
            <a:endParaRPr lang="fr-FR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9095136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228600" indent="-228600"/>
            <a:r>
              <a:rPr lang="en-US" dirty="0" smtClean="0"/>
              <a:t>THIS</a:t>
            </a:r>
            <a:r>
              <a:rPr lang="en-US" baseline="0" dirty="0" smtClean="0"/>
              <a:t> IS THE</a:t>
            </a:r>
            <a:r>
              <a:rPr lang="en-US" dirty="0" smtClean="0"/>
              <a:t> Third part: I started at 11:30 and moved</a:t>
            </a:r>
            <a:r>
              <a:rPr lang="en-US" baseline="0" dirty="0" smtClean="0"/>
              <a:t> </a:t>
            </a:r>
            <a:r>
              <a:rPr lang="en-US" dirty="0" smtClean="0"/>
              <a:t>to the storage capacity for random patterns. I finished at 12:00</a:t>
            </a:r>
          </a:p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39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5245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48FC05-A372-4076-BB12-5C3F508F7ADC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7179335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4B16B1-2481-427B-B516-B79701DE6A93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479515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2C8231-6ACE-4638-8315-B2B04330AC77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2194864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E696E1-8F68-4AF5-940C-B0FCBAE0373C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8745461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0949A5-28DC-4272-83B5-F6CBA21BB4EC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669313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EC4F92-4539-4E54-96C6-E5C2F765E6C4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645938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D235B2-B588-4BAF-9095-B81CBCECDF7C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089900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8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411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7176A7-1D28-4F62-8DF0-CD7EE956591A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642700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E0D695-C3E5-4348-A1BC-8DE4C13CD6FA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669473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E696E1-8F68-4AF5-940C-B0FCBAE0373C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376970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25A0F5-BBFD-4298-B042-9DFF7A3B976E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54594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OC Vide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035175" y="1579563"/>
            <a:ext cx="21129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34799" y="6126857"/>
            <a:ext cx="18624734" cy="1086925"/>
          </a:xfrm>
          <a:prstGeom prst="rect">
            <a:avLst/>
          </a:prstGeom>
        </p:spPr>
        <p:txBody>
          <a:bodyPr vert="horz"/>
          <a:lstStyle>
            <a:lvl1pPr>
              <a:defRPr lang="en-US" sz="6600" kern="1200" spc="236" dirty="0">
                <a:solidFill>
                  <a:srgbClr val="000000"/>
                </a:solidFill>
                <a:latin typeface="Impact"/>
                <a:ea typeface="ＭＳ Ｐゴシック" charset="0"/>
                <a:cs typeface="Impact"/>
              </a:defRPr>
            </a:lvl1pPr>
          </a:lstStyle>
          <a:p>
            <a:r>
              <a:rPr lang="fr-CH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2034797" y="7992177"/>
            <a:ext cx="13092127" cy="906462"/>
          </a:xfrm>
          <a:prstGeom prst="rect">
            <a:avLst/>
          </a:prstGeom>
        </p:spPr>
        <p:txBody>
          <a:bodyPr vert="horz"/>
          <a:lstStyle>
            <a:lvl1pPr marL="685800" indent="-685800">
              <a:buFontTx/>
              <a:buNone/>
              <a:defRPr lang="fr-CH" b="1" dirty="0" smtClean="0">
                <a:solidFill>
                  <a:srgbClr val="C30000"/>
                </a:solidFill>
                <a:latin typeface="Arial Narrow" charset="0"/>
                <a:cs typeface="Arial Narrow" charset="0"/>
              </a:defRPr>
            </a:lvl1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2035248" y="8898639"/>
            <a:ext cx="13091676" cy="830014"/>
          </a:xfrm>
          <a:prstGeom prst="rect">
            <a:avLst/>
          </a:prstGeom>
        </p:spPr>
        <p:txBody>
          <a:bodyPr vert="horz"/>
          <a:lstStyle>
            <a:lvl1pPr marL="685800" indent="-685800">
              <a:buFontTx/>
              <a:buNone/>
              <a:defRPr lang="fr-CH" dirty="0" smtClean="0">
                <a:solidFill>
                  <a:schemeClr val="tx1"/>
                </a:solidFill>
                <a:latin typeface="Arial Narrow" charset="0"/>
                <a:cs typeface="Arial Narrow" charset="0"/>
              </a:defRPr>
            </a:lvl1pPr>
          </a:lstStyle>
          <a:p>
            <a:pPr lvl="0"/>
            <a:r>
              <a:rPr lang="fr-CH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20560" y="11072108"/>
            <a:ext cx="4501555" cy="810154"/>
          </a:xfrm>
          <a:prstGeom prst="rect">
            <a:avLst/>
          </a:prstGeom>
          <a:ln/>
        </p:spPr>
        <p:txBody>
          <a:bodyPr lIns="192911" tIns="96455" rIns="192911" bIns="96455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382550" y="11072108"/>
            <a:ext cx="6842363" cy="810154"/>
          </a:xfrm>
          <a:prstGeom prst="rect">
            <a:avLst/>
          </a:prstGeom>
          <a:ln/>
        </p:spPr>
        <p:txBody>
          <a:bodyPr lIns="192911" tIns="96455" rIns="192911" bIns="96455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485348" y="11072108"/>
            <a:ext cx="4501555" cy="810154"/>
          </a:xfrm>
          <a:prstGeom prst="rect">
            <a:avLst/>
          </a:prstGeom>
          <a:ln/>
        </p:spPr>
        <p:txBody>
          <a:bodyPr lIns="192911" tIns="96455" rIns="192911" bIns="96455"/>
          <a:lstStyle>
            <a:lvl1pPr>
              <a:defRPr/>
            </a:lvl1pPr>
          </a:lstStyle>
          <a:p>
            <a:pPr>
              <a:defRPr/>
            </a:pPr>
            <a:fld id="{D89C1905-8978-44AB-B453-E0349C297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 et fi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8157C989-9683-4E93-85AD-6E8DADA6FB43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4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grpSp>
        <p:nvGrpSpPr>
          <p:cNvPr id="6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7" name="Rectangle 6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49" cy="1473370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spcAft>
                <a:spcPts val="2835"/>
              </a:spcAft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 sans fi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BB6EBC08-FAE3-4A34-B1F6-5261134B6DF6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4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42679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71CC1C1A-7A90-44FD-A370-136E498F11FE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sp>
        <p:nvSpPr>
          <p:cNvPr id="5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8" name="Rectangle 7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4447" y="2347948"/>
            <a:ext cx="19965085" cy="8601480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1238250" indent="0">
              <a:buNone/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73370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spcAft>
                <a:spcPts val="2835"/>
              </a:spcAft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smtClean="0"/>
              <a:t>Click to edit Master title style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AE3ADD7F-FEC2-47ED-8F59-7EBA958F93FD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grpSp>
        <p:nvGrpSpPr>
          <p:cNvPr id="8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10" name="Rectangle 9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3055" y="2347948"/>
            <a:ext cx="9915077" cy="8545039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4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0"/>
          </p:nvPr>
        </p:nvSpPr>
        <p:spPr>
          <a:xfrm>
            <a:off x="10823113" y="2347948"/>
            <a:ext cx="9914400" cy="8545039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73370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spcAft>
                <a:spcPts val="2835"/>
              </a:spcAft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401E3E9F-5ABA-40FE-AF79-C325AF3393E1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0"/>
          </p:nvPr>
        </p:nvSpPr>
        <p:spPr>
          <a:xfrm>
            <a:off x="8447918" y="1165851"/>
            <a:ext cx="12211615" cy="9463373"/>
          </a:xfrm>
          <a:prstGeom prst="rect">
            <a:avLst/>
          </a:prstGeom>
        </p:spPr>
        <p:txBody>
          <a:bodyPr lIns="0" tIns="0" rIns="0" bIns="0"/>
          <a:lstStyle>
            <a:lvl1pPr marL="1080272" indent="-518871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47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433810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433810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35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2100529" indent="-348749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4pPr>
            <a:lvl5pPr marL="2265571" indent="-263688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2800" b="0" i="0">
                <a:solidFill>
                  <a:srgbClr val="000000"/>
                </a:solidFill>
                <a:latin typeface="Arial Narrow"/>
                <a:cs typeface="Arial Narrow"/>
              </a:defRPr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  <a:p>
            <a:pPr lvl="3"/>
            <a:r>
              <a:rPr lang="fr-CH" dirty="0" smtClean="0"/>
              <a:t>Quatrième niveau</a:t>
            </a:r>
          </a:p>
          <a:p>
            <a:pPr lvl="4"/>
            <a:r>
              <a:rPr lang="fr-CH" dirty="0" smtClean="0"/>
              <a:t>Cinquième niveau</a:t>
            </a:r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821534" y="3806314"/>
            <a:ext cx="7626383" cy="6822910"/>
          </a:xfrm>
          <a:prstGeom prst="rect">
            <a:avLst/>
          </a:prstGeom>
        </p:spPr>
        <p:txBody>
          <a:bodyPr lIns="216054" tIns="108027" rIns="216054" bIns="108027">
            <a:noAutofit/>
          </a:bodyPr>
          <a:lstStyle>
            <a:lvl1pPr marL="0" indent="0" algn="l">
              <a:buNone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08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60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40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21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01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81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61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42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821537" y="1040642"/>
            <a:ext cx="7626381" cy="2588834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defRPr sz="5700" b="0" i="0" spc="236">
                <a:latin typeface="Impact"/>
                <a:cs typeface="Impact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4F6F8D0E-813B-4B9D-B824-22D92184D584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grpSp>
        <p:nvGrpSpPr>
          <p:cNvPr id="8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9" name="Rectangle 8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821536" y="2683443"/>
            <a:ext cx="5303013" cy="3439233"/>
          </a:xfrm>
          <a:prstGeom prst="rect">
            <a:avLst/>
          </a:prstGeom>
        </p:spPr>
        <p:txBody>
          <a:bodyPr lIns="216054" tIns="108027" rIns="216054" bIns="108027">
            <a:noAutofit/>
          </a:bodyPr>
          <a:lstStyle>
            <a:lvl1pPr marL="0" indent="0" algn="l">
              <a:buNone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08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60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40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21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01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81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61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42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idx="11"/>
          </p:nvPr>
        </p:nvSpPr>
        <p:spPr>
          <a:xfrm>
            <a:off x="5776328" y="2347948"/>
            <a:ext cx="14883204" cy="8242436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1238250" indent="0">
              <a:buNone/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42679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4B7E070D-A864-437B-B7D4-F263214A491C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3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712" r:id="rId1"/>
    <p:sldLayoutId id="2147484713" r:id="rId2"/>
    <p:sldLayoutId id="2147484714" r:id="rId3"/>
    <p:sldLayoutId id="2147484715" r:id="rId4"/>
    <p:sldLayoutId id="2147484716" r:id="rId5"/>
    <p:sldLayoutId id="2147484717" r:id="rId6"/>
    <p:sldLayoutId id="2147484718" r:id="rId7"/>
    <p:sldLayoutId id="2147484719" r:id="rId8"/>
    <p:sldLayoutId id="2147484711" r:id="rId9"/>
    <p:sldLayoutId id="2147484720" r:id="rId10"/>
  </p:sldLayoutIdLst>
  <p:timing>
    <p:tnLst>
      <p:par>
        <p:cTn id="1" dur="indefinite" restart="never" nodeType="tmRoot"/>
      </p:par>
    </p:tnLst>
  </p:timing>
  <p:txStyles>
    <p:titleStyle>
      <a:lvl1pPr algn="l" defTabSz="1079500" rtl="0" eaLnBrk="0" fontAlgn="base" hangingPunct="0">
        <a:spcBef>
          <a:spcPct val="0"/>
        </a:spcBef>
        <a:spcAft>
          <a:spcPct val="0"/>
        </a:spcAft>
        <a:defRPr sz="6600" kern="1200">
          <a:solidFill>
            <a:schemeClr val="tx1"/>
          </a:solidFill>
          <a:latin typeface="Verdana"/>
          <a:ea typeface="ＭＳ Ｐゴシック" charset="0"/>
          <a:cs typeface="ＭＳ Ｐゴシック" charset="0"/>
        </a:defRPr>
      </a:lvl1pPr>
      <a:lvl2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5pPr>
      <a:lvl6pPr marL="1080272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6pPr>
      <a:lvl7pPr marL="2160544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7pPr>
      <a:lvl8pPr marL="3240816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8pPr>
      <a:lvl9pPr marL="4321089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9pPr>
    </p:titleStyle>
    <p:bodyStyle>
      <a:lvl1pPr marL="1079500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4700" kern="1200">
          <a:solidFill>
            <a:srgbClr val="595959"/>
          </a:solidFill>
          <a:latin typeface="Verdana"/>
          <a:ea typeface="ＭＳ Ｐゴシック" charset="0"/>
          <a:cs typeface="ＭＳ Ｐゴシック" charset="0"/>
        </a:defRPr>
      </a:lvl1pPr>
      <a:lvl2pPr marL="1511300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3800" kern="1200">
          <a:solidFill>
            <a:srgbClr val="595959"/>
          </a:solidFill>
          <a:latin typeface="Verdana"/>
          <a:ea typeface="ＭＳ Ｐゴシック" charset="0"/>
          <a:cs typeface="+mn-cs"/>
        </a:defRPr>
      </a:lvl2pPr>
      <a:lvl3pPr marL="1833563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3300" kern="1200">
          <a:solidFill>
            <a:srgbClr val="595959"/>
          </a:solidFill>
          <a:latin typeface="Verdana"/>
          <a:ea typeface="ＭＳ Ｐゴシック" charset="0"/>
          <a:cs typeface="+mn-cs"/>
        </a:defRPr>
      </a:lvl3pPr>
      <a:lvl4pPr marL="2100263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2800" kern="1200">
          <a:solidFill>
            <a:srgbClr val="595959"/>
          </a:solidFill>
          <a:latin typeface="Verdana"/>
          <a:ea typeface="ＭＳ Ｐゴシック" charset="0"/>
          <a:cs typeface="+mn-cs"/>
        </a:defRPr>
      </a:lvl4pPr>
      <a:lvl5pPr marL="2265363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2400" kern="1200">
          <a:solidFill>
            <a:srgbClr val="595959"/>
          </a:solidFill>
          <a:latin typeface="Verdana"/>
          <a:ea typeface="ＭＳ Ｐゴシック" charset="0"/>
          <a:cs typeface="+mn-cs"/>
        </a:defRPr>
      </a:lvl5pPr>
      <a:lvl6pPr marL="5941497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6pPr>
      <a:lvl7pPr marL="7021769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7pPr>
      <a:lvl8pPr marL="8102041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8pPr>
      <a:lvl9pPr marL="9182313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0272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544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40816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21089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01361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481633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561905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642177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5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8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7.wmf"/><Relationship Id="rId5" Type="http://schemas.openxmlformats.org/officeDocument/2006/relationships/image" Target="../media/image8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0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5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6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8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9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19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notesSlide" Target="../notesSlides/notesSlide37.xml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22.wmf"/><Relationship Id="rId4" Type="http://schemas.openxmlformats.org/officeDocument/2006/relationships/image" Target="../media/image24.png"/><Relationship Id="rId9" Type="http://schemas.openxmlformats.org/officeDocument/2006/relationships/oleObject" Target="../embeddings/oleObject26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8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707247" y="2781662"/>
            <a:ext cx="10160829" cy="320427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Week 5 </a:t>
            </a:r>
            <a:endParaRPr lang="en-US" sz="5400" dirty="0">
              <a:latin typeface="Arial Narrow" pitchFamily="34" charset="0"/>
              <a:ea typeface="ＭＳ Ｐゴシック" pitchFamily="34" charset="-128"/>
            </a:endParaRPr>
          </a:p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NETWORKS of NEURONS and</a:t>
            </a:r>
          </a:p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ASSOCIATIVE MEMORY</a:t>
            </a:r>
            <a:endParaRPr lang="en-US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695969" y="5845022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Wulfram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193379" y="984103"/>
            <a:ext cx="10422104" cy="10852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5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Introduction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          - networks of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neuron</a:t>
            </a:r>
            <a:endParaRPr lang="fr-CH" sz="5400" b="1" dirty="0" smtClean="0"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          -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systems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for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computing</a:t>
            </a:r>
            <a:endParaRPr lang="fr-CH" sz="5400" b="1" dirty="0" smtClean="0"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    - associative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memory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endParaRPr lang="fr-CH" sz="3600" noProof="0" dirty="0" smtClean="0"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5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Classification by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similarity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5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 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Detour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: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Magnetic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Materials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000" b="1" dirty="0" smtClean="0">
                <a:latin typeface="Arial Narrow" pitchFamily="34" charset="0"/>
                <a:cs typeface="ＭＳ Ｐゴシック" charset="0"/>
              </a:rPr>
              <a:t>        </a:t>
            </a:r>
            <a:endParaRPr kumimoji="0" lang="fr-CH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5.4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Hopfield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Model</a:t>
            </a:r>
            <a:endParaRPr kumimoji="0" lang="fr-CH" sz="60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endParaRPr lang="fr-CH" sz="4000" b="1" baseline="0" dirty="0" smtClean="0"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5.5 Learning of Associations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endParaRPr kumimoji="0" lang="fr-CH" sz="28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5.6 Storage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Capacity</a:t>
            </a:r>
            <a:endParaRPr lang="fr-CH" sz="5400" b="1" dirty="0" smtClean="0"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6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</a:t>
            </a:r>
            <a:endParaRPr kumimoji="0" lang="fr-CH" sz="5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529390" y="0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</a:t>
            </a:r>
            <a:r>
              <a:rPr lang="en-US" sz="6000" b="1" dirty="0" smtClean="0">
                <a:solidFill>
                  <a:srgbClr val="FF0000"/>
                </a:solidFill>
                <a:latin typeface="Arial Narrow" pitchFamily="34" charset="0"/>
                <a:cs typeface="Arial Narrow" charset="0"/>
              </a:rPr>
              <a:t>Biological Modeling of Neural Networks</a:t>
            </a:r>
            <a:endParaRPr kumimoji="0" lang="en-US" sz="6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Arial Narrow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506201" y="960037"/>
            <a:ext cx="9765629" cy="373808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59157" y="8082434"/>
            <a:ext cx="7964040" cy="258532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5400" i="1" dirty="0" smtClean="0"/>
              <a:t>Reading for week </a:t>
            </a:r>
            <a:r>
              <a:rPr lang="en-US" sz="5400" i="1" dirty="0"/>
              <a:t>5</a:t>
            </a:r>
            <a:r>
              <a:rPr lang="en-US" sz="5400" dirty="0" smtClean="0"/>
              <a:t>:</a:t>
            </a:r>
          </a:p>
          <a:p>
            <a:r>
              <a:rPr lang="en-US" sz="5400" dirty="0" smtClean="0"/>
              <a:t>NEURONAL DYNAMICS</a:t>
            </a:r>
          </a:p>
          <a:p>
            <a:r>
              <a:rPr lang="en-US" sz="5400" dirty="0"/>
              <a:t>-</a:t>
            </a:r>
            <a:r>
              <a:rPr lang="en-US" sz="5400" dirty="0" smtClean="0"/>
              <a:t> Ch. 17.1 - 17.2.4</a:t>
            </a:r>
            <a:endParaRPr lang="en-US" sz="4400" dirty="0" smtClean="0"/>
          </a:p>
        </p:txBody>
      </p:sp>
      <p:pic>
        <p:nvPicPr>
          <p:cNvPr id="13" name="Picture 2" descr="http://neuronaldynamics.epfl.ch/img/cov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23197" y="7840192"/>
            <a:ext cx="2678166" cy="3813357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947720" y="10938310"/>
            <a:ext cx="4895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Cambridge Univ. Press</a:t>
            </a:r>
            <a:endParaRPr lang="fr-CH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003109" y="6751285"/>
            <a:ext cx="2880995" cy="2700514"/>
            <a:chOff x="432" y="528"/>
            <a:chExt cx="1056" cy="960"/>
          </a:xfrm>
        </p:grpSpPr>
        <p:sp>
          <p:nvSpPr>
            <p:cNvPr id="1071" name="Rectangle 3" descr="Dotted grid"/>
            <p:cNvSpPr>
              <a:spLocks noChangeArrowheads="1"/>
            </p:cNvSpPr>
            <p:nvPr/>
          </p:nvSpPr>
          <p:spPr bwMode="auto">
            <a:xfrm>
              <a:off x="432" y="528"/>
              <a:ext cx="1056" cy="960"/>
            </a:xfrm>
            <a:prstGeom prst="rect">
              <a:avLst/>
            </a:prstGeom>
            <a:pattFill prst="dotGrid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2" name="Rectangle 4"/>
            <p:cNvSpPr>
              <a:spLocks noChangeArrowheads="1"/>
            </p:cNvSpPr>
            <p:nvPr/>
          </p:nvSpPr>
          <p:spPr bwMode="auto">
            <a:xfrm>
              <a:off x="912" y="1008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3" name="Rectangle 5"/>
            <p:cNvSpPr>
              <a:spLocks noChangeArrowheads="1"/>
            </p:cNvSpPr>
            <p:nvPr/>
          </p:nvSpPr>
          <p:spPr bwMode="auto">
            <a:xfrm>
              <a:off x="912" y="1200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4" name="Rectangle 6"/>
            <p:cNvSpPr>
              <a:spLocks noChangeArrowheads="1"/>
            </p:cNvSpPr>
            <p:nvPr/>
          </p:nvSpPr>
          <p:spPr bwMode="auto">
            <a:xfrm>
              <a:off x="912" y="816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" name="Rectangle 7"/>
            <p:cNvSpPr>
              <a:spLocks noChangeArrowheads="1"/>
            </p:cNvSpPr>
            <p:nvPr/>
          </p:nvSpPr>
          <p:spPr bwMode="auto">
            <a:xfrm>
              <a:off x="912" y="1104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6" name="Rectangle 8"/>
            <p:cNvSpPr>
              <a:spLocks noChangeArrowheads="1"/>
            </p:cNvSpPr>
            <p:nvPr/>
          </p:nvSpPr>
          <p:spPr bwMode="auto">
            <a:xfrm>
              <a:off x="912" y="912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7" name="Rectangle 9"/>
            <p:cNvSpPr>
              <a:spLocks noChangeArrowheads="1"/>
            </p:cNvSpPr>
            <p:nvPr/>
          </p:nvSpPr>
          <p:spPr bwMode="auto">
            <a:xfrm>
              <a:off x="816" y="720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8" name="Rectangle 10"/>
            <p:cNvSpPr>
              <a:spLocks noChangeArrowheads="1"/>
            </p:cNvSpPr>
            <p:nvPr/>
          </p:nvSpPr>
          <p:spPr bwMode="auto">
            <a:xfrm>
              <a:off x="720" y="720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9" name="Rectangle 11"/>
            <p:cNvSpPr>
              <a:spLocks noChangeArrowheads="1"/>
            </p:cNvSpPr>
            <p:nvPr/>
          </p:nvSpPr>
          <p:spPr bwMode="auto">
            <a:xfrm>
              <a:off x="1008" y="720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0" name="Rectangle 12"/>
            <p:cNvSpPr>
              <a:spLocks noChangeArrowheads="1"/>
            </p:cNvSpPr>
            <p:nvPr/>
          </p:nvSpPr>
          <p:spPr bwMode="auto">
            <a:xfrm>
              <a:off x="912" y="720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1" name="Rectangle 13"/>
            <p:cNvSpPr>
              <a:spLocks noChangeArrowheads="1"/>
            </p:cNvSpPr>
            <p:nvPr/>
          </p:nvSpPr>
          <p:spPr bwMode="auto">
            <a:xfrm>
              <a:off x="1104" y="720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14317365" y="6751285"/>
            <a:ext cx="2898580" cy="2700514"/>
            <a:chOff x="2160" y="2160"/>
            <a:chExt cx="1056" cy="960"/>
          </a:xfrm>
        </p:grpSpPr>
        <p:sp>
          <p:nvSpPr>
            <p:cNvPr id="1039" name="Rectangle 32" descr="Dotted grid"/>
            <p:cNvSpPr>
              <a:spLocks noChangeArrowheads="1"/>
            </p:cNvSpPr>
            <p:nvPr/>
          </p:nvSpPr>
          <p:spPr bwMode="auto">
            <a:xfrm>
              <a:off x="2160" y="2160"/>
              <a:ext cx="1056" cy="960"/>
            </a:xfrm>
            <a:prstGeom prst="rect">
              <a:avLst/>
            </a:prstGeom>
            <a:pattFill prst="dotGrid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" name="Rectangle 33"/>
            <p:cNvSpPr>
              <a:spLocks noChangeArrowheads="1"/>
            </p:cNvSpPr>
            <p:nvPr/>
          </p:nvSpPr>
          <p:spPr bwMode="auto">
            <a:xfrm>
              <a:off x="2400" y="2592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Rectangle 34"/>
            <p:cNvSpPr>
              <a:spLocks noChangeArrowheads="1"/>
            </p:cNvSpPr>
            <p:nvPr/>
          </p:nvSpPr>
          <p:spPr bwMode="auto">
            <a:xfrm>
              <a:off x="2400" y="2784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Rectangle 35"/>
            <p:cNvSpPr>
              <a:spLocks noChangeArrowheads="1"/>
            </p:cNvSpPr>
            <p:nvPr/>
          </p:nvSpPr>
          <p:spPr bwMode="auto">
            <a:xfrm>
              <a:off x="2496" y="2400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Rectangle 36"/>
            <p:cNvSpPr>
              <a:spLocks noChangeArrowheads="1"/>
            </p:cNvSpPr>
            <p:nvPr/>
          </p:nvSpPr>
          <p:spPr bwMode="auto">
            <a:xfrm>
              <a:off x="2400" y="2688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Rectangle 37"/>
            <p:cNvSpPr>
              <a:spLocks noChangeArrowheads="1"/>
            </p:cNvSpPr>
            <p:nvPr/>
          </p:nvSpPr>
          <p:spPr bwMode="auto">
            <a:xfrm>
              <a:off x="2784" y="2688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Rectangle 38"/>
            <p:cNvSpPr>
              <a:spLocks noChangeArrowheads="1"/>
            </p:cNvSpPr>
            <p:nvPr/>
          </p:nvSpPr>
          <p:spPr bwMode="auto">
            <a:xfrm>
              <a:off x="2592" y="2352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Rectangle 39"/>
            <p:cNvSpPr>
              <a:spLocks noChangeArrowheads="1"/>
            </p:cNvSpPr>
            <p:nvPr/>
          </p:nvSpPr>
          <p:spPr bwMode="auto">
            <a:xfrm>
              <a:off x="2448" y="2496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Rectangle 40"/>
            <p:cNvSpPr>
              <a:spLocks noChangeArrowheads="1"/>
            </p:cNvSpPr>
            <p:nvPr/>
          </p:nvSpPr>
          <p:spPr bwMode="auto">
            <a:xfrm>
              <a:off x="2640" y="2352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" name="Rectangle 41"/>
            <p:cNvSpPr>
              <a:spLocks noChangeArrowheads="1"/>
            </p:cNvSpPr>
            <p:nvPr/>
          </p:nvSpPr>
          <p:spPr bwMode="auto">
            <a:xfrm>
              <a:off x="2736" y="2496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" name="Rectangle 42"/>
            <p:cNvSpPr>
              <a:spLocks noChangeArrowheads="1"/>
            </p:cNvSpPr>
            <p:nvPr/>
          </p:nvSpPr>
          <p:spPr bwMode="auto">
            <a:xfrm>
              <a:off x="2688" y="2400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" name="Rectangle 43"/>
            <p:cNvSpPr>
              <a:spLocks noChangeArrowheads="1"/>
            </p:cNvSpPr>
            <p:nvPr/>
          </p:nvSpPr>
          <p:spPr bwMode="auto">
            <a:xfrm>
              <a:off x="2784" y="2592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" name="Rectangle 44"/>
            <p:cNvSpPr>
              <a:spLocks noChangeArrowheads="1"/>
            </p:cNvSpPr>
            <p:nvPr/>
          </p:nvSpPr>
          <p:spPr bwMode="auto">
            <a:xfrm>
              <a:off x="2400" y="2880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" name="Rectangle 45"/>
            <p:cNvSpPr>
              <a:spLocks noChangeArrowheads="1"/>
            </p:cNvSpPr>
            <p:nvPr/>
          </p:nvSpPr>
          <p:spPr bwMode="auto">
            <a:xfrm>
              <a:off x="2784" y="2784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" name="Rectangle 46"/>
            <p:cNvSpPr>
              <a:spLocks noChangeArrowheads="1"/>
            </p:cNvSpPr>
            <p:nvPr/>
          </p:nvSpPr>
          <p:spPr bwMode="auto">
            <a:xfrm>
              <a:off x="2784" y="2880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" name="Rectangle 47"/>
            <p:cNvSpPr>
              <a:spLocks noChangeArrowheads="1"/>
            </p:cNvSpPr>
            <p:nvPr/>
          </p:nvSpPr>
          <p:spPr bwMode="auto">
            <a:xfrm>
              <a:off x="2496" y="2736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" name="Rectangle 48"/>
            <p:cNvSpPr>
              <a:spLocks noChangeArrowheads="1"/>
            </p:cNvSpPr>
            <p:nvPr/>
          </p:nvSpPr>
          <p:spPr bwMode="auto">
            <a:xfrm>
              <a:off x="2592" y="2736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" name="Rectangle 49"/>
            <p:cNvSpPr>
              <a:spLocks noChangeArrowheads="1"/>
            </p:cNvSpPr>
            <p:nvPr/>
          </p:nvSpPr>
          <p:spPr bwMode="auto">
            <a:xfrm>
              <a:off x="2688" y="2736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1" name="Text Box 50"/>
          <p:cNvSpPr txBox="1">
            <a:spLocks noChangeArrowheads="1"/>
          </p:cNvSpPr>
          <p:nvPr/>
        </p:nvSpPr>
        <p:spPr bwMode="auto">
          <a:xfrm>
            <a:off x="10556147" y="10126929"/>
            <a:ext cx="3887342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Prototypes</a:t>
            </a:r>
          </a:p>
        </p:txBody>
      </p:sp>
      <p:sp>
        <p:nvSpPr>
          <p:cNvPr id="1032" name="Text Box 51"/>
          <p:cNvSpPr txBox="1">
            <a:spLocks noChangeArrowheads="1"/>
          </p:cNvSpPr>
          <p:nvPr/>
        </p:nvSpPr>
        <p:spPr bwMode="auto">
          <a:xfrm>
            <a:off x="1042860" y="9975025"/>
            <a:ext cx="4413127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Noisy image</a:t>
            </a:r>
          </a:p>
        </p:txBody>
      </p:sp>
      <p:sp>
        <p:nvSpPr>
          <p:cNvPr id="1033" name="Text Box 52"/>
          <p:cNvSpPr txBox="1">
            <a:spLocks noChangeArrowheads="1"/>
          </p:cNvSpPr>
          <p:nvPr/>
        </p:nvSpPr>
        <p:spPr bwMode="auto">
          <a:xfrm>
            <a:off x="1763110" y="2548611"/>
            <a:ext cx="11408632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Classification by closest prototype</a:t>
            </a:r>
            <a:endParaRPr lang="en-US"/>
          </a:p>
        </p:txBody>
      </p:sp>
      <p:graphicFrame>
        <p:nvGraphicFramePr>
          <p:cNvPr id="1026" name="Object 53"/>
          <p:cNvGraphicFramePr>
            <a:graphicFrameLocks noChangeAspect="1"/>
          </p:cNvGraphicFramePr>
          <p:nvPr/>
        </p:nvGraphicFramePr>
        <p:xfrm>
          <a:off x="4681617" y="4050771"/>
          <a:ext cx="9168167" cy="1822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652" name="Equation" r:id="rId4" imgW="1054080" imgH="279360" progId="Equation.3">
                  <p:embed/>
                </p:oleObj>
              </mc:Choice>
              <mc:Fallback>
                <p:oleObj name="Equation" r:id="rId4" imgW="1054080" imgH="27936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1617" y="4050771"/>
                        <a:ext cx="9168167" cy="18228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Line 54"/>
          <p:cNvSpPr>
            <a:spLocks noChangeShapeType="1"/>
          </p:cNvSpPr>
          <p:nvPr/>
        </p:nvSpPr>
        <p:spPr bwMode="auto">
          <a:xfrm flipH="1">
            <a:off x="3961368" y="5536054"/>
            <a:ext cx="1440498" cy="135025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035" name="Line 55"/>
          <p:cNvSpPr>
            <a:spLocks noChangeShapeType="1"/>
          </p:cNvSpPr>
          <p:nvPr/>
        </p:nvSpPr>
        <p:spPr bwMode="auto">
          <a:xfrm flipH="1">
            <a:off x="4321493" y="5401028"/>
            <a:ext cx="5942052" cy="175533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036" name="Line 56"/>
          <p:cNvSpPr>
            <a:spLocks noChangeShapeType="1"/>
          </p:cNvSpPr>
          <p:nvPr/>
        </p:nvSpPr>
        <p:spPr bwMode="auto">
          <a:xfrm>
            <a:off x="7562612" y="5266002"/>
            <a:ext cx="1980684" cy="175533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037" name="Line 57"/>
          <p:cNvSpPr>
            <a:spLocks noChangeShapeType="1"/>
          </p:cNvSpPr>
          <p:nvPr/>
        </p:nvSpPr>
        <p:spPr bwMode="auto">
          <a:xfrm>
            <a:off x="12244229" y="5536054"/>
            <a:ext cx="1980684" cy="175533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15098" name="Text Box 58"/>
          <p:cNvSpPr txBox="1">
            <a:spLocks noChangeArrowheads="1"/>
          </p:cNvSpPr>
          <p:nvPr/>
        </p:nvSpPr>
        <p:spPr bwMode="auto">
          <a:xfrm>
            <a:off x="15485348" y="2999951"/>
            <a:ext cx="4998224" cy="1241234"/>
          </a:xfrm>
          <a:prstGeom prst="rect">
            <a:avLst/>
          </a:prstGeom>
          <a:solidFill>
            <a:schemeClr val="hlink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6800" i="1" dirty="0" err="1"/>
              <a:t>Blackboard</a:t>
            </a:r>
            <a:r>
              <a:rPr lang="fr-CH" sz="6800" i="1" dirty="0"/>
              <a:t>:</a:t>
            </a:r>
            <a:endParaRPr lang="fr-FR" sz="6800" i="1" dirty="0"/>
          </a:p>
        </p:txBody>
      </p:sp>
      <p:sp>
        <p:nvSpPr>
          <p:cNvPr id="58" name="Text Box 33"/>
          <p:cNvSpPr txBox="1">
            <a:spLocks noChangeArrowheads="1"/>
          </p:cNvSpPr>
          <p:nvPr/>
        </p:nvSpPr>
        <p:spPr bwMode="auto">
          <a:xfrm>
            <a:off x="52636" y="-189186"/>
            <a:ext cx="21142066" cy="13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 smtClean="0">
                <a:solidFill>
                  <a:srgbClr val="FF0000"/>
                </a:solidFill>
              </a:rPr>
              <a:t>5.2 Classification </a:t>
            </a:r>
            <a:r>
              <a:rPr lang="en-US" sz="6800" dirty="0">
                <a:solidFill>
                  <a:srgbClr val="FF0000"/>
                </a:solidFill>
              </a:rPr>
              <a:t>by </a:t>
            </a:r>
            <a:r>
              <a:rPr lang="en-US" sz="6800" dirty="0" smtClean="0">
                <a:solidFill>
                  <a:srgbClr val="FF0000"/>
                </a:solidFill>
              </a:rPr>
              <a:t>similarity: </a:t>
            </a:r>
            <a:r>
              <a:rPr lang="en-US" sz="7600" b="1" dirty="0" smtClean="0">
                <a:solidFill>
                  <a:srgbClr val="FF0000"/>
                </a:solidFill>
              </a:rPr>
              <a:t>pattern </a:t>
            </a:r>
            <a:r>
              <a:rPr lang="en-US" sz="7600" b="1" dirty="0">
                <a:solidFill>
                  <a:srgbClr val="FF0000"/>
                </a:solidFill>
              </a:rPr>
              <a:t>recognition</a:t>
            </a:r>
            <a:endParaRPr lang="en-US" sz="6800" b="1" dirty="0">
              <a:solidFill>
                <a:srgbClr val="FF0000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0" y="1138092"/>
            <a:ext cx="216074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1" name="Group 18"/>
          <p:cNvGrpSpPr>
            <a:grpSpLocks/>
          </p:cNvGrpSpPr>
          <p:nvPr/>
        </p:nvGrpSpPr>
        <p:grpSpPr bwMode="auto">
          <a:xfrm>
            <a:off x="937825" y="6143294"/>
            <a:ext cx="2946472" cy="2700514"/>
            <a:chOff x="3648" y="528"/>
            <a:chExt cx="1056" cy="960"/>
          </a:xfrm>
        </p:grpSpPr>
        <p:sp>
          <p:nvSpPr>
            <p:cNvPr id="62" name="Rectangle 19" descr="Dotted grid"/>
            <p:cNvSpPr>
              <a:spLocks noChangeArrowheads="1"/>
            </p:cNvSpPr>
            <p:nvPr/>
          </p:nvSpPr>
          <p:spPr bwMode="auto">
            <a:xfrm>
              <a:off x="3648" y="528"/>
              <a:ext cx="1056" cy="960"/>
            </a:xfrm>
            <a:prstGeom prst="rect">
              <a:avLst/>
            </a:prstGeom>
            <a:pattFill prst="dotGrid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Rectangle 20"/>
            <p:cNvSpPr>
              <a:spLocks noChangeArrowheads="1"/>
            </p:cNvSpPr>
            <p:nvPr/>
          </p:nvSpPr>
          <p:spPr bwMode="auto">
            <a:xfrm>
              <a:off x="4128" y="1008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Rectangle 21"/>
            <p:cNvSpPr>
              <a:spLocks noChangeArrowheads="1"/>
            </p:cNvSpPr>
            <p:nvPr/>
          </p:nvSpPr>
          <p:spPr bwMode="auto">
            <a:xfrm>
              <a:off x="4128" y="1200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Rectangle 22"/>
            <p:cNvSpPr>
              <a:spLocks noChangeArrowheads="1"/>
            </p:cNvSpPr>
            <p:nvPr/>
          </p:nvSpPr>
          <p:spPr bwMode="auto">
            <a:xfrm>
              <a:off x="4128" y="816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Rectangle 23"/>
            <p:cNvSpPr>
              <a:spLocks noChangeArrowheads="1"/>
            </p:cNvSpPr>
            <p:nvPr/>
          </p:nvSpPr>
          <p:spPr bwMode="auto">
            <a:xfrm>
              <a:off x="4128" y="1104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Rectangle 24"/>
            <p:cNvSpPr>
              <a:spLocks noChangeArrowheads="1"/>
            </p:cNvSpPr>
            <p:nvPr/>
          </p:nvSpPr>
          <p:spPr bwMode="auto">
            <a:xfrm>
              <a:off x="3744" y="1200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Rectangle 25"/>
            <p:cNvSpPr>
              <a:spLocks noChangeArrowheads="1"/>
            </p:cNvSpPr>
            <p:nvPr/>
          </p:nvSpPr>
          <p:spPr bwMode="auto">
            <a:xfrm>
              <a:off x="4032" y="720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Rectangle 26"/>
            <p:cNvSpPr>
              <a:spLocks noChangeArrowheads="1"/>
            </p:cNvSpPr>
            <p:nvPr/>
          </p:nvSpPr>
          <p:spPr bwMode="auto">
            <a:xfrm>
              <a:off x="3936" y="720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Rectangle 27"/>
            <p:cNvSpPr>
              <a:spLocks noChangeArrowheads="1"/>
            </p:cNvSpPr>
            <p:nvPr/>
          </p:nvSpPr>
          <p:spPr bwMode="auto">
            <a:xfrm>
              <a:off x="4224" y="720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Rectangle 28"/>
            <p:cNvSpPr>
              <a:spLocks noChangeArrowheads="1"/>
            </p:cNvSpPr>
            <p:nvPr/>
          </p:nvSpPr>
          <p:spPr bwMode="auto">
            <a:xfrm>
              <a:off x="4512" y="912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Rectangle 29"/>
            <p:cNvSpPr>
              <a:spLocks noChangeArrowheads="1"/>
            </p:cNvSpPr>
            <p:nvPr/>
          </p:nvSpPr>
          <p:spPr bwMode="auto">
            <a:xfrm>
              <a:off x="4320" y="720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Rectangle 30"/>
            <p:cNvSpPr>
              <a:spLocks noChangeArrowheads="1"/>
            </p:cNvSpPr>
            <p:nvPr/>
          </p:nvSpPr>
          <p:spPr bwMode="auto">
            <a:xfrm>
              <a:off x="4608" y="1008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Rectangle 31"/>
            <p:cNvSpPr>
              <a:spLocks noChangeArrowheads="1"/>
            </p:cNvSpPr>
            <p:nvPr/>
          </p:nvSpPr>
          <p:spPr bwMode="auto">
            <a:xfrm>
              <a:off x="4464" y="1296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Rectangle 32"/>
            <p:cNvSpPr>
              <a:spLocks noChangeArrowheads="1"/>
            </p:cNvSpPr>
            <p:nvPr/>
          </p:nvSpPr>
          <p:spPr bwMode="auto">
            <a:xfrm>
              <a:off x="4368" y="1296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482239" y="2596269"/>
            <a:ext cx="6122115" cy="351066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3555" name="Line 3"/>
          <p:cNvSpPr>
            <a:spLocks noChangeShapeType="1"/>
          </p:cNvSpPr>
          <p:nvPr/>
        </p:nvSpPr>
        <p:spPr bwMode="auto">
          <a:xfrm>
            <a:off x="3781306" y="4081552"/>
            <a:ext cx="2520871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1080373" y="3676476"/>
            <a:ext cx="2992867" cy="194912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rgbClr val="000099"/>
                </a:solidFill>
              </a:rPr>
              <a:t>Noisy </a:t>
            </a:r>
          </a:p>
          <a:p>
            <a:r>
              <a:rPr lang="en-US">
                <a:solidFill>
                  <a:srgbClr val="000099"/>
                </a:solidFill>
              </a:rPr>
              <a:t>   image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5845473" y="5836886"/>
            <a:ext cx="2987094" cy="2700514"/>
            <a:chOff x="432" y="528"/>
            <a:chExt cx="1056" cy="960"/>
          </a:xfrm>
        </p:grpSpPr>
        <p:sp>
          <p:nvSpPr>
            <p:cNvPr id="23669" name="Rectangle 7" descr="Dotted grid"/>
            <p:cNvSpPr>
              <a:spLocks noChangeArrowheads="1"/>
            </p:cNvSpPr>
            <p:nvPr/>
          </p:nvSpPr>
          <p:spPr bwMode="auto">
            <a:xfrm>
              <a:off x="432" y="528"/>
              <a:ext cx="1056" cy="960"/>
            </a:xfrm>
            <a:prstGeom prst="rect">
              <a:avLst/>
            </a:prstGeom>
            <a:pattFill prst="dotGrid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70" name="Rectangle 8"/>
            <p:cNvSpPr>
              <a:spLocks noChangeArrowheads="1"/>
            </p:cNvSpPr>
            <p:nvPr/>
          </p:nvSpPr>
          <p:spPr bwMode="auto">
            <a:xfrm>
              <a:off x="912" y="1008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71" name="Rectangle 9"/>
            <p:cNvSpPr>
              <a:spLocks noChangeArrowheads="1"/>
            </p:cNvSpPr>
            <p:nvPr/>
          </p:nvSpPr>
          <p:spPr bwMode="auto">
            <a:xfrm>
              <a:off x="912" y="1200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72" name="Rectangle 10"/>
            <p:cNvSpPr>
              <a:spLocks noChangeArrowheads="1"/>
            </p:cNvSpPr>
            <p:nvPr/>
          </p:nvSpPr>
          <p:spPr bwMode="auto">
            <a:xfrm>
              <a:off x="912" y="816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73" name="Rectangle 11"/>
            <p:cNvSpPr>
              <a:spLocks noChangeArrowheads="1"/>
            </p:cNvSpPr>
            <p:nvPr/>
          </p:nvSpPr>
          <p:spPr bwMode="auto">
            <a:xfrm>
              <a:off x="912" y="1104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74" name="Rectangle 12"/>
            <p:cNvSpPr>
              <a:spLocks noChangeArrowheads="1"/>
            </p:cNvSpPr>
            <p:nvPr/>
          </p:nvSpPr>
          <p:spPr bwMode="auto">
            <a:xfrm>
              <a:off x="912" y="912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75" name="Rectangle 13"/>
            <p:cNvSpPr>
              <a:spLocks noChangeArrowheads="1"/>
            </p:cNvSpPr>
            <p:nvPr/>
          </p:nvSpPr>
          <p:spPr bwMode="auto">
            <a:xfrm>
              <a:off x="816" y="720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76" name="Rectangle 14"/>
            <p:cNvSpPr>
              <a:spLocks noChangeArrowheads="1"/>
            </p:cNvSpPr>
            <p:nvPr/>
          </p:nvSpPr>
          <p:spPr bwMode="auto">
            <a:xfrm>
              <a:off x="720" y="720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77" name="Rectangle 15"/>
            <p:cNvSpPr>
              <a:spLocks noChangeArrowheads="1"/>
            </p:cNvSpPr>
            <p:nvPr/>
          </p:nvSpPr>
          <p:spPr bwMode="auto">
            <a:xfrm>
              <a:off x="1008" y="720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78" name="Rectangle 16"/>
            <p:cNvSpPr>
              <a:spLocks noChangeArrowheads="1"/>
            </p:cNvSpPr>
            <p:nvPr/>
          </p:nvSpPr>
          <p:spPr bwMode="auto">
            <a:xfrm>
              <a:off x="912" y="720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79" name="Rectangle 17"/>
            <p:cNvSpPr>
              <a:spLocks noChangeArrowheads="1"/>
            </p:cNvSpPr>
            <p:nvPr/>
          </p:nvSpPr>
          <p:spPr bwMode="auto">
            <a:xfrm>
              <a:off x="1104" y="720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937825" y="5701860"/>
            <a:ext cx="2946472" cy="2700514"/>
            <a:chOff x="3648" y="528"/>
            <a:chExt cx="1056" cy="960"/>
          </a:xfrm>
        </p:grpSpPr>
        <p:sp>
          <p:nvSpPr>
            <p:cNvPr id="23655" name="Rectangle 19" descr="Dotted grid"/>
            <p:cNvSpPr>
              <a:spLocks noChangeArrowheads="1"/>
            </p:cNvSpPr>
            <p:nvPr/>
          </p:nvSpPr>
          <p:spPr bwMode="auto">
            <a:xfrm>
              <a:off x="3648" y="528"/>
              <a:ext cx="1056" cy="960"/>
            </a:xfrm>
            <a:prstGeom prst="rect">
              <a:avLst/>
            </a:prstGeom>
            <a:pattFill prst="dotGrid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6" name="Rectangle 20"/>
            <p:cNvSpPr>
              <a:spLocks noChangeArrowheads="1"/>
            </p:cNvSpPr>
            <p:nvPr/>
          </p:nvSpPr>
          <p:spPr bwMode="auto">
            <a:xfrm>
              <a:off x="4128" y="1008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7" name="Rectangle 21"/>
            <p:cNvSpPr>
              <a:spLocks noChangeArrowheads="1"/>
            </p:cNvSpPr>
            <p:nvPr/>
          </p:nvSpPr>
          <p:spPr bwMode="auto">
            <a:xfrm>
              <a:off x="4128" y="1200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8" name="Rectangle 22"/>
            <p:cNvSpPr>
              <a:spLocks noChangeArrowheads="1"/>
            </p:cNvSpPr>
            <p:nvPr/>
          </p:nvSpPr>
          <p:spPr bwMode="auto">
            <a:xfrm>
              <a:off x="4128" y="816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9" name="Rectangle 23"/>
            <p:cNvSpPr>
              <a:spLocks noChangeArrowheads="1"/>
            </p:cNvSpPr>
            <p:nvPr/>
          </p:nvSpPr>
          <p:spPr bwMode="auto">
            <a:xfrm>
              <a:off x="4128" y="1104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60" name="Rectangle 24"/>
            <p:cNvSpPr>
              <a:spLocks noChangeArrowheads="1"/>
            </p:cNvSpPr>
            <p:nvPr/>
          </p:nvSpPr>
          <p:spPr bwMode="auto">
            <a:xfrm>
              <a:off x="3744" y="1200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61" name="Rectangle 25"/>
            <p:cNvSpPr>
              <a:spLocks noChangeArrowheads="1"/>
            </p:cNvSpPr>
            <p:nvPr/>
          </p:nvSpPr>
          <p:spPr bwMode="auto">
            <a:xfrm>
              <a:off x="4032" y="720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62" name="Rectangle 26"/>
            <p:cNvSpPr>
              <a:spLocks noChangeArrowheads="1"/>
            </p:cNvSpPr>
            <p:nvPr/>
          </p:nvSpPr>
          <p:spPr bwMode="auto">
            <a:xfrm>
              <a:off x="3936" y="720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63" name="Rectangle 27"/>
            <p:cNvSpPr>
              <a:spLocks noChangeArrowheads="1"/>
            </p:cNvSpPr>
            <p:nvPr/>
          </p:nvSpPr>
          <p:spPr bwMode="auto">
            <a:xfrm>
              <a:off x="4224" y="720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64" name="Rectangle 28"/>
            <p:cNvSpPr>
              <a:spLocks noChangeArrowheads="1"/>
            </p:cNvSpPr>
            <p:nvPr/>
          </p:nvSpPr>
          <p:spPr bwMode="auto">
            <a:xfrm>
              <a:off x="4512" y="912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65" name="Rectangle 29"/>
            <p:cNvSpPr>
              <a:spLocks noChangeArrowheads="1"/>
            </p:cNvSpPr>
            <p:nvPr/>
          </p:nvSpPr>
          <p:spPr bwMode="auto">
            <a:xfrm>
              <a:off x="4320" y="720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66" name="Rectangle 30"/>
            <p:cNvSpPr>
              <a:spLocks noChangeArrowheads="1"/>
            </p:cNvSpPr>
            <p:nvPr/>
          </p:nvSpPr>
          <p:spPr bwMode="auto">
            <a:xfrm>
              <a:off x="4608" y="1008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67" name="Rectangle 31"/>
            <p:cNvSpPr>
              <a:spLocks noChangeArrowheads="1"/>
            </p:cNvSpPr>
            <p:nvPr/>
          </p:nvSpPr>
          <p:spPr bwMode="auto">
            <a:xfrm>
              <a:off x="4464" y="1296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68" name="Rectangle 32"/>
            <p:cNvSpPr>
              <a:spLocks noChangeArrowheads="1"/>
            </p:cNvSpPr>
            <p:nvPr/>
          </p:nvSpPr>
          <p:spPr bwMode="auto">
            <a:xfrm>
              <a:off x="4368" y="1296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59" name="Text Box 33"/>
          <p:cNvSpPr txBox="1">
            <a:spLocks noChangeArrowheads="1"/>
          </p:cNvSpPr>
          <p:nvPr/>
        </p:nvSpPr>
        <p:spPr bwMode="auto">
          <a:xfrm>
            <a:off x="1034953" y="1123715"/>
            <a:ext cx="19750787" cy="148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8400" b="1" dirty="0"/>
              <a:t>Aim: Understand Associative </a:t>
            </a:r>
            <a:r>
              <a:rPr lang="en-US" sz="8400" b="1" dirty="0" smtClean="0"/>
              <a:t>Memory</a:t>
            </a:r>
            <a:endParaRPr lang="en-US" sz="8400" b="1" dirty="0"/>
          </a:p>
        </p:txBody>
      </p:sp>
      <p:sp>
        <p:nvSpPr>
          <p:cNvPr id="23560" name="Text Box 34"/>
          <p:cNvSpPr txBox="1">
            <a:spLocks noChangeArrowheads="1"/>
          </p:cNvSpPr>
          <p:nvPr/>
        </p:nvSpPr>
        <p:spPr bwMode="auto">
          <a:xfrm>
            <a:off x="6624789" y="2551012"/>
            <a:ext cx="5394165" cy="370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Associative</a:t>
            </a:r>
          </a:p>
          <a:p>
            <a:r>
              <a:rPr lang="en-US" dirty="0"/>
              <a:t>      memory/</a:t>
            </a:r>
          </a:p>
          <a:p>
            <a:r>
              <a:rPr lang="en-US" dirty="0"/>
              <a:t>collective</a:t>
            </a:r>
          </a:p>
          <a:p>
            <a:r>
              <a:rPr lang="en-US" dirty="0"/>
              <a:t>     computation</a:t>
            </a:r>
          </a:p>
        </p:txBody>
      </p:sp>
      <p:sp>
        <p:nvSpPr>
          <p:cNvPr id="23561" name="Line 39"/>
          <p:cNvSpPr>
            <a:spLocks noChangeShapeType="1"/>
          </p:cNvSpPr>
          <p:nvPr/>
        </p:nvSpPr>
        <p:spPr bwMode="auto">
          <a:xfrm>
            <a:off x="12604353" y="4081552"/>
            <a:ext cx="2520871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22266" name="Text Box 58"/>
          <p:cNvSpPr txBox="1">
            <a:spLocks noChangeArrowheads="1"/>
          </p:cNvSpPr>
          <p:nvPr/>
        </p:nvSpPr>
        <p:spPr bwMode="auto">
          <a:xfrm>
            <a:off x="5019233" y="9696371"/>
            <a:ext cx="10570262" cy="13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7600" dirty="0">
                <a:solidFill>
                  <a:srgbClr val="FF0000"/>
                </a:solidFill>
              </a:rPr>
              <a:t>Brain-style computation</a:t>
            </a:r>
          </a:p>
        </p:txBody>
      </p:sp>
      <p:sp>
        <p:nvSpPr>
          <p:cNvPr id="23563" name="Text Box 65"/>
          <p:cNvSpPr txBox="1">
            <a:spLocks noChangeArrowheads="1"/>
          </p:cNvSpPr>
          <p:nvPr/>
        </p:nvSpPr>
        <p:spPr bwMode="auto">
          <a:xfrm>
            <a:off x="15770447" y="3676476"/>
            <a:ext cx="2992867" cy="194912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rgbClr val="000099"/>
                </a:solidFill>
              </a:rPr>
              <a:t>Full  </a:t>
            </a:r>
          </a:p>
          <a:p>
            <a:r>
              <a:rPr lang="en-US">
                <a:solidFill>
                  <a:srgbClr val="000099"/>
                </a:solidFill>
              </a:rPr>
              <a:t>   image</a:t>
            </a:r>
          </a:p>
        </p:txBody>
      </p:sp>
      <p:grpSp>
        <p:nvGrpSpPr>
          <p:cNvPr id="4" name="Group 66"/>
          <p:cNvGrpSpPr>
            <a:grpSpLocks/>
          </p:cNvGrpSpPr>
          <p:nvPr/>
        </p:nvGrpSpPr>
        <p:grpSpPr bwMode="auto">
          <a:xfrm rot="5400000">
            <a:off x="7590692" y="5662973"/>
            <a:ext cx="3510668" cy="4668649"/>
            <a:chOff x="144" y="2016"/>
            <a:chExt cx="1680" cy="1824"/>
          </a:xfrm>
        </p:grpSpPr>
        <p:sp>
          <p:nvSpPr>
            <p:cNvPr id="23567" name="Oval 67"/>
            <p:cNvSpPr>
              <a:spLocks noChangeArrowheads="1"/>
            </p:cNvSpPr>
            <p:nvPr/>
          </p:nvSpPr>
          <p:spPr bwMode="auto">
            <a:xfrm>
              <a:off x="720" y="2448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8" name="Oval 68"/>
            <p:cNvSpPr>
              <a:spLocks noChangeArrowheads="1"/>
            </p:cNvSpPr>
            <p:nvPr/>
          </p:nvSpPr>
          <p:spPr bwMode="auto">
            <a:xfrm>
              <a:off x="960" y="2160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9" name="Oval 69"/>
            <p:cNvSpPr>
              <a:spLocks noChangeArrowheads="1"/>
            </p:cNvSpPr>
            <p:nvPr/>
          </p:nvSpPr>
          <p:spPr bwMode="auto">
            <a:xfrm>
              <a:off x="1248" y="2448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0" name="Oval 70"/>
            <p:cNvSpPr>
              <a:spLocks noChangeArrowheads="1"/>
            </p:cNvSpPr>
            <p:nvPr/>
          </p:nvSpPr>
          <p:spPr bwMode="auto">
            <a:xfrm>
              <a:off x="912" y="2592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1" name="Oval 71"/>
            <p:cNvSpPr>
              <a:spLocks noChangeArrowheads="1"/>
            </p:cNvSpPr>
            <p:nvPr/>
          </p:nvSpPr>
          <p:spPr bwMode="auto">
            <a:xfrm>
              <a:off x="720" y="2112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Oval 72"/>
            <p:cNvSpPr>
              <a:spLocks noChangeArrowheads="1"/>
            </p:cNvSpPr>
            <p:nvPr/>
          </p:nvSpPr>
          <p:spPr bwMode="auto">
            <a:xfrm>
              <a:off x="1392" y="2016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3" name="Line 73"/>
            <p:cNvSpPr>
              <a:spLocks noChangeShapeType="1"/>
            </p:cNvSpPr>
            <p:nvPr/>
          </p:nvSpPr>
          <p:spPr bwMode="auto">
            <a:xfrm flipV="1">
              <a:off x="1056" y="2064"/>
              <a:ext cx="38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4" name="Line 74"/>
            <p:cNvSpPr>
              <a:spLocks noChangeShapeType="1"/>
            </p:cNvSpPr>
            <p:nvPr/>
          </p:nvSpPr>
          <p:spPr bwMode="auto">
            <a:xfrm>
              <a:off x="1008" y="2208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5" name="Line 75"/>
            <p:cNvSpPr>
              <a:spLocks noChangeShapeType="1"/>
            </p:cNvSpPr>
            <p:nvPr/>
          </p:nvSpPr>
          <p:spPr bwMode="auto">
            <a:xfrm flipV="1">
              <a:off x="1344" y="2064"/>
              <a:ext cx="9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6" name="Line 76"/>
            <p:cNvSpPr>
              <a:spLocks noChangeShapeType="1"/>
            </p:cNvSpPr>
            <p:nvPr/>
          </p:nvSpPr>
          <p:spPr bwMode="auto">
            <a:xfrm>
              <a:off x="768" y="2112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7" name="Line 77"/>
            <p:cNvSpPr>
              <a:spLocks noChangeShapeType="1"/>
            </p:cNvSpPr>
            <p:nvPr/>
          </p:nvSpPr>
          <p:spPr bwMode="auto">
            <a:xfrm>
              <a:off x="816" y="2112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8" name="Line 78"/>
            <p:cNvSpPr>
              <a:spLocks noChangeShapeType="1"/>
            </p:cNvSpPr>
            <p:nvPr/>
          </p:nvSpPr>
          <p:spPr bwMode="auto">
            <a:xfrm flipH="1">
              <a:off x="960" y="2208"/>
              <a:ext cx="9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9" name="Line 79"/>
            <p:cNvSpPr>
              <a:spLocks noChangeShapeType="1"/>
            </p:cNvSpPr>
            <p:nvPr/>
          </p:nvSpPr>
          <p:spPr bwMode="auto">
            <a:xfrm flipV="1">
              <a:off x="1008" y="2448"/>
              <a:ext cx="33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0" name="Line 80"/>
            <p:cNvSpPr>
              <a:spLocks noChangeShapeType="1"/>
            </p:cNvSpPr>
            <p:nvPr/>
          </p:nvSpPr>
          <p:spPr bwMode="auto">
            <a:xfrm>
              <a:off x="816" y="254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1" name="Line 81"/>
            <p:cNvSpPr>
              <a:spLocks noChangeShapeType="1"/>
            </p:cNvSpPr>
            <p:nvPr/>
          </p:nvSpPr>
          <p:spPr bwMode="auto">
            <a:xfrm>
              <a:off x="768" y="2496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2" name="Line 82"/>
            <p:cNvSpPr>
              <a:spLocks noChangeShapeType="1"/>
            </p:cNvSpPr>
            <p:nvPr/>
          </p:nvSpPr>
          <p:spPr bwMode="auto">
            <a:xfrm flipV="1">
              <a:off x="960" y="2112"/>
              <a:ext cx="48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3" name="Oval 83"/>
            <p:cNvSpPr>
              <a:spLocks noChangeArrowheads="1"/>
            </p:cNvSpPr>
            <p:nvPr/>
          </p:nvSpPr>
          <p:spPr bwMode="auto">
            <a:xfrm>
              <a:off x="1488" y="3360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4" name="Oval 84"/>
            <p:cNvSpPr>
              <a:spLocks noChangeArrowheads="1"/>
            </p:cNvSpPr>
            <p:nvPr/>
          </p:nvSpPr>
          <p:spPr bwMode="auto">
            <a:xfrm>
              <a:off x="1584" y="2592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5" name="Oval 85"/>
            <p:cNvSpPr>
              <a:spLocks noChangeArrowheads="1"/>
            </p:cNvSpPr>
            <p:nvPr/>
          </p:nvSpPr>
          <p:spPr bwMode="auto">
            <a:xfrm>
              <a:off x="1680" y="2208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6" name="Oval 86"/>
            <p:cNvSpPr>
              <a:spLocks noChangeArrowheads="1"/>
            </p:cNvSpPr>
            <p:nvPr/>
          </p:nvSpPr>
          <p:spPr bwMode="auto">
            <a:xfrm>
              <a:off x="144" y="3600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7" name="Oval 87"/>
            <p:cNvSpPr>
              <a:spLocks noChangeArrowheads="1"/>
            </p:cNvSpPr>
            <p:nvPr/>
          </p:nvSpPr>
          <p:spPr bwMode="auto">
            <a:xfrm>
              <a:off x="480" y="3600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8" name="Oval 88"/>
            <p:cNvSpPr>
              <a:spLocks noChangeArrowheads="1"/>
            </p:cNvSpPr>
            <p:nvPr/>
          </p:nvSpPr>
          <p:spPr bwMode="auto">
            <a:xfrm>
              <a:off x="1392" y="3072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9" name="Oval 89"/>
            <p:cNvSpPr>
              <a:spLocks noChangeArrowheads="1"/>
            </p:cNvSpPr>
            <p:nvPr/>
          </p:nvSpPr>
          <p:spPr bwMode="auto">
            <a:xfrm>
              <a:off x="144" y="3264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0" name="Oval 90"/>
            <p:cNvSpPr>
              <a:spLocks noChangeArrowheads="1"/>
            </p:cNvSpPr>
            <p:nvPr/>
          </p:nvSpPr>
          <p:spPr bwMode="auto">
            <a:xfrm>
              <a:off x="1248" y="2832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1" name="Oval 91"/>
            <p:cNvSpPr>
              <a:spLocks noChangeArrowheads="1"/>
            </p:cNvSpPr>
            <p:nvPr/>
          </p:nvSpPr>
          <p:spPr bwMode="auto">
            <a:xfrm>
              <a:off x="912" y="3408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2" name="Oval 92"/>
            <p:cNvSpPr>
              <a:spLocks noChangeArrowheads="1"/>
            </p:cNvSpPr>
            <p:nvPr/>
          </p:nvSpPr>
          <p:spPr bwMode="auto">
            <a:xfrm>
              <a:off x="912" y="3696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3" name="Oval 93"/>
            <p:cNvSpPr>
              <a:spLocks noChangeArrowheads="1"/>
            </p:cNvSpPr>
            <p:nvPr/>
          </p:nvSpPr>
          <p:spPr bwMode="auto">
            <a:xfrm>
              <a:off x="1392" y="3696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4" name="Line 94"/>
            <p:cNvSpPr>
              <a:spLocks noChangeShapeType="1"/>
            </p:cNvSpPr>
            <p:nvPr/>
          </p:nvSpPr>
          <p:spPr bwMode="auto">
            <a:xfrm flipV="1">
              <a:off x="960" y="3168"/>
              <a:ext cx="48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5" name="Oval 95"/>
            <p:cNvSpPr>
              <a:spLocks noChangeArrowheads="1"/>
            </p:cNvSpPr>
            <p:nvPr/>
          </p:nvSpPr>
          <p:spPr bwMode="auto">
            <a:xfrm>
              <a:off x="912" y="3408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6" name="Oval 96"/>
            <p:cNvSpPr>
              <a:spLocks noChangeArrowheads="1"/>
            </p:cNvSpPr>
            <p:nvPr/>
          </p:nvSpPr>
          <p:spPr bwMode="auto">
            <a:xfrm>
              <a:off x="1152" y="3120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7" name="Oval 97"/>
            <p:cNvSpPr>
              <a:spLocks noChangeArrowheads="1"/>
            </p:cNvSpPr>
            <p:nvPr/>
          </p:nvSpPr>
          <p:spPr bwMode="auto">
            <a:xfrm>
              <a:off x="1440" y="3408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8" name="Oval 98"/>
            <p:cNvSpPr>
              <a:spLocks noChangeArrowheads="1"/>
            </p:cNvSpPr>
            <p:nvPr/>
          </p:nvSpPr>
          <p:spPr bwMode="auto">
            <a:xfrm>
              <a:off x="1104" y="3552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9" name="Oval 99"/>
            <p:cNvSpPr>
              <a:spLocks noChangeArrowheads="1"/>
            </p:cNvSpPr>
            <p:nvPr/>
          </p:nvSpPr>
          <p:spPr bwMode="auto">
            <a:xfrm>
              <a:off x="1584" y="2976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0" name="Line 100"/>
            <p:cNvSpPr>
              <a:spLocks noChangeShapeType="1"/>
            </p:cNvSpPr>
            <p:nvPr/>
          </p:nvSpPr>
          <p:spPr bwMode="auto">
            <a:xfrm flipV="1">
              <a:off x="1248" y="3024"/>
              <a:ext cx="38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1" name="Line 101"/>
            <p:cNvSpPr>
              <a:spLocks noChangeShapeType="1"/>
            </p:cNvSpPr>
            <p:nvPr/>
          </p:nvSpPr>
          <p:spPr bwMode="auto">
            <a:xfrm>
              <a:off x="1200" y="3168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2" name="Line 102"/>
            <p:cNvSpPr>
              <a:spLocks noChangeShapeType="1"/>
            </p:cNvSpPr>
            <p:nvPr/>
          </p:nvSpPr>
          <p:spPr bwMode="auto">
            <a:xfrm flipV="1">
              <a:off x="1536" y="3024"/>
              <a:ext cx="9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3" name="Line 103"/>
            <p:cNvSpPr>
              <a:spLocks noChangeShapeType="1"/>
            </p:cNvSpPr>
            <p:nvPr/>
          </p:nvSpPr>
          <p:spPr bwMode="auto">
            <a:xfrm>
              <a:off x="960" y="3072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4" name="Line 104"/>
            <p:cNvSpPr>
              <a:spLocks noChangeShapeType="1"/>
            </p:cNvSpPr>
            <p:nvPr/>
          </p:nvSpPr>
          <p:spPr bwMode="auto">
            <a:xfrm>
              <a:off x="1008" y="3072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5" name="Line 105"/>
            <p:cNvSpPr>
              <a:spLocks noChangeShapeType="1"/>
            </p:cNvSpPr>
            <p:nvPr/>
          </p:nvSpPr>
          <p:spPr bwMode="auto">
            <a:xfrm flipH="1">
              <a:off x="1152" y="3168"/>
              <a:ext cx="9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6" name="Line 106"/>
            <p:cNvSpPr>
              <a:spLocks noChangeShapeType="1"/>
            </p:cNvSpPr>
            <p:nvPr/>
          </p:nvSpPr>
          <p:spPr bwMode="auto">
            <a:xfrm flipV="1">
              <a:off x="1200" y="3408"/>
              <a:ext cx="33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7" name="Line 107"/>
            <p:cNvSpPr>
              <a:spLocks noChangeShapeType="1"/>
            </p:cNvSpPr>
            <p:nvPr/>
          </p:nvSpPr>
          <p:spPr bwMode="auto">
            <a:xfrm>
              <a:off x="1008" y="350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8" name="Line 108"/>
            <p:cNvSpPr>
              <a:spLocks noChangeShapeType="1"/>
            </p:cNvSpPr>
            <p:nvPr/>
          </p:nvSpPr>
          <p:spPr bwMode="auto">
            <a:xfrm>
              <a:off x="960" y="3456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9" name="Line 109"/>
            <p:cNvSpPr>
              <a:spLocks noChangeShapeType="1"/>
            </p:cNvSpPr>
            <p:nvPr/>
          </p:nvSpPr>
          <p:spPr bwMode="auto">
            <a:xfrm flipV="1">
              <a:off x="1200" y="3072"/>
              <a:ext cx="48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0" name="Oval 110"/>
            <p:cNvSpPr>
              <a:spLocks noChangeArrowheads="1"/>
            </p:cNvSpPr>
            <p:nvPr/>
          </p:nvSpPr>
          <p:spPr bwMode="auto">
            <a:xfrm>
              <a:off x="384" y="3024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1" name="Oval 111"/>
            <p:cNvSpPr>
              <a:spLocks noChangeArrowheads="1"/>
            </p:cNvSpPr>
            <p:nvPr/>
          </p:nvSpPr>
          <p:spPr bwMode="auto">
            <a:xfrm>
              <a:off x="624" y="2736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2" name="Oval 112"/>
            <p:cNvSpPr>
              <a:spLocks noChangeArrowheads="1"/>
            </p:cNvSpPr>
            <p:nvPr/>
          </p:nvSpPr>
          <p:spPr bwMode="auto">
            <a:xfrm>
              <a:off x="912" y="3024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3" name="Oval 113"/>
            <p:cNvSpPr>
              <a:spLocks noChangeArrowheads="1"/>
            </p:cNvSpPr>
            <p:nvPr/>
          </p:nvSpPr>
          <p:spPr bwMode="auto">
            <a:xfrm>
              <a:off x="576" y="3168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4" name="Oval 114"/>
            <p:cNvSpPr>
              <a:spLocks noChangeArrowheads="1"/>
            </p:cNvSpPr>
            <p:nvPr/>
          </p:nvSpPr>
          <p:spPr bwMode="auto">
            <a:xfrm>
              <a:off x="384" y="2688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5" name="Oval 115"/>
            <p:cNvSpPr>
              <a:spLocks noChangeArrowheads="1"/>
            </p:cNvSpPr>
            <p:nvPr/>
          </p:nvSpPr>
          <p:spPr bwMode="auto">
            <a:xfrm>
              <a:off x="1056" y="2592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6" name="Line 116"/>
            <p:cNvSpPr>
              <a:spLocks noChangeShapeType="1"/>
            </p:cNvSpPr>
            <p:nvPr/>
          </p:nvSpPr>
          <p:spPr bwMode="auto">
            <a:xfrm flipV="1">
              <a:off x="720" y="2640"/>
              <a:ext cx="38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7" name="Line 117"/>
            <p:cNvSpPr>
              <a:spLocks noChangeShapeType="1"/>
            </p:cNvSpPr>
            <p:nvPr/>
          </p:nvSpPr>
          <p:spPr bwMode="auto">
            <a:xfrm>
              <a:off x="672" y="2784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8" name="Line 118"/>
            <p:cNvSpPr>
              <a:spLocks noChangeShapeType="1"/>
            </p:cNvSpPr>
            <p:nvPr/>
          </p:nvSpPr>
          <p:spPr bwMode="auto">
            <a:xfrm flipV="1">
              <a:off x="1008" y="2640"/>
              <a:ext cx="9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9" name="Line 119"/>
            <p:cNvSpPr>
              <a:spLocks noChangeShapeType="1"/>
            </p:cNvSpPr>
            <p:nvPr/>
          </p:nvSpPr>
          <p:spPr bwMode="auto">
            <a:xfrm>
              <a:off x="432" y="2688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0" name="Line 120"/>
            <p:cNvSpPr>
              <a:spLocks noChangeShapeType="1"/>
            </p:cNvSpPr>
            <p:nvPr/>
          </p:nvSpPr>
          <p:spPr bwMode="auto">
            <a:xfrm>
              <a:off x="480" y="268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1" name="Line 121"/>
            <p:cNvSpPr>
              <a:spLocks noChangeShapeType="1"/>
            </p:cNvSpPr>
            <p:nvPr/>
          </p:nvSpPr>
          <p:spPr bwMode="auto">
            <a:xfrm flipH="1">
              <a:off x="624" y="2784"/>
              <a:ext cx="9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2" name="Line 122"/>
            <p:cNvSpPr>
              <a:spLocks noChangeShapeType="1"/>
            </p:cNvSpPr>
            <p:nvPr/>
          </p:nvSpPr>
          <p:spPr bwMode="auto">
            <a:xfrm flipV="1">
              <a:off x="672" y="3024"/>
              <a:ext cx="33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3" name="Line 123"/>
            <p:cNvSpPr>
              <a:spLocks noChangeShapeType="1"/>
            </p:cNvSpPr>
            <p:nvPr/>
          </p:nvSpPr>
          <p:spPr bwMode="auto">
            <a:xfrm>
              <a:off x="480" y="3120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4" name="Line 124"/>
            <p:cNvSpPr>
              <a:spLocks noChangeShapeType="1"/>
            </p:cNvSpPr>
            <p:nvPr/>
          </p:nvSpPr>
          <p:spPr bwMode="auto">
            <a:xfrm>
              <a:off x="432" y="3072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5" name="Line 125"/>
            <p:cNvSpPr>
              <a:spLocks noChangeShapeType="1"/>
            </p:cNvSpPr>
            <p:nvPr/>
          </p:nvSpPr>
          <p:spPr bwMode="auto">
            <a:xfrm flipV="1">
              <a:off x="672" y="2688"/>
              <a:ext cx="48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6" name="Line 126"/>
            <p:cNvSpPr>
              <a:spLocks noChangeShapeType="1"/>
            </p:cNvSpPr>
            <p:nvPr/>
          </p:nvSpPr>
          <p:spPr bwMode="auto">
            <a:xfrm flipV="1">
              <a:off x="1296" y="2640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7" name="Line 127"/>
            <p:cNvSpPr>
              <a:spLocks noChangeShapeType="1"/>
            </p:cNvSpPr>
            <p:nvPr/>
          </p:nvSpPr>
          <p:spPr bwMode="auto">
            <a:xfrm flipV="1">
              <a:off x="1296" y="2304"/>
              <a:ext cx="48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8" name="Line 128"/>
            <p:cNvSpPr>
              <a:spLocks noChangeShapeType="1"/>
            </p:cNvSpPr>
            <p:nvPr/>
          </p:nvSpPr>
          <p:spPr bwMode="auto">
            <a:xfrm flipV="1">
              <a:off x="528" y="3072"/>
              <a:ext cx="48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9" name="Line 129"/>
            <p:cNvSpPr>
              <a:spLocks noChangeShapeType="1"/>
            </p:cNvSpPr>
            <p:nvPr/>
          </p:nvSpPr>
          <p:spPr bwMode="auto">
            <a:xfrm>
              <a:off x="192" y="3312"/>
              <a:ext cx="38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0" name="Line 130"/>
            <p:cNvSpPr>
              <a:spLocks noChangeShapeType="1"/>
            </p:cNvSpPr>
            <p:nvPr/>
          </p:nvSpPr>
          <p:spPr bwMode="auto">
            <a:xfrm>
              <a:off x="240" y="3648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1" name="Line 131"/>
            <p:cNvSpPr>
              <a:spLocks noChangeShapeType="1"/>
            </p:cNvSpPr>
            <p:nvPr/>
          </p:nvSpPr>
          <p:spPr bwMode="auto">
            <a:xfrm flipV="1">
              <a:off x="480" y="2160"/>
              <a:ext cx="336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2" name="Line 132"/>
            <p:cNvSpPr>
              <a:spLocks noChangeShapeType="1"/>
            </p:cNvSpPr>
            <p:nvPr/>
          </p:nvSpPr>
          <p:spPr bwMode="auto">
            <a:xfrm>
              <a:off x="1152" y="3600"/>
              <a:ext cx="38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3" name="Line 133"/>
            <p:cNvSpPr>
              <a:spLocks noChangeShapeType="1"/>
            </p:cNvSpPr>
            <p:nvPr/>
          </p:nvSpPr>
          <p:spPr bwMode="auto">
            <a:xfrm flipH="1">
              <a:off x="288" y="3120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4" name="Line 134"/>
            <p:cNvSpPr>
              <a:spLocks noChangeShapeType="1"/>
            </p:cNvSpPr>
            <p:nvPr/>
          </p:nvSpPr>
          <p:spPr bwMode="auto">
            <a:xfrm flipH="1">
              <a:off x="576" y="3264"/>
              <a:ext cx="9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5" name="Line 135"/>
            <p:cNvSpPr>
              <a:spLocks noChangeShapeType="1"/>
            </p:cNvSpPr>
            <p:nvPr/>
          </p:nvSpPr>
          <p:spPr bwMode="auto">
            <a:xfrm>
              <a:off x="192" y="331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6" name="Line 136"/>
            <p:cNvSpPr>
              <a:spLocks noChangeShapeType="1"/>
            </p:cNvSpPr>
            <p:nvPr/>
          </p:nvSpPr>
          <p:spPr bwMode="auto">
            <a:xfrm flipV="1">
              <a:off x="240" y="3264"/>
              <a:ext cx="384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7" name="Line 137"/>
            <p:cNvSpPr>
              <a:spLocks noChangeShapeType="1"/>
            </p:cNvSpPr>
            <p:nvPr/>
          </p:nvSpPr>
          <p:spPr bwMode="auto">
            <a:xfrm>
              <a:off x="576" y="3648"/>
              <a:ext cx="43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8" name="Line 138"/>
            <p:cNvSpPr>
              <a:spLocks noChangeShapeType="1"/>
            </p:cNvSpPr>
            <p:nvPr/>
          </p:nvSpPr>
          <p:spPr bwMode="auto">
            <a:xfrm flipV="1">
              <a:off x="576" y="3504"/>
              <a:ext cx="43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9" name="Line 139"/>
            <p:cNvSpPr>
              <a:spLocks noChangeShapeType="1"/>
            </p:cNvSpPr>
            <p:nvPr/>
          </p:nvSpPr>
          <p:spPr bwMode="auto">
            <a:xfrm>
              <a:off x="1488" y="2112"/>
              <a:ext cx="192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0" name="Line 140"/>
            <p:cNvSpPr>
              <a:spLocks noChangeShapeType="1"/>
            </p:cNvSpPr>
            <p:nvPr/>
          </p:nvSpPr>
          <p:spPr bwMode="auto">
            <a:xfrm flipH="1">
              <a:off x="1632" y="2256"/>
              <a:ext cx="9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1" name="Line 141"/>
            <p:cNvSpPr>
              <a:spLocks noChangeShapeType="1"/>
            </p:cNvSpPr>
            <p:nvPr/>
          </p:nvSpPr>
          <p:spPr bwMode="auto">
            <a:xfrm flipV="1">
              <a:off x="1008" y="2880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2" name="Line 142"/>
            <p:cNvSpPr>
              <a:spLocks noChangeShapeType="1"/>
            </p:cNvSpPr>
            <p:nvPr/>
          </p:nvSpPr>
          <p:spPr bwMode="auto">
            <a:xfrm>
              <a:off x="1296" y="254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3" name="Line 143"/>
            <p:cNvSpPr>
              <a:spLocks noChangeShapeType="1"/>
            </p:cNvSpPr>
            <p:nvPr/>
          </p:nvSpPr>
          <p:spPr bwMode="auto">
            <a:xfrm>
              <a:off x="1344" y="2544"/>
              <a:ext cx="288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4" name="Line 144"/>
            <p:cNvSpPr>
              <a:spLocks noChangeShapeType="1"/>
            </p:cNvSpPr>
            <p:nvPr/>
          </p:nvSpPr>
          <p:spPr bwMode="auto">
            <a:xfrm>
              <a:off x="1008" y="2688"/>
              <a:ext cx="24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5" name="Line 145"/>
            <p:cNvSpPr>
              <a:spLocks noChangeShapeType="1"/>
            </p:cNvSpPr>
            <p:nvPr/>
          </p:nvSpPr>
          <p:spPr bwMode="auto">
            <a:xfrm>
              <a:off x="432" y="3072"/>
              <a:ext cx="96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6" name="Line 146"/>
            <p:cNvSpPr>
              <a:spLocks noChangeShapeType="1"/>
            </p:cNvSpPr>
            <p:nvPr/>
          </p:nvSpPr>
          <p:spPr bwMode="auto">
            <a:xfrm>
              <a:off x="672" y="3264"/>
              <a:ext cx="336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7" name="Line 147"/>
            <p:cNvSpPr>
              <a:spLocks noChangeShapeType="1"/>
            </p:cNvSpPr>
            <p:nvPr/>
          </p:nvSpPr>
          <p:spPr bwMode="auto">
            <a:xfrm>
              <a:off x="720" y="3216"/>
              <a:ext cx="28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8" name="Line 148"/>
            <p:cNvSpPr>
              <a:spLocks noChangeShapeType="1"/>
            </p:cNvSpPr>
            <p:nvPr/>
          </p:nvSpPr>
          <p:spPr bwMode="auto">
            <a:xfrm>
              <a:off x="1680" y="26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9" name="Line 149"/>
            <p:cNvSpPr>
              <a:spLocks noChangeShapeType="1"/>
            </p:cNvSpPr>
            <p:nvPr/>
          </p:nvSpPr>
          <p:spPr bwMode="auto">
            <a:xfrm>
              <a:off x="1488" y="2112"/>
              <a:ext cx="28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0" name="Line 150"/>
            <p:cNvSpPr>
              <a:spLocks noChangeShapeType="1"/>
            </p:cNvSpPr>
            <p:nvPr/>
          </p:nvSpPr>
          <p:spPr bwMode="auto">
            <a:xfrm flipV="1">
              <a:off x="1296" y="2256"/>
              <a:ext cx="43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1" name="Line 151"/>
            <p:cNvSpPr>
              <a:spLocks noChangeShapeType="1"/>
            </p:cNvSpPr>
            <p:nvPr/>
          </p:nvSpPr>
          <p:spPr bwMode="auto">
            <a:xfrm flipH="1">
              <a:off x="672" y="2496"/>
              <a:ext cx="14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2" name="Line 152"/>
            <p:cNvSpPr>
              <a:spLocks noChangeShapeType="1"/>
            </p:cNvSpPr>
            <p:nvPr/>
          </p:nvSpPr>
          <p:spPr bwMode="auto">
            <a:xfrm flipV="1">
              <a:off x="432" y="2496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3" name="Line 153"/>
            <p:cNvSpPr>
              <a:spLocks noChangeShapeType="1"/>
            </p:cNvSpPr>
            <p:nvPr/>
          </p:nvSpPr>
          <p:spPr bwMode="auto">
            <a:xfrm>
              <a:off x="816" y="2544"/>
              <a:ext cx="192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4" name="Line 154"/>
            <p:cNvSpPr>
              <a:spLocks noChangeShapeType="1"/>
            </p:cNvSpPr>
            <p:nvPr/>
          </p:nvSpPr>
          <p:spPr bwMode="auto">
            <a:xfrm>
              <a:off x="1152" y="2688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65" name="Text Box 5"/>
          <p:cNvSpPr txBox="1">
            <a:spLocks noChangeArrowheads="1"/>
          </p:cNvSpPr>
          <p:nvPr/>
        </p:nvSpPr>
        <p:spPr bwMode="auto">
          <a:xfrm>
            <a:off x="1106635" y="8607728"/>
            <a:ext cx="2665854" cy="194912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rgbClr val="000099"/>
                </a:solidFill>
              </a:rPr>
              <a:t>Partial </a:t>
            </a:r>
          </a:p>
          <a:p>
            <a:r>
              <a:rPr lang="en-US">
                <a:solidFill>
                  <a:srgbClr val="000099"/>
                </a:solidFill>
              </a:rPr>
              <a:t>   word</a:t>
            </a:r>
          </a:p>
        </p:txBody>
      </p:sp>
      <p:sp>
        <p:nvSpPr>
          <p:cNvPr id="23566" name="Text Box 65"/>
          <p:cNvSpPr txBox="1">
            <a:spLocks noChangeArrowheads="1"/>
          </p:cNvSpPr>
          <p:nvPr/>
        </p:nvSpPr>
        <p:spPr bwMode="auto">
          <a:xfrm>
            <a:off x="16246863" y="8607728"/>
            <a:ext cx="2585704" cy="194912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rgbClr val="000099"/>
                </a:solidFill>
              </a:rPr>
              <a:t>Full  </a:t>
            </a:r>
          </a:p>
          <a:p>
            <a:r>
              <a:rPr lang="en-US">
                <a:solidFill>
                  <a:srgbClr val="000099"/>
                </a:solidFill>
              </a:rPr>
              <a:t>   word</a:t>
            </a:r>
          </a:p>
        </p:txBody>
      </p:sp>
      <p:sp>
        <p:nvSpPr>
          <p:cNvPr id="128" name="Text Box 33"/>
          <p:cNvSpPr txBox="1">
            <a:spLocks noChangeArrowheads="1"/>
          </p:cNvSpPr>
          <p:nvPr/>
        </p:nvSpPr>
        <p:spPr bwMode="auto">
          <a:xfrm>
            <a:off x="52636" y="-189186"/>
            <a:ext cx="22057381" cy="13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 smtClean="0">
                <a:solidFill>
                  <a:srgbClr val="FF0000"/>
                </a:solidFill>
              </a:rPr>
              <a:t>5.2  </a:t>
            </a:r>
            <a:r>
              <a:rPr lang="en-US" sz="7600" b="1" dirty="0" smtClean="0">
                <a:solidFill>
                  <a:srgbClr val="FF0000"/>
                </a:solidFill>
              </a:rPr>
              <a:t>pattern recognition and Pattern completion</a:t>
            </a:r>
            <a:endParaRPr lang="en-US" sz="6800" b="1" dirty="0">
              <a:solidFill>
                <a:srgbClr val="FF0000"/>
              </a:solidFill>
            </a:endParaRPr>
          </a:p>
        </p:txBody>
      </p:sp>
      <p:cxnSp>
        <p:nvCxnSpPr>
          <p:cNvPr id="129" name="Straight Connector 128"/>
          <p:cNvCxnSpPr/>
          <p:nvPr/>
        </p:nvCxnSpPr>
        <p:spPr>
          <a:xfrm>
            <a:off x="0" y="1138092"/>
            <a:ext cx="216074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2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2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6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337618" y="180035"/>
            <a:ext cx="10565452" cy="13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7600" b="1" dirty="0" smtClean="0"/>
              <a:t>Quiz 5.1</a:t>
            </a:r>
            <a:r>
              <a:rPr lang="en-US" sz="7600" b="1" dirty="0"/>
              <a:t>: </a:t>
            </a:r>
            <a:r>
              <a:rPr lang="en-US" sz="7600" b="1" dirty="0" smtClean="0"/>
              <a:t>Connectivity</a:t>
            </a:r>
            <a:endParaRPr lang="en-US" sz="6800" dirty="0"/>
          </a:p>
        </p:txBody>
      </p:sp>
      <p:sp>
        <p:nvSpPr>
          <p:cNvPr id="5144" name="Rectangle 42"/>
          <p:cNvSpPr>
            <a:spLocks noChangeArrowheads="1"/>
          </p:cNvSpPr>
          <p:nvPr/>
        </p:nvSpPr>
        <p:spPr bwMode="auto">
          <a:xfrm>
            <a:off x="0" y="1519039"/>
            <a:ext cx="21521185" cy="10633274"/>
          </a:xfrm>
          <a:prstGeom prst="rect">
            <a:avLst/>
          </a:prstGeom>
          <a:solidFill>
            <a:srgbClr val="FF9900">
              <a:alpha val="27843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5100" dirty="0"/>
          </a:p>
        </p:txBody>
      </p:sp>
      <p:sp>
        <p:nvSpPr>
          <p:cNvPr id="42" name="TextBox 41"/>
          <p:cNvSpPr txBox="1"/>
          <p:nvPr/>
        </p:nvSpPr>
        <p:spPr>
          <a:xfrm>
            <a:off x="337618" y="2301766"/>
            <a:ext cx="15682242" cy="44781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typical neuron in the brain makes connections</a:t>
            </a:r>
          </a:p>
          <a:p>
            <a:pPr>
              <a:buFontTx/>
              <a:buChar char="-"/>
            </a:pPr>
            <a:r>
              <a:rPr lang="en-US" dirty="0" smtClean="0"/>
              <a:t>To 6-20 neighbors</a:t>
            </a:r>
          </a:p>
          <a:p>
            <a:pPr>
              <a:buFontTx/>
              <a:buChar char="-"/>
            </a:pPr>
            <a:r>
              <a:rPr lang="en-US" dirty="0" smtClean="0"/>
              <a:t>To 100-200 neurons nearby</a:t>
            </a:r>
          </a:p>
          <a:p>
            <a:pPr>
              <a:buFontTx/>
              <a:buChar char="-"/>
            </a:pPr>
            <a:r>
              <a:rPr lang="en-US" dirty="0" smtClean="0"/>
              <a:t>To more than 1000 neurons nearby</a:t>
            </a:r>
          </a:p>
          <a:p>
            <a:pPr>
              <a:buFontTx/>
              <a:buChar char="-"/>
            </a:pPr>
            <a:r>
              <a:rPr lang="en-US" dirty="0" smtClean="0"/>
              <a:t>To more than 1000 neurons nearby or far away.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37618" y="7674164"/>
            <a:ext cx="15640820" cy="44781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a typical </a:t>
            </a:r>
            <a:r>
              <a:rPr lang="en-US" dirty="0" err="1" smtClean="0"/>
              <a:t>cristal</a:t>
            </a:r>
            <a:r>
              <a:rPr lang="en-US" dirty="0" smtClean="0"/>
              <a:t> in nature, each atom interacts</a:t>
            </a:r>
          </a:p>
          <a:p>
            <a:pPr>
              <a:buFontTx/>
              <a:buChar char="-"/>
            </a:pPr>
            <a:r>
              <a:rPr lang="en-US" dirty="0" smtClean="0"/>
              <a:t>with 6-20 neighbors</a:t>
            </a:r>
          </a:p>
          <a:p>
            <a:pPr>
              <a:buFontTx/>
              <a:buChar char="-"/>
            </a:pPr>
            <a:r>
              <a:rPr lang="en-US" dirty="0" smtClean="0"/>
              <a:t>with 100-200 atoms nearby</a:t>
            </a:r>
          </a:p>
          <a:p>
            <a:pPr>
              <a:buFontTx/>
              <a:buChar char="-"/>
            </a:pPr>
            <a:r>
              <a:rPr lang="en-US" dirty="0" smtClean="0"/>
              <a:t>with more than 1000 atoms nearby</a:t>
            </a:r>
          </a:p>
          <a:p>
            <a:pPr>
              <a:buFontTx/>
              <a:buChar char="-"/>
            </a:pPr>
            <a:r>
              <a:rPr lang="en-US" dirty="0" smtClean="0"/>
              <a:t>with more than 1000 atoms nearby or far away.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2910016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</a:t>
            </a:r>
            <a:br>
              <a:rPr lang="en-US" dirty="0" smtClean="0">
                <a:latin typeface="Impact" charset="0"/>
                <a:cs typeface="Impact" charset="0"/>
              </a:rPr>
            </a:br>
            <a:r>
              <a:rPr lang="en-US" dirty="0" smtClean="0">
                <a:latin typeface="Impact" charset="0"/>
                <a:cs typeface="Impact" charset="0"/>
              </a:rPr>
              <a:t>of Neural Networks</a:t>
            </a:r>
            <a:br>
              <a:rPr lang="en-US" dirty="0" smtClean="0">
                <a:latin typeface="Impact" charset="0"/>
                <a:cs typeface="Impact" charset="0"/>
              </a:rPr>
            </a:b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952340" y="5693660"/>
            <a:ext cx="10160829" cy="320427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Week 5 </a:t>
            </a:r>
            <a:endParaRPr lang="en-US" sz="5400" dirty="0">
              <a:latin typeface="Arial Narrow" pitchFamily="34" charset="0"/>
              <a:ea typeface="ＭＳ Ｐゴシック" pitchFamily="34" charset="-128"/>
            </a:endParaRPr>
          </a:p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NETWORKS of NEURONS and</a:t>
            </a:r>
          </a:p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ASSOCIATIVE MEMORY</a:t>
            </a:r>
            <a:endParaRPr lang="en-US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2" y="889793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185359" y="984103"/>
            <a:ext cx="10422104" cy="10852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5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Introduction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          - networks of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neuron</a:t>
            </a:r>
            <a:endParaRPr lang="fr-CH" sz="5400" b="1" dirty="0" smtClean="0"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          -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systems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for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computing</a:t>
            </a:r>
            <a:endParaRPr lang="fr-CH" sz="5400" b="1" dirty="0" smtClean="0"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    - associative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memory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endParaRPr lang="fr-CH" sz="3600" noProof="0" dirty="0" smtClean="0"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5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Classification by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similarity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5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 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Detour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: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Magnetic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Materials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000" b="1" dirty="0" smtClean="0">
                <a:latin typeface="Arial Narrow" pitchFamily="34" charset="0"/>
                <a:cs typeface="ＭＳ Ｐゴシック" charset="0"/>
              </a:rPr>
              <a:t>        </a:t>
            </a:r>
            <a:endParaRPr kumimoji="0" lang="fr-CH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5.4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Hopfield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Model</a:t>
            </a:r>
            <a:endParaRPr kumimoji="0" lang="fr-CH" sz="60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endParaRPr lang="fr-CH" sz="4000" b="1" baseline="0" dirty="0" smtClean="0"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5.5 Learning of Associations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endParaRPr kumimoji="0" lang="fr-CH" sz="28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5.6 Storage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Capacity</a:t>
            </a:r>
            <a:endParaRPr lang="fr-CH" sz="5400" b="1" dirty="0" smtClean="0"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6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</a:t>
            </a:r>
            <a:endParaRPr kumimoji="0" lang="fr-CH" sz="5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529390" y="0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Week </a:t>
            </a:r>
            <a:r>
              <a:rPr lang="en-US" sz="6000" b="1" dirty="0" smtClean="0">
                <a:solidFill>
                  <a:srgbClr val="FF0000"/>
                </a:solidFill>
                <a:latin typeface="Arial Narrow" pitchFamily="34" charset="0"/>
                <a:cs typeface="Arial Narrow" charset="0"/>
              </a:rPr>
              <a:t>5: Networks of Neurons-Introduction</a:t>
            </a:r>
            <a:endParaRPr kumimoji="0" lang="en-US" sz="6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Arial Narrow" charset="0"/>
            </a:endParaRPr>
          </a:p>
        </p:txBody>
      </p:sp>
      <p:grpSp>
        <p:nvGrpSpPr>
          <p:cNvPr id="3" name="Group 10"/>
          <p:cNvGrpSpPr/>
          <p:nvPr/>
        </p:nvGrpSpPr>
        <p:grpSpPr>
          <a:xfrm>
            <a:off x="11193379" y="984103"/>
            <a:ext cx="312822" cy="659981"/>
            <a:chOff x="11381873" y="2275724"/>
            <a:chExt cx="312822" cy="659981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 flipV="1">
            <a:off x="11506201" y="5831582"/>
            <a:ext cx="9765629" cy="151349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0"/>
          <p:cNvGrpSpPr/>
          <p:nvPr/>
        </p:nvGrpSpPr>
        <p:grpSpPr>
          <a:xfrm>
            <a:off x="11185359" y="4605702"/>
            <a:ext cx="312822" cy="659981"/>
            <a:chOff x="11381873" y="2275724"/>
            <a:chExt cx="312822" cy="65998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9"/>
          <p:cNvSpPr txBox="1">
            <a:spLocks noChangeArrowheads="1"/>
          </p:cNvSpPr>
          <p:nvPr/>
        </p:nvSpPr>
        <p:spPr bwMode="auto">
          <a:xfrm>
            <a:off x="1440497" y="-9152"/>
            <a:ext cx="10892465" cy="13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7600" b="1" dirty="0" smtClean="0">
                <a:solidFill>
                  <a:srgbClr val="FF0000"/>
                </a:solidFill>
              </a:rPr>
              <a:t>5.3 Detour</a:t>
            </a:r>
            <a:r>
              <a:rPr lang="en-US" sz="7600" b="1" dirty="0">
                <a:solidFill>
                  <a:srgbClr val="FF0000"/>
                </a:solidFill>
              </a:rPr>
              <a:t>: magnetism</a:t>
            </a:r>
            <a:endParaRPr lang="en-US" sz="6800" dirty="0">
              <a:solidFill>
                <a:srgbClr val="FF0000"/>
              </a:solidFill>
            </a:endParaRPr>
          </a:p>
        </p:txBody>
      </p:sp>
      <p:grpSp>
        <p:nvGrpSpPr>
          <p:cNvPr id="2" name="Group 115"/>
          <p:cNvGrpSpPr>
            <a:grpSpLocks/>
          </p:cNvGrpSpPr>
          <p:nvPr/>
        </p:nvGrpSpPr>
        <p:grpSpPr bwMode="auto">
          <a:xfrm>
            <a:off x="11704042" y="3375642"/>
            <a:ext cx="6482239" cy="5130977"/>
            <a:chOff x="432" y="1008"/>
            <a:chExt cx="1728" cy="1824"/>
          </a:xfrm>
        </p:grpSpPr>
        <p:sp>
          <p:nvSpPr>
            <p:cNvPr id="25611" name="Rectangle 15" descr="Dotted grid"/>
            <p:cNvSpPr>
              <a:spLocks noChangeArrowheads="1"/>
            </p:cNvSpPr>
            <p:nvPr/>
          </p:nvSpPr>
          <p:spPr bwMode="auto">
            <a:xfrm>
              <a:off x="432" y="1008"/>
              <a:ext cx="1728" cy="1824"/>
            </a:xfrm>
            <a:prstGeom prst="rect">
              <a:avLst/>
            </a:prstGeom>
            <a:pattFill prst="dotGrid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2" name="Line 59"/>
            <p:cNvSpPr>
              <a:spLocks noChangeShapeType="1"/>
            </p:cNvSpPr>
            <p:nvPr/>
          </p:nvSpPr>
          <p:spPr bwMode="auto">
            <a:xfrm flipV="1">
              <a:off x="528" y="110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3" name="Line 60"/>
            <p:cNvSpPr>
              <a:spLocks noChangeShapeType="1"/>
            </p:cNvSpPr>
            <p:nvPr/>
          </p:nvSpPr>
          <p:spPr bwMode="auto">
            <a:xfrm flipV="1">
              <a:off x="720" y="110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4" name="Line 61"/>
            <p:cNvSpPr>
              <a:spLocks noChangeShapeType="1"/>
            </p:cNvSpPr>
            <p:nvPr/>
          </p:nvSpPr>
          <p:spPr bwMode="auto">
            <a:xfrm flipV="1">
              <a:off x="912" y="110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5" name="Line 62"/>
            <p:cNvSpPr>
              <a:spLocks noChangeShapeType="1"/>
            </p:cNvSpPr>
            <p:nvPr/>
          </p:nvSpPr>
          <p:spPr bwMode="auto">
            <a:xfrm flipV="1">
              <a:off x="1104" y="110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6" name="Line 63"/>
            <p:cNvSpPr>
              <a:spLocks noChangeShapeType="1"/>
            </p:cNvSpPr>
            <p:nvPr/>
          </p:nvSpPr>
          <p:spPr bwMode="auto">
            <a:xfrm flipV="1">
              <a:off x="1296" y="110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7" name="Line 64"/>
            <p:cNvSpPr>
              <a:spLocks noChangeShapeType="1"/>
            </p:cNvSpPr>
            <p:nvPr/>
          </p:nvSpPr>
          <p:spPr bwMode="auto">
            <a:xfrm flipV="1">
              <a:off x="1488" y="110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8" name="Line 65"/>
            <p:cNvSpPr>
              <a:spLocks noChangeShapeType="1"/>
            </p:cNvSpPr>
            <p:nvPr/>
          </p:nvSpPr>
          <p:spPr bwMode="auto">
            <a:xfrm flipV="1">
              <a:off x="1680" y="110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9" name="Line 66"/>
            <p:cNvSpPr>
              <a:spLocks noChangeShapeType="1"/>
            </p:cNvSpPr>
            <p:nvPr/>
          </p:nvSpPr>
          <p:spPr bwMode="auto">
            <a:xfrm flipV="1">
              <a:off x="1872" y="110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0" name="Line 67"/>
            <p:cNvSpPr>
              <a:spLocks noChangeShapeType="1"/>
            </p:cNvSpPr>
            <p:nvPr/>
          </p:nvSpPr>
          <p:spPr bwMode="auto">
            <a:xfrm flipV="1">
              <a:off x="2064" y="110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1" name="Line 68"/>
            <p:cNvSpPr>
              <a:spLocks noChangeShapeType="1"/>
            </p:cNvSpPr>
            <p:nvPr/>
          </p:nvSpPr>
          <p:spPr bwMode="auto">
            <a:xfrm flipV="1">
              <a:off x="528" y="13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2" name="Line 69"/>
            <p:cNvSpPr>
              <a:spLocks noChangeShapeType="1"/>
            </p:cNvSpPr>
            <p:nvPr/>
          </p:nvSpPr>
          <p:spPr bwMode="auto">
            <a:xfrm flipV="1">
              <a:off x="720" y="13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3" name="Line 70"/>
            <p:cNvSpPr>
              <a:spLocks noChangeShapeType="1"/>
            </p:cNvSpPr>
            <p:nvPr/>
          </p:nvSpPr>
          <p:spPr bwMode="auto">
            <a:xfrm flipV="1">
              <a:off x="912" y="13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4" name="Line 71"/>
            <p:cNvSpPr>
              <a:spLocks noChangeShapeType="1"/>
            </p:cNvSpPr>
            <p:nvPr/>
          </p:nvSpPr>
          <p:spPr bwMode="auto">
            <a:xfrm flipV="1">
              <a:off x="1104" y="13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5" name="Line 72"/>
            <p:cNvSpPr>
              <a:spLocks noChangeShapeType="1"/>
            </p:cNvSpPr>
            <p:nvPr/>
          </p:nvSpPr>
          <p:spPr bwMode="auto">
            <a:xfrm flipV="1">
              <a:off x="1296" y="13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6" name="Line 73"/>
            <p:cNvSpPr>
              <a:spLocks noChangeShapeType="1"/>
            </p:cNvSpPr>
            <p:nvPr/>
          </p:nvSpPr>
          <p:spPr bwMode="auto">
            <a:xfrm flipV="1">
              <a:off x="1488" y="13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7" name="Line 74"/>
            <p:cNvSpPr>
              <a:spLocks noChangeShapeType="1"/>
            </p:cNvSpPr>
            <p:nvPr/>
          </p:nvSpPr>
          <p:spPr bwMode="auto">
            <a:xfrm flipV="1">
              <a:off x="1680" y="13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8" name="Line 75"/>
            <p:cNvSpPr>
              <a:spLocks noChangeShapeType="1"/>
            </p:cNvSpPr>
            <p:nvPr/>
          </p:nvSpPr>
          <p:spPr bwMode="auto">
            <a:xfrm flipV="1">
              <a:off x="1872" y="13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9" name="Line 76"/>
            <p:cNvSpPr>
              <a:spLocks noChangeShapeType="1"/>
            </p:cNvSpPr>
            <p:nvPr/>
          </p:nvSpPr>
          <p:spPr bwMode="auto">
            <a:xfrm flipV="1">
              <a:off x="2064" y="13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0" name="Line 77"/>
            <p:cNvSpPr>
              <a:spLocks noChangeShapeType="1"/>
            </p:cNvSpPr>
            <p:nvPr/>
          </p:nvSpPr>
          <p:spPr bwMode="auto">
            <a:xfrm flipV="1">
              <a:off x="528" y="16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1" name="Line 78"/>
            <p:cNvSpPr>
              <a:spLocks noChangeShapeType="1"/>
            </p:cNvSpPr>
            <p:nvPr/>
          </p:nvSpPr>
          <p:spPr bwMode="auto">
            <a:xfrm flipV="1">
              <a:off x="720" y="16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2" name="Line 79"/>
            <p:cNvSpPr>
              <a:spLocks noChangeShapeType="1"/>
            </p:cNvSpPr>
            <p:nvPr/>
          </p:nvSpPr>
          <p:spPr bwMode="auto">
            <a:xfrm flipV="1">
              <a:off x="912" y="16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3" name="Line 80"/>
            <p:cNvSpPr>
              <a:spLocks noChangeShapeType="1"/>
            </p:cNvSpPr>
            <p:nvPr/>
          </p:nvSpPr>
          <p:spPr bwMode="auto">
            <a:xfrm flipV="1">
              <a:off x="1104" y="16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4" name="Line 81"/>
            <p:cNvSpPr>
              <a:spLocks noChangeShapeType="1"/>
            </p:cNvSpPr>
            <p:nvPr/>
          </p:nvSpPr>
          <p:spPr bwMode="auto">
            <a:xfrm flipV="1">
              <a:off x="1296" y="16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5" name="Line 82"/>
            <p:cNvSpPr>
              <a:spLocks noChangeShapeType="1"/>
            </p:cNvSpPr>
            <p:nvPr/>
          </p:nvSpPr>
          <p:spPr bwMode="auto">
            <a:xfrm flipV="1">
              <a:off x="1488" y="16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6" name="Line 83"/>
            <p:cNvSpPr>
              <a:spLocks noChangeShapeType="1"/>
            </p:cNvSpPr>
            <p:nvPr/>
          </p:nvSpPr>
          <p:spPr bwMode="auto">
            <a:xfrm flipV="1">
              <a:off x="1680" y="16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7" name="Line 84"/>
            <p:cNvSpPr>
              <a:spLocks noChangeShapeType="1"/>
            </p:cNvSpPr>
            <p:nvPr/>
          </p:nvSpPr>
          <p:spPr bwMode="auto">
            <a:xfrm flipV="1">
              <a:off x="1872" y="16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8" name="Line 85"/>
            <p:cNvSpPr>
              <a:spLocks noChangeShapeType="1"/>
            </p:cNvSpPr>
            <p:nvPr/>
          </p:nvSpPr>
          <p:spPr bwMode="auto">
            <a:xfrm flipV="1">
              <a:off x="2064" y="16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9" name="Line 86"/>
            <p:cNvSpPr>
              <a:spLocks noChangeShapeType="1"/>
            </p:cNvSpPr>
            <p:nvPr/>
          </p:nvSpPr>
          <p:spPr bwMode="auto">
            <a:xfrm flipV="1">
              <a:off x="528" y="196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0" name="Line 87"/>
            <p:cNvSpPr>
              <a:spLocks noChangeShapeType="1"/>
            </p:cNvSpPr>
            <p:nvPr/>
          </p:nvSpPr>
          <p:spPr bwMode="auto">
            <a:xfrm flipV="1">
              <a:off x="720" y="196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1" name="Line 88"/>
            <p:cNvSpPr>
              <a:spLocks noChangeShapeType="1"/>
            </p:cNvSpPr>
            <p:nvPr/>
          </p:nvSpPr>
          <p:spPr bwMode="auto">
            <a:xfrm flipV="1">
              <a:off x="912" y="196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2" name="Line 89"/>
            <p:cNvSpPr>
              <a:spLocks noChangeShapeType="1"/>
            </p:cNvSpPr>
            <p:nvPr/>
          </p:nvSpPr>
          <p:spPr bwMode="auto">
            <a:xfrm flipV="1">
              <a:off x="1104" y="196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3" name="Line 90"/>
            <p:cNvSpPr>
              <a:spLocks noChangeShapeType="1"/>
            </p:cNvSpPr>
            <p:nvPr/>
          </p:nvSpPr>
          <p:spPr bwMode="auto">
            <a:xfrm flipV="1">
              <a:off x="1296" y="196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4" name="Line 91"/>
            <p:cNvSpPr>
              <a:spLocks noChangeShapeType="1"/>
            </p:cNvSpPr>
            <p:nvPr/>
          </p:nvSpPr>
          <p:spPr bwMode="auto">
            <a:xfrm flipV="1">
              <a:off x="1488" y="196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5" name="Line 92"/>
            <p:cNvSpPr>
              <a:spLocks noChangeShapeType="1"/>
            </p:cNvSpPr>
            <p:nvPr/>
          </p:nvSpPr>
          <p:spPr bwMode="auto">
            <a:xfrm flipV="1">
              <a:off x="1680" y="196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6" name="Line 93"/>
            <p:cNvSpPr>
              <a:spLocks noChangeShapeType="1"/>
            </p:cNvSpPr>
            <p:nvPr/>
          </p:nvSpPr>
          <p:spPr bwMode="auto">
            <a:xfrm flipV="1">
              <a:off x="1872" y="196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7" name="Line 94"/>
            <p:cNvSpPr>
              <a:spLocks noChangeShapeType="1"/>
            </p:cNvSpPr>
            <p:nvPr/>
          </p:nvSpPr>
          <p:spPr bwMode="auto">
            <a:xfrm flipV="1">
              <a:off x="2064" y="196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8" name="Line 95"/>
            <p:cNvSpPr>
              <a:spLocks noChangeShapeType="1"/>
            </p:cNvSpPr>
            <p:nvPr/>
          </p:nvSpPr>
          <p:spPr bwMode="auto">
            <a:xfrm flipV="1">
              <a:off x="528" y="225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9" name="Line 96"/>
            <p:cNvSpPr>
              <a:spLocks noChangeShapeType="1"/>
            </p:cNvSpPr>
            <p:nvPr/>
          </p:nvSpPr>
          <p:spPr bwMode="auto">
            <a:xfrm flipV="1">
              <a:off x="720" y="225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0" name="Line 97"/>
            <p:cNvSpPr>
              <a:spLocks noChangeShapeType="1"/>
            </p:cNvSpPr>
            <p:nvPr/>
          </p:nvSpPr>
          <p:spPr bwMode="auto">
            <a:xfrm flipV="1">
              <a:off x="912" y="225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1" name="Line 98"/>
            <p:cNvSpPr>
              <a:spLocks noChangeShapeType="1"/>
            </p:cNvSpPr>
            <p:nvPr/>
          </p:nvSpPr>
          <p:spPr bwMode="auto">
            <a:xfrm flipV="1">
              <a:off x="1104" y="225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2" name="Line 99"/>
            <p:cNvSpPr>
              <a:spLocks noChangeShapeType="1"/>
            </p:cNvSpPr>
            <p:nvPr/>
          </p:nvSpPr>
          <p:spPr bwMode="auto">
            <a:xfrm flipV="1">
              <a:off x="1296" y="225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3" name="Line 100"/>
            <p:cNvSpPr>
              <a:spLocks noChangeShapeType="1"/>
            </p:cNvSpPr>
            <p:nvPr/>
          </p:nvSpPr>
          <p:spPr bwMode="auto">
            <a:xfrm flipV="1">
              <a:off x="1488" y="225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4" name="Line 101"/>
            <p:cNvSpPr>
              <a:spLocks noChangeShapeType="1"/>
            </p:cNvSpPr>
            <p:nvPr/>
          </p:nvSpPr>
          <p:spPr bwMode="auto">
            <a:xfrm flipV="1">
              <a:off x="1680" y="225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5" name="Line 102"/>
            <p:cNvSpPr>
              <a:spLocks noChangeShapeType="1"/>
            </p:cNvSpPr>
            <p:nvPr/>
          </p:nvSpPr>
          <p:spPr bwMode="auto">
            <a:xfrm flipV="1">
              <a:off x="1872" y="225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6" name="Line 103"/>
            <p:cNvSpPr>
              <a:spLocks noChangeShapeType="1"/>
            </p:cNvSpPr>
            <p:nvPr/>
          </p:nvSpPr>
          <p:spPr bwMode="auto">
            <a:xfrm flipV="1">
              <a:off x="2064" y="225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7" name="Line 104"/>
            <p:cNvSpPr>
              <a:spLocks noChangeShapeType="1"/>
            </p:cNvSpPr>
            <p:nvPr/>
          </p:nvSpPr>
          <p:spPr bwMode="auto">
            <a:xfrm flipV="1">
              <a:off x="528" y="254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8" name="Line 105"/>
            <p:cNvSpPr>
              <a:spLocks noChangeShapeType="1"/>
            </p:cNvSpPr>
            <p:nvPr/>
          </p:nvSpPr>
          <p:spPr bwMode="auto">
            <a:xfrm flipV="1">
              <a:off x="720" y="254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9" name="Line 106"/>
            <p:cNvSpPr>
              <a:spLocks noChangeShapeType="1"/>
            </p:cNvSpPr>
            <p:nvPr/>
          </p:nvSpPr>
          <p:spPr bwMode="auto">
            <a:xfrm flipV="1">
              <a:off x="912" y="254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0" name="Line 107"/>
            <p:cNvSpPr>
              <a:spLocks noChangeShapeType="1"/>
            </p:cNvSpPr>
            <p:nvPr/>
          </p:nvSpPr>
          <p:spPr bwMode="auto">
            <a:xfrm flipV="1">
              <a:off x="1104" y="254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1" name="Line 108"/>
            <p:cNvSpPr>
              <a:spLocks noChangeShapeType="1"/>
            </p:cNvSpPr>
            <p:nvPr/>
          </p:nvSpPr>
          <p:spPr bwMode="auto">
            <a:xfrm flipV="1">
              <a:off x="1296" y="254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2" name="Line 109"/>
            <p:cNvSpPr>
              <a:spLocks noChangeShapeType="1"/>
            </p:cNvSpPr>
            <p:nvPr/>
          </p:nvSpPr>
          <p:spPr bwMode="auto">
            <a:xfrm flipV="1">
              <a:off x="1488" y="254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3" name="Line 110"/>
            <p:cNvSpPr>
              <a:spLocks noChangeShapeType="1"/>
            </p:cNvSpPr>
            <p:nvPr/>
          </p:nvSpPr>
          <p:spPr bwMode="auto">
            <a:xfrm flipV="1">
              <a:off x="1680" y="254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4" name="Line 111"/>
            <p:cNvSpPr>
              <a:spLocks noChangeShapeType="1"/>
            </p:cNvSpPr>
            <p:nvPr/>
          </p:nvSpPr>
          <p:spPr bwMode="auto">
            <a:xfrm flipV="1">
              <a:off x="1872" y="254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5" name="Line 112"/>
            <p:cNvSpPr>
              <a:spLocks noChangeShapeType="1"/>
            </p:cNvSpPr>
            <p:nvPr/>
          </p:nvSpPr>
          <p:spPr bwMode="auto">
            <a:xfrm flipV="1">
              <a:off x="2064" y="254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4" name="Rectangle 116"/>
          <p:cNvSpPr>
            <a:spLocks noChangeArrowheads="1"/>
          </p:cNvSpPr>
          <p:nvPr/>
        </p:nvSpPr>
        <p:spPr bwMode="auto">
          <a:xfrm>
            <a:off x="2880995" y="3375642"/>
            <a:ext cx="3421182" cy="51309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5605" name="Line 118"/>
          <p:cNvSpPr>
            <a:spLocks noChangeShapeType="1"/>
          </p:cNvSpPr>
          <p:nvPr/>
        </p:nvSpPr>
        <p:spPr bwMode="auto">
          <a:xfrm>
            <a:off x="2880995" y="5806105"/>
            <a:ext cx="342118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5606" name="Rectangle 119" descr="Dotted diamond"/>
          <p:cNvSpPr>
            <a:spLocks noChangeArrowheads="1"/>
          </p:cNvSpPr>
          <p:nvPr/>
        </p:nvSpPr>
        <p:spPr bwMode="auto">
          <a:xfrm>
            <a:off x="2880995" y="5806105"/>
            <a:ext cx="3421182" cy="2700514"/>
          </a:xfrm>
          <a:prstGeom prst="rect">
            <a:avLst/>
          </a:prstGeom>
          <a:pattFill prst="dotDmnd">
            <a:fgClr>
              <a:schemeClr val="bg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r>
              <a:rPr lang="en-US"/>
              <a:t>   S</a:t>
            </a:r>
          </a:p>
        </p:txBody>
      </p:sp>
      <p:sp>
        <p:nvSpPr>
          <p:cNvPr id="25607" name="Rectangle 120" descr="Dotted diamond"/>
          <p:cNvSpPr>
            <a:spLocks noChangeArrowheads="1"/>
          </p:cNvSpPr>
          <p:nvPr/>
        </p:nvSpPr>
        <p:spPr bwMode="auto">
          <a:xfrm>
            <a:off x="2880995" y="3240617"/>
            <a:ext cx="3421182" cy="2700514"/>
          </a:xfrm>
          <a:prstGeom prst="rect">
            <a:avLst/>
          </a:prstGeom>
          <a:pattFill prst="dotDmnd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r>
              <a:rPr lang="en-US"/>
              <a:t>      N</a:t>
            </a:r>
          </a:p>
        </p:txBody>
      </p:sp>
      <p:sp>
        <p:nvSpPr>
          <p:cNvPr id="25608" name="Line 121"/>
          <p:cNvSpPr>
            <a:spLocks noChangeShapeType="1"/>
          </p:cNvSpPr>
          <p:nvPr/>
        </p:nvSpPr>
        <p:spPr bwMode="auto">
          <a:xfrm flipH="1" flipV="1">
            <a:off x="4501555" y="3780719"/>
            <a:ext cx="0" cy="378072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5609" name="Freeform 122"/>
          <p:cNvSpPr>
            <a:spLocks/>
          </p:cNvSpPr>
          <p:nvPr/>
        </p:nvSpPr>
        <p:spPr bwMode="auto">
          <a:xfrm>
            <a:off x="5401866" y="1597804"/>
            <a:ext cx="4051399" cy="9586825"/>
          </a:xfrm>
          <a:custGeom>
            <a:avLst/>
            <a:gdLst>
              <a:gd name="T0" fmla="*/ 0 w 1080"/>
              <a:gd name="T1" fmla="*/ 2147483647 h 3408"/>
              <a:gd name="T2" fmla="*/ 2147483647 w 1080"/>
              <a:gd name="T3" fmla="*/ 2147483647 h 3408"/>
              <a:gd name="T4" fmla="*/ 2147483647 w 1080"/>
              <a:gd name="T5" fmla="*/ 2147483647 h 3408"/>
              <a:gd name="T6" fmla="*/ 2147483647 w 1080"/>
              <a:gd name="T7" fmla="*/ 2147483647 h 3408"/>
              <a:gd name="T8" fmla="*/ 2147483647 w 1080"/>
              <a:gd name="T9" fmla="*/ 2147483647 h 3408"/>
              <a:gd name="T10" fmla="*/ 2147483647 w 1080"/>
              <a:gd name="T11" fmla="*/ 2147483647 h 3408"/>
              <a:gd name="T12" fmla="*/ 0 w 1080"/>
              <a:gd name="T13" fmla="*/ 2147483647 h 34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0"/>
              <a:gd name="T22" fmla="*/ 0 h 3408"/>
              <a:gd name="T23" fmla="*/ 1080 w 1080"/>
              <a:gd name="T24" fmla="*/ 3408 h 34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0" h="3408">
                <a:moveTo>
                  <a:pt x="0" y="584"/>
                </a:moveTo>
                <a:cubicBezTo>
                  <a:pt x="48" y="348"/>
                  <a:pt x="96" y="112"/>
                  <a:pt x="240" y="56"/>
                </a:cubicBezTo>
                <a:cubicBezTo>
                  <a:pt x="384" y="0"/>
                  <a:pt x="736" y="0"/>
                  <a:pt x="864" y="248"/>
                </a:cubicBezTo>
                <a:cubicBezTo>
                  <a:pt x="992" y="496"/>
                  <a:pt x="992" y="1064"/>
                  <a:pt x="1008" y="1544"/>
                </a:cubicBezTo>
                <a:cubicBezTo>
                  <a:pt x="1024" y="2024"/>
                  <a:pt x="1080" y="2848"/>
                  <a:pt x="960" y="3128"/>
                </a:cubicBezTo>
                <a:cubicBezTo>
                  <a:pt x="840" y="3408"/>
                  <a:pt x="448" y="3328"/>
                  <a:pt x="288" y="3224"/>
                </a:cubicBezTo>
                <a:cubicBezTo>
                  <a:pt x="128" y="3120"/>
                  <a:pt x="48" y="2632"/>
                  <a:pt x="0" y="2504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5610" name="Freeform 123"/>
          <p:cNvSpPr>
            <a:spLocks/>
          </p:cNvSpPr>
          <p:nvPr/>
        </p:nvSpPr>
        <p:spPr bwMode="auto">
          <a:xfrm flipH="1">
            <a:off x="0" y="1620308"/>
            <a:ext cx="4051399" cy="9586825"/>
          </a:xfrm>
          <a:custGeom>
            <a:avLst/>
            <a:gdLst>
              <a:gd name="T0" fmla="*/ 0 w 1080"/>
              <a:gd name="T1" fmla="*/ 2147483647 h 3408"/>
              <a:gd name="T2" fmla="*/ 2147483647 w 1080"/>
              <a:gd name="T3" fmla="*/ 2147483647 h 3408"/>
              <a:gd name="T4" fmla="*/ 2147483647 w 1080"/>
              <a:gd name="T5" fmla="*/ 2147483647 h 3408"/>
              <a:gd name="T6" fmla="*/ 2147483647 w 1080"/>
              <a:gd name="T7" fmla="*/ 2147483647 h 3408"/>
              <a:gd name="T8" fmla="*/ 2147483647 w 1080"/>
              <a:gd name="T9" fmla="*/ 2147483647 h 3408"/>
              <a:gd name="T10" fmla="*/ 2147483647 w 1080"/>
              <a:gd name="T11" fmla="*/ 2147483647 h 3408"/>
              <a:gd name="T12" fmla="*/ 0 w 1080"/>
              <a:gd name="T13" fmla="*/ 2147483647 h 34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0"/>
              <a:gd name="T22" fmla="*/ 0 h 3408"/>
              <a:gd name="T23" fmla="*/ 1080 w 1080"/>
              <a:gd name="T24" fmla="*/ 3408 h 34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0" h="3408">
                <a:moveTo>
                  <a:pt x="0" y="584"/>
                </a:moveTo>
                <a:cubicBezTo>
                  <a:pt x="48" y="348"/>
                  <a:pt x="96" y="112"/>
                  <a:pt x="240" y="56"/>
                </a:cubicBezTo>
                <a:cubicBezTo>
                  <a:pt x="384" y="0"/>
                  <a:pt x="736" y="0"/>
                  <a:pt x="864" y="248"/>
                </a:cubicBezTo>
                <a:cubicBezTo>
                  <a:pt x="992" y="496"/>
                  <a:pt x="992" y="1064"/>
                  <a:pt x="1008" y="1544"/>
                </a:cubicBezTo>
                <a:cubicBezTo>
                  <a:pt x="1024" y="2024"/>
                  <a:pt x="1080" y="2848"/>
                  <a:pt x="960" y="3128"/>
                </a:cubicBezTo>
                <a:cubicBezTo>
                  <a:pt x="840" y="3408"/>
                  <a:pt x="448" y="3328"/>
                  <a:pt x="288" y="3224"/>
                </a:cubicBezTo>
                <a:cubicBezTo>
                  <a:pt x="128" y="3120"/>
                  <a:pt x="48" y="2632"/>
                  <a:pt x="0" y="2504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>
            <a:off x="0" y="1355193"/>
            <a:ext cx="216074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8"/>
          <p:cNvGrpSpPr>
            <a:grpSpLocks/>
          </p:cNvGrpSpPr>
          <p:nvPr/>
        </p:nvGrpSpPr>
        <p:grpSpPr bwMode="auto">
          <a:xfrm>
            <a:off x="11704042" y="3375642"/>
            <a:ext cx="6482239" cy="5130977"/>
            <a:chOff x="3120" y="1200"/>
            <a:chExt cx="1728" cy="1824"/>
          </a:xfrm>
        </p:grpSpPr>
        <p:sp>
          <p:nvSpPr>
            <p:cNvPr id="26688" name="Rectangle 4" descr="Dotted grid"/>
            <p:cNvSpPr>
              <a:spLocks noChangeArrowheads="1"/>
            </p:cNvSpPr>
            <p:nvPr/>
          </p:nvSpPr>
          <p:spPr bwMode="auto">
            <a:xfrm>
              <a:off x="3120" y="1200"/>
              <a:ext cx="1728" cy="1824"/>
            </a:xfrm>
            <a:prstGeom prst="rect">
              <a:avLst/>
            </a:prstGeom>
            <a:pattFill prst="dotGrid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9" name="Line 5"/>
            <p:cNvSpPr>
              <a:spLocks noChangeShapeType="1"/>
            </p:cNvSpPr>
            <p:nvPr/>
          </p:nvSpPr>
          <p:spPr bwMode="auto">
            <a:xfrm flipV="1">
              <a:off x="3216" y="129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0" name="Line 6"/>
            <p:cNvSpPr>
              <a:spLocks noChangeShapeType="1"/>
            </p:cNvSpPr>
            <p:nvPr/>
          </p:nvSpPr>
          <p:spPr bwMode="auto">
            <a:xfrm flipV="1">
              <a:off x="3408" y="129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1" name="Line 7"/>
            <p:cNvSpPr>
              <a:spLocks noChangeShapeType="1"/>
            </p:cNvSpPr>
            <p:nvPr/>
          </p:nvSpPr>
          <p:spPr bwMode="auto">
            <a:xfrm flipV="1">
              <a:off x="3600" y="129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2" name="Line 8"/>
            <p:cNvSpPr>
              <a:spLocks noChangeShapeType="1"/>
            </p:cNvSpPr>
            <p:nvPr/>
          </p:nvSpPr>
          <p:spPr bwMode="auto">
            <a:xfrm flipV="1">
              <a:off x="3792" y="129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3" name="Line 9"/>
            <p:cNvSpPr>
              <a:spLocks noChangeShapeType="1"/>
            </p:cNvSpPr>
            <p:nvPr/>
          </p:nvSpPr>
          <p:spPr bwMode="auto">
            <a:xfrm flipV="1">
              <a:off x="3984" y="129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4" name="Line 10"/>
            <p:cNvSpPr>
              <a:spLocks noChangeShapeType="1"/>
            </p:cNvSpPr>
            <p:nvPr/>
          </p:nvSpPr>
          <p:spPr bwMode="auto">
            <a:xfrm flipV="1">
              <a:off x="4176" y="129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5" name="Line 11"/>
            <p:cNvSpPr>
              <a:spLocks noChangeShapeType="1"/>
            </p:cNvSpPr>
            <p:nvPr/>
          </p:nvSpPr>
          <p:spPr bwMode="auto">
            <a:xfrm flipV="1">
              <a:off x="4368" y="129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6" name="Line 12"/>
            <p:cNvSpPr>
              <a:spLocks noChangeShapeType="1"/>
            </p:cNvSpPr>
            <p:nvPr/>
          </p:nvSpPr>
          <p:spPr bwMode="auto">
            <a:xfrm flipV="1">
              <a:off x="4560" y="129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7" name="Line 13"/>
            <p:cNvSpPr>
              <a:spLocks noChangeShapeType="1"/>
            </p:cNvSpPr>
            <p:nvPr/>
          </p:nvSpPr>
          <p:spPr bwMode="auto">
            <a:xfrm flipV="1">
              <a:off x="4752" y="129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8" name="Line 14"/>
            <p:cNvSpPr>
              <a:spLocks noChangeShapeType="1"/>
            </p:cNvSpPr>
            <p:nvPr/>
          </p:nvSpPr>
          <p:spPr bwMode="auto">
            <a:xfrm flipV="1">
              <a:off x="3216" y="15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9" name="Line 15"/>
            <p:cNvSpPr>
              <a:spLocks noChangeShapeType="1"/>
            </p:cNvSpPr>
            <p:nvPr/>
          </p:nvSpPr>
          <p:spPr bwMode="auto">
            <a:xfrm flipV="1">
              <a:off x="3408" y="15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00" name="Line 16"/>
            <p:cNvSpPr>
              <a:spLocks noChangeShapeType="1"/>
            </p:cNvSpPr>
            <p:nvPr/>
          </p:nvSpPr>
          <p:spPr bwMode="auto">
            <a:xfrm flipV="1">
              <a:off x="3600" y="15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01" name="Line 17"/>
            <p:cNvSpPr>
              <a:spLocks noChangeShapeType="1"/>
            </p:cNvSpPr>
            <p:nvPr/>
          </p:nvSpPr>
          <p:spPr bwMode="auto">
            <a:xfrm flipV="1">
              <a:off x="3792" y="15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02" name="Line 18"/>
            <p:cNvSpPr>
              <a:spLocks noChangeShapeType="1"/>
            </p:cNvSpPr>
            <p:nvPr/>
          </p:nvSpPr>
          <p:spPr bwMode="auto">
            <a:xfrm flipV="1">
              <a:off x="3984" y="15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03" name="Line 19"/>
            <p:cNvSpPr>
              <a:spLocks noChangeShapeType="1"/>
            </p:cNvSpPr>
            <p:nvPr/>
          </p:nvSpPr>
          <p:spPr bwMode="auto">
            <a:xfrm flipV="1">
              <a:off x="4176" y="15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04" name="Line 20"/>
            <p:cNvSpPr>
              <a:spLocks noChangeShapeType="1"/>
            </p:cNvSpPr>
            <p:nvPr/>
          </p:nvSpPr>
          <p:spPr bwMode="auto">
            <a:xfrm flipV="1">
              <a:off x="4368" y="15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05" name="Line 21"/>
            <p:cNvSpPr>
              <a:spLocks noChangeShapeType="1"/>
            </p:cNvSpPr>
            <p:nvPr/>
          </p:nvSpPr>
          <p:spPr bwMode="auto">
            <a:xfrm flipV="1">
              <a:off x="4560" y="15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06" name="Line 22"/>
            <p:cNvSpPr>
              <a:spLocks noChangeShapeType="1"/>
            </p:cNvSpPr>
            <p:nvPr/>
          </p:nvSpPr>
          <p:spPr bwMode="auto">
            <a:xfrm flipV="1">
              <a:off x="4752" y="15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07" name="Line 23"/>
            <p:cNvSpPr>
              <a:spLocks noChangeShapeType="1"/>
            </p:cNvSpPr>
            <p:nvPr/>
          </p:nvSpPr>
          <p:spPr bwMode="auto">
            <a:xfrm flipV="1">
              <a:off x="3216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08" name="Line 24"/>
            <p:cNvSpPr>
              <a:spLocks noChangeShapeType="1"/>
            </p:cNvSpPr>
            <p:nvPr/>
          </p:nvSpPr>
          <p:spPr bwMode="auto">
            <a:xfrm flipV="1">
              <a:off x="3408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09" name="Line 25"/>
            <p:cNvSpPr>
              <a:spLocks noChangeShapeType="1"/>
            </p:cNvSpPr>
            <p:nvPr/>
          </p:nvSpPr>
          <p:spPr bwMode="auto">
            <a:xfrm flipV="1">
              <a:off x="3600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10" name="Line 26"/>
            <p:cNvSpPr>
              <a:spLocks noChangeShapeType="1"/>
            </p:cNvSpPr>
            <p:nvPr/>
          </p:nvSpPr>
          <p:spPr bwMode="auto">
            <a:xfrm flipV="1">
              <a:off x="37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11" name="Line 27"/>
            <p:cNvSpPr>
              <a:spLocks noChangeShapeType="1"/>
            </p:cNvSpPr>
            <p:nvPr/>
          </p:nvSpPr>
          <p:spPr bwMode="auto">
            <a:xfrm flipV="1">
              <a:off x="3984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12" name="Line 28"/>
            <p:cNvSpPr>
              <a:spLocks noChangeShapeType="1"/>
            </p:cNvSpPr>
            <p:nvPr/>
          </p:nvSpPr>
          <p:spPr bwMode="auto">
            <a:xfrm flipV="1">
              <a:off x="4176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13" name="Line 29"/>
            <p:cNvSpPr>
              <a:spLocks noChangeShapeType="1"/>
            </p:cNvSpPr>
            <p:nvPr/>
          </p:nvSpPr>
          <p:spPr bwMode="auto">
            <a:xfrm flipV="1">
              <a:off x="4368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14" name="Line 30"/>
            <p:cNvSpPr>
              <a:spLocks noChangeShapeType="1"/>
            </p:cNvSpPr>
            <p:nvPr/>
          </p:nvSpPr>
          <p:spPr bwMode="auto">
            <a:xfrm flipV="1">
              <a:off x="4560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15" name="Line 31"/>
            <p:cNvSpPr>
              <a:spLocks noChangeShapeType="1"/>
            </p:cNvSpPr>
            <p:nvPr/>
          </p:nvSpPr>
          <p:spPr bwMode="auto">
            <a:xfrm flipV="1">
              <a:off x="475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16" name="Line 32"/>
            <p:cNvSpPr>
              <a:spLocks noChangeShapeType="1"/>
            </p:cNvSpPr>
            <p:nvPr/>
          </p:nvSpPr>
          <p:spPr bwMode="auto">
            <a:xfrm flipV="1">
              <a:off x="3216" y="216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17" name="Line 33"/>
            <p:cNvSpPr>
              <a:spLocks noChangeShapeType="1"/>
            </p:cNvSpPr>
            <p:nvPr/>
          </p:nvSpPr>
          <p:spPr bwMode="auto">
            <a:xfrm flipV="1">
              <a:off x="3408" y="216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18" name="Line 34"/>
            <p:cNvSpPr>
              <a:spLocks noChangeShapeType="1"/>
            </p:cNvSpPr>
            <p:nvPr/>
          </p:nvSpPr>
          <p:spPr bwMode="auto">
            <a:xfrm flipV="1">
              <a:off x="3600" y="216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19" name="Line 35"/>
            <p:cNvSpPr>
              <a:spLocks noChangeShapeType="1"/>
            </p:cNvSpPr>
            <p:nvPr/>
          </p:nvSpPr>
          <p:spPr bwMode="auto">
            <a:xfrm flipV="1">
              <a:off x="3792" y="216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20" name="Line 36"/>
            <p:cNvSpPr>
              <a:spLocks noChangeShapeType="1"/>
            </p:cNvSpPr>
            <p:nvPr/>
          </p:nvSpPr>
          <p:spPr bwMode="auto">
            <a:xfrm flipV="1">
              <a:off x="3984" y="216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21" name="Line 37"/>
            <p:cNvSpPr>
              <a:spLocks noChangeShapeType="1"/>
            </p:cNvSpPr>
            <p:nvPr/>
          </p:nvSpPr>
          <p:spPr bwMode="auto">
            <a:xfrm flipV="1">
              <a:off x="4176" y="216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22" name="Line 38"/>
            <p:cNvSpPr>
              <a:spLocks noChangeShapeType="1"/>
            </p:cNvSpPr>
            <p:nvPr/>
          </p:nvSpPr>
          <p:spPr bwMode="auto">
            <a:xfrm flipV="1">
              <a:off x="4368" y="216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23" name="Line 39"/>
            <p:cNvSpPr>
              <a:spLocks noChangeShapeType="1"/>
            </p:cNvSpPr>
            <p:nvPr/>
          </p:nvSpPr>
          <p:spPr bwMode="auto">
            <a:xfrm flipV="1">
              <a:off x="4560" y="216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24" name="Line 40"/>
            <p:cNvSpPr>
              <a:spLocks noChangeShapeType="1"/>
            </p:cNvSpPr>
            <p:nvPr/>
          </p:nvSpPr>
          <p:spPr bwMode="auto">
            <a:xfrm flipV="1">
              <a:off x="4752" y="216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25" name="Line 41"/>
            <p:cNvSpPr>
              <a:spLocks noChangeShapeType="1"/>
            </p:cNvSpPr>
            <p:nvPr/>
          </p:nvSpPr>
          <p:spPr bwMode="auto">
            <a:xfrm flipV="1">
              <a:off x="3216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26" name="Line 42"/>
            <p:cNvSpPr>
              <a:spLocks noChangeShapeType="1"/>
            </p:cNvSpPr>
            <p:nvPr/>
          </p:nvSpPr>
          <p:spPr bwMode="auto">
            <a:xfrm flipV="1">
              <a:off x="3408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27" name="Line 43"/>
            <p:cNvSpPr>
              <a:spLocks noChangeShapeType="1"/>
            </p:cNvSpPr>
            <p:nvPr/>
          </p:nvSpPr>
          <p:spPr bwMode="auto">
            <a:xfrm flipV="1">
              <a:off x="3600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28" name="Line 44"/>
            <p:cNvSpPr>
              <a:spLocks noChangeShapeType="1"/>
            </p:cNvSpPr>
            <p:nvPr/>
          </p:nvSpPr>
          <p:spPr bwMode="auto">
            <a:xfrm flipV="1">
              <a:off x="3792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29" name="Line 45"/>
            <p:cNvSpPr>
              <a:spLocks noChangeShapeType="1"/>
            </p:cNvSpPr>
            <p:nvPr/>
          </p:nvSpPr>
          <p:spPr bwMode="auto">
            <a:xfrm flipV="1">
              <a:off x="3984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30" name="Line 46"/>
            <p:cNvSpPr>
              <a:spLocks noChangeShapeType="1"/>
            </p:cNvSpPr>
            <p:nvPr/>
          </p:nvSpPr>
          <p:spPr bwMode="auto">
            <a:xfrm flipV="1">
              <a:off x="4176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31" name="Line 47"/>
            <p:cNvSpPr>
              <a:spLocks noChangeShapeType="1"/>
            </p:cNvSpPr>
            <p:nvPr/>
          </p:nvSpPr>
          <p:spPr bwMode="auto">
            <a:xfrm flipV="1">
              <a:off x="4368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32" name="Line 48"/>
            <p:cNvSpPr>
              <a:spLocks noChangeShapeType="1"/>
            </p:cNvSpPr>
            <p:nvPr/>
          </p:nvSpPr>
          <p:spPr bwMode="auto">
            <a:xfrm flipV="1">
              <a:off x="4560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33" name="Line 49"/>
            <p:cNvSpPr>
              <a:spLocks noChangeShapeType="1"/>
            </p:cNvSpPr>
            <p:nvPr/>
          </p:nvSpPr>
          <p:spPr bwMode="auto">
            <a:xfrm flipV="1">
              <a:off x="4752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34" name="Line 50"/>
            <p:cNvSpPr>
              <a:spLocks noChangeShapeType="1"/>
            </p:cNvSpPr>
            <p:nvPr/>
          </p:nvSpPr>
          <p:spPr bwMode="auto">
            <a:xfrm flipV="1">
              <a:off x="3216" y="27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35" name="Line 51"/>
            <p:cNvSpPr>
              <a:spLocks noChangeShapeType="1"/>
            </p:cNvSpPr>
            <p:nvPr/>
          </p:nvSpPr>
          <p:spPr bwMode="auto">
            <a:xfrm flipV="1">
              <a:off x="3408" y="27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36" name="Line 52"/>
            <p:cNvSpPr>
              <a:spLocks noChangeShapeType="1"/>
            </p:cNvSpPr>
            <p:nvPr/>
          </p:nvSpPr>
          <p:spPr bwMode="auto">
            <a:xfrm flipV="1">
              <a:off x="3600" y="27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37" name="Line 53"/>
            <p:cNvSpPr>
              <a:spLocks noChangeShapeType="1"/>
            </p:cNvSpPr>
            <p:nvPr/>
          </p:nvSpPr>
          <p:spPr bwMode="auto">
            <a:xfrm flipV="1">
              <a:off x="3792" y="27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38" name="Line 54"/>
            <p:cNvSpPr>
              <a:spLocks noChangeShapeType="1"/>
            </p:cNvSpPr>
            <p:nvPr/>
          </p:nvSpPr>
          <p:spPr bwMode="auto">
            <a:xfrm flipV="1">
              <a:off x="3984" y="27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39" name="Line 55"/>
            <p:cNvSpPr>
              <a:spLocks noChangeShapeType="1"/>
            </p:cNvSpPr>
            <p:nvPr/>
          </p:nvSpPr>
          <p:spPr bwMode="auto">
            <a:xfrm flipV="1">
              <a:off x="4176" y="27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40" name="Line 56"/>
            <p:cNvSpPr>
              <a:spLocks noChangeShapeType="1"/>
            </p:cNvSpPr>
            <p:nvPr/>
          </p:nvSpPr>
          <p:spPr bwMode="auto">
            <a:xfrm flipV="1">
              <a:off x="4368" y="27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41" name="Line 57"/>
            <p:cNvSpPr>
              <a:spLocks noChangeShapeType="1"/>
            </p:cNvSpPr>
            <p:nvPr/>
          </p:nvSpPr>
          <p:spPr bwMode="auto">
            <a:xfrm flipV="1">
              <a:off x="4560" y="27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42" name="Line 58"/>
            <p:cNvSpPr>
              <a:spLocks noChangeShapeType="1"/>
            </p:cNvSpPr>
            <p:nvPr/>
          </p:nvSpPr>
          <p:spPr bwMode="auto">
            <a:xfrm flipV="1">
              <a:off x="4752" y="27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28" name="Text Box 122"/>
          <p:cNvSpPr txBox="1">
            <a:spLocks noChangeArrowheads="1"/>
          </p:cNvSpPr>
          <p:nvPr/>
        </p:nvSpPr>
        <p:spPr bwMode="auto">
          <a:xfrm>
            <a:off x="2880995" y="9181749"/>
            <a:ext cx="4861968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Noisy magnet</a:t>
            </a:r>
            <a:endParaRPr lang="en-US"/>
          </a:p>
        </p:txBody>
      </p:sp>
      <p:sp>
        <p:nvSpPr>
          <p:cNvPr id="26629" name="Line 123"/>
          <p:cNvSpPr>
            <a:spLocks noChangeShapeType="1"/>
          </p:cNvSpPr>
          <p:nvPr/>
        </p:nvSpPr>
        <p:spPr bwMode="auto">
          <a:xfrm>
            <a:off x="8823047" y="9721850"/>
            <a:ext cx="3781306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6630" name="Text Box 124"/>
          <p:cNvSpPr txBox="1">
            <a:spLocks noChangeArrowheads="1"/>
          </p:cNvSpPr>
          <p:nvPr/>
        </p:nvSpPr>
        <p:spPr bwMode="auto">
          <a:xfrm>
            <a:off x="12885702" y="9181749"/>
            <a:ext cx="4703271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pure magnet </a:t>
            </a:r>
            <a:endParaRPr lang="en-US"/>
          </a:p>
        </p:txBody>
      </p:sp>
      <p:sp>
        <p:nvSpPr>
          <p:cNvPr id="26631" name="Rectangle 67" descr="Dotted grid"/>
          <p:cNvSpPr>
            <a:spLocks noChangeArrowheads="1"/>
          </p:cNvSpPr>
          <p:nvPr/>
        </p:nvSpPr>
        <p:spPr bwMode="auto">
          <a:xfrm>
            <a:off x="2340808" y="3375642"/>
            <a:ext cx="6482239" cy="5130977"/>
          </a:xfrm>
          <a:prstGeom prst="rect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6632" name="Line 68"/>
          <p:cNvSpPr>
            <a:spLocks noChangeShapeType="1"/>
          </p:cNvSpPr>
          <p:nvPr/>
        </p:nvSpPr>
        <p:spPr bwMode="auto">
          <a:xfrm flipV="1">
            <a:off x="2700933" y="3645694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6633" name="Line 69"/>
          <p:cNvSpPr>
            <a:spLocks noChangeShapeType="1"/>
          </p:cNvSpPr>
          <p:nvPr/>
        </p:nvSpPr>
        <p:spPr bwMode="auto">
          <a:xfrm flipV="1">
            <a:off x="3421182" y="3645694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6634" name="Line 70"/>
          <p:cNvSpPr>
            <a:spLocks noChangeShapeType="1"/>
          </p:cNvSpPr>
          <p:nvPr/>
        </p:nvSpPr>
        <p:spPr bwMode="auto">
          <a:xfrm flipV="1">
            <a:off x="4141430" y="3645694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6635" name="Line 71"/>
          <p:cNvSpPr>
            <a:spLocks noChangeShapeType="1"/>
          </p:cNvSpPr>
          <p:nvPr/>
        </p:nvSpPr>
        <p:spPr bwMode="auto">
          <a:xfrm flipV="1">
            <a:off x="4861679" y="3645694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6636" name="Line 72"/>
          <p:cNvSpPr>
            <a:spLocks noChangeShapeType="1"/>
          </p:cNvSpPr>
          <p:nvPr/>
        </p:nvSpPr>
        <p:spPr bwMode="auto">
          <a:xfrm flipV="1">
            <a:off x="5581928" y="3645694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6637" name="Line 73"/>
          <p:cNvSpPr>
            <a:spLocks noChangeShapeType="1"/>
          </p:cNvSpPr>
          <p:nvPr/>
        </p:nvSpPr>
        <p:spPr bwMode="auto">
          <a:xfrm flipV="1">
            <a:off x="6302177" y="3645694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6638" name="Line 74"/>
          <p:cNvSpPr>
            <a:spLocks noChangeShapeType="1"/>
          </p:cNvSpPr>
          <p:nvPr/>
        </p:nvSpPr>
        <p:spPr bwMode="auto">
          <a:xfrm flipV="1">
            <a:off x="7022425" y="3645694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6639" name="Line 75"/>
          <p:cNvSpPr>
            <a:spLocks noChangeShapeType="1"/>
          </p:cNvSpPr>
          <p:nvPr/>
        </p:nvSpPr>
        <p:spPr bwMode="auto">
          <a:xfrm flipV="1">
            <a:off x="7742674" y="3645694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6640" name="Line 76"/>
          <p:cNvSpPr>
            <a:spLocks noChangeShapeType="1"/>
          </p:cNvSpPr>
          <p:nvPr/>
        </p:nvSpPr>
        <p:spPr bwMode="auto">
          <a:xfrm flipV="1">
            <a:off x="8462923" y="3645694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6641" name="Line 77"/>
          <p:cNvSpPr>
            <a:spLocks noChangeShapeType="1"/>
          </p:cNvSpPr>
          <p:nvPr/>
        </p:nvSpPr>
        <p:spPr bwMode="auto">
          <a:xfrm flipV="1">
            <a:off x="2700933" y="4455848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6642" name="Line 78"/>
          <p:cNvSpPr>
            <a:spLocks noChangeShapeType="1"/>
          </p:cNvSpPr>
          <p:nvPr/>
        </p:nvSpPr>
        <p:spPr bwMode="auto">
          <a:xfrm flipV="1">
            <a:off x="3421182" y="4455848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6643" name="Line 79"/>
          <p:cNvSpPr>
            <a:spLocks noChangeShapeType="1"/>
          </p:cNvSpPr>
          <p:nvPr/>
        </p:nvSpPr>
        <p:spPr bwMode="auto">
          <a:xfrm flipV="1">
            <a:off x="4141430" y="4455848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6644" name="Line 80"/>
          <p:cNvSpPr>
            <a:spLocks noChangeShapeType="1"/>
          </p:cNvSpPr>
          <p:nvPr/>
        </p:nvSpPr>
        <p:spPr bwMode="auto">
          <a:xfrm flipV="1">
            <a:off x="4861679" y="4455848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6645" name="Line 81"/>
          <p:cNvSpPr>
            <a:spLocks noChangeShapeType="1"/>
          </p:cNvSpPr>
          <p:nvPr/>
        </p:nvSpPr>
        <p:spPr bwMode="auto">
          <a:xfrm flipV="1">
            <a:off x="5581928" y="4455848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6646" name="Line 82"/>
          <p:cNvSpPr>
            <a:spLocks noChangeShapeType="1"/>
          </p:cNvSpPr>
          <p:nvPr/>
        </p:nvSpPr>
        <p:spPr bwMode="auto">
          <a:xfrm flipV="1">
            <a:off x="6302177" y="4455848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6647" name="Line 83"/>
          <p:cNvSpPr>
            <a:spLocks noChangeShapeType="1"/>
          </p:cNvSpPr>
          <p:nvPr/>
        </p:nvSpPr>
        <p:spPr bwMode="auto">
          <a:xfrm flipV="1">
            <a:off x="7022425" y="4455848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6648" name="Line 84"/>
          <p:cNvSpPr>
            <a:spLocks noChangeShapeType="1"/>
          </p:cNvSpPr>
          <p:nvPr/>
        </p:nvSpPr>
        <p:spPr bwMode="auto">
          <a:xfrm flipV="1">
            <a:off x="7742674" y="4455848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6649" name="Line 85"/>
          <p:cNvSpPr>
            <a:spLocks noChangeShapeType="1"/>
          </p:cNvSpPr>
          <p:nvPr/>
        </p:nvSpPr>
        <p:spPr bwMode="auto">
          <a:xfrm flipV="1">
            <a:off x="8462923" y="4455848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6650" name="Line 86"/>
          <p:cNvSpPr>
            <a:spLocks noChangeShapeType="1"/>
          </p:cNvSpPr>
          <p:nvPr/>
        </p:nvSpPr>
        <p:spPr bwMode="auto">
          <a:xfrm flipV="1">
            <a:off x="2700933" y="5266002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6651" name="Line 87"/>
          <p:cNvSpPr>
            <a:spLocks noChangeShapeType="1"/>
          </p:cNvSpPr>
          <p:nvPr/>
        </p:nvSpPr>
        <p:spPr bwMode="auto">
          <a:xfrm flipV="1">
            <a:off x="3421182" y="5266002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6652" name="Line 88"/>
          <p:cNvSpPr>
            <a:spLocks noChangeShapeType="1"/>
          </p:cNvSpPr>
          <p:nvPr/>
        </p:nvSpPr>
        <p:spPr bwMode="auto">
          <a:xfrm flipV="1">
            <a:off x="4141430" y="5266002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6653" name="Line 89"/>
          <p:cNvSpPr>
            <a:spLocks noChangeShapeType="1"/>
          </p:cNvSpPr>
          <p:nvPr/>
        </p:nvSpPr>
        <p:spPr bwMode="auto">
          <a:xfrm>
            <a:off x="4861679" y="5266002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6654" name="Line 90"/>
          <p:cNvSpPr>
            <a:spLocks noChangeShapeType="1"/>
          </p:cNvSpPr>
          <p:nvPr/>
        </p:nvSpPr>
        <p:spPr bwMode="auto">
          <a:xfrm flipV="1">
            <a:off x="5581928" y="5266002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6655" name="Line 91"/>
          <p:cNvSpPr>
            <a:spLocks noChangeShapeType="1"/>
          </p:cNvSpPr>
          <p:nvPr/>
        </p:nvSpPr>
        <p:spPr bwMode="auto">
          <a:xfrm flipV="1">
            <a:off x="6302177" y="5266002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6656" name="Line 92"/>
          <p:cNvSpPr>
            <a:spLocks noChangeShapeType="1"/>
          </p:cNvSpPr>
          <p:nvPr/>
        </p:nvSpPr>
        <p:spPr bwMode="auto">
          <a:xfrm flipV="1">
            <a:off x="7022425" y="5266002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6657" name="Line 93"/>
          <p:cNvSpPr>
            <a:spLocks noChangeShapeType="1"/>
          </p:cNvSpPr>
          <p:nvPr/>
        </p:nvSpPr>
        <p:spPr bwMode="auto">
          <a:xfrm flipV="1">
            <a:off x="7742674" y="5266002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6658" name="Line 94"/>
          <p:cNvSpPr>
            <a:spLocks noChangeShapeType="1"/>
          </p:cNvSpPr>
          <p:nvPr/>
        </p:nvSpPr>
        <p:spPr bwMode="auto">
          <a:xfrm flipV="1">
            <a:off x="8462923" y="5266002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6659" name="Line 95"/>
          <p:cNvSpPr>
            <a:spLocks noChangeShapeType="1"/>
          </p:cNvSpPr>
          <p:nvPr/>
        </p:nvSpPr>
        <p:spPr bwMode="auto">
          <a:xfrm flipV="1">
            <a:off x="2700933" y="6076156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6660" name="Line 96"/>
          <p:cNvSpPr>
            <a:spLocks noChangeShapeType="1"/>
          </p:cNvSpPr>
          <p:nvPr/>
        </p:nvSpPr>
        <p:spPr bwMode="auto">
          <a:xfrm flipV="1">
            <a:off x="3421182" y="6076156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6661" name="Line 97"/>
          <p:cNvSpPr>
            <a:spLocks noChangeShapeType="1"/>
          </p:cNvSpPr>
          <p:nvPr/>
        </p:nvSpPr>
        <p:spPr bwMode="auto">
          <a:xfrm flipV="1">
            <a:off x="4141430" y="6076156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6662" name="Line 98"/>
          <p:cNvSpPr>
            <a:spLocks noChangeShapeType="1"/>
          </p:cNvSpPr>
          <p:nvPr/>
        </p:nvSpPr>
        <p:spPr bwMode="auto">
          <a:xfrm flipV="1">
            <a:off x="4861679" y="6076156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6663" name="Line 99"/>
          <p:cNvSpPr>
            <a:spLocks noChangeShapeType="1"/>
          </p:cNvSpPr>
          <p:nvPr/>
        </p:nvSpPr>
        <p:spPr bwMode="auto">
          <a:xfrm flipV="1">
            <a:off x="5581928" y="6076156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6664" name="Line 100"/>
          <p:cNvSpPr>
            <a:spLocks noChangeShapeType="1"/>
          </p:cNvSpPr>
          <p:nvPr/>
        </p:nvSpPr>
        <p:spPr bwMode="auto">
          <a:xfrm flipV="1">
            <a:off x="6302177" y="6076156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6665" name="Line 101"/>
          <p:cNvSpPr>
            <a:spLocks noChangeShapeType="1"/>
          </p:cNvSpPr>
          <p:nvPr/>
        </p:nvSpPr>
        <p:spPr bwMode="auto">
          <a:xfrm>
            <a:off x="7022425" y="6076156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6666" name="Line 102"/>
          <p:cNvSpPr>
            <a:spLocks noChangeShapeType="1"/>
          </p:cNvSpPr>
          <p:nvPr/>
        </p:nvSpPr>
        <p:spPr bwMode="auto">
          <a:xfrm flipV="1">
            <a:off x="7742674" y="6076156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6667" name="Line 103"/>
          <p:cNvSpPr>
            <a:spLocks noChangeShapeType="1"/>
          </p:cNvSpPr>
          <p:nvPr/>
        </p:nvSpPr>
        <p:spPr bwMode="auto">
          <a:xfrm flipV="1">
            <a:off x="8462923" y="6076156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6668" name="Line 104"/>
          <p:cNvSpPr>
            <a:spLocks noChangeShapeType="1"/>
          </p:cNvSpPr>
          <p:nvPr/>
        </p:nvSpPr>
        <p:spPr bwMode="auto">
          <a:xfrm flipV="1">
            <a:off x="2700933" y="6886311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6669" name="Line 105"/>
          <p:cNvSpPr>
            <a:spLocks noChangeShapeType="1"/>
          </p:cNvSpPr>
          <p:nvPr/>
        </p:nvSpPr>
        <p:spPr bwMode="auto">
          <a:xfrm flipV="1">
            <a:off x="3421182" y="6886311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6670" name="Line 106"/>
          <p:cNvSpPr>
            <a:spLocks noChangeShapeType="1"/>
          </p:cNvSpPr>
          <p:nvPr/>
        </p:nvSpPr>
        <p:spPr bwMode="auto">
          <a:xfrm flipV="1">
            <a:off x="4141430" y="6886311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6671" name="Line 107"/>
          <p:cNvSpPr>
            <a:spLocks noChangeShapeType="1"/>
          </p:cNvSpPr>
          <p:nvPr/>
        </p:nvSpPr>
        <p:spPr bwMode="auto">
          <a:xfrm flipV="1">
            <a:off x="4861679" y="6886311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6672" name="Line 108"/>
          <p:cNvSpPr>
            <a:spLocks noChangeShapeType="1"/>
          </p:cNvSpPr>
          <p:nvPr/>
        </p:nvSpPr>
        <p:spPr bwMode="auto">
          <a:xfrm flipV="1">
            <a:off x="5581928" y="6886311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6673" name="Line 109"/>
          <p:cNvSpPr>
            <a:spLocks noChangeShapeType="1"/>
          </p:cNvSpPr>
          <p:nvPr/>
        </p:nvSpPr>
        <p:spPr bwMode="auto">
          <a:xfrm flipV="1">
            <a:off x="6302177" y="6886311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6674" name="Line 110"/>
          <p:cNvSpPr>
            <a:spLocks noChangeShapeType="1"/>
          </p:cNvSpPr>
          <p:nvPr/>
        </p:nvSpPr>
        <p:spPr bwMode="auto">
          <a:xfrm flipV="1">
            <a:off x="7022425" y="6886311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6675" name="Line 111"/>
          <p:cNvSpPr>
            <a:spLocks noChangeShapeType="1"/>
          </p:cNvSpPr>
          <p:nvPr/>
        </p:nvSpPr>
        <p:spPr bwMode="auto">
          <a:xfrm flipV="1">
            <a:off x="7742674" y="6886311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6676" name="Line 112"/>
          <p:cNvSpPr>
            <a:spLocks noChangeShapeType="1"/>
          </p:cNvSpPr>
          <p:nvPr/>
        </p:nvSpPr>
        <p:spPr bwMode="auto">
          <a:xfrm flipV="1">
            <a:off x="8462923" y="6886311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6677" name="Line 113"/>
          <p:cNvSpPr>
            <a:spLocks noChangeShapeType="1"/>
          </p:cNvSpPr>
          <p:nvPr/>
        </p:nvSpPr>
        <p:spPr bwMode="auto">
          <a:xfrm flipV="1">
            <a:off x="2700933" y="7696465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6678" name="Line 114"/>
          <p:cNvSpPr>
            <a:spLocks noChangeShapeType="1"/>
          </p:cNvSpPr>
          <p:nvPr/>
        </p:nvSpPr>
        <p:spPr bwMode="auto">
          <a:xfrm flipV="1">
            <a:off x="3421182" y="7696465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6679" name="Line 115"/>
          <p:cNvSpPr>
            <a:spLocks noChangeShapeType="1"/>
          </p:cNvSpPr>
          <p:nvPr/>
        </p:nvSpPr>
        <p:spPr bwMode="auto">
          <a:xfrm flipV="1">
            <a:off x="4141430" y="7696465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6680" name="Line 116"/>
          <p:cNvSpPr>
            <a:spLocks noChangeShapeType="1"/>
          </p:cNvSpPr>
          <p:nvPr/>
        </p:nvSpPr>
        <p:spPr bwMode="auto">
          <a:xfrm flipV="1">
            <a:off x="4861679" y="7696465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6681" name="Line 117"/>
          <p:cNvSpPr>
            <a:spLocks noChangeShapeType="1"/>
          </p:cNvSpPr>
          <p:nvPr/>
        </p:nvSpPr>
        <p:spPr bwMode="auto">
          <a:xfrm flipV="1">
            <a:off x="5581928" y="7696465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6682" name="Line 118"/>
          <p:cNvSpPr>
            <a:spLocks noChangeShapeType="1"/>
          </p:cNvSpPr>
          <p:nvPr/>
        </p:nvSpPr>
        <p:spPr bwMode="auto">
          <a:xfrm flipV="1">
            <a:off x="6302177" y="7696465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6683" name="Line 119"/>
          <p:cNvSpPr>
            <a:spLocks noChangeShapeType="1"/>
          </p:cNvSpPr>
          <p:nvPr/>
        </p:nvSpPr>
        <p:spPr bwMode="auto">
          <a:xfrm flipV="1">
            <a:off x="7022425" y="7696465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6684" name="Line 120"/>
          <p:cNvSpPr>
            <a:spLocks noChangeShapeType="1"/>
          </p:cNvSpPr>
          <p:nvPr/>
        </p:nvSpPr>
        <p:spPr bwMode="auto">
          <a:xfrm flipV="1">
            <a:off x="7742674" y="7696465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6685" name="Line 121"/>
          <p:cNvSpPr>
            <a:spLocks noChangeShapeType="1"/>
          </p:cNvSpPr>
          <p:nvPr/>
        </p:nvSpPr>
        <p:spPr bwMode="auto">
          <a:xfrm flipV="1">
            <a:off x="8462923" y="7696465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26429" name="Oval 125"/>
          <p:cNvSpPr>
            <a:spLocks noChangeArrowheads="1"/>
          </p:cNvSpPr>
          <p:nvPr/>
        </p:nvSpPr>
        <p:spPr bwMode="auto">
          <a:xfrm>
            <a:off x="4321493" y="5130977"/>
            <a:ext cx="1080373" cy="81015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26430" name="Oval 126"/>
          <p:cNvSpPr>
            <a:spLocks noChangeArrowheads="1"/>
          </p:cNvSpPr>
          <p:nvPr/>
        </p:nvSpPr>
        <p:spPr bwMode="auto">
          <a:xfrm>
            <a:off x="6482239" y="5941131"/>
            <a:ext cx="1080373" cy="81015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19" name="Text Box 29"/>
          <p:cNvSpPr txBox="1">
            <a:spLocks noChangeArrowheads="1"/>
          </p:cNvSpPr>
          <p:nvPr/>
        </p:nvSpPr>
        <p:spPr bwMode="auto">
          <a:xfrm>
            <a:off x="1440497" y="-9152"/>
            <a:ext cx="10892465" cy="13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7600" b="1" dirty="0" smtClean="0">
                <a:solidFill>
                  <a:srgbClr val="FF0000"/>
                </a:solidFill>
              </a:rPr>
              <a:t>5.3 Detour</a:t>
            </a:r>
            <a:r>
              <a:rPr lang="en-US" sz="7600" b="1" dirty="0">
                <a:solidFill>
                  <a:srgbClr val="FF0000"/>
                </a:solidFill>
              </a:rPr>
              <a:t>: magnetism</a:t>
            </a:r>
            <a:endParaRPr lang="en-US" sz="6800" dirty="0">
              <a:solidFill>
                <a:srgbClr val="FF0000"/>
              </a:solidFill>
            </a:endParaRPr>
          </a:p>
        </p:txBody>
      </p:sp>
      <p:cxnSp>
        <p:nvCxnSpPr>
          <p:cNvPr id="120" name="Straight Connector 119"/>
          <p:cNvCxnSpPr/>
          <p:nvPr/>
        </p:nvCxnSpPr>
        <p:spPr>
          <a:xfrm>
            <a:off x="0" y="1355193"/>
            <a:ext cx="216074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429" grpId="0" animBg="1"/>
      <p:bldP spid="2264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62" descr="Dotted grid"/>
          <p:cNvSpPr>
            <a:spLocks noChangeArrowheads="1"/>
          </p:cNvSpPr>
          <p:nvPr/>
        </p:nvSpPr>
        <p:spPr bwMode="auto">
          <a:xfrm>
            <a:off x="2340808" y="3375642"/>
            <a:ext cx="6482239" cy="5130977"/>
          </a:xfrm>
          <a:prstGeom prst="rect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54" name="Line 63"/>
          <p:cNvSpPr>
            <a:spLocks noChangeShapeType="1"/>
          </p:cNvSpPr>
          <p:nvPr/>
        </p:nvSpPr>
        <p:spPr bwMode="auto">
          <a:xfrm flipV="1">
            <a:off x="2700933" y="3645694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55" name="Line 64"/>
          <p:cNvSpPr>
            <a:spLocks noChangeShapeType="1"/>
          </p:cNvSpPr>
          <p:nvPr/>
        </p:nvSpPr>
        <p:spPr bwMode="auto">
          <a:xfrm flipV="1">
            <a:off x="3421182" y="3645694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56" name="Line 65"/>
          <p:cNvSpPr>
            <a:spLocks noChangeShapeType="1"/>
          </p:cNvSpPr>
          <p:nvPr/>
        </p:nvSpPr>
        <p:spPr bwMode="auto">
          <a:xfrm flipV="1">
            <a:off x="4141430" y="3645694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57" name="Line 66"/>
          <p:cNvSpPr>
            <a:spLocks noChangeShapeType="1"/>
          </p:cNvSpPr>
          <p:nvPr/>
        </p:nvSpPr>
        <p:spPr bwMode="auto">
          <a:xfrm flipV="1">
            <a:off x="4861679" y="3645694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58" name="Line 67"/>
          <p:cNvSpPr>
            <a:spLocks noChangeShapeType="1"/>
          </p:cNvSpPr>
          <p:nvPr/>
        </p:nvSpPr>
        <p:spPr bwMode="auto">
          <a:xfrm flipV="1">
            <a:off x="5581928" y="3645694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59" name="Line 68"/>
          <p:cNvSpPr>
            <a:spLocks noChangeShapeType="1"/>
          </p:cNvSpPr>
          <p:nvPr/>
        </p:nvSpPr>
        <p:spPr bwMode="auto">
          <a:xfrm flipV="1">
            <a:off x="6302177" y="3645694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60" name="Line 69"/>
          <p:cNvSpPr>
            <a:spLocks noChangeShapeType="1"/>
          </p:cNvSpPr>
          <p:nvPr/>
        </p:nvSpPr>
        <p:spPr bwMode="auto">
          <a:xfrm flipV="1">
            <a:off x="7022425" y="3645694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61" name="Line 70"/>
          <p:cNvSpPr>
            <a:spLocks noChangeShapeType="1"/>
          </p:cNvSpPr>
          <p:nvPr/>
        </p:nvSpPr>
        <p:spPr bwMode="auto">
          <a:xfrm flipV="1">
            <a:off x="7742674" y="3645694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62" name="Line 71"/>
          <p:cNvSpPr>
            <a:spLocks noChangeShapeType="1"/>
          </p:cNvSpPr>
          <p:nvPr/>
        </p:nvSpPr>
        <p:spPr bwMode="auto">
          <a:xfrm flipV="1">
            <a:off x="8462923" y="3645694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63" name="Line 72"/>
          <p:cNvSpPr>
            <a:spLocks noChangeShapeType="1"/>
          </p:cNvSpPr>
          <p:nvPr/>
        </p:nvSpPr>
        <p:spPr bwMode="auto">
          <a:xfrm flipV="1">
            <a:off x="2700933" y="4455848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64" name="Line 73"/>
          <p:cNvSpPr>
            <a:spLocks noChangeShapeType="1"/>
          </p:cNvSpPr>
          <p:nvPr/>
        </p:nvSpPr>
        <p:spPr bwMode="auto">
          <a:xfrm flipV="1">
            <a:off x="3421182" y="4455848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65" name="Line 74"/>
          <p:cNvSpPr>
            <a:spLocks noChangeShapeType="1"/>
          </p:cNvSpPr>
          <p:nvPr/>
        </p:nvSpPr>
        <p:spPr bwMode="auto">
          <a:xfrm flipV="1">
            <a:off x="4141430" y="4455848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66" name="Line 75"/>
          <p:cNvSpPr>
            <a:spLocks noChangeShapeType="1"/>
          </p:cNvSpPr>
          <p:nvPr/>
        </p:nvSpPr>
        <p:spPr bwMode="auto">
          <a:xfrm flipV="1">
            <a:off x="4861679" y="4455848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67" name="Line 76"/>
          <p:cNvSpPr>
            <a:spLocks noChangeShapeType="1"/>
          </p:cNvSpPr>
          <p:nvPr/>
        </p:nvSpPr>
        <p:spPr bwMode="auto">
          <a:xfrm flipV="1">
            <a:off x="5581928" y="4455848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68" name="Line 77"/>
          <p:cNvSpPr>
            <a:spLocks noChangeShapeType="1"/>
          </p:cNvSpPr>
          <p:nvPr/>
        </p:nvSpPr>
        <p:spPr bwMode="auto">
          <a:xfrm flipV="1">
            <a:off x="6302177" y="4455848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69" name="Line 78"/>
          <p:cNvSpPr>
            <a:spLocks noChangeShapeType="1"/>
          </p:cNvSpPr>
          <p:nvPr/>
        </p:nvSpPr>
        <p:spPr bwMode="auto">
          <a:xfrm flipV="1">
            <a:off x="7022425" y="4455848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70" name="Line 79"/>
          <p:cNvSpPr>
            <a:spLocks noChangeShapeType="1"/>
          </p:cNvSpPr>
          <p:nvPr/>
        </p:nvSpPr>
        <p:spPr bwMode="auto">
          <a:xfrm flipV="1">
            <a:off x="7742674" y="4455848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71" name="Line 80"/>
          <p:cNvSpPr>
            <a:spLocks noChangeShapeType="1"/>
          </p:cNvSpPr>
          <p:nvPr/>
        </p:nvSpPr>
        <p:spPr bwMode="auto">
          <a:xfrm flipV="1">
            <a:off x="8462923" y="4455848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72" name="Line 81"/>
          <p:cNvSpPr>
            <a:spLocks noChangeShapeType="1"/>
          </p:cNvSpPr>
          <p:nvPr/>
        </p:nvSpPr>
        <p:spPr bwMode="auto">
          <a:xfrm flipV="1">
            <a:off x="2700933" y="5266002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73" name="Line 82"/>
          <p:cNvSpPr>
            <a:spLocks noChangeShapeType="1"/>
          </p:cNvSpPr>
          <p:nvPr/>
        </p:nvSpPr>
        <p:spPr bwMode="auto">
          <a:xfrm flipV="1">
            <a:off x="3421182" y="5266002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74" name="Line 83"/>
          <p:cNvSpPr>
            <a:spLocks noChangeShapeType="1"/>
          </p:cNvSpPr>
          <p:nvPr/>
        </p:nvSpPr>
        <p:spPr bwMode="auto">
          <a:xfrm flipV="1">
            <a:off x="4141430" y="5266002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75" name="Line 84"/>
          <p:cNvSpPr>
            <a:spLocks noChangeShapeType="1"/>
          </p:cNvSpPr>
          <p:nvPr/>
        </p:nvSpPr>
        <p:spPr bwMode="auto">
          <a:xfrm>
            <a:off x="4861679" y="5266002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76" name="Line 85"/>
          <p:cNvSpPr>
            <a:spLocks noChangeShapeType="1"/>
          </p:cNvSpPr>
          <p:nvPr/>
        </p:nvSpPr>
        <p:spPr bwMode="auto">
          <a:xfrm flipV="1">
            <a:off x="5581928" y="5266002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77" name="Line 86"/>
          <p:cNvSpPr>
            <a:spLocks noChangeShapeType="1"/>
          </p:cNvSpPr>
          <p:nvPr/>
        </p:nvSpPr>
        <p:spPr bwMode="auto">
          <a:xfrm flipV="1">
            <a:off x="6302177" y="5266002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78" name="Line 87"/>
          <p:cNvSpPr>
            <a:spLocks noChangeShapeType="1"/>
          </p:cNvSpPr>
          <p:nvPr/>
        </p:nvSpPr>
        <p:spPr bwMode="auto">
          <a:xfrm flipV="1">
            <a:off x="7022425" y="5266002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79" name="Line 88"/>
          <p:cNvSpPr>
            <a:spLocks noChangeShapeType="1"/>
          </p:cNvSpPr>
          <p:nvPr/>
        </p:nvSpPr>
        <p:spPr bwMode="auto">
          <a:xfrm flipV="1">
            <a:off x="7742674" y="5266002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80" name="Line 89"/>
          <p:cNvSpPr>
            <a:spLocks noChangeShapeType="1"/>
          </p:cNvSpPr>
          <p:nvPr/>
        </p:nvSpPr>
        <p:spPr bwMode="auto">
          <a:xfrm flipV="1">
            <a:off x="8462923" y="5266002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81" name="Line 90"/>
          <p:cNvSpPr>
            <a:spLocks noChangeShapeType="1"/>
          </p:cNvSpPr>
          <p:nvPr/>
        </p:nvSpPr>
        <p:spPr bwMode="auto">
          <a:xfrm flipV="1">
            <a:off x="2700933" y="6076156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82" name="Line 91"/>
          <p:cNvSpPr>
            <a:spLocks noChangeShapeType="1"/>
          </p:cNvSpPr>
          <p:nvPr/>
        </p:nvSpPr>
        <p:spPr bwMode="auto">
          <a:xfrm flipV="1">
            <a:off x="3421182" y="6076156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83" name="Line 92"/>
          <p:cNvSpPr>
            <a:spLocks noChangeShapeType="1"/>
          </p:cNvSpPr>
          <p:nvPr/>
        </p:nvSpPr>
        <p:spPr bwMode="auto">
          <a:xfrm flipV="1">
            <a:off x="4141430" y="6076156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84" name="Line 93"/>
          <p:cNvSpPr>
            <a:spLocks noChangeShapeType="1"/>
          </p:cNvSpPr>
          <p:nvPr/>
        </p:nvSpPr>
        <p:spPr bwMode="auto">
          <a:xfrm flipV="1">
            <a:off x="4861679" y="6076156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85" name="Line 94"/>
          <p:cNvSpPr>
            <a:spLocks noChangeShapeType="1"/>
          </p:cNvSpPr>
          <p:nvPr/>
        </p:nvSpPr>
        <p:spPr bwMode="auto">
          <a:xfrm flipV="1">
            <a:off x="5581928" y="6076156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86" name="Line 95"/>
          <p:cNvSpPr>
            <a:spLocks noChangeShapeType="1"/>
          </p:cNvSpPr>
          <p:nvPr/>
        </p:nvSpPr>
        <p:spPr bwMode="auto">
          <a:xfrm flipV="1">
            <a:off x="6302177" y="6076156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87" name="Line 96"/>
          <p:cNvSpPr>
            <a:spLocks noChangeShapeType="1"/>
          </p:cNvSpPr>
          <p:nvPr/>
        </p:nvSpPr>
        <p:spPr bwMode="auto">
          <a:xfrm>
            <a:off x="7022425" y="6076156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88" name="Line 97"/>
          <p:cNvSpPr>
            <a:spLocks noChangeShapeType="1"/>
          </p:cNvSpPr>
          <p:nvPr/>
        </p:nvSpPr>
        <p:spPr bwMode="auto">
          <a:xfrm flipV="1">
            <a:off x="7742674" y="6076156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89" name="Line 98"/>
          <p:cNvSpPr>
            <a:spLocks noChangeShapeType="1"/>
          </p:cNvSpPr>
          <p:nvPr/>
        </p:nvSpPr>
        <p:spPr bwMode="auto">
          <a:xfrm flipV="1">
            <a:off x="8462923" y="6076156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90" name="Line 99"/>
          <p:cNvSpPr>
            <a:spLocks noChangeShapeType="1"/>
          </p:cNvSpPr>
          <p:nvPr/>
        </p:nvSpPr>
        <p:spPr bwMode="auto">
          <a:xfrm flipV="1">
            <a:off x="2700933" y="6886311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91" name="Line 100"/>
          <p:cNvSpPr>
            <a:spLocks noChangeShapeType="1"/>
          </p:cNvSpPr>
          <p:nvPr/>
        </p:nvSpPr>
        <p:spPr bwMode="auto">
          <a:xfrm flipV="1">
            <a:off x="3421182" y="6886311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92" name="Line 101"/>
          <p:cNvSpPr>
            <a:spLocks noChangeShapeType="1"/>
          </p:cNvSpPr>
          <p:nvPr/>
        </p:nvSpPr>
        <p:spPr bwMode="auto">
          <a:xfrm flipV="1">
            <a:off x="4141430" y="6886311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93" name="Line 102"/>
          <p:cNvSpPr>
            <a:spLocks noChangeShapeType="1"/>
          </p:cNvSpPr>
          <p:nvPr/>
        </p:nvSpPr>
        <p:spPr bwMode="auto">
          <a:xfrm flipV="1">
            <a:off x="4861679" y="6886311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94" name="Line 103"/>
          <p:cNvSpPr>
            <a:spLocks noChangeShapeType="1"/>
          </p:cNvSpPr>
          <p:nvPr/>
        </p:nvSpPr>
        <p:spPr bwMode="auto">
          <a:xfrm flipV="1">
            <a:off x="5581928" y="6886311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95" name="Line 104"/>
          <p:cNvSpPr>
            <a:spLocks noChangeShapeType="1"/>
          </p:cNvSpPr>
          <p:nvPr/>
        </p:nvSpPr>
        <p:spPr bwMode="auto">
          <a:xfrm flipV="1">
            <a:off x="6302177" y="6886311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96" name="Line 105"/>
          <p:cNvSpPr>
            <a:spLocks noChangeShapeType="1"/>
          </p:cNvSpPr>
          <p:nvPr/>
        </p:nvSpPr>
        <p:spPr bwMode="auto">
          <a:xfrm flipV="1">
            <a:off x="7022425" y="6886311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97" name="Line 106"/>
          <p:cNvSpPr>
            <a:spLocks noChangeShapeType="1"/>
          </p:cNvSpPr>
          <p:nvPr/>
        </p:nvSpPr>
        <p:spPr bwMode="auto">
          <a:xfrm flipV="1">
            <a:off x="7742674" y="6886311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98" name="Line 107"/>
          <p:cNvSpPr>
            <a:spLocks noChangeShapeType="1"/>
          </p:cNvSpPr>
          <p:nvPr/>
        </p:nvSpPr>
        <p:spPr bwMode="auto">
          <a:xfrm flipV="1">
            <a:off x="8462923" y="6886311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99" name="Line 108"/>
          <p:cNvSpPr>
            <a:spLocks noChangeShapeType="1"/>
          </p:cNvSpPr>
          <p:nvPr/>
        </p:nvSpPr>
        <p:spPr bwMode="auto">
          <a:xfrm flipV="1">
            <a:off x="2700933" y="7696465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100" name="Line 109"/>
          <p:cNvSpPr>
            <a:spLocks noChangeShapeType="1"/>
          </p:cNvSpPr>
          <p:nvPr/>
        </p:nvSpPr>
        <p:spPr bwMode="auto">
          <a:xfrm flipV="1">
            <a:off x="3421182" y="7696465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101" name="Line 110"/>
          <p:cNvSpPr>
            <a:spLocks noChangeShapeType="1"/>
          </p:cNvSpPr>
          <p:nvPr/>
        </p:nvSpPr>
        <p:spPr bwMode="auto">
          <a:xfrm flipV="1">
            <a:off x="4141430" y="7696465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102" name="Line 111"/>
          <p:cNvSpPr>
            <a:spLocks noChangeShapeType="1"/>
          </p:cNvSpPr>
          <p:nvPr/>
        </p:nvSpPr>
        <p:spPr bwMode="auto">
          <a:xfrm flipV="1">
            <a:off x="4861679" y="7696465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103" name="Line 112"/>
          <p:cNvSpPr>
            <a:spLocks noChangeShapeType="1"/>
          </p:cNvSpPr>
          <p:nvPr/>
        </p:nvSpPr>
        <p:spPr bwMode="auto">
          <a:xfrm flipV="1">
            <a:off x="5581928" y="7696465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104" name="Line 113"/>
          <p:cNvSpPr>
            <a:spLocks noChangeShapeType="1"/>
          </p:cNvSpPr>
          <p:nvPr/>
        </p:nvSpPr>
        <p:spPr bwMode="auto">
          <a:xfrm flipV="1">
            <a:off x="6302177" y="7696465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105" name="Line 114"/>
          <p:cNvSpPr>
            <a:spLocks noChangeShapeType="1"/>
          </p:cNvSpPr>
          <p:nvPr/>
        </p:nvSpPr>
        <p:spPr bwMode="auto">
          <a:xfrm flipV="1">
            <a:off x="7022425" y="7696465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106" name="Line 115"/>
          <p:cNvSpPr>
            <a:spLocks noChangeShapeType="1"/>
          </p:cNvSpPr>
          <p:nvPr/>
        </p:nvSpPr>
        <p:spPr bwMode="auto">
          <a:xfrm flipV="1">
            <a:off x="7742674" y="7696465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107" name="Line 116"/>
          <p:cNvSpPr>
            <a:spLocks noChangeShapeType="1"/>
          </p:cNvSpPr>
          <p:nvPr/>
        </p:nvSpPr>
        <p:spPr bwMode="auto">
          <a:xfrm flipV="1">
            <a:off x="8462923" y="7696465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28469" name="Oval 117"/>
          <p:cNvSpPr>
            <a:spLocks noChangeArrowheads="1"/>
          </p:cNvSpPr>
          <p:nvPr/>
        </p:nvSpPr>
        <p:spPr bwMode="auto">
          <a:xfrm>
            <a:off x="4321493" y="5130977"/>
            <a:ext cx="1080373" cy="81015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109" name="Line 119"/>
          <p:cNvSpPr>
            <a:spLocks noChangeShapeType="1"/>
          </p:cNvSpPr>
          <p:nvPr/>
        </p:nvSpPr>
        <p:spPr bwMode="auto">
          <a:xfrm>
            <a:off x="11343918" y="4320822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110" name="Line 120"/>
          <p:cNvSpPr>
            <a:spLocks noChangeShapeType="1"/>
          </p:cNvSpPr>
          <p:nvPr/>
        </p:nvSpPr>
        <p:spPr bwMode="auto">
          <a:xfrm flipV="1">
            <a:off x="11343918" y="3375642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111" name="Text Box 121"/>
          <p:cNvSpPr txBox="1">
            <a:spLocks noChangeArrowheads="1"/>
          </p:cNvSpPr>
          <p:nvPr/>
        </p:nvSpPr>
        <p:spPr bwMode="auto">
          <a:xfrm>
            <a:off x="11126343" y="1873483"/>
            <a:ext cx="6734275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Elementary magnet</a:t>
            </a:r>
          </a:p>
        </p:txBody>
      </p:sp>
      <p:sp>
        <p:nvSpPr>
          <p:cNvPr id="2112" name="Text Box 122"/>
          <p:cNvSpPr txBox="1">
            <a:spLocks noChangeArrowheads="1"/>
          </p:cNvSpPr>
          <p:nvPr/>
        </p:nvSpPr>
        <p:spPr bwMode="auto">
          <a:xfrm>
            <a:off x="11666530" y="2953688"/>
            <a:ext cx="2653030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i</a:t>
            </a:r>
            <a:r>
              <a:rPr lang="en-US"/>
              <a:t> = +1</a:t>
            </a:r>
          </a:p>
        </p:txBody>
      </p:sp>
      <p:sp>
        <p:nvSpPr>
          <p:cNvPr id="2113" name="Text Box 123"/>
          <p:cNvSpPr txBox="1">
            <a:spLocks noChangeArrowheads="1"/>
          </p:cNvSpPr>
          <p:nvPr/>
        </p:nvSpPr>
        <p:spPr bwMode="auto">
          <a:xfrm>
            <a:off x="11704043" y="4076089"/>
            <a:ext cx="2470288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i</a:t>
            </a:r>
            <a:r>
              <a:rPr lang="en-US"/>
              <a:t> = -1</a:t>
            </a:r>
          </a:p>
        </p:txBody>
      </p:sp>
      <p:sp>
        <p:nvSpPr>
          <p:cNvPr id="228481" name="Oval 129"/>
          <p:cNvSpPr>
            <a:spLocks noChangeArrowheads="1"/>
          </p:cNvSpPr>
          <p:nvPr/>
        </p:nvSpPr>
        <p:spPr bwMode="auto">
          <a:xfrm>
            <a:off x="2880995" y="6751285"/>
            <a:ext cx="1080373" cy="81015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28483" name="Text Box 131"/>
          <p:cNvSpPr txBox="1">
            <a:spLocks noChangeArrowheads="1"/>
          </p:cNvSpPr>
          <p:nvPr/>
        </p:nvSpPr>
        <p:spPr bwMode="auto">
          <a:xfrm>
            <a:off x="15687918" y="3780719"/>
            <a:ext cx="4998224" cy="2287675"/>
          </a:xfrm>
          <a:prstGeom prst="rect">
            <a:avLst/>
          </a:prstGeom>
          <a:solidFill>
            <a:schemeClr val="hlink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6800" i="1" dirty="0" err="1"/>
              <a:t>Blackboard</a:t>
            </a:r>
            <a:r>
              <a:rPr lang="fr-CH" sz="6800" i="1" dirty="0"/>
              <a:t>:</a:t>
            </a:r>
          </a:p>
          <a:p>
            <a:r>
              <a:rPr lang="fr-CH" sz="6800" i="1" dirty="0"/>
              <a:t>  </a:t>
            </a:r>
            <a:r>
              <a:rPr lang="fr-CH" sz="6800" i="1" dirty="0" err="1"/>
              <a:t>example</a:t>
            </a:r>
            <a:endParaRPr lang="fr-FR" sz="6800" i="1" dirty="0"/>
          </a:p>
        </p:txBody>
      </p:sp>
      <p:sp>
        <p:nvSpPr>
          <p:cNvPr id="71" name="Text Box 29"/>
          <p:cNvSpPr txBox="1">
            <a:spLocks noChangeArrowheads="1"/>
          </p:cNvSpPr>
          <p:nvPr/>
        </p:nvSpPr>
        <p:spPr bwMode="auto">
          <a:xfrm>
            <a:off x="1440497" y="-9152"/>
            <a:ext cx="10892465" cy="13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7600" b="1" dirty="0" smtClean="0">
                <a:solidFill>
                  <a:srgbClr val="FF0000"/>
                </a:solidFill>
              </a:rPr>
              <a:t>5.3 Detour</a:t>
            </a:r>
            <a:r>
              <a:rPr lang="en-US" sz="7600" b="1" dirty="0">
                <a:solidFill>
                  <a:srgbClr val="FF0000"/>
                </a:solidFill>
              </a:rPr>
              <a:t>: magnetism</a:t>
            </a:r>
            <a:endParaRPr lang="en-US" sz="6800" dirty="0">
              <a:solidFill>
                <a:srgbClr val="FF0000"/>
              </a:solidFill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>
            <a:off x="0" y="1355193"/>
            <a:ext cx="216074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3" name="Group 72"/>
          <p:cNvGrpSpPr/>
          <p:nvPr/>
        </p:nvGrpSpPr>
        <p:grpSpPr>
          <a:xfrm>
            <a:off x="11475216" y="5806106"/>
            <a:ext cx="8816697" cy="5491043"/>
            <a:chOff x="11475216" y="5806106"/>
            <a:chExt cx="8816697" cy="5491043"/>
          </a:xfrm>
        </p:grpSpPr>
        <p:sp>
          <p:nvSpPr>
            <p:cNvPr id="228411" name="Text Box 59"/>
            <p:cNvSpPr txBox="1">
              <a:spLocks noChangeArrowheads="1"/>
            </p:cNvSpPr>
            <p:nvPr/>
          </p:nvSpPr>
          <p:spPr bwMode="auto">
            <a:xfrm>
              <a:off x="11475216" y="5806106"/>
              <a:ext cx="3478577" cy="1071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dynamics</a:t>
              </a:r>
              <a:endParaRPr lang="en-US" dirty="0"/>
            </a:p>
          </p:txBody>
        </p:sp>
        <p:grpSp>
          <p:nvGrpSpPr>
            <p:cNvPr id="2" name="Group 128"/>
            <p:cNvGrpSpPr>
              <a:grpSpLocks/>
            </p:cNvGrpSpPr>
            <p:nvPr/>
          </p:nvGrpSpPr>
          <p:grpSpPr bwMode="auto">
            <a:xfrm>
              <a:off x="13467152" y="8506618"/>
              <a:ext cx="6407214" cy="2790531"/>
              <a:chOff x="3590" y="3024"/>
              <a:chExt cx="1708" cy="992"/>
            </a:xfrm>
          </p:grpSpPr>
          <p:sp>
            <p:nvSpPr>
              <p:cNvPr id="2117" name="Line 126"/>
              <p:cNvSpPr>
                <a:spLocks noChangeShapeType="1"/>
              </p:cNvSpPr>
              <p:nvPr/>
            </p:nvSpPr>
            <p:spPr bwMode="auto">
              <a:xfrm flipV="1">
                <a:off x="4320" y="3024"/>
                <a:ext cx="192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8" name="Text Box 127"/>
              <p:cNvSpPr txBox="1">
                <a:spLocks noChangeArrowheads="1"/>
              </p:cNvSpPr>
              <p:nvPr/>
            </p:nvSpPr>
            <p:spPr bwMode="auto">
              <a:xfrm>
                <a:off x="3590" y="3360"/>
                <a:ext cx="1708" cy="6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Sum over all</a:t>
                </a:r>
              </a:p>
              <a:p>
                <a:r>
                  <a:rPr lang="en-US"/>
                  <a:t>   interactions with i</a:t>
                </a:r>
              </a:p>
            </p:txBody>
          </p:sp>
        </p:grpSp>
        <p:graphicFrame>
          <p:nvGraphicFramePr>
            <p:cNvPr id="795651" name="Object 53"/>
            <p:cNvGraphicFramePr>
              <a:graphicFrameLocks noChangeAspect="1"/>
            </p:cNvGraphicFramePr>
            <p:nvPr/>
          </p:nvGraphicFramePr>
          <p:xfrm>
            <a:off x="11475216" y="6886311"/>
            <a:ext cx="8816697" cy="2092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5677" name="Equation" r:id="rId4" imgW="1447560" imgH="355320" progId="Equation.DSMT4">
                    <p:embed/>
                  </p:oleObj>
                </mc:Choice>
                <mc:Fallback>
                  <p:oleObj name="Equation" r:id="rId4" imgW="1447560" imgH="355320" progId="Equation.DSMT4">
                    <p:embed/>
                    <p:pic>
                      <p:nvPicPr>
                        <p:cNvPr id="0" name="Object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75216" y="6886311"/>
                          <a:ext cx="8816697" cy="20928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469" grpId="0" animBg="1"/>
      <p:bldP spid="228481" grpId="0" animBg="1"/>
      <p:bldP spid="22848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03385"/>
            <a:ext cx="24442615" cy="11448928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0803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4" descr="Dotted grid"/>
          <p:cNvSpPr>
            <a:spLocks noChangeArrowheads="1"/>
          </p:cNvSpPr>
          <p:nvPr/>
        </p:nvSpPr>
        <p:spPr bwMode="auto">
          <a:xfrm>
            <a:off x="2340808" y="3375642"/>
            <a:ext cx="6482239" cy="5130977"/>
          </a:xfrm>
          <a:prstGeom prst="rect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78" name="Line 5"/>
          <p:cNvSpPr>
            <a:spLocks noChangeShapeType="1"/>
          </p:cNvSpPr>
          <p:nvPr/>
        </p:nvSpPr>
        <p:spPr bwMode="auto">
          <a:xfrm flipV="1">
            <a:off x="2700933" y="3645694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79" name="Line 6"/>
          <p:cNvSpPr>
            <a:spLocks noChangeShapeType="1"/>
          </p:cNvSpPr>
          <p:nvPr/>
        </p:nvSpPr>
        <p:spPr bwMode="auto">
          <a:xfrm>
            <a:off x="3421182" y="3645694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80" name="Line 7"/>
          <p:cNvSpPr>
            <a:spLocks noChangeShapeType="1"/>
          </p:cNvSpPr>
          <p:nvPr/>
        </p:nvSpPr>
        <p:spPr bwMode="auto">
          <a:xfrm flipV="1">
            <a:off x="4141430" y="3645694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 flipV="1">
            <a:off x="5581928" y="3645694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82" name="Line 11"/>
          <p:cNvSpPr>
            <a:spLocks noChangeShapeType="1"/>
          </p:cNvSpPr>
          <p:nvPr/>
        </p:nvSpPr>
        <p:spPr bwMode="auto">
          <a:xfrm flipV="1">
            <a:off x="7022425" y="3645694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83" name="Line 13"/>
          <p:cNvSpPr>
            <a:spLocks noChangeShapeType="1"/>
          </p:cNvSpPr>
          <p:nvPr/>
        </p:nvSpPr>
        <p:spPr bwMode="auto">
          <a:xfrm flipV="1">
            <a:off x="8462923" y="3645694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84" name="Line 14"/>
          <p:cNvSpPr>
            <a:spLocks noChangeShapeType="1"/>
          </p:cNvSpPr>
          <p:nvPr/>
        </p:nvSpPr>
        <p:spPr bwMode="auto">
          <a:xfrm flipV="1">
            <a:off x="2700933" y="4455848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85" name="Line 15"/>
          <p:cNvSpPr>
            <a:spLocks noChangeShapeType="1"/>
          </p:cNvSpPr>
          <p:nvPr/>
        </p:nvSpPr>
        <p:spPr bwMode="auto">
          <a:xfrm>
            <a:off x="3421182" y="4455848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86" name="Line 16"/>
          <p:cNvSpPr>
            <a:spLocks noChangeShapeType="1"/>
          </p:cNvSpPr>
          <p:nvPr/>
        </p:nvSpPr>
        <p:spPr bwMode="auto">
          <a:xfrm flipV="1">
            <a:off x="4141430" y="4455848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87" name="Line 18"/>
          <p:cNvSpPr>
            <a:spLocks noChangeShapeType="1"/>
          </p:cNvSpPr>
          <p:nvPr/>
        </p:nvSpPr>
        <p:spPr bwMode="auto">
          <a:xfrm flipV="1">
            <a:off x="5581928" y="4455848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88" name="Line 20"/>
          <p:cNvSpPr>
            <a:spLocks noChangeShapeType="1"/>
          </p:cNvSpPr>
          <p:nvPr/>
        </p:nvSpPr>
        <p:spPr bwMode="auto">
          <a:xfrm flipV="1">
            <a:off x="7022425" y="4455848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89" name="Line 22"/>
          <p:cNvSpPr>
            <a:spLocks noChangeShapeType="1"/>
          </p:cNvSpPr>
          <p:nvPr/>
        </p:nvSpPr>
        <p:spPr bwMode="auto">
          <a:xfrm flipV="1">
            <a:off x="8462923" y="4455848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0" name="Line 23"/>
          <p:cNvSpPr>
            <a:spLocks noChangeShapeType="1"/>
          </p:cNvSpPr>
          <p:nvPr/>
        </p:nvSpPr>
        <p:spPr bwMode="auto">
          <a:xfrm flipV="1">
            <a:off x="2700933" y="5266002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1" name="Line 24"/>
          <p:cNvSpPr>
            <a:spLocks noChangeShapeType="1"/>
          </p:cNvSpPr>
          <p:nvPr/>
        </p:nvSpPr>
        <p:spPr bwMode="auto">
          <a:xfrm>
            <a:off x="3421182" y="5266002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2" name="Line 25"/>
          <p:cNvSpPr>
            <a:spLocks noChangeShapeType="1"/>
          </p:cNvSpPr>
          <p:nvPr/>
        </p:nvSpPr>
        <p:spPr bwMode="auto">
          <a:xfrm flipV="1">
            <a:off x="4141430" y="5266002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3" name="Line 27"/>
          <p:cNvSpPr>
            <a:spLocks noChangeShapeType="1"/>
          </p:cNvSpPr>
          <p:nvPr/>
        </p:nvSpPr>
        <p:spPr bwMode="auto">
          <a:xfrm flipV="1">
            <a:off x="5581928" y="5266002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4" name="Line 29"/>
          <p:cNvSpPr>
            <a:spLocks noChangeShapeType="1"/>
          </p:cNvSpPr>
          <p:nvPr/>
        </p:nvSpPr>
        <p:spPr bwMode="auto">
          <a:xfrm flipV="1">
            <a:off x="7022425" y="5266002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5" name="Line 31"/>
          <p:cNvSpPr>
            <a:spLocks noChangeShapeType="1"/>
          </p:cNvSpPr>
          <p:nvPr/>
        </p:nvSpPr>
        <p:spPr bwMode="auto">
          <a:xfrm flipV="1">
            <a:off x="8462923" y="5266002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6" name="Line 32"/>
          <p:cNvSpPr>
            <a:spLocks noChangeShapeType="1"/>
          </p:cNvSpPr>
          <p:nvPr/>
        </p:nvSpPr>
        <p:spPr bwMode="auto">
          <a:xfrm flipV="1">
            <a:off x="2700933" y="6076156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7" name="Line 33"/>
          <p:cNvSpPr>
            <a:spLocks noChangeShapeType="1"/>
          </p:cNvSpPr>
          <p:nvPr/>
        </p:nvSpPr>
        <p:spPr bwMode="auto">
          <a:xfrm>
            <a:off x="3421182" y="6076156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8" name="Line 34"/>
          <p:cNvSpPr>
            <a:spLocks noChangeShapeType="1"/>
          </p:cNvSpPr>
          <p:nvPr/>
        </p:nvSpPr>
        <p:spPr bwMode="auto">
          <a:xfrm flipV="1">
            <a:off x="4141430" y="6076156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9" name="Line 36"/>
          <p:cNvSpPr>
            <a:spLocks noChangeShapeType="1"/>
          </p:cNvSpPr>
          <p:nvPr/>
        </p:nvSpPr>
        <p:spPr bwMode="auto">
          <a:xfrm flipV="1">
            <a:off x="5581928" y="6076156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00" name="Line 38"/>
          <p:cNvSpPr>
            <a:spLocks noChangeShapeType="1"/>
          </p:cNvSpPr>
          <p:nvPr/>
        </p:nvSpPr>
        <p:spPr bwMode="auto">
          <a:xfrm>
            <a:off x="7022425" y="6076156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01" name="Line 40"/>
          <p:cNvSpPr>
            <a:spLocks noChangeShapeType="1"/>
          </p:cNvSpPr>
          <p:nvPr/>
        </p:nvSpPr>
        <p:spPr bwMode="auto">
          <a:xfrm flipV="1">
            <a:off x="8462923" y="6076156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02" name="Line 41"/>
          <p:cNvSpPr>
            <a:spLocks noChangeShapeType="1"/>
          </p:cNvSpPr>
          <p:nvPr/>
        </p:nvSpPr>
        <p:spPr bwMode="auto">
          <a:xfrm flipV="1">
            <a:off x="2700933" y="6886311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03" name="Line 42"/>
          <p:cNvSpPr>
            <a:spLocks noChangeShapeType="1"/>
          </p:cNvSpPr>
          <p:nvPr/>
        </p:nvSpPr>
        <p:spPr bwMode="auto">
          <a:xfrm>
            <a:off x="3421182" y="6886311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04" name="Line 43"/>
          <p:cNvSpPr>
            <a:spLocks noChangeShapeType="1"/>
          </p:cNvSpPr>
          <p:nvPr/>
        </p:nvSpPr>
        <p:spPr bwMode="auto">
          <a:xfrm flipV="1">
            <a:off x="4141430" y="6886311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05" name="Line 45"/>
          <p:cNvSpPr>
            <a:spLocks noChangeShapeType="1"/>
          </p:cNvSpPr>
          <p:nvPr/>
        </p:nvSpPr>
        <p:spPr bwMode="auto">
          <a:xfrm flipV="1">
            <a:off x="5581928" y="6886311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06" name="Line 47"/>
          <p:cNvSpPr>
            <a:spLocks noChangeShapeType="1"/>
          </p:cNvSpPr>
          <p:nvPr/>
        </p:nvSpPr>
        <p:spPr bwMode="auto">
          <a:xfrm flipV="1">
            <a:off x="7022425" y="6886311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07" name="Line 49"/>
          <p:cNvSpPr>
            <a:spLocks noChangeShapeType="1"/>
          </p:cNvSpPr>
          <p:nvPr/>
        </p:nvSpPr>
        <p:spPr bwMode="auto">
          <a:xfrm flipV="1">
            <a:off x="8462923" y="6886311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08" name="Line 50"/>
          <p:cNvSpPr>
            <a:spLocks noChangeShapeType="1"/>
          </p:cNvSpPr>
          <p:nvPr/>
        </p:nvSpPr>
        <p:spPr bwMode="auto">
          <a:xfrm flipV="1">
            <a:off x="2700933" y="7696465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09" name="Line 51"/>
          <p:cNvSpPr>
            <a:spLocks noChangeShapeType="1"/>
          </p:cNvSpPr>
          <p:nvPr/>
        </p:nvSpPr>
        <p:spPr bwMode="auto">
          <a:xfrm>
            <a:off x="3421182" y="7696465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10" name="Line 52"/>
          <p:cNvSpPr>
            <a:spLocks noChangeShapeType="1"/>
          </p:cNvSpPr>
          <p:nvPr/>
        </p:nvSpPr>
        <p:spPr bwMode="auto">
          <a:xfrm flipV="1">
            <a:off x="4141430" y="7696465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11" name="Line 54"/>
          <p:cNvSpPr>
            <a:spLocks noChangeShapeType="1"/>
          </p:cNvSpPr>
          <p:nvPr/>
        </p:nvSpPr>
        <p:spPr bwMode="auto">
          <a:xfrm flipV="1">
            <a:off x="5581928" y="7696465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12" name="Line 56"/>
          <p:cNvSpPr>
            <a:spLocks noChangeShapeType="1"/>
          </p:cNvSpPr>
          <p:nvPr/>
        </p:nvSpPr>
        <p:spPr bwMode="auto">
          <a:xfrm flipV="1">
            <a:off x="7022425" y="7696465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13" name="Line 58"/>
          <p:cNvSpPr>
            <a:spLocks noChangeShapeType="1"/>
          </p:cNvSpPr>
          <p:nvPr/>
        </p:nvSpPr>
        <p:spPr bwMode="auto">
          <a:xfrm flipV="1">
            <a:off x="8462923" y="7696465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30459" name="Oval 59"/>
          <p:cNvSpPr>
            <a:spLocks noChangeArrowheads="1"/>
          </p:cNvSpPr>
          <p:nvPr/>
        </p:nvSpPr>
        <p:spPr bwMode="auto">
          <a:xfrm>
            <a:off x="7202488" y="6751285"/>
            <a:ext cx="1080373" cy="81015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15" name="Line 60"/>
          <p:cNvSpPr>
            <a:spLocks noChangeShapeType="1"/>
          </p:cNvSpPr>
          <p:nvPr/>
        </p:nvSpPr>
        <p:spPr bwMode="auto">
          <a:xfrm>
            <a:off x="11343918" y="4320822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16" name="Line 61"/>
          <p:cNvSpPr>
            <a:spLocks noChangeShapeType="1"/>
          </p:cNvSpPr>
          <p:nvPr/>
        </p:nvSpPr>
        <p:spPr bwMode="auto">
          <a:xfrm flipV="1">
            <a:off x="11343918" y="3375642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17" name="Text Box 62"/>
          <p:cNvSpPr txBox="1">
            <a:spLocks noChangeArrowheads="1"/>
          </p:cNvSpPr>
          <p:nvPr/>
        </p:nvSpPr>
        <p:spPr bwMode="auto">
          <a:xfrm>
            <a:off x="11126343" y="1873483"/>
            <a:ext cx="6734275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Elementary magnet</a:t>
            </a:r>
          </a:p>
        </p:txBody>
      </p:sp>
      <p:sp>
        <p:nvSpPr>
          <p:cNvPr id="3118" name="Text Box 63"/>
          <p:cNvSpPr txBox="1">
            <a:spLocks noChangeArrowheads="1"/>
          </p:cNvSpPr>
          <p:nvPr/>
        </p:nvSpPr>
        <p:spPr bwMode="auto">
          <a:xfrm>
            <a:off x="11666530" y="2953688"/>
            <a:ext cx="2653030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i</a:t>
            </a:r>
            <a:r>
              <a:rPr lang="en-US"/>
              <a:t> = +1</a:t>
            </a:r>
          </a:p>
        </p:txBody>
      </p:sp>
      <p:sp>
        <p:nvSpPr>
          <p:cNvPr id="3119" name="Text Box 64"/>
          <p:cNvSpPr txBox="1">
            <a:spLocks noChangeArrowheads="1"/>
          </p:cNvSpPr>
          <p:nvPr/>
        </p:nvSpPr>
        <p:spPr bwMode="auto">
          <a:xfrm>
            <a:off x="11704043" y="4076089"/>
            <a:ext cx="2470288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i</a:t>
            </a:r>
            <a:r>
              <a:rPr lang="en-US"/>
              <a:t> = -1</a:t>
            </a:r>
          </a:p>
        </p:txBody>
      </p:sp>
      <p:sp>
        <p:nvSpPr>
          <p:cNvPr id="230470" name="Text Box 70"/>
          <p:cNvSpPr txBox="1">
            <a:spLocks noChangeArrowheads="1"/>
          </p:cNvSpPr>
          <p:nvPr/>
        </p:nvSpPr>
        <p:spPr bwMode="auto">
          <a:xfrm>
            <a:off x="7382551" y="9882194"/>
            <a:ext cx="3969096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blackboard</a:t>
            </a:r>
          </a:p>
        </p:txBody>
      </p:sp>
      <p:grpSp>
        <p:nvGrpSpPr>
          <p:cNvPr id="3" name="Group 89"/>
          <p:cNvGrpSpPr>
            <a:grpSpLocks/>
          </p:cNvGrpSpPr>
          <p:nvPr/>
        </p:nvGrpSpPr>
        <p:grpSpPr bwMode="auto">
          <a:xfrm>
            <a:off x="4861679" y="3645694"/>
            <a:ext cx="0" cy="4590874"/>
            <a:chOff x="1008" y="1392"/>
            <a:chExt cx="0" cy="1632"/>
          </a:xfrm>
        </p:grpSpPr>
        <p:sp>
          <p:nvSpPr>
            <p:cNvPr id="3144" name="Line 71"/>
            <p:cNvSpPr>
              <a:spLocks noChangeShapeType="1"/>
            </p:cNvSpPr>
            <p:nvPr/>
          </p:nvSpPr>
          <p:spPr bwMode="auto">
            <a:xfrm>
              <a:off x="1008" y="13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5" name="Line 72"/>
            <p:cNvSpPr>
              <a:spLocks noChangeShapeType="1"/>
            </p:cNvSpPr>
            <p:nvPr/>
          </p:nvSpPr>
          <p:spPr bwMode="auto">
            <a:xfrm>
              <a:off x="1008" y="16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6" name="Line 73"/>
            <p:cNvSpPr>
              <a:spLocks noChangeShapeType="1"/>
            </p:cNvSpPr>
            <p:nvPr/>
          </p:nvSpPr>
          <p:spPr bwMode="auto">
            <a:xfrm>
              <a:off x="1008" y="196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7" name="Line 74"/>
            <p:cNvSpPr>
              <a:spLocks noChangeShapeType="1"/>
            </p:cNvSpPr>
            <p:nvPr/>
          </p:nvSpPr>
          <p:spPr bwMode="auto">
            <a:xfrm>
              <a:off x="1008" y="225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8" name="Line 75"/>
            <p:cNvSpPr>
              <a:spLocks noChangeShapeType="1"/>
            </p:cNvSpPr>
            <p:nvPr/>
          </p:nvSpPr>
          <p:spPr bwMode="auto">
            <a:xfrm>
              <a:off x="1008" y="254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9" name="Line 76"/>
            <p:cNvSpPr>
              <a:spLocks noChangeShapeType="1"/>
            </p:cNvSpPr>
            <p:nvPr/>
          </p:nvSpPr>
          <p:spPr bwMode="auto">
            <a:xfrm>
              <a:off x="1008" y="28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90"/>
          <p:cNvGrpSpPr>
            <a:grpSpLocks/>
          </p:cNvGrpSpPr>
          <p:nvPr/>
        </p:nvGrpSpPr>
        <p:grpSpPr bwMode="auto">
          <a:xfrm>
            <a:off x="6302177" y="3645694"/>
            <a:ext cx="0" cy="4590874"/>
            <a:chOff x="1008" y="1392"/>
            <a:chExt cx="0" cy="1632"/>
          </a:xfrm>
        </p:grpSpPr>
        <p:sp>
          <p:nvSpPr>
            <p:cNvPr id="3138" name="Line 91"/>
            <p:cNvSpPr>
              <a:spLocks noChangeShapeType="1"/>
            </p:cNvSpPr>
            <p:nvPr/>
          </p:nvSpPr>
          <p:spPr bwMode="auto">
            <a:xfrm>
              <a:off x="1008" y="13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9" name="Line 92"/>
            <p:cNvSpPr>
              <a:spLocks noChangeShapeType="1"/>
            </p:cNvSpPr>
            <p:nvPr/>
          </p:nvSpPr>
          <p:spPr bwMode="auto">
            <a:xfrm>
              <a:off x="1008" y="16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0" name="Line 93"/>
            <p:cNvSpPr>
              <a:spLocks noChangeShapeType="1"/>
            </p:cNvSpPr>
            <p:nvPr/>
          </p:nvSpPr>
          <p:spPr bwMode="auto">
            <a:xfrm>
              <a:off x="1008" y="196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1" name="Line 94"/>
            <p:cNvSpPr>
              <a:spLocks noChangeShapeType="1"/>
            </p:cNvSpPr>
            <p:nvPr/>
          </p:nvSpPr>
          <p:spPr bwMode="auto">
            <a:xfrm>
              <a:off x="1008" y="225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2" name="Line 95"/>
            <p:cNvSpPr>
              <a:spLocks noChangeShapeType="1"/>
            </p:cNvSpPr>
            <p:nvPr/>
          </p:nvSpPr>
          <p:spPr bwMode="auto">
            <a:xfrm>
              <a:off x="1008" y="254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3" name="Line 96"/>
            <p:cNvSpPr>
              <a:spLocks noChangeShapeType="1"/>
            </p:cNvSpPr>
            <p:nvPr/>
          </p:nvSpPr>
          <p:spPr bwMode="auto">
            <a:xfrm>
              <a:off x="1008" y="28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24" name="Line 98"/>
          <p:cNvSpPr>
            <a:spLocks noChangeShapeType="1"/>
          </p:cNvSpPr>
          <p:nvPr/>
        </p:nvSpPr>
        <p:spPr bwMode="auto">
          <a:xfrm>
            <a:off x="7742674" y="3645694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25" name="Line 99"/>
          <p:cNvSpPr>
            <a:spLocks noChangeShapeType="1"/>
          </p:cNvSpPr>
          <p:nvPr/>
        </p:nvSpPr>
        <p:spPr bwMode="auto">
          <a:xfrm>
            <a:off x="7742674" y="4455848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26" name="Line 100"/>
          <p:cNvSpPr>
            <a:spLocks noChangeShapeType="1"/>
          </p:cNvSpPr>
          <p:nvPr/>
        </p:nvSpPr>
        <p:spPr bwMode="auto">
          <a:xfrm>
            <a:off x="7742674" y="5266002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27" name="Line 101"/>
          <p:cNvSpPr>
            <a:spLocks noChangeShapeType="1"/>
          </p:cNvSpPr>
          <p:nvPr/>
        </p:nvSpPr>
        <p:spPr bwMode="auto">
          <a:xfrm>
            <a:off x="7742674" y="6076156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28" name="Line 102"/>
          <p:cNvSpPr>
            <a:spLocks noChangeShapeType="1"/>
          </p:cNvSpPr>
          <p:nvPr/>
        </p:nvSpPr>
        <p:spPr bwMode="auto">
          <a:xfrm flipV="1">
            <a:off x="7742674" y="6886311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29" name="Line 103"/>
          <p:cNvSpPr>
            <a:spLocks noChangeShapeType="1"/>
          </p:cNvSpPr>
          <p:nvPr/>
        </p:nvSpPr>
        <p:spPr bwMode="auto">
          <a:xfrm>
            <a:off x="7742674" y="7696465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30" name="Text Box 104"/>
          <p:cNvSpPr txBox="1">
            <a:spLocks noChangeArrowheads="1"/>
          </p:cNvSpPr>
          <p:nvPr/>
        </p:nvSpPr>
        <p:spPr bwMode="auto">
          <a:xfrm>
            <a:off x="1763110" y="1738457"/>
            <a:ext cx="5839800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Anti-ferromagnet</a:t>
            </a:r>
          </a:p>
        </p:txBody>
      </p:sp>
      <p:grpSp>
        <p:nvGrpSpPr>
          <p:cNvPr id="5" name="Group 113"/>
          <p:cNvGrpSpPr>
            <a:grpSpLocks/>
          </p:cNvGrpSpPr>
          <p:nvPr/>
        </p:nvGrpSpPr>
        <p:grpSpPr bwMode="auto">
          <a:xfrm>
            <a:off x="16745781" y="2970566"/>
            <a:ext cx="2989783" cy="2590805"/>
            <a:chOff x="4464" y="1056"/>
            <a:chExt cx="797" cy="921"/>
          </a:xfrm>
        </p:grpSpPr>
        <p:sp>
          <p:nvSpPr>
            <p:cNvPr id="3132" name="Line 106"/>
            <p:cNvSpPr>
              <a:spLocks noChangeShapeType="1"/>
            </p:cNvSpPr>
            <p:nvPr/>
          </p:nvSpPr>
          <p:spPr bwMode="auto">
            <a:xfrm flipV="1">
              <a:off x="4464" y="1206"/>
              <a:ext cx="0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3" name="Text Box 107"/>
            <p:cNvSpPr txBox="1">
              <a:spLocks noChangeArrowheads="1"/>
            </p:cNvSpPr>
            <p:nvPr/>
          </p:nvSpPr>
          <p:spPr bwMode="auto">
            <a:xfrm>
              <a:off x="4569" y="1056"/>
              <a:ext cx="692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w</a:t>
              </a:r>
              <a:r>
                <a:rPr lang="en-US" baseline="-25000">
                  <a:solidFill>
                    <a:srgbClr val="FF0000"/>
                  </a:solidFill>
                </a:rPr>
                <a:t>ij</a:t>
              </a:r>
              <a:r>
                <a:rPr lang="en-US">
                  <a:solidFill>
                    <a:srgbClr val="FF0000"/>
                  </a:solidFill>
                </a:rPr>
                <a:t> = +1</a:t>
              </a:r>
            </a:p>
          </p:txBody>
        </p:sp>
        <p:sp>
          <p:nvSpPr>
            <p:cNvPr id="3134" name="Text Box 108"/>
            <p:cNvSpPr txBox="1">
              <a:spLocks noChangeArrowheads="1"/>
            </p:cNvSpPr>
            <p:nvPr/>
          </p:nvSpPr>
          <p:spPr bwMode="auto">
            <a:xfrm>
              <a:off x="4560" y="1632"/>
              <a:ext cx="644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w</a:t>
              </a:r>
              <a:r>
                <a:rPr lang="en-US" baseline="-25000">
                  <a:solidFill>
                    <a:srgbClr val="FF0000"/>
                  </a:solidFill>
                </a:rPr>
                <a:t>ij</a:t>
              </a:r>
              <a:r>
                <a:rPr lang="en-US">
                  <a:solidFill>
                    <a:srgbClr val="FF0000"/>
                  </a:solidFill>
                </a:rPr>
                <a:t> = -1</a:t>
              </a:r>
            </a:p>
          </p:txBody>
        </p:sp>
        <p:sp>
          <p:nvSpPr>
            <p:cNvPr id="3135" name="Line 109"/>
            <p:cNvSpPr>
              <a:spLocks noChangeShapeType="1"/>
            </p:cNvSpPr>
            <p:nvPr/>
          </p:nvSpPr>
          <p:spPr bwMode="auto">
            <a:xfrm flipV="1">
              <a:off x="4560" y="1200"/>
              <a:ext cx="0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6" name="Line 110"/>
            <p:cNvSpPr>
              <a:spLocks noChangeShapeType="1"/>
            </p:cNvSpPr>
            <p:nvPr/>
          </p:nvSpPr>
          <p:spPr bwMode="auto">
            <a:xfrm flipV="1">
              <a:off x="4464" y="1728"/>
              <a:ext cx="0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7" name="Line 111"/>
            <p:cNvSpPr>
              <a:spLocks noChangeShapeType="1"/>
            </p:cNvSpPr>
            <p:nvPr/>
          </p:nvSpPr>
          <p:spPr bwMode="auto">
            <a:xfrm>
              <a:off x="4560" y="1776"/>
              <a:ext cx="0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0" name="Text Box 29"/>
          <p:cNvSpPr txBox="1">
            <a:spLocks noChangeArrowheads="1"/>
          </p:cNvSpPr>
          <p:nvPr/>
        </p:nvSpPr>
        <p:spPr bwMode="auto">
          <a:xfrm>
            <a:off x="1440497" y="-9152"/>
            <a:ext cx="10892465" cy="13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7600" b="1" dirty="0" smtClean="0">
                <a:solidFill>
                  <a:srgbClr val="FF0000"/>
                </a:solidFill>
              </a:rPr>
              <a:t>5.3 Detour</a:t>
            </a:r>
            <a:r>
              <a:rPr lang="en-US" sz="7600" b="1" dirty="0">
                <a:solidFill>
                  <a:srgbClr val="FF0000"/>
                </a:solidFill>
              </a:rPr>
              <a:t>: magnetism</a:t>
            </a:r>
            <a:endParaRPr lang="en-US" sz="6800" dirty="0">
              <a:solidFill>
                <a:srgbClr val="FF0000"/>
              </a:solidFill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>
            <a:off x="0" y="1355193"/>
            <a:ext cx="216074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2" name="Group 81"/>
          <p:cNvGrpSpPr/>
          <p:nvPr/>
        </p:nvGrpSpPr>
        <p:grpSpPr>
          <a:xfrm>
            <a:off x="11105493" y="5806106"/>
            <a:ext cx="9744075" cy="5491043"/>
            <a:chOff x="11105493" y="5806106"/>
            <a:chExt cx="9744075" cy="5491043"/>
          </a:xfrm>
        </p:grpSpPr>
        <p:sp>
          <p:nvSpPr>
            <p:cNvPr id="83" name="Text Box 59"/>
            <p:cNvSpPr txBox="1">
              <a:spLocks noChangeArrowheads="1"/>
            </p:cNvSpPr>
            <p:nvPr/>
          </p:nvSpPr>
          <p:spPr bwMode="auto">
            <a:xfrm>
              <a:off x="11475216" y="5806106"/>
              <a:ext cx="3478577" cy="1071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dynamics</a:t>
              </a:r>
              <a:endParaRPr lang="en-US" dirty="0"/>
            </a:p>
          </p:txBody>
        </p:sp>
        <p:grpSp>
          <p:nvGrpSpPr>
            <p:cNvPr id="84" name="Group 128"/>
            <p:cNvGrpSpPr>
              <a:grpSpLocks/>
            </p:cNvGrpSpPr>
            <p:nvPr/>
          </p:nvGrpSpPr>
          <p:grpSpPr bwMode="auto">
            <a:xfrm>
              <a:off x="13467152" y="8506618"/>
              <a:ext cx="6407214" cy="2790531"/>
              <a:chOff x="3590" y="3024"/>
              <a:chExt cx="1708" cy="992"/>
            </a:xfrm>
          </p:grpSpPr>
          <p:sp>
            <p:nvSpPr>
              <p:cNvPr id="86" name="Line 126"/>
              <p:cNvSpPr>
                <a:spLocks noChangeShapeType="1"/>
              </p:cNvSpPr>
              <p:nvPr/>
            </p:nvSpPr>
            <p:spPr bwMode="auto">
              <a:xfrm flipV="1">
                <a:off x="4320" y="3024"/>
                <a:ext cx="192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Text Box 127"/>
              <p:cNvSpPr txBox="1">
                <a:spLocks noChangeArrowheads="1"/>
              </p:cNvSpPr>
              <p:nvPr/>
            </p:nvSpPr>
            <p:spPr bwMode="auto">
              <a:xfrm>
                <a:off x="3590" y="3360"/>
                <a:ext cx="1708" cy="6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Sum over all</a:t>
                </a:r>
              </a:p>
              <a:p>
                <a:r>
                  <a:rPr lang="en-US"/>
                  <a:t>   interactions with i</a:t>
                </a:r>
              </a:p>
            </p:txBody>
          </p:sp>
        </p:grpSp>
        <p:graphicFrame>
          <p:nvGraphicFramePr>
            <p:cNvPr id="85" name="Object 53"/>
            <p:cNvGraphicFramePr>
              <a:graphicFrameLocks noChangeAspect="1"/>
            </p:cNvGraphicFramePr>
            <p:nvPr/>
          </p:nvGraphicFramePr>
          <p:xfrm>
            <a:off x="11105493" y="6886575"/>
            <a:ext cx="9744075" cy="2092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6701" name="Equation" r:id="rId4" imgW="1600200" imgH="355320" progId="Equation.DSMT4">
                    <p:embed/>
                  </p:oleObj>
                </mc:Choice>
                <mc:Fallback>
                  <p:oleObj name="Equation" r:id="rId4" imgW="1600200" imgH="355320" progId="Equation.DSMT4">
                    <p:embed/>
                    <p:pic>
                      <p:nvPicPr>
                        <p:cNvPr id="0" name="Object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05493" y="6886575"/>
                          <a:ext cx="9744075" cy="2092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0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0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59" grpId="0" animBg="1"/>
      <p:bldP spid="230470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440498" y="22379"/>
            <a:ext cx="17282035" cy="13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7600" b="1" dirty="0" smtClean="0">
                <a:solidFill>
                  <a:srgbClr val="FF0000"/>
                </a:solidFill>
              </a:rPr>
              <a:t>5.3 Magnetism and memory patterns</a:t>
            </a:r>
            <a:endParaRPr lang="en-US" sz="6800" dirty="0">
              <a:solidFill>
                <a:srgbClr val="FF0000"/>
              </a:solidFill>
            </a:endParaRPr>
          </a:p>
        </p:txBody>
      </p:sp>
      <p:sp>
        <p:nvSpPr>
          <p:cNvPr id="4101" name="Rectangle 4" descr="Dotted grid"/>
          <p:cNvSpPr>
            <a:spLocks noChangeArrowheads="1"/>
          </p:cNvSpPr>
          <p:nvPr/>
        </p:nvSpPr>
        <p:spPr bwMode="auto">
          <a:xfrm>
            <a:off x="2340808" y="3375642"/>
            <a:ext cx="6482239" cy="5130977"/>
          </a:xfrm>
          <a:prstGeom prst="rect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02" name="Text Box 44"/>
          <p:cNvSpPr txBox="1">
            <a:spLocks noChangeArrowheads="1"/>
          </p:cNvSpPr>
          <p:nvPr/>
        </p:nvSpPr>
        <p:spPr bwMode="auto">
          <a:xfrm>
            <a:off x="11126344" y="1873483"/>
            <a:ext cx="5796519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Elementary pixel</a:t>
            </a:r>
          </a:p>
        </p:txBody>
      </p:sp>
      <p:sp>
        <p:nvSpPr>
          <p:cNvPr id="4103" name="Text Box 45"/>
          <p:cNvSpPr txBox="1">
            <a:spLocks noChangeArrowheads="1"/>
          </p:cNvSpPr>
          <p:nvPr/>
        </p:nvSpPr>
        <p:spPr bwMode="auto">
          <a:xfrm>
            <a:off x="11666530" y="2953688"/>
            <a:ext cx="2653030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i</a:t>
            </a:r>
            <a:r>
              <a:rPr lang="en-US"/>
              <a:t> = +1</a:t>
            </a:r>
          </a:p>
        </p:txBody>
      </p:sp>
      <p:sp>
        <p:nvSpPr>
          <p:cNvPr id="4104" name="Text Box 46"/>
          <p:cNvSpPr txBox="1">
            <a:spLocks noChangeArrowheads="1"/>
          </p:cNvSpPr>
          <p:nvPr/>
        </p:nvSpPr>
        <p:spPr bwMode="auto">
          <a:xfrm>
            <a:off x="11704043" y="4076089"/>
            <a:ext cx="2470288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i</a:t>
            </a:r>
            <a:r>
              <a:rPr lang="en-US"/>
              <a:t> = -1</a:t>
            </a:r>
          </a:p>
        </p:txBody>
      </p:sp>
      <p:sp>
        <p:nvSpPr>
          <p:cNvPr id="232499" name="Text Box 51"/>
          <p:cNvSpPr txBox="1">
            <a:spLocks noChangeArrowheads="1"/>
          </p:cNvSpPr>
          <p:nvPr/>
        </p:nvSpPr>
        <p:spPr bwMode="auto">
          <a:xfrm>
            <a:off x="1252708" y="1873483"/>
            <a:ext cx="3969096" cy="1071957"/>
          </a:xfrm>
          <a:prstGeom prst="rect">
            <a:avLst/>
          </a:prstGeom>
          <a:solidFill>
            <a:srgbClr val="0076FF"/>
          </a:solidFill>
          <a:ln w="9525">
            <a:solidFill>
              <a:srgbClr val="0076FF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blackboard</a:t>
            </a:r>
          </a:p>
        </p:txBody>
      </p:sp>
      <p:sp>
        <p:nvSpPr>
          <p:cNvPr id="4107" name="Text Box 75"/>
          <p:cNvSpPr txBox="1">
            <a:spLocks noChangeArrowheads="1"/>
          </p:cNvSpPr>
          <p:nvPr/>
        </p:nvSpPr>
        <p:spPr bwMode="auto">
          <a:xfrm>
            <a:off x="17139672" y="2565489"/>
            <a:ext cx="2802110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w</a:t>
            </a:r>
            <a:r>
              <a:rPr lang="en-US" baseline="-25000">
                <a:solidFill>
                  <a:srgbClr val="FF0000"/>
                </a:solidFill>
              </a:rPr>
              <a:t>ij</a:t>
            </a:r>
            <a:r>
              <a:rPr lang="en-US">
                <a:solidFill>
                  <a:srgbClr val="FF0000"/>
                </a:solidFill>
              </a:rPr>
              <a:t> = +1</a:t>
            </a:r>
          </a:p>
        </p:txBody>
      </p:sp>
      <p:sp>
        <p:nvSpPr>
          <p:cNvPr id="4108" name="Text Box 76"/>
          <p:cNvSpPr txBox="1">
            <a:spLocks noChangeArrowheads="1"/>
          </p:cNvSpPr>
          <p:nvPr/>
        </p:nvSpPr>
        <p:spPr bwMode="auto">
          <a:xfrm>
            <a:off x="17105909" y="4590875"/>
            <a:ext cx="2619367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w</a:t>
            </a:r>
            <a:r>
              <a:rPr lang="en-US" baseline="-25000">
                <a:solidFill>
                  <a:srgbClr val="FF0000"/>
                </a:solidFill>
              </a:rPr>
              <a:t>ij</a:t>
            </a:r>
            <a:r>
              <a:rPr lang="en-US">
                <a:solidFill>
                  <a:srgbClr val="FF0000"/>
                </a:solidFill>
              </a:rPr>
              <a:t> = -1</a:t>
            </a:r>
          </a:p>
        </p:txBody>
      </p:sp>
      <p:sp>
        <p:nvSpPr>
          <p:cNvPr id="4109" name="Rectangle 82"/>
          <p:cNvSpPr>
            <a:spLocks noChangeArrowheads="1"/>
          </p:cNvSpPr>
          <p:nvPr/>
        </p:nvSpPr>
        <p:spPr bwMode="auto">
          <a:xfrm>
            <a:off x="5221804" y="5806105"/>
            <a:ext cx="360124" cy="27005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10" name="Rectangle 83"/>
          <p:cNvSpPr>
            <a:spLocks noChangeArrowheads="1"/>
          </p:cNvSpPr>
          <p:nvPr/>
        </p:nvSpPr>
        <p:spPr bwMode="auto">
          <a:xfrm>
            <a:off x="5221804" y="6346208"/>
            <a:ext cx="360124" cy="27005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11" name="Rectangle 84"/>
          <p:cNvSpPr>
            <a:spLocks noChangeArrowheads="1"/>
          </p:cNvSpPr>
          <p:nvPr/>
        </p:nvSpPr>
        <p:spPr bwMode="auto">
          <a:xfrm>
            <a:off x="5221804" y="5266003"/>
            <a:ext cx="360124" cy="27005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12" name="Rectangle 85"/>
          <p:cNvSpPr>
            <a:spLocks noChangeArrowheads="1"/>
          </p:cNvSpPr>
          <p:nvPr/>
        </p:nvSpPr>
        <p:spPr bwMode="auto">
          <a:xfrm>
            <a:off x="5221804" y="6076157"/>
            <a:ext cx="360124" cy="27005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13" name="Rectangle 86"/>
          <p:cNvSpPr>
            <a:spLocks noChangeArrowheads="1"/>
          </p:cNvSpPr>
          <p:nvPr/>
        </p:nvSpPr>
        <p:spPr bwMode="auto">
          <a:xfrm>
            <a:off x="5221804" y="5536054"/>
            <a:ext cx="360124" cy="27005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14" name="Rectangle 87"/>
          <p:cNvSpPr>
            <a:spLocks noChangeArrowheads="1"/>
          </p:cNvSpPr>
          <p:nvPr/>
        </p:nvSpPr>
        <p:spPr bwMode="auto">
          <a:xfrm>
            <a:off x="4861679" y="4995951"/>
            <a:ext cx="360124" cy="27005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15" name="Rectangle 88"/>
          <p:cNvSpPr>
            <a:spLocks noChangeArrowheads="1"/>
          </p:cNvSpPr>
          <p:nvPr/>
        </p:nvSpPr>
        <p:spPr bwMode="auto">
          <a:xfrm>
            <a:off x="4501555" y="4995951"/>
            <a:ext cx="360124" cy="27005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16" name="Rectangle 89"/>
          <p:cNvSpPr>
            <a:spLocks noChangeArrowheads="1"/>
          </p:cNvSpPr>
          <p:nvPr/>
        </p:nvSpPr>
        <p:spPr bwMode="auto">
          <a:xfrm>
            <a:off x="5581928" y="4995951"/>
            <a:ext cx="360124" cy="27005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17" name="Rectangle 90"/>
          <p:cNvSpPr>
            <a:spLocks noChangeArrowheads="1"/>
          </p:cNvSpPr>
          <p:nvPr/>
        </p:nvSpPr>
        <p:spPr bwMode="auto">
          <a:xfrm>
            <a:off x="5221804" y="4995951"/>
            <a:ext cx="360124" cy="27005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18" name="Rectangle 91"/>
          <p:cNvSpPr>
            <a:spLocks noChangeArrowheads="1"/>
          </p:cNvSpPr>
          <p:nvPr/>
        </p:nvSpPr>
        <p:spPr bwMode="auto">
          <a:xfrm>
            <a:off x="5942053" y="4995951"/>
            <a:ext cx="360124" cy="27005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19" name="Rectangle 92"/>
          <p:cNvSpPr>
            <a:spLocks noChangeArrowheads="1"/>
          </p:cNvSpPr>
          <p:nvPr/>
        </p:nvSpPr>
        <p:spPr bwMode="auto">
          <a:xfrm>
            <a:off x="5221804" y="6616260"/>
            <a:ext cx="360124" cy="27005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0" name="Rectangle 93"/>
          <p:cNvSpPr>
            <a:spLocks noChangeArrowheads="1"/>
          </p:cNvSpPr>
          <p:nvPr/>
        </p:nvSpPr>
        <p:spPr bwMode="auto">
          <a:xfrm>
            <a:off x="10803732" y="4455848"/>
            <a:ext cx="360124" cy="2700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1" name="Rectangle 94"/>
          <p:cNvSpPr>
            <a:spLocks noChangeArrowheads="1"/>
          </p:cNvSpPr>
          <p:nvPr/>
        </p:nvSpPr>
        <p:spPr bwMode="auto">
          <a:xfrm>
            <a:off x="10803732" y="3375643"/>
            <a:ext cx="360124" cy="27005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2" name="Rectangle 95"/>
          <p:cNvSpPr>
            <a:spLocks noChangeArrowheads="1"/>
          </p:cNvSpPr>
          <p:nvPr/>
        </p:nvSpPr>
        <p:spPr bwMode="auto">
          <a:xfrm>
            <a:off x="5221804" y="6886311"/>
            <a:ext cx="360124" cy="27005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3" name="Rectangle 96"/>
          <p:cNvSpPr>
            <a:spLocks noChangeArrowheads="1"/>
          </p:cNvSpPr>
          <p:nvPr/>
        </p:nvSpPr>
        <p:spPr bwMode="auto">
          <a:xfrm>
            <a:off x="6302177" y="4995951"/>
            <a:ext cx="360124" cy="27005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4" name="Rectangle 97"/>
          <p:cNvSpPr>
            <a:spLocks noChangeArrowheads="1"/>
          </p:cNvSpPr>
          <p:nvPr/>
        </p:nvSpPr>
        <p:spPr bwMode="auto">
          <a:xfrm>
            <a:off x="4141431" y="4995951"/>
            <a:ext cx="360124" cy="27005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5" name="Text Box 98"/>
          <p:cNvSpPr txBox="1">
            <a:spLocks noChangeArrowheads="1"/>
          </p:cNvSpPr>
          <p:nvPr/>
        </p:nvSpPr>
        <p:spPr bwMode="auto">
          <a:xfrm>
            <a:off x="17203443" y="3400961"/>
            <a:ext cx="2802110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w</a:t>
            </a:r>
            <a:r>
              <a:rPr lang="en-US" baseline="-25000">
                <a:solidFill>
                  <a:srgbClr val="FF0000"/>
                </a:solidFill>
              </a:rPr>
              <a:t>ij</a:t>
            </a:r>
            <a:r>
              <a:rPr lang="en-US">
                <a:solidFill>
                  <a:srgbClr val="FF0000"/>
                </a:solidFill>
              </a:rPr>
              <a:t> = +1</a:t>
            </a:r>
          </a:p>
        </p:txBody>
      </p:sp>
      <p:sp>
        <p:nvSpPr>
          <p:cNvPr id="4126" name="Rectangle 99"/>
          <p:cNvSpPr>
            <a:spLocks noChangeArrowheads="1"/>
          </p:cNvSpPr>
          <p:nvPr/>
        </p:nvSpPr>
        <p:spPr bwMode="auto">
          <a:xfrm>
            <a:off x="15665411" y="2970566"/>
            <a:ext cx="360124" cy="27005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7" name="Rectangle 100"/>
          <p:cNvSpPr>
            <a:spLocks noChangeArrowheads="1"/>
          </p:cNvSpPr>
          <p:nvPr/>
        </p:nvSpPr>
        <p:spPr bwMode="auto">
          <a:xfrm>
            <a:off x="16745784" y="2970566"/>
            <a:ext cx="360124" cy="27005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8" name="Rectangle 101"/>
          <p:cNvSpPr>
            <a:spLocks noChangeArrowheads="1"/>
          </p:cNvSpPr>
          <p:nvPr/>
        </p:nvSpPr>
        <p:spPr bwMode="auto">
          <a:xfrm>
            <a:off x="16745784" y="4995951"/>
            <a:ext cx="360124" cy="27005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9" name="Rectangle 102"/>
          <p:cNvSpPr>
            <a:spLocks noChangeArrowheads="1"/>
          </p:cNvSpPr>
          <p:nvPr/>
        </p:nvSpPr>
        <p:spPr bwMode="auto">
          <a:xfrm>
            <a:off x="15665411" y="4995951"/>
            <a:ext cx="360124" cy="2700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30" name="Rectangle 103"/>
          <p:cNvSpPr>
            <a:spLocks noChangeArrowheads="1"/>
          </p:cNvSpPr>
          <p:nvPr/>
        </p:nvSpPr>
        <p:spPr bwMode="auto">
          <a:xfrm>
            <a:off x="15665411" y="3780720"/>
            <a:ext cx="360124" cy="2700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31" name="Rectangle 104"/>
          <p:cNvSpPr>
            <a:spLocks noChangeArrowheads="1"/>
          </p:cNvSpPr>
          <p:nvPr/>
        </p:nvSpPr>
        <p:spPr bwMode="auto">
          <a:xfrm>
            <a:off x="16745784" y="3780720"/>
            <a:ext cx="360124" cy="2700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32" name="Line 105"/>
          <p:cNvSpPr>
            <a:spLocks noChangeShapeType="1"/>
          </p:cNvSpPr>
          <p:nvPr/>
        </p:nvSpPr>
        <p:spPr bwMode="auto">
          <a:xfrm>
            <a:off x="16025535" y="3105591"/>
            <a:ext cx="720249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33" name="Line 106"/>
          <p:cNvSpPr>
            <a:spLocks noChangeShapeType="1"/>
          </p:cNvSpPr>
          <p:nvPr/>
        </p:nvSpPr>
        <p:spPr bwMode="auto">
          <a:xfrm>
            <a:off x="16025535" y="3915745"/>
            <a:ext cx="720249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34" name="Line 107"/>
          <p:cNvSpPr>
            <a:spLocks noChangeShapeType="1"/>
          </p:cNvSpPr>
          <p:nvPr/>
        </p:nvSpPr>
        <p:spPr bwMode="auto">
          <a:xfrm>
            <a:off x="16025535" y="5130977"/>
            <a:ext cx="720249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35" name="Text Box 110"/>
          <p:cNvSpPr txBox="1">
            <a:spLocks noChangeArrowheads="1"/>
          </p:cNvSpPr>
          <p:nvPr/>
        </p:nvSpPr>
        <p:spPr bwMode="auto">
          <a:xfrm>
            <a:off x="932206" y="8747290"/>
            <a:ext cx="10543010" cy="19491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Hopfield </a:t>
            </a:r>
            <a:r>
              <a:rPr lang="en-US" dirty="0" smtClean="0">
                <a:solidFill>
                  <a:srgbClr val="FF0000"/>
                </a:solidFill>
              </a:rPr>
              <a:t>model: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Several patterns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 next section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0" y="1355193"/>
            <a:ext cx="216074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11105493" y="5806106"/>
            <a:ext cx="9744075" cy="5491043"/>
            <a:chOff x="11105493" y="5806106"/>
            <a:chExt cx="9744075" cy="5491043"/>
          </a:xfrm>
        </p:grpSpPr>
        <p:sp>
          <p:nvSpPr>
            <p:cNvPr id="44" name="Text Box 59"/>
            <p:cNvSpPr txBox="1">
              <a:spLocks noChangeArrowheads="1"/>
            </p:cNvSpPr>
            <p:nvPr/>
          </p:nvSpPr>
          <p:spPr bwMode="auto">
            <a:xfrm>
              <a:off x="11475216" y="5806106"/>
              <a:ext cx="3478577" cy="1071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dynamics</a:t>
              </a:r>
              <a:endParaRPr lang="en-US" dirty="0"/>
            </a:p>
          </p:txBody>
        </p:sp>
        <p:grpSp>
          <p:nvGrpSpPr>
            <p:cNvPr id="45" name="Group 128"/>
            <p:cNvGrpSpPr>
              <a:grpSpLocks/>
            </p:cNvGrpSpPr>
            <p:nvPr/>
          </p:nvGrpSpPr>
          <p:grpSpPr bwMode="auto">
            <a:xfrm>
              <a:off x="13467152" y="8506618"/>
              <a:ext cx="6407214" cy="2790531"/>
              <a:chOff x="3590" y="3024"/>
              <a:chExt cx="1708" cy="992"/>
            </a:xfrm>
          </p:grpSpPr>
          <p:sp>
            <p:nvSpPr>
              <p:cNvPr id="47" name="Line 126"/>
              <p:cNvSpPr>
                <a:spLocks noChangeShapeType="1"/>
              </p:cNvSpPr>
              <p:nvPr/>
            </p:nvSpPr>
            <p:spPr bwMode="auto">
              <a:xfrm flipV="1">
                <a:off x="4320" y="3024"/>
                <a:ext cx="192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Text Box 127"/>
              <p:cNvSpPr txBox="1">
                <a:spLocks noChangeArrowheads="1"/>
              </p:cNvSpPr>
              <p:nvPr/>
            </p:nvSpPr>
            <p:spPr bwMode="auto">
              <a:xfrm>
                <a:off x="3590" y="3360"/>
                <a:ext cx="1708" cy="6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Sum over all</a:t>
                </a:r>
              </a:p>
              <a:p>
                <a:r>
                  <a:rPr lang="en-US"/>
                  <a:t>   interactions with i</a:t>
                </a:r>
              </a:p>
            </p:txBody>
          </p:sp>
        </p:grpSp>
        <p:graphicFrame>
          <p:nvGraphicFramePr>
            <p:cNvPr id="46" name="Object 53"/>
            <p:cNvGraphicFramePr>
              <a:graphicFrameLocks noChangeAspect="1"/>
            </p:cNvGraphicFramePr>
            <p:nvPr/>
          </p:nvGraphicFramePr>
          <p:xfrm>
            <a:off x="11105493" y="6886575"/>
            <a:ext cx="9744075" cy="2092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7725" name="Equation" r:id="rId4" imgW="1600200" imgH="355320" progId="Equation.DSMT4">
                    <p:embed/>
                  </p:oleObj>
                </mc:Choice>
                <mc:Fallback>
                  <p:oleObj name="Equation" r:id="rId4" imgW="1600200" imgH="355320" progId="Equation.DSMT4">
                    <p:embed/>
                    <p:pic>
                      <p:nvPicPr>
                        <p:cNvPr id="0" name="Object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05493" y="6886575"/>
                          <a:ext cx="9744075" cy="2092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2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2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99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pic>
        <p:nvPicPr>
          <p:cNvPr id="18435" name="Picture 3" descr="cajal1-n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194" y="4769288"/>
            <a:ext cx="8546780" cy="702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ipe_cervel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0499" y="2025385"/>
            <a:ext cx="4141429" cy="274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88194" y="-103142"/>
            <a:ext cx="4664799" cy="1118124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5.1. memory</a:t>
            </a:r>
            <a:endParaRPr lang="en-US" sz="8000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138092"/>
            <a:ext cx="216074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861391" y="4295695"/>
            <a:ext cx="5485802" cy="832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11"/>
          <p:cNvSpPr/>
          <p:nvPr/>
        </p:nvSpPr>
        <p:spPr>
          <a:xfrm>
            <a:off x="3756692" y="3985121"/>
            <a:ext cx="2941622" cy="832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TextBox 12"/>
          <p:cNvSpPr txBox="1"/>
          <p:nvPr/>
        </p:nvSpPr>
        <p:spPr>
          <a:xfrm>
            <a:off x="15217897" y="2166588"/>
            <a:ext cx="5836854" cy="2723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FF0000"/>
                </a:solidFill>
              </a:rPr>
              <a:t>-</a:t>
            </a:r>
            <a:r>
              <a:rPr lang="fr-CH" dirty="0" err="1" smtClean="0">
                <a:solidFill>
                  <a:srgbClr val="FF0000"/>
                </a:solidFill>
              </a:rPr>
              <a:t>president</a:t>
            </a:r>
            <a:endParaRPr lang="fr-CH" dirty="0" smtClean="0">
              <a:solidFill>
                <a:srgbClr val="FF0000"/>
              </a:solidFill>
            </a:endParaRPr>
          </a:p>
          <a:p>
            <a:r>
              <a:rPr lang="fr-CH" dirty="0" smtClean="0">
                <a:solidFill>
                  <a:srgbClr val="FF0000"/>
                </a:solidFill>
              </a:rPr>
              <a:t>-first </a:t>
            </a:r>
            <a:r>
              <a:rPr lang="fr-CH" dirty="0" err="1" smtClean="0">
                <a:solidFill>
                  <a:srgbClr val="FF0000"/>
                </a:solidFill>
              </a:rPr>
              <a:t>day</a:t>
            </a:r>
            <a:r>
              <a:rPr lang="fr-CH" dirty="0" smtClean="0">
                <a:solidFill>
                  <a:srgbClr val="FF0000"/>
                </a:solidFill>
              </a:rPr>
              <a:t> at EPFL</a:t>
            </a:r>
          </a:p>
          <a:p>
            <a:r>
              <a:rPr lang="en-US" smtClean="0">
                <a:solidFill>
                  <a:srgbClr val="FF0000"/>
                </a:solidFill>
              </a:rPr>
              <a:t>-apple</a:t>
            </a:r>
            <a:endParaRPr lang="fr-CH" dirty="0" smtClean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593615" y="6692545"/>
            <a:ext cx="11081880" cy="2723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Our memory has multiple aspects</a:t>
            </a:r>
          </a:p>
          <a:p>
            <a:r>
              <a:rPr lang="en-US" dirty="0"/>
              <a:t> </a:t>
            </a:r>
            <a:r>
              <a:rPr lang="en-US" dirty="0" smtClean="0"/>
              <a:t>- recent and far-back</a:t>
            </a:r>
          </a:p>
          <a:p>
            <a:r>
              <a:rPr lang="en-US" dirty="0"/>
              <a:t> </a:t>
            </a:r>
            <a:r>
              <a:rPr lang="en-US" dirty="0" smtClean="0"/>
              <a:t>- events, places, facts, concepts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7948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337618" y="180035"/>
            <a:ext cx="21094681" cy="13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7600" b="1" dirty="0"/>
              <a:t>Exercise </a:t>
            </a:r>
            <a:r>
              <a:rPr lang="en-US" sz="7600" b="1" dirty="0" smtClean="0"/>
              <a:t>1</a:t>
            </a:r>
            <a:r>
              <a:rPr lang="en-US" sz="7600" b="1" dirty="0"/>
              <a:t>: Associative  memory (1 pattern)</a:t>
            </a:r>
            <a:endParaRPr lang="en-US" sz="6800" dirty="0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1126344" y="1873483"/>
            <a:ext cx="5796519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Elementary pixel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1666530" y="2953688"/>
            <a:ext cx="2653030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i</a:t>
            </a:r>
            <a:r>
              <a:rPr lang="en-US"/>
              <a:t> = +1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1704043" y="4076089"/>
            <a:ext cx="2470288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i</a:t>
            </a:r>
            <a:r>
              <a:rPr lang="en-US"/>
              <a:t> = -1</a:t>
            </a:r>
          </a:p>
        </p:txBody>
      </p:sp>
      <p:sp>
        <p:nvSpPr>
          <p:cNvPr id="5129" name="Text Box 13"/>
          <p:cNvSpPr txBox="1">
            <a:spLocks noChangeArrowheads="1"/>
          </p:cNvSpPr>
          <p:nvPr/>
        </p:nvSpPr>
        <p:spPr bwMode="auto">
          <a:xfrm>
            <a:off x="17139672" y="2565489"/>
            <a:ext cx="2802110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w</a:t>
            </a:r>
            <a:r>
              <a:rPr lang="en-US" baseline="-25000">
                <a:solidFill>
                  <a:srgbClr val="FF0000"/>
                </a:solidFill>
              </a:rPr>
              <a:t>ij</a:t>
            </a:r>
            <a:r>
              <a:rPr lang="en-US">
                <a:solidFill>
                  <a:srgbClr val="FF0000"/>
                </a:solidFill>
              </a:rPr>
              <a:t> = +1</a:t>
            </a:r>
          </a:p>
        </p:txBody>
      </p:sp>
      <p:sp>
        <p:nvSpPr>
          <p:cNvPr id="5131" name="Rectangle 26"/>
          <p:cNvSpPr>
            <a:spLocks noChangeArrowheads="1"/>
          </p:cNvSpPr>
          <p:nvPr/>
        </p:nvSpPr>
        <p:spPr bwMode="auto">
          <a:xfrm>
            <a:off x="10803732" y="4455848"/>
            <a:ext cx="360124" cy="2700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132" name="Rectangle 27"/>
          <p:cNvSpPr>
            <a:spLocks noChangeArrowheads="1"/>
          </p:cNvSpPr>
          <p:nvPr/>
        </p:nvSpPr>
        <p:spPr bwMode="auto">
          <a:xfrm>
            <a:off x="10803732" y="3375643"/>
            <a:ext cx="360124" cy="27005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133" name="Text Box 31"/>
          <p:cNvSpPr txBox="1">
            <a:spLocks noChangeArrowheads="1"/>
          </p:cNvSpPr>
          <p:nvPr/>
        </p:nvSpPr>
        <p:spPr bwMode="auto">
          <a:xfrm>
            <a:off x="17203443" y="3400961"/>
            <a:ext cx="2802110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w</a:t>
            </a:r>
            <a:r>
              <a:rPr lang="en-US" baseline="-25000">
                <a:solidFill>
                  <a:srgbClr val="FF0000"/>
                </a:solidFill>
              </a:rPr>
              <a:t>ij</a:t>
            </a:r>
            <a:r>
              <a:rPr lang="en-US">
                <a:solidFill>
                  <a:srgbClr val="FF0000"/>
                </a:solidFill>
              </a:rPr>
              <a:t> = +1</a:t>
            </a:r>
          </a:p>
        </p:txBody>
      </p:sp>
      <p:sp>
        <p:nvSpPr>
          <p:cNvPr id="5134" name="Rectangle 32"/>
          <p:cNvSpPr>
            <a:spLocks noChangeArrowheads="1"/>
          </p:cNvSpPr>
          <p:nvPr/>
        </p:nvSpPr>
        <p:spPr bwMode="auto">
          <a:xfrm>
            <a:off x="15665411" y="2970566"/>
            <a:ext cx="360124" cy="27005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135" name="Rectangle 33"/>
          <p:cNvSpPr>
            <a:spLocks noChangeArrowheads="1"/>
          </p:cNvSpPr>
          <p:nvPr/>
        </p:nvSpPr>
        <p:spPr bwMode="auto">
          <a:xfrm>
            <a:off x="16745784" y="2970566"/>
            <a:ext cx="360124" cy="27005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138" name="Rectangle 36"/>
          <p:cNvSpPr>
            <a:spLocks noChangeArrowheads="1"/>
          </p:cNvSpPr>
          <p:nvPr/>
        </p:nvSpPr>
        <p:spPr bwMode="auto">
          <a:xfrm>
            <a:off x="15665411" y="3780720"/>
            <a:ext cx="360124" cy="2700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139" name="Rectangle 37"/>
          <p:cNvSpPr>
            <a:spLocks noChangeArrowheads="1"/>
          </p:cNvSpPr>
          <p:nvPr/>
        </p:nvSpPr>
        <p:spPr bwMode="auto">
          <a:xfrm>
            <a:off x="16745784" y="3780720"/>
            <a:ext cx="360124" cy="2700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140" name="Line 38"/>
          <p:cNvSpPr>
            <a:spLocks noChangeShapeType="1"/>
          </p:cNvSpPr>
          <p:nvPr/>
        </p:nvSpPr>
        <p:spPr bwMode="auto">
          <a:xfrm>
            <a:off x="16025535" y="3105591"/>
            <a:ext cx="720249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141" name="Line 39"/>
          <p:cNvSpPr>
            <a:spLocks noChangeShapeType="1"/>
          </p:cNvSpPr>
          <p:nvPr/>
        </p:nvSpPr>
        <p:spPr bwMode="auto">
          <a:xfrm>
            <a:off x="16025535" y="3915745"/>
            <a:ext cx="720249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143" name="Text Box 41"/>
          <p:cNvSpPr txBox="1">
            <a:spLocks noChangeArrowheads="1"/>
          </p:cNvSpPr>
          <p:nvPr/>
        </p:nvSpPr>
        <p:spPr bwMode="auto">
          <a:xfrm>
            <a:off x="82530" y="7523996"/>
            <a:ext cx="13288955" cy="370344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9 neurons</a:t>
            </a:r>
          </a:p>
          <a:p>
            <a:r>
              <a:rPr lang="en-US"/>
              <a:t>    - define appropriate weights</a:t>
            </a:r>
          </a:p>
          <a:p>
            <a:r>
              <a:rPr lang="en-US"/>
              <a:t>    - what happens if one neuron wrong?</a:t>
            </a:r>
          </a:p>
          <a:p>
            <a:r>
              <a:rPr lang="en-US"/>
              <a:t>   - what happens if </a:t>
            </a:r>
            <a:r>
              <a:rPr lang="en-US" i="1"/>
              <a:t>n</a:t>
            </a:r>
            <a:r>
              <a:rPr lang="en-US"/>
              <a:t> neurons wrong? </a:t>
            </a:r>
          </a:p>
        </p:txBody>
      </p:sp>
      <p:sp>
        <p:nvSpPr>
          <p:cNvPr id="5144" name="Rectangle 42"/>
          <p:cNvSpPr>
            <a:spLocks noChangeArrowheads="1"/>
          </p:cNvSpPr>
          <p:nvPr/>
        </p:nvSpPr>
        <p:spPr bwMode="auto">
          <a:xfrm>
            <a:off x="-86280" y="1519039"/>
            <a:ext cx="21607465" cy="10633274"/>
          </a:xfrm>
          <a:prstGeom prst="rect">
            <a:avLst/>
          </a:prstGeom>
          <a:solidFill>
            <a:srgbClr val="FF9900">
              <a:alpha val="27843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5100" dirty="0"/>
          </a:p>
        </p:txBody>
      </p:sp>
      <p:sp>
        <p:nvSpPr>
          <p:cNvPr id="5145" name="Text Box 43"/>
          <p:cNvSpPr txBox="1">
            <a:spLocks noChangeArrowheads="1"/>
          </p:cNvSpPr>
          <p:nvPr/>
        </p:nvSpPr>
        <p:spPr bwMode="auto">
          <a:xfrm>
            <a:off x="-5831711" y="3945615"/>
            <a:ext cx="5432637" cy="194912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1" i="1" dirty="0" err="1"/>
              <a:t>Next</a:t>
            </a:r>
            <a:r>
              <a:rPr lang="fr-CH" b="1" i="1" dirty="0"/>
              <a:t> lecture </a:t>
            </a:r>
            <a:r>
              <a:rPr lang="fr-CH" b="1" i="1" dirty="0" err="1"/>
              <a:t>at</a:t>
            </a:r>
            <a:endParaRPr lang="fr-CH" b="1" i="1" dirty="0"/>
          </a:p>
          <a:p>
            <a:r>
              <a:rPr lang="fr-CH" dirty="0"/>
              <a:t>   </a:t>
            </a:r>
            <a:r>
              <a:rPr lang="fr-CH" dirty="0" smtClean="0"/>
              <a:t>10h15</a:t>
            </a:r>
            <a:endParaRPr lang="fr-FR" dirty="0"/>
          </a:p>
        </p:txBody>
      </p:sp>
      <p:sp>
        <p:nvSpPr>
          <p:cNvPr id="5146" name="Rectangle 44"/>
          <p:cNvSpPr>
            <a:spLocks noChangeArrowheads="1"/>
          </p:cNvSpPr>
          <p:nvPr/>
        </p:nvSpPr>
        <p:spPr bwMode="auto">
          <a:xfrm>
            <a:off x="4167691" y="5055027"/>
            <a:ext cx="2550881" cy="19156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147" name="Rectangle 45"/>
          <p:cNvSpPr>
            <a:spLocks noChangeArrowheads="1"/>
          </p:cNvSpPr>
          <p:nvPr/>
        </p:nvSpPr>
        <p:spPr bwMode="auto">
          <a:xfrm>
            <a:off x="5019235" y="5055027"/>
            <a:ext cx="851545" cy="191567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148" name="Rectangle 46"/>
          <p:cNvSpPr>
            <a:spLocks noChangeArrowheads="1"/>
          </p:cNvSpPr>
          <p:nvPr/>
        </p:nvSpPr>
        <p:spPr bwMode="auto">
          <a:xfrm>
            <a:off x="5221804" y="5423532"/>
            <a:ext cx="360124" cy="27005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149" name="Rectangle 47"/>
          <p:cNvSpPr>
            <a:spLocks noChangeArrowheads="1"/>
          </p:cNvSpPr>
          <p:nvPr/>
        </p:nvSpPr>
        <p:spPr bwMode="auto">
          <a:xfrm>
            <a:off x="5221804" y="6160548"/>
            <a:ext cx="360124" cy="27005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150" name="Rectangle 48"/>
          <p:cNvSpPr>
            <a:spLocks noChangeArrowheads="1"/>
          </p:cNvSpPr>
          <p:nvPr/>
        </p:nvSpPr>
        <p:spPr bwMode="auto">
          <a:xfrm>
            <a:off x="5221804" y="5679520"/>
            <a:ext cx="360124" cy="27005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151" name="Rectangle 49"/>
          <p:cNvSpPr>
            <a:spLocks noChangeArrowheads="1"/>
          </p:cNvSpPr>
          <p:nvPr/>
        </p:nvSpPr>
        <p:spPr bwMode="auto">
          <a:xfrm>
            <a:off x="5221804" y="6430599"/>
            <a:ext cx="360124" cy="27005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152" name="Rectangle 50"/>
          <p:cNvSpPr>
            <a:spLocks noChangeArrowheads="1"/>
          </p:cNvSpPr>
          <p:nvPr/>
        </p:nvSpPr>
        <p:spPr bwMode="auto">
          <a:xfrm>
            <a:off x="4861679" y="5890496"/>
            <a:ext cx="360124" cy="27005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153" name="Rectangle 51"/>
          <p:cNvSpPr>
            <a:spLocks noChangeArrowheads="1"/>
          </p:cNvSpPr>
          <p:nvPr/>
        </p:nvSpPr>
        <p:spPr bwMode="auto">
          <a:xfrm>
            <a:off x="4501555" y="5890496"/>
            <a:ext cx="360124" cy="27005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154" name="Rectangle 52"/>
          <p:cNvSpPr>
            <a:spLocks noChangeArrowheads="1"/>
          </p:cNvSpPr>
          <p:nvPr/>
        </p:nvSpPr>
        <p:spPr bwMode="auto">
          <a:xfrm>
            <a:off x="5581928" y="5890496"/>
            <a:ext cx="360124" cy="27005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155" name="Rectangle 53"/>
          <p:cNvSpPr>
            <a:spLocks noChangeArrowheads="1"/>
          </p:cNvSpPr>
          <p:nvPr/>
        </p:nvSpPr>
        <p:spPr bwMode="auto">
          <a:xfrm>
            <a:off x="5221804" y="5890496"/>
            <a:ext cx="360124" cy="27005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156" name="Rectangle 54"/>
          <p:cNvSpPr>
            <a:spLocks noChangeArrowheads="1"/>
          </p:cNvSpPr>
          <p:nvPr/>
        </p:nvSpPr>
        <p:spPr bwMode="auto">
          <a:xfrm>
            <a:off x="4167691" y="5735780"/>
            <a:ext cx="2550881" cy="59636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157" name="Rectangle 55"/>
          <p:cNvSpPr>
            <a:spLocks noChangeArrowheads="1"/>
          </p:cNvSpPr>
          <p:nvPr/>
        </p:nvSpPr>
        <p:spPr bwMode="auto">
          <a:xfrm>
            <a:off x="5221804" y="5170359"/>
            <a:ext cx="360124" cy="27005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158" name="Rectangle 56"/>
          <p:cNvSpPr>
            <a:spLocks noChangeArrowheads="1"/>
          </p:cNvSpPr>
          <p:nvPr/>
        </p:nvSpPr>
        <p:spPr bwMode="auto">
          <a:xfrm>
            <a:off x="6302177" y="5890496"/>
            <a:ext cx="360124" cy="27005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159" name="Rectangle 57"/>
          <p:cNvSpPr>
            <a:spLocks noChangeArrowheads="1"/>
          </p:cNvSpPr>
          <p:nvPr/>
        </p:nvSpPr>
        <p:spPr bwMode="auto">
          <a:xfrm>
            <a:off x="4141431" y="5890496"/>
            <a:ext cx="360124" cy="27005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11105493" y="5806106"/>
            <a:ext cx="9744075" cy="5491043"/>
            <a:chOff x="11105493" y="5806106"/>
            <a:chExt cx="9744075" cy="5491043"/>
          </a:xfrm>
        </p:grpSpPr>
        <p:sp>
          <p:nvSpPr>
            <p:cNvPr id="43" name="Text Box 59"/>
            <p:cNvSpPr txBox="1">
              <a:spLocks noChangeArrowheads="1"/>
            </p:cNvSpPr>
            <p:nvPr/>
          </p:nvSpPr>
          <p:spPr bwMode="auto">
            <a:xfrm>
              <a:off x="11475216" y="5806106"/>
              <a:ext cx="3478577" cy="1071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dynamics</a:t>
              </a:r>
              <a:endParaRPr lang="en-US" dirty="0"/>
            </a:p>
          </p:txBody>
        </p:sp>
        <p:grpSp>
          <p:nvGrpSpPr>
            <p:cNvPr id="44" name="Group 128"/>
            <p:cNvGrpSpPr>
              <a:grpSpLocks/>
            </p:cNvGrpSpPr>
            <p:nvPr/>
          </p:nvGrpSpPr>
          <p:grpSpPr bwMode="auto">
            <a:xfrm>
              <a:off x="13467152" y="8506618"/>
              <a:ext cx="6407214" cy="2790531"/>
              <a:chOff x="3590" y="3024"/>
              <a:chExt cx="1708" cy="992"/>
            </a:xfrm>
          </p:grpSpPr>
          <p:sp>
            <p:nvSpPr>
              <p:cNvPr id="46" name="Line 126"/>
              <p:cNvSpPr>
                <a:spLocks noChangeShapeType="1"/>
              </p:cNvSpPr>
              <p:nvPr/>
            </p:nvSpPr>
            <p:spPr bwMode="auto">
              <a:xfrm flipV="1">
                <a:off x="4320" y="3024"/>
                <a:ext cx="192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Text Box 127"/>
              <p:cNvSpPr txBox="1">
                <a:spLocks noChangeArrowheads="1"/>
              </p:cNvSpPr>
              <p:nvPr/>
            </p:nvSpPr>
            <p:spPr bwMode="auto">
              <a:xfrm>
                <a:off x="3590" y="3360"/>
                <a:ext cx="1708" cy="6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Sum over all</a:t>
                </a:r>
              </a:p>
              <a:p>
                <a:r>
                  <a:rPr lang="en-US"/>
                  <a:t>   interactions with i</a:t>
                </a:r>
              </a:p>
            </p:txBody>
          </p:sp>
        </p:grpSp>
        <p:graphicFrame>
          <p:nvGraphicFramePr>
            <p:cNvPr id="45" name="Object 53"/>
            <p:cNvGraphicFramePr>
              <a:graphicFrameLocks noChangeAspect="1"/>
            </p:cNvGraphicFramePr>
            <p:nvPr/>
          </p:nvGraphicFramePr>
          <p:xfrm>
            <a:off x="11105493" y="6886575"/>
            <a:ext cx="9744075" cy="2092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8749" name="Equation" r:id="rId4" imgW="1600200" imgH="355320" progId="Equation.DSMT4">
                    <p:embed/>
                  </p:oleObj>
                </mc:Choice>
                <mc:Fallback>
                  <p:oleObj name="Equation" r:id="rId4" imgW="1600200" imgH="355320" progId="Equation.DSMT4">
                    <p:embed/>
                    <p:pic>
                      <p:nvPicPr>
                        <p:cNvPr id="0" name="Object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05493" y="6886575"/>
                          <a:ext cx="9744075" cy="2092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extBox 1"/>
          <p:cNvSpPr txBox="1"/>
          <p:nvPr/>
        </p:nvSpPr>
        <p:spPr>
          <a:xfrm>
            <a:off x="2405933" y="2769704"/>
            <a:ext cx="6185400" cy="9694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Exercises: later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2910016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</a:t>
            </a:r>
            <a:br>
              <a:rPr lang="en-US" dirty="0" smtClean="0">
                <a:latin typeface="Impact" charset="0"/>
                <a:cs typeface="Impact" charset="0"/>
              </a:rPr>
            </a:br>
            <a:r>
              <a:rPr lang="en-US" dirty="0" smtClean="0">
                <a:latin typeface="Impact" charset="0"/>
                <a:cs typeface="Impact" charset="0"/>
              </a:rPr>
              <a:t>of Neural Networks</a:t>
            </a:r>
            <a:br>
              <a:rPr lang="en-US" dirty="0" smtClean="0">
                <a:latin typeface="Impact" charset="0"/>
                <a:cs typeface="Impact" charset="0"/>
              </a:rPr>
            </a:b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952340" y="5693660"/>
            <a:ext cx="10160829" cy="320427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Week 5 </a:t>
            </a:r>
            <a:endParaRPr lang="en-US" sz="5400" dirty="0">
              <a:latin typeface="Arial Narrow" pitchFamily="34" charset="0"/>
              <a:ea typeface="ＭＳ Ｐゴシック" pitchFamily="34" charset="-128"/>
            </a:endParaRPr>
          </a:p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NETWORKS of NEURONS and</a:t>
            </a:r>
          </a:p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ASSOCIATIVE MEMORY</a:t>
            </a:r>
            <a:endParaRPr lang="en-US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2" y="889793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185359" y="984103"/>
            <a:ext cx="10422104" cy="10852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5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Introduction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          - networks of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neuron</a:t>
            </a:r>
            <a:endParaRPr lang="fr-CH" sz="5400" b="1" dirty="0" smtClean="0"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          -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systems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for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computing</a:t>
            </a:r>
            <a:endParaRPr lang="fr-CH" sz="5400" b="1" dirty="0" smtClean="0"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    - associative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memory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endParaRPr lang="fr-CH" sz="3600" noProof="0" dirty="0" smtClean="0"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5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Classification by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similarity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5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 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Detour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: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Magnetic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Materials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000" b="1" dirty="0" smtClean="0">
                <a:latin typeface="Arial Narrow" pitchFamily="34" charset="0"/>
                <a:cs typeface="ＭＳ Ｐゴシック" charset="0"/>
              </a:rPr>
              <a:t>        </a:t>
            </a:r>
            <a:endParaRPr kumimoji="0" lang="fr-CH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5.4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Hopfield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Model</a:t>
            </a:r>
            <a:endParaRPr kumimoji="0" lang="fr-CH" sz="60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endParaRPr lang="fr-CH" sz="4000" b="1" baseline="0" dirty="0" smtClean="0"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5.5 Learning of Associations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endParaRPr kumimoji="0" lang="fr-CH" sz="28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5.6 Storage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Capacity</a:t>
            </a:r>
            <a:endParaRPr lang="fr-CH" sz="5400" b="1" dirty="0" smtClean="0"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6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</a:t>
            </a:r>
            <a:endParaRPr kumimoji="0" lang="fr-CH" sz="5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529390" y="0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Week </a:t>
            </a:r>
            <a:r>
              <a:rPr lang="en-US" sz="6000" b="1" dirty="0" smtClean="0">
                <a:solidFill>
                  <a:srgbClr val="FF0000"/>
                </a:solidFill>
                <a:latin typeface="Arial Narrow" pitchFamily="34" charset="0"/>
                <a:cs typeface="Arial Narrow" charset="0"/>
              </a:rPr>
              <a:t>5: Networks of Neurons-Introduction</a:t>
            </a:r>
            <a:endParaRPr kumimoji="0" lang="en-US" sz="6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Arial Narrow" charset="0"/>
            </a:endParaRPr>
          </a:p>
        </p:txBody>
      </p:sp>
      <p:grpSp>
        <p:nvGrpSpPr>
          <p:cNvPr id="3" name="Group 10"/>
          <p:cNvGrpSpPr/>
          <p:nvPr/>
        </p:nvGrpSpPr>
        <p:grpSpPr>
          <a:xfrm>
            <a:off x="11193379" y="984103"/>
            <a:ext cx="312822" cy="659981"/>
            <a:chOff x="11381873" y="2275724"/>
            <a:chExt cx="312822" cy="659981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 flipV="1">
            <a:off x="11498181" y="7345072"/>
            <a:ext cx="9765629" cy="151349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11185359" y="4605702"/>
            <a:ext cx="312822" cy="659981"/>
            <a:chOff x="11381873" y="2275724"/>
            <a:chExt cx="312822" cy="65998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0"/>
          <p:cNvGrpSpPr/>
          <p:nvPr/>
        </p:nvGrpSpPr>
        <p:grpSpPr>
          <a:xfrm>
            <a:off x="11211635" y="6113935"/>
            <a:ext cx="312822" cy="659981"/>
            <a:chOff x="11381873" y="2275724"/>
            <a:chExt cx="312822" cy="65998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-28642" y="-126124"/>
            <a:ext cx="19841133" cy="13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7600" b="1" dirty="0" smtClean="0">
                <a:solidFill>
                  <a:srgbClr val="FF0000"/>
                </a:solidFill>
              </a:rPr>
              <a:t>5.4 Hopfield Model of Associative Memory</a:t>
            </a:r>
            <a:endParaRPr lang="en-US" sz="6800" dirty="0">
              <a:solidFill>
                <a:srgbClr val="FF0000"/>
              </a:solidFill>
            </a:endParaRPr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14716335" y="6346209"/>
            <a:ext cx="3478577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dynamics</a:t>
            </a:r>
            <a:endParaRPr lang="en-US"/>
          </a:p>
        </p:txBody>
      </p:sp>
      <p:sp>
        <p:nvSpPr>
          <p:cNvPr id="6150" name="Rectangle 4" descr="Dotted grid"/>
          <p:cNvSpPr>
            <a:spLocks noChangeArrowheads="1"/>
          </p:cNvSpPr>
          <p:nvPr/>
        </p:nvSpPr>
        <p:spPr bwMode="auto">
          <a:xfrm>
            <a:off x="180062" y="1485283"/>
            <a:ext cx="6482239" cy="5130977"/>
          </a:xfrm>
          <a:prstGeom prst="rect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3437141" y="9260530"/>
            <a:ext cx="4764145" cy="1938186"/>
            <a:chOff x="3582" y="3024"/>
            <a:chExt cx="1270" cy="689"/>
          </a:xfrm>
        </p:grpSpPr>
        <p:sp>
          <p:nvSpPr>
            <p:cNvPr id="6197" name="Line 10"/>
            <p:cNvSpPr>
              <a:spLocks noChangeShapeType="1"/>
            </p:cNvSpPr>
            <p:nvPr/>
          </p:nvSpPr>
          <p:spPr bwMode="auto">
            <a:xfrm flipV="1">
              <a:off x="4416" y="3024"/>
              <a:ext cx="96" cy="1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8" name="Text Box 11"/>
            <p:cNvSpPr txBox="1">
              <a:spLocks noChangeArrowheads="1"/>
            </p:cNvSpPr>
            <p:nvPr/>
          </p:nvSpPr>
          <p:spPr bwMode="auto">
            <a:xfrm>
              <a:off x="3582" y="3221"/>
              <a:ext cx="1270" cy="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/>
                <a:t>Sum over all</a:t>
              </a:r>
            </a:p>
            <a:p>
              <a:r>
                <a:rPr lang="en-US" sz="4200" dirty="0"/>
                <a:t>   interactions with </a:t>
              </a:r>
              <a:r>
                <a:rPr lang="en-US" sz="4200" dirty="0" err="1"/>
                <a:t>i</a:t>
              </a:r>
              <a:endParaRPr lang="en-US" dirty="0"/>
            </a:p>
          </p:txBody>
        </p:sp>
      </p:grpSp>
      <p:sp>
        <p:nvSpPr>
          <p:cNvPr id="6152" name="Rectangle 15"/>
          <p:cNvSpPr>
            <a:spLocks noChangeArrowheads="1"/>
          </p:cNvSpPr>
          <p:nvPr/>
        </p:nvSpPr>
        <p:spPr bwMode="auto">
          <a:xfrm>
            <a:off x="3061057" y="3915746"/>
            <a:ext cx="360124" cy="27005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153" name="Rectangle 16"/>
          <p:cNvSpPr>
            <a:spLocks noChangeArrowheads="1"/>
          </p:cNvSpPr>
          <p:nvPr/>
        </p:nvSpPr>
        <p:spPr bwMode="auto">
          <a:xfrm>
            <a:off x="3061057" y="4455848"/>
            <a:ext cx="360124" cy="27005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154" name="Rectangle 17"/>
          <p:cNvSpPr>
            <a:spLocks noChangeArrowheads="1"/>
          </p:cNvSpPr>
          <p:nvPr/>
        </p:nvSpPr>
        <p:spPr bwMode="auto">
          <a:xfrm>
            <a:off x="3061057" y="3375643"/>
            <a:ext cx="360124" cy="27005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155" name="Rectangle 18"/>
          <p:cNvSpPr>
            <a:spLocks noChangeArrowheads="1"/>
          </p:cNvSpPr>
          <p:nvPr/>
        </p:nvSpPr>
        <p:spPr bwMode="auto">
          <a:xfrm>
            <a:off x="3061057" y="4185797"/>
            <a:ext cx="360124" cy="27005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156" name="Rectangle 19"/>
          <p:cNvSpPr>
            <a:spLocks noChangeArrowheads="1"/>
          </p:cNvSpPr>
          <p:nvPr/>
        </p:nvSpPr>
        <p:spPr bwMode="auto">
          <a:xfrm>
            <a:off x="3061057" y="3645694"/>
            <a:ext cx="360124" cy="27005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157" name="Rectangle 20"/>
          <p:cNvSpPr>
            <a:spLocks noChangeArrowheads="1"/>
          </p:cNvSpPr>
          <p:nvPr/>
        </p:nvSpPr>
        <p:spPr bwMode="auto">
          <a:xfrm>
            <a:off x="2700933" y="3105591"/>
            <a:ext cx="360124" cy="27005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158" name="Rectangle 21"/>
          <p:cNvSpPr>
            <a:spLocks noChangeArrowheads="1"/>
          </p:cNvSpPr>
          <p:nvPr/>
        </p:nvSpPr>
        <p:spPr bwMode="auto">
          <a:xfrm>
            <a:off x="2340809" y="3105591"/>
            <a:ext cx="360124" cy="27005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159" name="Rectangle 22"/>
          <p:cNvSpPr>
            <a:spLocks noChangeArrowheads="1"/>
          </p:cNvSpPr>
          <p:nvPr/>
        </p:nvSpPr>
        <p:spPr bwMode="auto">
          <a:xfrm>
            <a:off x="3421182" y="3105591"/>
            <a:ext cx="360124" cy="27005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160" name="Rectangle 23"/>
          <p:cNvSpPr>
            <a:spLocks noChangeArrowheads="1"/>
          </p:cNvSpPr>
          <p:nvPr/>
        </p:nvSpPr>
        <p:spPr bwMode="auto">
          <a:xfrm>
            <a:off x="3061057" y="3105591"/>
            <a:ext cx="360124" cy="27005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161" name="Rectangle 24"/>
          <p:cNvSpPr>
            <a:spLocks noChangeArrowheads="1"/>
          </p:cNvSpPr>
          <p:nvPr/>
        </p:nvSpPr>
        <p:spPr bwMode="auto">
          <a:xfrm>
            <a:off x="3781306" y="3105591"/>
            <a:ext cx="360124" cy="27005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162" name="Rectangle 25"/>
          <p:cNvSpPr>
            <a:spLocks noChangeArrowheads="1"/>
          </p:cNvSpPr>
          <p:nvPr/>
        </p:nvSpPr>
        <p:spPr bwMode="auto">
          <a:xfrm>
            <a:off x="3061057" y="4725900"/>
            <a:ext cx="360124" cy="27005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163" name="Rectangle 26"/>
          <p:cNvSpPr>
            <a:spLocks noChangeArrowheads="1"/>
          </p:cNvSpPr>
          <p:nvPr/>
        </p:nvSpPr>
        <p:spPr bwMode="auto">
          <a:xfrm>
            <a:off x="8642985" y="3240617"/>
            <a:ext cx="360124" cy="2700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164" name="Rectangle 28"/>
          <p:cNvSpPr>
            <a:spLocks noChangeArrowheads="1"/>
          </p:cNvSpPr>
          <p:nvPr/>
        </p:nvSpPr>
        <p:spPr bwMode="auto">
          <a:xfrm>
            <a:off x="3061057" y="4995951"/>
            <a:ext cx="360124" cy="27005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165" name="Rectangle 29"/>
          <p:cNvSpPr>
            <a:spLocks noChangeArrowheads="1"/>
          </p:cNvSpPr>
          <p:nvPr/>
        </p:nvSpPr>
        <p:spPr bwMode="auto">
          <a:xfrm>
            <a:off x="4141431" y="3105591"/>
            <a:ext cx="360124" cy="27005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166" name="Rectangle 30"/>
          <p:cNvSpPr>
            <a:spLocks noChangeArrowheads="1"/>
          </p:cNvSpPr>
          <p:nvPr/>
        </p:nvSpPr>
        <p:spPr bwMode="auto">
          <a:xfrm>
            <a:off x="1980684" y="3105591"/>
            <a:ext cx="360124" cy="27005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167" name="Text Box 41"/>
          <p:cNvSpPr txBox="1">
            <a:spLocks noChangeArrowheads="1"/>
          </p:cNvSpPr>
          <p:nvPr/>
        </p:nvSpPr>
        <p:spPr bwMode="auto">
          <a:xfrm>
            <a:off x="1866989" y="9578196"/>
            <a:ext cx="5269131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Hopfield model</a:t>
            </a:r>
          </a:p>
        </p:txBody>
      </p:sp>
      <p:sp>
        <p:nvSpPr>
          <p:cNvPr id="6168" name="Rectangle 73" descr="Dotted grid"/>
          <p:cNvSpPr>
            <a:spLocks noChangeArrowheads="1"/>
          </p:cNvSpPr>
          <p:nvPr/>
        </p:nvSpPr>
        <p:spPr bwMode="auto">
          <a:xfrm>
            <a:off x="6842363" y="1485283"/>
            <a:ext cx="6482239" cy="5130977"/>
          </a:xfrm>
          <a:prstGeom prst="rect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169" name="Rectangle 74"/>
          <p:cNvSpPr>
            <a:spLocks noChangeArrowheads="1"/>
          </p:cNvSpPr>
          <p:nvPr/>
        </p:nvSpPr>
        <p:spPr bwMode="auto">
          <a:xfrm>
            <a:off x="10443607" y="4725900"/>
            <a:ext cx="360124" cy="27005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170" name="Rectangle 75"/>
          <p:cNvSpPr>
            <a:spLocks noChangeArrowheads="1"/>
          </p:cNvSpPr>
          <p:nvPr/>
        </p:nvSpPr>
        <p:spPr bwMode="auto">
          <a:xfrm>
            <a:off x="9003110" y="3645694"/>
            <a:ext cx="360124" cy="27005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171" name="Rectangle 76"/>
          <p:cNvSpPr>
            <a:spLocks noChangeArrowheads="1"/>
          </p:cNvSpPr>
          <p:nvPr/>
        </p:nvSpPr>
        <p:spPr bwMode="auto">
          <a:xfrm>
            <a:off x="9003110" y="4185797"/>
            <a:ext cx="360124" cy="27005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172" name="Rectangle 77"/>
          <p:cNvSpPr>
            <a:spLocks noChangeArrowheads="1"/>
          </p:cNvSpPr>
          <p:nvPr/>
        </p:nvSpPr>
        <p:spPr bwMode="auto">
          <a:xfrm>
            <a:off x="9363234" y="3105591"/>
            <a:ext cx="360124" cy="27005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173" name="Rectangle 78"/>
          <p:cNvSpPr>
            <a:spLocks noChangeArrowheads="1"/>
          </p:cNvSpPr>
          <p:nvPr/>
        </p:nvSpPr>
        <p:spPr bwMode="auto">
          <a:xfrm>
            <a:off x="9003110" y="3915746"/>
            <a:ext cx="360124" cy="27005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174" name="Rectangle 79"/>
          <p:cNvSpPr>
            <a:spLocks noChangeArrowheads="1"/>
          </p:cNvSpPr>
          <p:nvPr/>
        </p:nvSpPr>
        <p:spPr bwMode="auto">
          <a:xfrm>
            <a:off x="10443607" y="3915746"/>
            <a:ext cx="360124" cy="27005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175" name="Rectangle 80"/>
          <p:cNvSpPr>
            <a:spLocks noChangeArrowheads="1"/>
          </p:cNvSpPr>
          <p:nvPr/>
        </p:nvSpPr>
        <p:spPr bwMode="auto">
          <a:xfrm>
            <a:off x="9723359" y="2970566"/>
            <a:ext cx="360124" cy="27005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176" name="Rectangle 81"/>
          <p:cNvSpPr>
            <a:spLocks noChangeArrowheads="1"/>
          </p:cNvSpPr>
          <p:nvPr/>
        </p:nvSpPr>
        <p:spPr bwMode="auto">
          <a:xfrm>
            <a:off x="9183172" y="3375643"/>
            <a:ext cx="360124" cy="27005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177" name="Rectangle 82"/>
          <p:cNvSpPr>
            <a:spLocks noChangeArrowheads="1"/>
          </p:cNvSpPr>
          <p:nvPr/>
        </p:nvSpPr>
        <p:spPr bwMode="auto">
          <a:xfrm>
            <a:off x="9903421" y="2970566"/>
            <a:ext cx="360124" cy="27005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178" name="Rectangle 83"/>
          <p:cNvSpPr>
            <a:spLocks noChangeArrowheads="1"/>
          </p:cNvSpPr>
          <p:nvPr/>
        </p:nvSpPr>
        <p:spPr bwMode="auto">
          <a:xfrm>
            <a:off x="10263545" y="3375643"/>
            <a:ext cx="360124" cy="27005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179" name="Rectangle 84"/>
          <p:cNvSpPr>
            <a:spLocks noChangeArrowheads="1"/>
          </p:cNvSpPr>
          <p:nvPr/>
        </p:nvSpPr>
        <p:spPr bwMode="auto">
          <a:xfrm>
            <a:off x="10083483" y="3105591"/>
            <a:ext cx="360124" cy="27005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180" name="Rectangle 85"/>
          <p:cNvSpPr>
            <a:spLocks noChangeArrowheads="1"/>
          </p:cNvSpPr>
          <p:nvPr/>
        </p:nvSpPr>
        <p:spPr bwMode="auto">
          <a:xfrm>
            <a:off x="10443607" y="3645694"/>
            <a:ext cx="360124" cy="27005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181" name="Rectangle 86"/>
          <p:cNvSpPr>
            <a:spLocks noChangeArrowheads="1"/>
          </p:cNvSpPr>
          <p:nvPr/>
        </p:nvSpPr>
        <p:spPr bwMode="auto">
          <a:xfrm>
            <a:off x="9003110" y="4455848"/>
            <a:ext cx="360124" cy="27005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182" name="Rectangle 87"/>
          <p:cNvSpPr>
            <a:spLocks noChangeArrowheads="1"/>
          </p:cNvSpPr>
          <p:nvPr/>
        </p:nvSpPr>
        <p:spPr bwMode="auto">
          <a:xfrm>
            <a:off x="10443607" y="4185797"/>
            <a:ext cx="360124" cy="27005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183" name="Rectangle 88"/>
          <p:cNvSpPr>
            <a:spLocks noChangeArrowheads="1"/>
          </p:cNvSpPr>
          <p:nvPr/>
        </p:nvSpPr>
        <p:spPr bwMode="auto">
          <a:xfrm>
            <a:off x="10443607" y="4455848"/>
            <a:ext cx="360124" cy="27005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184" name="Rectangle 89"/>
          <p:cNvSpPr>
            <a:spLocks noChangeArrowheads="1"/>
          </p:cNvSpPr>
          <p:nvPr/>
        </p:nvSpPr>
        <p:spPr bwMode="auto">
          <a:xfrm>
            <a:off x="9363234" y="4050771"/>
            <a:ext cx="360124" cy="27005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185" name="Rectangle 90"/>
          <p:cNvSpPr>
            <a:spLocks noChangeArrowheads="1"/>
          </p:cNvSpPr>
          <p:nvPr/>
        </p:nvSpPr>
        <p:spPr bwMode="auto">
          <a:xfrm>
            <a:off x="9723359" y="4050771"/>
            <a:ext cx="360124" cy="27005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186" name="Rectangle 91"/>
          <p:cNvSpPr>
            <a:spLocks noChangeArrowheads="1"/>
          </p:cNvSpPr>
          <p:nvPr/>
        </p:nvSpPr>
        <p:spPr bwMode="auto">
          <a:xfrm>
            <a:off x="10083483" y="4050771"/>
            <a:ext cx="360124" cy="27005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187" name="Rectangle 92"/>
          <p:cNvSpPr>
            <a:spLocks noChangeArrowheads="1"/>
          </p:cNvSpPr>
          <p:nvPr/>
        </p:nvSpPr>
        <p:spPr bwMode="auto">
          <a:xfrm>
            <a:off x="9003110" y="4725900"/>
            <a:ext cx="360124" cy="27005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188" name="Rectangle 93"/>
          <p:cNvSpPr>
            <a:spLocks noChangeArrowheads="1"/>
          </p:cNvSpPr>
          <p:nvPr/>
        </p:nvSpPr>
        <p:spPr bwMode="auto">
          <a:xfrm>
            <a:off x="9003110" y="4995951"/>
            <a:ext cx="360124" cy="27005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189" name="Rectangle 94"/>
          <p:cNvSpPr>
            <a:spLocks noChangeArrowheads="1"/>
          </p:cNvSpPr>
          <p:nvPr/>
        </p:nvSpPr>
        <p:spPr bwMode="auto">
          <a:xfrm>
            <a:off x="10443607" y="4995951"/>
            <a:ext cx="360124" cy="27005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190" name="Text Box 95"/>
          <p:cNvSpPr txBox="1">
            <a:spLocks noChangeArrowheads="1"/>
          </p:cNvSpPr>
          <p:nvPr/>
        </p:nvSpPr>
        <p:spPr bwMode="auto">
          <a:xfrm>
            <a:off x="1042861" y="6734407"/>
            <a:ext cx="3521858" cy="224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Prototype</a:t>
            </a:r>
          </a:p>
          <a:p>
            <a:r>
              <a:rPr lang="en-US" dirty="0"/>
              <a:t>    </a:t>
            </a:r>
            <a:r>
              <a:rPr lang="en-US" sz="7600" dirty="0"/>
              <a:t>p</a:t>
            </a:r>
            <a:r>
              <a:rPr lang="en-US" sz="7600" baseline="30000" dirty="0"/>
              <a:t>1</a:t>
            </a:r>
            <a:endParaRPr lang="en-US" dirty="0"/>
          </a:p>
        </p:txBody>
      </p:sp>
      <p:sp>
        <p:nvSpPr>
          <p:cNvPr id="6191" name="Text Box 96"/>
          <p:cNvSpPr txBox="1">
            <a:spLocks noChangeArrowheads="1"/>
          </p:cNvSpPr>
          <p:nvPr/>
        </p:nvSpPr>
        <p:spPr bwMode="auto">
          <a:xfrm>
            <a:off x="6921141" y="6695024"/>
            <a:ext cx="3521858" cy="224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Prototype</a:t>
            </a:r>
          </a:p>
          <a:p>
            <a:r>
              <a:rPr lang="en-US" dirty="0"/>
              <a:t>    </a:t>
            </a:r>
            <a:r>
              <a:rPr lang="en-US" sz="7600" dirty="0"/>
              <a:t>p</a:t>
            </a:r>
            <a:r>
              <a:rPr lang="en-US" sz="7600" baseline="30000" dirty="0"/>
              <a:t>2</a:t>
            </a:r>
            <a:endParaRPr lang="en-US" dirty="0"/>
          </a:p>
        </p:txBody>
      </p:sp>
      <p:sp>
        <p:nvSpPr>
          <p:cNvPr id="6192" name="Line 99"/>
          <p:cNvSpPr>
            <a:spLocks noChangeShapeType="1"/>
          </p:cNvSpPr>
          <p:nvPr/>
        </p:nvSpPr>
        <p:spPr bwMode="auto">
          <a:xfrm>
            <a:off x="1980684" y="7831491"/>
            <a:ext cx="54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193" name="Line 101"/>
          <p:cNvSpPr>
            <a:spLocks noChangeShapeType="1"/>
          </p:cNvSpPr>
          <p:nvPr/>
        </p:nvSpPr>
        <p:spPr bwMode="auto">
          <a:xfrm>
            <a:off x="7922736" y="7831491"/>
            <a:ext cx="54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6146" name="Object 102"/>
          <p:cNvGraphicFramePr>
            <a:graphicFrameLocks noChangeAspect="1"/>
          </p:cNvGraphicFramePr>
          <p:nvPr/>
        </p:nvGraphicFramePr>
        <p:xfrm>
          <a:off x="15103366" y="2970565"/>
          <a:ext cx="4565532" cy="1811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799" name="Equation" r:id="rId4" imgW="876240" imgH="355320" progId="Equation.3">
                  <p:embed/>
                </p:oleObj>
              </mc:Choice>
              <mc:Fallback>
                <p:oleObj name="Equation" r:id="rId4" imgW="876240" imgH="355320" progId="Equation.3">
                  <p:embed/>
                  <p:pic>
                    <p:nvPicPr>
                      <p:cNvPr id="0" name="Object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03366" y="2970565"/>
                        <a:ext cx="4565532" cy="18115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94" name="Text Box 103"/>
          <p:cNvSpPr txBox="1">
            <a:spLocks noChangeArrowheads="1"/>
          </p:cNvSpPr>
          <p:nvPr/>
        </p:nvSpPr>
        <p:spPr bwMode="auto">
          <a:xfrm>
            <a:off x="14007339" y="1873483"/>
            <a:ext cx="4130999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interactions</a:t>
            </a:r>
          </a:p>
        </p:txBody>
      </p:sp>
      <p:sp>
        <p:nvSpPr>
          <p:cNvPr id="6195" name="Line 104"/>
          <p:cNvSpPr>
            <a:spLocks noChangeShapeType="1"/>
          </p:cNvSpPr>
          <p:nvPr/>
        </p:nvSpPr>
        <p:spPr bwMode="auto">
          <a:xfrm flipV="1">
            <a:off x="16565722" y="4860925"/>
            <a:ext cx="360124" cy="4050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196" name="Text Box 105"/>
          <p:cNvSpPr txBox="1">
            <a:spLocks noChangeArrowheads="1"/>
          </p:cNvSpPr>
          <p:nvPr/>
        </p:nvSpPr>
        <p:spPr bwMode="auto">
          <a:xfrm>
            <a:off x="14547524" y="5156296"/>
            <a:ext cx="3383999" cy="148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/>
              <a:t>Sum over all</a:t>
            </a:r>
          </a:p>
          <a:p>
            <a:r>
              <a:rPr lang="en-US" sz="4200" dirty="0"/>
              <a:t>prototypes</a:t>
            </a:r>
            <a:endParaRPr lang="en-US" dirty="0"/>
          </a:p>
        </p:txBody>
      </p:sp>
      <p:cxnSp>
        <p:nvCxnSpPr>
          <p:cNvPr id="56" name="Straight Connector 55"/>
          <p:cNvCxnSpPr/>
          <p:nvPr/>
        </p:nvCxnSpPr>
        <p:spPr>
          <a:xfrm>
            <a:off x="0" y="1238221"/>
            <a:ext cx="2267081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7" name="Object 53"/>
          <p:cNvGraphicFramePr>
            <a:graphicFrameLocks noChangeAspect="1"/>
          </p:cNvGraphicFramePr>
          <p:nvPr/>
        </p:nvGraphicFramePr>
        <p:xfrm>
          <a:off x="11105493" y="7485871"/>
          <a:ext cx="9744075" cy="209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800" name="Equation" r:id="rId6" imgW="1600200" imgH="355320" progId="Equation.DSMT4">
                  <p:embed/>
                </p:oleObj>
              </mc:Choice>
              <mc:Fallback>
                <p:oleObj name="Equation" r:id="rId6" imgW="1600200" imgH="355320" progId="Equation.DSMT4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05493" y="7485871"/>
                        <a:ext cx="9744075" cy="209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 Box 131"/>
          <p:cNvSpPr txBox="1">
            <a:spLocks noChangeArrowheads="1"/>
          </p:cNvSpPr>
          <p:nvPr/>
        </p:nvSpPr>
        <p:spPr bwMode="auto">
          <a:xfrm>
            <a:off x="13866671" y="864666"/>
            <a:ext cx="6982897" cy="1241234"/>
          </a:xfrm>
          <a:prstGeom prst="rect">
            <a:avLst/>
          </a:prstGeom>
          <a:solidFill>
            <a:schemeClr val="hlink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192911" tIns="96455" rIns="192911" bIns="96455">
            <a:spAutoFit/>
          </a:bodyPr>
          <a:lstStyle/>
          <a:p>
            <a:r>
              <a:rPr lang="fr-CH" sz="6800" i="1" dirty="0" err="1"/>
              <a:t>Blackboard</a:t>
            </a:r>
            <a:r>
              <a:rPr lang="fr-CH" sz="6800" i="1" dirty="0" smtClean="0"/>
              <a:t>: p</a:t>
            </a:r>
            <a:r>
              <a:rPr lang="fr-CH" sz="4000" i="1" dirty="0" smtClean="0"/>
              <a:t>i </a:t>
            </a:r>
            <a:r>
              <a:rPr lang="fr-CH" sz="6800" i="1" dirty="0" err="1" smtClean="0"/>
              <a:t>p</a:t>
            </a:r>
            <a:r>
              <a:rPr lang="fr-CH" sz="3600" i="1" dirty="0" err="1" smtClean="0"/>
              <a:t>j</a:t>
            </a:r>
            <a:endParaRPr lang="fr-FR" sz="68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3"/>
          <p:cNvSpPr txBox="1">
            <a:spLocks noChangeArrowheads="1"/>
          </p:cNvSpPr>
          <p:nvPr/>
        </p:nvSpPr>
        <p:spPr bwMode="auto">
          <a:xfrm>
            <a:off x="10498751" y="7155459"/>
            <a:ext cx="3478577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dynamics</a:t>
            </a:r>
            <a:endParaRPr lang="en-US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6211223" y="9568534"/>
            <a:ext cx="5154280" cy="1080205"/>
            <a:chOff x="4250" y="3061"/>
            <a:chExt cx="1374" cy="384"/>
          </a:xfrm>
        </p:grpSpPr>
        <p:sp>
          <p:nvSpPr>
            <p:cNvPr id="7219" name="Line 7"/>
            <p:cNvSpPr>
              <a:spLocks noChangeShapeType="1"/>
            </p:cNvSpPr>
            <p:nvPr/>
          </p:nvSpPr>
          <p:spPr bwMode="auto">
            <a:xfrm flipH="1" flipV="1">
              <a:off x="4397" y="3061"/>
              <a:ext cx="348" cy="1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0" name="Text Box 8"/>
            <p:cNvSpPr txBox="1">
              <a:spLocks noChangeArrowheads="1"/>
            </p:cNvSpPr>
            <p:nvPr/>
          </p:nvSpPr>
          <p:spPr bwMode="auto">
            <a:xfrm>
              <a:off x="4250" y="3182"/>
              <a:ext cx="1374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 smtClean="0"/>
                <a:t>all  </a:t>
              </a:r>
              <a:r>
                <a:rPr lang="en-US" sz="4200" dirty="0"/>
                <a:t>interactions with </a:t>
              </a:r>
              <a:r>
                <a:rPr lang="en-US" sz="4200" dirty="0" err="1"/>
                <a:t>i</a:t>
              </a:r>
              <a:endParaRPr lang="en-US" dirty="0"/>
            </a:p>
          </p:txBody>
        </p:sp>
      </p:grpSp>
      <p:sp>
        <p:nvSpPr>
          <p:cNvPr id="236553" name="Text Box 9"/>
          <p:cNvSpPr txBox="1">
            <a:spLocks noChangeArrowheads="1"/>
          </p:cNvSpPr>
          <p:nvPr/>
        </p:nvSpPr>
        <p:spPr bwMode="auto">
          <a:xfrm>
            <a:off x="5761990" y="7247499"/>
            <a:ext cx="3967492" cy="1625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9300" b="1" i="1" dirty="0">
                <a:solidFill>
                  <a:srgbClr val="FF0000"/>
                </a:solidFill>
              </a:rPr>
              <a:t>DEMO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176" name="Text Box 25"/>
          <p:cNvSpPr txBox="1">
            <a:spLocks noChangeArrowheads="1"/>
          </p:cNvSpPr>
          <p:nvPr/>
        </p:nvSpPr>
        <p:spPr bwMode="auto">
          <a:xfrm>
            <a:off x="268968" y="9408931"/>
            <a:ext cx="12426539" cy="21183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b="1" dirty="0"/>
              <a:t>Random patterns, fully connected:</a:t>
            </a:r>
          </a:p>
          <a:p>
            <a:r>
              <a:rPr lang="en-US" b="1" dirty="0"/>
              <a:t> </a:t>
            </a:r>
            <a:r>
              <a:rPr lang="en-US" sz="6800" b="1" dirty="0"/>
              <a:t>Hopfield model</a:t>
            </a:r>
            <a:endParaRPr lang="en-US" b="1" dirty="0"/>
          </a:p>
        </p:txBody>
      </p:sp>
      <p:grpSp>
        <p:nvGrpSpPr>
          <p:cNvPr id="3" name="Group 76"/>
          <p:cNvGrpSpPr>
            <a:grpSpLocks/>
          </p:cNvGrpSpPr>
          <p:nvPr/>
        </p:nvGrpSpPr>
        <p:grpSpPr bwMode="auto">
          <a:xfrm>
            <a:off x="1042861" y="6734406"/>
            <a:ext cx="3316146" cy="2137908"/>
            <a:chOff x="278" y="2394"/>
            <a:chExt cx="884" cy="760"/>
          </a:xfrm>
        </p:grpSpPr>
        <p:sp>
          <p:nvSpPr>
            <p:cNvPr id="7217" name="Text Box 48"/>
            <p:cNvSpPr txBox="1">
              <a:spLocks noChangeArrowheads="1"/>
            </p:cNvSpPr>
            <p:nvPr/>
          </p:nvSpPr>
          <p:spPr bwMode="auto">
            <a:xfrm>
              <a:off x="278" y="2394"/>
              <a:ext cx="884" cy="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Prototype</a:t>
              </a:r>
            </a:p>
            <a:p>
              <a:r>
                <a:rPr lang="en-US" dirty="0"/>
                <a:t>    </a:t>
              </a:r>
              <a:r>
                <a:rPr lang="en-US" sz="7600" dirty="0"/>
                <a:t>p</a:t>
              </a:r>
              <a:r>
                <a:rPr lang="en-US" sz="7600" baseline="30000" dirty="0"/>
                <a:t>1</a:t>
              </a:r>
              <a:endParaRPr lang="en-US" dirty="0"/>
            </a:p>
          </p:txBody>
        </p:sp>
        <p:sp>
          <p:nvSpPr>
            <p:cNvPr id="7218" name="Line 50"/>
            <p:cNvSpPr>
              <a:spLocks noChangeShapeType="1"/>
            </p:cNvSpPr>
            <p:nvPr/>
          </p:nvSpPr>
          <p:spPr bwMode="auto">
            <a:xfrm>
              <a:off x="528" y="27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75"/>
          <p:cNvGrpSpPr>
            <a:grpSpLocks/>
          </p:cNvGrpSpPr>
          <p:nvPr/>
        </p:nvGrpSpPr>
        <p:grpSpPr bwMode="auto">
          <a:xfrm>
            <a:off x="180062" y="1485283"/>
            <a:ext cx="6482239" cy="5130977"/>
            <a:chOff x="48" y="528"/>
            <a:chExt cx="1728" cy="1824"/>
          </a:xfrm>
        </p:grpSpPr>
        <p:sp>
          <p:nvSpPr>
            <p:cNvPr id="7186" name="Rectangle 4" descr="Dotted grid"/>
            <p:cNvSpPr>
              <a:spLocks noChangeArrowheads="1"/>
            </p:cNvSpPr>
            <p:nvPr/>
          </p:nvSpPr>
          <p:spPr bwMode="auto">
            <a:xfrm>
              <a:off x="48" y="528"/>
              <a:ext cx="1728" cy="1824"/>
            </a:xfrm>
            <a:prstGeom prst="rect">
              <a:avLst/>
            </a:prstGeom>
            <a:pattFill prst="dotGrid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7" name="Rectangle 10"/>
            <p:cNvSpPr>
              <a:spLocks noChangeArrowheads="1"/>
            </p:cNvSpPr>
            <p:nvPr/>
          </p:nvSpPr>
          <p:spPr bwMode="auto">
            <a:xfrm>
              <a:off x="816" y="1296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8" name="Rectangle 11"/>
            <p:cNvSpPr>
              <a:spLocks noChangeArrowheads="1"/>
            </p:cNvSpPr>
            <p:nvPr/>
          </p:nvSpPr>
          <p:spPr bwMode="auto">
            <a:xfrm>
              <a:off x="816" y="1680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9" name="Rectangle 12"/>
            <p:cNvSpPr>
              <a:spLocks noChangeArrowheads="1"/>
            </p:cNvSpPr>
            <p:nvPr/>
          </p:nvSpPr>
          <p:spPr bwMode="auto">
            <a:xfrm>
              <a:off x="336" y="1536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0" name="Rectangle 13"/>
            <p:cNvSpPr>
              <a:spLocks noChangeArrowheads="1"/>
            </p:cNvSpPr>
            <p:nvPr/>
          </p:nvSpPr>
          <p:spPr bwMode="auto">
            <a:xfrm>
              <a:off x="816" y="1488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1" name="Rectangle 14"/>
            <p:cNvSpPr>
              <a:spLocks noChangeArrowheads="1"/>
            </p:cNvSpPr>
            <p:nvPr/>
          </p:nvSpPr>
          <p:spPr bwMode="auto">
            <a:xfrm>
              <a:off x="384" y="1920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2" name="Rectangle 15"/>
            <p:cNvSpPr>
              <a:spLocks noChangeArrowheads="1"/>
            </p:cNvSpPr>
            <p:nvPr/>
          </p:nvSpPr>
          <p:spPr bwMode="auto">
            <a:xfrm>
              <a:off x="288" y="720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3" name="Rectangle 16"/>
            <p:cNvSpPr>
              <a:spLocks noChangeArrowheads="1"/>
            </p:cNvSpPr>
            <p:nvPr/>
          </p:nvSpPr>
          <p:spPr bwMode="auto">
            <a:xfrm>
              <a:off x="624" y="1104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4" name="Rectangle 17"/>
            <p:cNvSpPr>
              <a:spLocks noChangeArrowheads="1"/>
            </p:cNvSpPr>
            <p:nvPr/>
          </p:nvSpPr>
          <p:spPr bwMode="auto">
            <a:xfrm>
              <a:off x="912" y="864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5" name="Rectangle 18"/>
            <p:cNvSpPr>
              <a:spLocks noChangeArrowheads="1"/>
            </p:cNvSpPr>
            <p:nvPr/>
          </p:nvSpPr>
          <p:spPr bwMode="auto">
            <a:xfrm>
              <a:off x="816" y="1104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6" name="Rectangle 19"/>
            <p:cNvSpPr>
              <a:spLocks noChangeArrowheads="1"/>
            </p:cNvSpPr>
            <p:nvPr/>
          </p:nvSpPr>
          <p:spPr bwMode="auto">
            <a:xfrm>
              <a:off x="1344" y="1200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7" name="Rectangle 20"/>
            <p:cNvSpPr>
              <a:spLocks noChangeArrowheads="1"/>
            </p:cNvSpPr>
            <p:nvPr/>
          </p:nvSpPr>
          <p:spPr bwMode="auto">
            <a:xfrm>
              <a:off x="1200" y="1968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8" name="Rectangle 22"/>
            <p:cNvSpPr>
              <a:spLocks noChangeArrowheads="1"/>
            </p:cNvSpPr>
            <p:nvPr/>
          </p:nvSpPr>
          <p:spPr bwMode="auto">
            <a:xfrm>
              <a:off x="1248" y="1728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9" name="Rectangle 23"/>
            <p:cNvSpPr>
              <a:spLocks noChangeArrowheads="1"/>
            </p:cNvSpPr>
            <p:nvPr/>
          </p:nvSpPr>
          <p:spPr bwMode="auto">
            <a:xfrm>
              <a:off x="1104" y="1104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0" name="Rectangle 24"/>
            <p:cNvSpPr>
              <a:spLocks noChangeArrowheads="1"/>
            </p:cNvSpPr>
            <p:nvPr/>
          </p:nvSpPr>
          <p:spPr bwMode="auto">
            <a:xfrm>
              <a:off x="528" y="1104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1" name="Rectangle 56"/>
            <p:cNvSpPr>
              <a:spLocks noChangeArrowheads="1"/>
            </p:cNvSpPr>
            <p:nvPr/>
          </p:nvSpPr>
          <p:spPr bwMode="auto">
            <a:xfrm>
              <a:off x="1440" y="1296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2" name="Rectangle 57"/>
            <p:cNvSpPr>
              <a:spLocks noChangeArrowheads="1"/>
            </p:cNvSpPr>
            <p:nvPr/>
          </p:nvSpPr>
          <p:spPr bwMode="auto">
            <a:xfrm>
              <a:off x="1536" y="960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3" name="Rectangle 58"/>
            <p:cNvSpPr>
              <a:spLocks noChangeArrowheads="1"/>
            </p:cNvSpPr>
            <p:nvPr/>
          </p:nvSpPr>
          <p:spPr bwMode="auto">
            <a:xfrm>
              <a:off x="1632" y="1872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4" name="Rectangle 59"/>
            <p:cNvSpPr>
              <a:spLocks noChangeArrowheads="1"/>
            </p:cNvSpPr>
            <p:nvPr/>
          </p:nvSpPr>
          <p:spPr bwMode="auto">
            <a:xfrm>
              <a:off x="1440" y="1584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5" name="Rectangle 60"/>
            <p:cNvSpPr>
              <a:spLocks noChangeArrowheads="1"/>
            </p:cNvSpPr>
            <p:nvPr/>
          </p:nvSpPr>
          <p:spPr bwMode="auto">
            <a:xfrm>
              <a:off x="432" y="1344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6" name="Rectangle 61"/>
            <p:cNvSpPr>
              <a:spLocks noChangeArrowheads="1"/>
            </p:cNvSpPr>
            <p:nvPr/>
          </p:nvSpPr>
          <p:spPr bwMode="auto">
            <a:xfrm>
              <a:off x="528" y="1728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7" name="Rectangle 62"/>
            <p:cNvSpPr>
              <a:spLocks noChangeArrowheads="1"/>
            </p:cNvSpPr>
            <p:nvPr/>
          </p:nvSpPr>
          <p:spPr bwMode="auto">
            <a:xfrm>
              <a:off x="624" y="1824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8" name="Rectangle 63"/>
            <p:cNvSpPr>
              <a:spLocks noChangeArrowheads="1"/>
            </p:cNvSpPr>
            <p:nvPr/>
          </p:nvSpPr>
          <p:spPr bwMode="auto">
            <a:xfrm>
              <a:off x="720" y="1920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9" name="Rectangle 64"/>
            <p:cNvSpPr>
              <a:spLocks noChangeArrowheads="1"/>
            </p:cNvSpPr>
            <p:nvPr/>
          </p:nvSpPr>
          <p:spPr bwMode="auto">
            <a:xfrm>
              <a:off x="528" y="1248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0" name="Rectangle 65"/>
            <p:cNvSpPr>
              <a:spLocks noChangeArrowheads="1"/>
            </p:cNvSpPr>
            <p:nvPr/>
          </p:nvSpPr>
          <p:spPr bwMode="auto">
            <a:xfrm>
              <a:off x="624" y="1248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1" name="Rectangle 66"/>
            <p:cNvSpPr>
              <a:spLocks noChangeArrowheads="1"/>
            </p:cNvSpPr>
            <p:nvPr/>
          </p:nvSpPr>
          <p:spPr bwMode="auto">
            <a:xfrm>
              <a:off x="720" y="672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2" name="Rectangle 67"/>
            <p:cNvSpPr>
              <a:spLocks noChangeArrowheads="1"/>
            </p:cNvSpPr>
            <p:nvPr/>
          </p:nvSpPr>
          <p:spPr bwMode="auto">
            <a:xfrm>
              <a:off x="816" y="576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3" name="Rectangle 68"/>
            <p:cNvSpPr>
              <a:spLocks noChangeArrowheads="1"/>
            </p:cNvSpPr>
            <p:nvPr/>
          </p:nvSpPr>
          <p:spPr bwMode="auto">
            <a:xfrm>
              <a:off x="912" y="672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4" name="Rectangle 69"/>
            <p:cNvSpPr>
              <a:spLocks noChangeArrowheads="1"/>
            </p:cNvSpPr>
            <p:nvPr/>
          </p:nvSpPr>
          <p:spPr bwMode="auto">
            <a:xfrm>
              <a:off x="624" y="1344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5" name="Rectangle 70"/>
            <p:cNvSpPr>
              <a:spLocks noChangeArrowheads="1"/>
            </p:cNvSpPr>
            <p:nvPr/>
          </p:nvSpPr>
          <p:spPr bwMode="auto">
            <a:xfrm>
              <a:off x="48" y="912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6" name="Rectangle 71"/>
            <p:cNvSpPr>
              <a:spLocks noChangeArrowheads="1"/>
            </p:cNvSpPr>
            <p:nvPr/>
          </p:nvSpPr>
          <p:spPr bwMode="auto">
            <a:xfrm>
              <a:off x="144" y="1008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77"/>
          <p:cNvGrpSpPr>
            <a:grpSpLocks/>
          </p:cNvGrpSpPr>
          <p:nvPr/>
        </p:nvGrpSpPr>
        <p:grpSpPr bwMode="auto">
          <a:xfrm>
            <a:off x="7382550" y="1215232"/>
            <a:ext cx="14044851" cy="5671079"/>
            <a:chOff x="1968" y="432"/>
            <a:chExt cx="3744" cy="2016"/>
          </a:xfrm>
        </p:grpSpPr>
        <p:graphicFrame>
          <p:nvGraphicFramePr>
            <p:cNvPr id="7170" name="Object 52"/>
            <p:cNvGraphicFramePr>
              <a:graphicFrameLocks noChangeAspect="1"/>
            </p:cNvGraphicFramePr>
            <p:nvPr/>
          </p:nvGraphicFramePr>
          <p:xfrm>
            <a:off x="2133" y="1056"/>
            <a:ext cx="1593" cy="6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0823" name="Equation" r:id="rId4" imgW="876240" imgH="355320" progId="Equation.3">
                    <p:embed/>
                  </p:oleObj>
                </mc:Choice>
                <mc:Fallback>
                  <p:oleObj name="Equation" r:id="rId4" imgW="876240" imgH="355320" progId="Equation.3">
                    <p:embed/>
                    <p:pic>
                      <p:nvPicPr>
                        <p:cNvPr id="0" name="Object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3" y="1056"/>
                          <a:ext cx="1593" cy="6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80" name="Text Box 53"/>
            <p:cNvSpPr txBox="1">
              <a:spLocks noChangeArrowheads="1"/>
            </p:cNvSpPr>
            <p:nvPr/>
          </p:nvSpPr>
          <p:spPr bwMode="auto">
            <a:xfrm>
              <a:off x="2064" y="666"/>
              <a:ext cx="1047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interactions</a:t>
              </a:r>
            </a:p>
          </p:txBody>
        </p:sp>
        <p:sp>
          <p:nvSpPr>
            <p:cNvPr id="7181" name="Line 54"/>
            <p:cNvSpPr>
              <a:spLocks noChangeShapeType="1"/>
            </p:cNvSpPr>
            <p:nvPr/>
          </p:nvSpPr>
          <p:spPr bwMode="auto">
            <a:xfrm flipV="1">
              <a:off x="2746" y="1728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" name="Text Box 55"/>
            <p:cNvSpPr txBox="1">
              <a:spLocks noChangeArrowheads="1"/>
            </p:cNvSpPr>
            <p:nvPr/>
          </p:nvSpPr>
          <p:spPr bwMode="auto">
            <a:xfrm>
              <a:off x="2208" y="1833"/>
              <a:ext cx="847" cy="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/>
                <a:t>Sum over all</a:t>
              </a:r>
            </a:p>
            <a:p>
              <a:r>
                <a:rPr lang="en-US" sz="4200" dirty="0"/>
                <a:t>prototypes</a:t>
              </a:r>
              <a:endParaRPr lang="en-US" dirty="0"/>
            </a:p>
          </p:txBody>
        </p:sp>
        <p:sp>
          <p:nvSpPr>
            <p:cNvPr id="7183" name="Text Box 72"/>
            <p:cNvSpPr txBox="1">
              <a:spLocks noChangeArrowheads="1"/>
            </p:cNvSpPr>
            <p:nvPr/>
          </p:nvSpPr>
          <p:spPr bwMode="auto">
            <a:xfrm>
              <a:off x="4118" y="474"/>
              <a:ext cx="1101" cy="1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This rule</a:t>
              </a:r>
            </a:p>
            <a:p>
              <a:r>
                <a:rPr lang="en-US"/>
                <a:t>is very good</a:t>
              </a:r>
            </a:p>
            <a:p>
              <a:r>
                <a:rPr lang="en-US"/>
                <a:t>for </a:t>
              </a:r>
              <a:r>
                <a:rPr lang="en-US" b="1"/>
                <a:t>random</a:t>
              </a:r>
              <a:endParaRPr lang="en-US"/>
            </a:p>
            <a:p>
              <a:r>
                <a:rPr lang="en-US"/>
                <a:t>patterns</a:t>
              </a:r>
            </a:p>
          </p:txBody>
        </p:sp>
        <p:sp>
          <p:nvSpPr>
            <p:cNvPr id="7184" name="Text Box 73"/>
            <p:cNvSpPr txBox="1">
              <a:spLocks noChangeArrowheads="1"/>
            </p:cNvSpPr>
            <p:nvPr/>
          </p:nvSpPr>
          <p:spPr bwMode="auto">
            <a:xfrm>
              <a:off x="3446" y="1722"/>
              <a:ext cx="1850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It does not work well</a:t>
              </a:r>
            </a:p>
            <a:p>
              <a:r>
                <a:rPr lang="en-US"/>
                <a:t>for correlated patters</a:t>
              </a:r>
            </a:p>
          </p:txBody>
        </p:sp>
        <p:sp>
          <p:nvSpPr>
            <p:cNvPr id="7185" name="Rectangle 74"/>
            <p:cNvSpPr>
              <a:spLocks noChangeArrowheads="1"/>
            </p:cNvSpPr>
            <p:nvPr/>
          </p:nvSpPr>
          <p:spPr bwMode="auto">
            <a:xfrm>
              <a:off x="1968" y="432"/>
              <a:ext cx="3744" cy="2016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" name="Text Box 2"/>
          <p:cNvSpPr txBox="1">
            <a:spLocks noChangeArrowheads="1"/>
          </p:cNvSpPr>
          <p:nvPr/>
        </p:nvSpPr>
        <p:spPr bwMode="auto">
          <a:xfrm>
            <a:off x="-28642" y="-126124"/>
            <a:ext cx="19841133" cy="13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7600" b="1" dirty="0" smtClean="0">
                <a:solidFill>
                  <a:srgbClr val="FF0000"/>
                </a:solidFill>
              </a:rPr>
              <a:t>5.4 Hopfield Model of Associative Memory</a:t>
            </a:r>
            <a:endParaRPr lang="en-US" sz="6800" dirty="0">
              <a:solidFill>
                <a:srgbClr val="FF0000"/>
              </a:solidFill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0" y="1238221"/>
            <a:ext cx="2267081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5" name="Object 53"/>
          <p:cNvGraphicFramePr>
            <a:graphicFrameLocks noChangeAspect="1"/>
          </p:cNvGraphicFramePr>
          <p:nvPr/>
        </p:nvGraphicFramePr>
        <p:xfrm>
          <a:off x="10661182" y="7932737"/>
          <a:ext cx="9744075" cy="209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824" name="Equation" r:id="rId6" imgW="1600200" imgH="355320" progId="Equation.DSMT4">
                  <p:embed/>
                </p:oleObj>
              </mc:Choice>
              <mc:Fallback>
                <p:oleObj name="Equation" r:id="rId6" imgW="1600200" imgH="355320" progId="Equation.DSMT4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1182" y="7932737"/>
                        <a:ext cx="9744075" cy="209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501350" y="11182817"/>
            <a:ext cx="44230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 smtClean="0"/>
              <a:t>J. Hopfield, 1982</a:t>
            </a:r>
            <a:endParaRPr lang="fr-CH" sz="4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6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6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53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ounded Rectangle 59"/>
          <p:cNvSpPr/>
          <p:nvPr/>
        </p:nvSpPr>
        <p:spPr>
          <a:xfrm>
            <a:off x="8301366" y="6168300"/>
            <a:ext cx="13306097" cy="1931196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 Box 2"/>
          <p:cNvSpPr txBox="1">
            <a:spLocks noChangeArrowheads="1"/>
          </p:cNvSpPr>
          <p:nvPr/>
        </p:nvSpPr>
        <p:spPr bwMode="auto">
          <a:xfrm>
            <a:off x="-28642" y="-126124"/>
            <a:ext cx="19841133" cy="13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7600" b="1" dirty="0" smtClean="0">
                <a:solidFill>
                  <a:srgbClr val="FF0000"/>
                </a:solidFill>
              </a:rPr>
              <a:t>5.4 Hopfield Model of Associative Memory</a:t>
            </a:r>
            <a:endParaRPr lang="en-US" sz="6800" dirty="0">
              <a:solidFill>
                <a:srgbClr val="FF0000"/>
              </a:solidFill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0" y="1238221"/>
            <a:ext cx="2267081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5" name="Object 52"/>
          <p:cNvGraphicFramePr>
            <a:graphicFrameLocks noChangeAspect="1"/>
          </p:cNvGraphicFramePr>
          <p:nvPr/>
        </p:nvGraphicFramePr>
        <p:xfrm>
          <a:off x="9400712" y="4139968"/>
          <a:ext cx="4520304" cy="1811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094" name="Equation" r:id="rId4" imgW="876240" imgH="355320" progId="Equation.3">
                  <p:embed/>
                </p:oleObj>
              </mc:Choice>
              <mc:Fallback>
                <p:oleObj name="Equation" r:id="rId4" imgW="876240" imgH="355320" progId="Equation.3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00712" y="4139968"/>
                        <a:ext cx="4520304" cy="18115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8" name="Straight Arrow Connector 57"/>
          <p:cNvCxnSpPr/>
          <p:nvPr/>
        </p:nvCxnSpPr>
        <p:spPr>
          <a:xfrm flipV="1">
            <a:off x="9716022" y="3296878"/>
            <a:ext cx="0" cy="8430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09990" name="Object 6"/>
          <p:cNvGraphicFramePr>
            <a:graphicFrameLocks noChangeAspect="1"/>
          </p:cNvGraphicFramePr>
          <p:nvPr/>
        </p:nvGraphicFramePr>
        <p:xfrm>
          <a:off x="12131675" y="5873750"/>
          <a:ext cx="8021638" cy="204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095" name="Equation" r:id="rId6" imgW="1473120" imgH="393480" progId="Equation.DSMT4">
                  <p:embed/>
                </p:oleObj>
              </mc:Choice>
              <mc:Fallback>
                <p:oleObj name="Equation" r:id="rId6" imgW="1473120" imgH="393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31675" y="5873750"/>
                        <a:ext cx="8021638" cy="204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extBox 58"/>
          <p:cNvSpPr txBox="1"/>
          <p:nvPr/>
        </p:nvSpPr>
        <p:spPr>
          <a:xfrm>
            <a:off x="8968573" y="6385037"/>
            <a:ext cx="2584362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overlap</a:t>
            </a:r>
            <a:endParaRPr lang="en-US" dirty="0"/>
          </a:p>
        </p:txBody>
      </p:sp>
      <p:graphicFrame>
        <p:nvGraphicFramePr>
          <p:cNvPr id="809992" name="Object 6"/>
          <p:cNvGraphicFramePr>
            <a:graphicFrameLocks noChangeAspect="1"/>
          </p:cNvGraphicFramePr>
          <p:nvPr/>
        </p:nvGraphicFramePr>
        <p:xfrm>
          <a:off x="3095625" y="7883525"/>
          <a:ext cx="10026650" cy="204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096" name="Equation" r:id="rId8" imgW="1841400" imgH="393480" progId="Equation.DSMT4">
                  <p:embed/>
                </p:oleObj>
              </mc:Choice>
              <mc:Fallback>
                <p:oleObj name="Equation" r:id="rId8" imgW="1841400" imgH="3934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25" y="7883525"/>
                        <a:ext cx="10026650" cy="204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TextBox 62"/>
          <p:cNvSpPr txBox="1"/>
          <p:nvPr/>
        </p:nvSpPr>
        <p:spPr>
          <a:xfrm>
            <a:off x="1135117" y="5873000"/>
            <a:ext cx="3844322" cy="969496"/>
          </a:xfrm>
          <a:prstGeom prst="rect">
            <a:avLst/>
          </a:prstGeom>
          <a:solidFill>
            <a:srgbClr val="87D4F7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Blackboard</a:t>
            </a:r>
            <a:endParaRPr lang="en-US" dirty="0"/>
          </a:p>
        </p:txBody>
      </p:sp>
      <p:graphicFrame>
        <p:nvGraphicFramePr>
          <p:cNvPr id="12" name="Object 53"/>
          <p:cNvGraphicFramePr>
            <a:graphicFrameLocks noChangeAspect="1"/>
          </p:cNvGraphicFramePr>
          <p:nvPr/>
        </p:nvGraphicFramePr>
        <p:xfrm>
          <a:off x="2933746" y="2047643"/>
          <a:ext cx="9744075" cy="209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097" name="Equation" r:id="rId10" imgW="1600200" imgH="355320" progId="Equation.DSMT4">
                  <p:embed/>
                </p:oleObj>
              </mc:Choice>
              <mc:Fallback>
                <p:oleObj name="Equation" r:id="rId10" imgW="1600200" imgH="355320" progId="Equation.DSMT4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746" y="2047643"/>
                        <a:ext cx="9744075" cy="209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9"/>
          <p:cNvSpPr txBox="1">
            <a:spLocks noChangeArrowheads="1"/>
          </p:cNvSpPr>
          <p:nvPr/>
        </p:nvSpPr>
        <p:spPr bwMode="auto">
          <a:xfrm>
            <a:off x="1943172" y="10650153"/>
            <a:ext cx="5269131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Hopfield model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042861" y="6734406"/>
            <a:ext cx="3316146" cy="2137908"/>
            <a:chOff x="278" y="2394"/>
            <a:chExt cx="884" cy="760"/>
          </a:xfrm>
        </p:grpSpPr>
        <p:sp>
          <p:nvSpPr>
            <p:cNvPr id="8323" name="Text Box 11"/>
            <p:cNvSpPr txBox="1">
              <a:spLocks noChangeArrowheads="1"/>
            </p:cNvSpPr>
            <p:nvPr/>
          </p:nvSpPr>
          <p:spPr bwMode="auto">
            <a:xfrm>
              <a:off x="278" y="2394"/>
              <a:ext cx="884" cy="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Prototype</a:t>
              </a:r>
            </a:p>
            <a:p>
              <a:r>
                <a:rPr lang="en-US" dirty="0"/>
                <a:t>    </a:t>
              </a:r>
              <a:r>
                <a:rPr lang="en-US" sz="7600" dirty="0"/>
                <a:t>p</a:t>
              </a:r>
              <a:r>
                <a:rPr lang="en-US" sz="7600" baseline="30000" dirty="0"/>
                <a:t>1</a:t>
              </a:r>
              <a:endParaRPr lang="en-US" dirty="0"/>
            </a:p>
          </p:txBody>
        </p:sp>
        <p:sp>
          <p:nvSpPr>
            <p:cNvPr id="8324" name="Line 12"/>
            <p:cNvSpPr>
              <a:spLocks noChangeShapeType="1"/>
            </p:cNvSpPr>
            <p:nvPr/>
          </p:nvSpPr>
          <p:spPr bwMode="auto">
            <a:xfrm>
              <a:off x="528" y="27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80062" y="1485283"/>
            <a:ext cx="6482239" cy="5130977"/>
            <a:chOff x="48" y="528"/>
            <a:chExt cx="1728" cy="1824"/>
          </a:xfrm>
        </p:grpSpPr>
        <p:sp>
          <p:nvSpPr>
            <p:cNvPr id="8292" name="Rectangle 14" descr="Dotted grid"/>
            <p:cNvSpPr>
              <a:spLocks noChangeArrowheads="1"/>
            </p:cNvSpPr>
            <p:nvPr/>
          </p:nvSpPr>
          <p:spPr bwMode="auto">
            <a:xfrm>
              <a:off x="48" y="528"/>
              <a:ext cx="1728" cy="1824"/>
            </a:xfrm>
            <a:prstGeom prst="rect">
              <a:avLst/>
            </a:prstGeom>
            <a:pattFill prst="dotGrid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3" name="Rectangle 15"/>
            <p:cNvSpPr>
              <a:spLocks noChangeArrowheads="1"/>
            </p:cNvSpPr>
            <p:nvPr/>
          </p:nvSpPr>
          <p:spPr bwMode="auto">
            <a:xfrm>
              <a:off x="816" y="1296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4" name="Rectangle 16"/>
            <p:cNvSpPr>
              <a:spLocks noChangeArrowheads="1"/>
            </p:cNvSpPr>
            <p:nvPr/>
          </p:nvSpPr>
          <p:spPr bwMode="auto">
            <a:xfrm>
              <a:off x="816" y="1680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" name="Rectangle 17"/>
            <p:cNvSpPr>
              <a:spLocks noChangeArrowheads="1"/>
            </p:cNvSpPr>
            <p:nvPr/>
          </p:nvSpPr>
          <p:spPr bwMode="auto">
            <a:xfrm>
              <a:off x="336" y="1536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6" name="Rectangle 18"/>
            <p:cNvSpPr>
              <a:spLocks noChangeArrowheads="1"/>
            </p:cNvSpPr>
            <p:nvPr/>
          </p:nvSpPr>
          <p:spPr bwMode="auto">
            <a:xfrm>
              <a:off x="816" y="1488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7" name="Rectangle 19"/>
            <p:cNvSpPr>
              <a:spLocks noChangeArrowheads="1"/>
            </p:cNvSpPr>
            <p:nvPr/>
          </p:nvSpPr>
          <p:spPr bwMode="auto">
            <a:xfrm>
              <a:off x="384" y="1920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8" name="Rectangle 20"/>
            <p:cNvSpPr>
              <a:spLocks noChangeArrowheads="1"/>
            </p:cNvSpPr>
            <p:nvPr/>
          </p:nvSpPr>
          <p:spPr bwMode="auto">
            <a:xfrm>
              <a:off x="288" y="720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9" name="Rectangle 21"/>
            <p:cNvSpPr>
              <a:spLocks noChangeArrowheads="1"/>
            </p:cNvSpPr>
            <p:nvPr/>
          </p:nvSpPr>
          <p:spPr bwMode="auto">
            <a:xfrm>
              <a:off x="624" y="1104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0" name="Rectangle 22"/>
            <p:cNvSpPr>
              <a:spLocks noChangeArrowheads="1"/>
            </p:cNvSpPr>
            <p:nvPr/>
          </p:nvSpPr>
          <p:spPr bwMode="auto">
            <a:xfrm>
              <a:off x="912" y="864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1" name="Rectangle 23"/>
            <p:cNvSpPr>
              <a:spLocks noChangeArrowheads="1"/>
            </p:cNvSpPr>
            <p:nvPr/>
          </p:nvSpPr>
          <p:spPr bwMode="auto">
            <a:xfrm>
              <a:off x="816" y="1104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2" name="Rectangle 24"/>
            <p:cNvSpPr>
              <a:spLocks noChangeArrowheads="1"/>
            </p:cNvSpPr>
            <p:nvPr/>
          </p:nvSpPr>
          <p:spPr bwMode="auto">
            <a:xfrm>
              <a:off x="1344" y="1200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3" name="Rectangle 25"/>
            <p:cNvSpPr>
              <a:spLocks noChangeArrowheads="1"/>
            </p:cNvSpPr>
            <p:nvPr/>
          </p:nvSpPr>
          <p:spPr bwMode="auto">
            <a:xfrm>
              <a:off x="1200" y="1968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4" name="Rectangle 26"/>
            <p:cNvSpPr>
              <a:spLocks noChangeArrowheads="1"/>
            </p:cNvSpPr>
            <p:nvPr/>
          </p:nvSpPr>
          <p:spPr bwMode="auto">
            <a:xfrm>
              <a:off x="1248" y="1728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5" name="Rectangle 27"/>
            <p:cNvSpPr>
              <a:spLocks noChangeArrowheads="1"/>
            </p:cNvSpPr>
            <p:nvPr/>
          </p:nvSpPr>
          <p:spPr bwMode="auto">
            <a:xfrm>
              <a:off x="1104" y="1104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6" name="Rectangle 28"/>
            <p:cNvSpPr>
              <a:spLocks noChangeArrowheads="1"/>
            </p:cNvSpPr>
            <p:nvPr/>
          </p:nvSpPr>
          <p:spPr bwMode="auto">
            <a:xfrm>
              <a:off x="528" y="1104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7" name="Rectangle 29"/>
            <p:cNvSpPr>
              <a:spLocks noChangeArrowheads="1"/>
            </p:cNvSpPr>
            <p:nvPr/>
          </p:nvSpPr>
          <p:spPr bwMode="auto">
            <a:xfrm>
              <a:off x="1440" y="1296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8" name="Rectangle 30"/>
            <p:cNvSpPr>
              <a:spLocks noChangeArrowheads="1"/>
            </p:cNvSpPr>
            <p:nvPr/>
          </p:nvSpPr>
          <p:spPr bwMode="auto">
            <a:xfrm>
              <a:off x="1536" y="960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9" name="Rectangle 31"/>
            <p:cNvSpPr>
              <a:spLocks noChangeArrowheads="1"/>
            </p:cNvSpPr>
            <p:nvPr/>
          </p:nvSpPr>
          <p:spPr bwMode="auto">
            <a:xfrm>
              <a:off x="1632" y="1872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0" name="Rectangle 32"/>
            <p:cNvSpPr>
              <a:spLocks noChangeArrowheads="1"/>
            </p:cNvSpPr>
            <p:nvPr/>
          </p:nvSpPr>
          <p:spPr bwMode="auto">
            <a:xfrm>
              <a:off x="1440" y="1584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1" name="Rectangle 33"/>
            <p:cNvSpPr>
              <a:spLocks noChangeArrowheads="1"/>
            </p:cNvSpPr>
            <p:nvPr/>
          </p:nvSpPr>
          <p:spPr bwMode="auto">
            <a:xfrm>
              <a:off x="432" y="1344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2" name="Rectangle 34"/>
            <p:cNvSpPr>
              <a:spLocks noChangeArrowheads="1"/>
            </p:cNvSpPr>
            <p:nvPr/>
          </p:nvSpPr>
          <p:spPr bwMode="auto">
            <a:xfrm>
              <a:off x="528" y="1728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3" name="Rectangle 35"/>
            <p:cNvSpPr>
              <a:spLocks noChangeArrowheads="1"/>
            </p:cNvSpPr>
            <p:nvPr/>
          </p:nvSpPr>
          <p:spPr bwMode="auto">
            <a:xfrm>
              <a:off x="624" y="1824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4" name="Rectangle 36"/>
            <p:cNvSpPr>
              <a:spLocks noChangeArrowheads="1"/>
            </p:cNvSpPr>
            <p:nvPr/>
          </p:nvSpPr>
          <p:spPr bwMode="auto">
            <a:xfrm>
              <a:off x="720" y="1920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5" name="Rectangle 37"/>
            <p:cNvSpPr>
              <a:spLocks noChangeArrowheads="1"/>
            </p:cNvSpPr>
            <p:nvPr/>
          </p:nvSpPr>
          <p:spPr bwMode="auto">
            <a:xfrm>
              <a:off x="528" y="1248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6" name="Rectangle 38"/>
            <p:cNvSpPr>
              <a:spLocks noChangeArrowheads="1"/>
            </p:cNvSpPr>
            <p:nvPr/>
          </p:nvSpPr>
          <p:spPr bwMode="auto">
            <a:xfrm>
              <a:off x="624" y="1248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7" name="Rectangle 39"/>
            <p:cNvSpPr>
              <a:spLocks noChangeArrowheads="1"/>
            </p:cNvSpPr>
            <p:nvPr/>
          </p:nvSpPr>
          <p:spPr bwMode="auto">
            <a:xfrm>
              <a:off x="720" y="672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8" name="Rectangle 40"/>
            <p:cNvSpPr>
              <a:spLocks noChangeArrowheads="1"/>
            </p:cNvSpPr>
            <p:nvPr/>
          </p:nvSpPr>
          <p:spPr bwMode="auto">
            <a:xfrm>
              <a:off x="816" y="576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9" name="Rectangle 41"/>
            <p:cNvSpPr>
              <a:spLocks noChangeArrowheads="1"/>
            </p:cNvSpPr>
            <p:nvPr/>
          </p:nvSpPr>
          <p:spPr bwMode="auto">
            <a:xfrm>
              <a:off x="912" y="672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0" name="Rectangle 42"/>
            <p:cNvSpPr>
              <a:spLocks noChangeArrowheads="1"/>
            </p:cNvSpPr>
            <p:nvPr/>
          </p:nvSpPr>
          <p:spPr bwMode="auto">
            <a:xfrm>
              <a:off x="624" y="1344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1" name="Rectangle 43"/>
            <p:cNvSpPr>
              <a:spLocks noChangeArrowheads="1"/>
            </p:cNvSpPr>
            <p:nvPr/>
          </p:nvSpPr>
          <p:spPr bwMode="auto">
            <a:xfrm>
              <a:off x="48" y="912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2" name="Rectangle 44"/>
            <p:cNvSpPr>
              <a:spLocks noChangeArrowheads="1"/>
            </p:cNvSpPr>
            <p:nvPr/>
          </p:nvSpPr>
          <p:spPr bwMode="auto">
            <a:xfrm>
              <a:off x="144" y="1008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99" name="Text Box 53"/>
          <p:cNvSpPr txBox="1">
            <a:spLocks noChangeArrowheads="1"/>
          </p:cNvSpPr>
          <p:nvPr/>
        </p:nvSpPr>
        <p:spPr bwMode="auto">
          <a:xfrm>
            <a:off x="4677867" y="7735847"/>
            <a:ext cx="9339156" cy="282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i="1"/>
              <a:t>Finds the  closest prototype</a:t>
            </a:r>
          </a:p>
          <a:p>
            <a:r>
              <a:rPr lang="en-US" i="1"/>
              <a:t>i.e. maximal overlap </a:t>
            </a:r>
          </a:p>
          <a:p>
            <a:r>
              <a:rPr lang="en-US" i="1"/>
              <a:t>(similarity)</a:t>
            </a:r>
          </a:p>
        </p:txBody>
      </p:sp>
      <p:graphicFrame>
        <p:nvGraphicFramePr>
          <p:cNvPr id="8194" name="Object 54"/>
          <p:cNvGraphicFramePr>
            <a:graphicFrameLocks noChangeAspect="1"/>
          </p:cNvGraphicFramePr>
          <p:nvPr/>
        </p:nvGraphicFramePr>
        <p:xfrm>
          <a:off x="8766779" y="9142365"/>
          <a:ext cx="1470508" cy="970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820" name="Equation" r:id="rId4" imgW="215640" imgH="190440" progId="Equation.3">
                  <p:embed/>
                </p:oleObj>
              </mc:Choice>
              <mc:Fallback>
                <p:oleObj name="Equation" r:id="rId4" imgW="215640" imgH="190440" progId="Equation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6779" y="9142365"/>
                        <a:ext cx="1470508" cy="9704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147"/>
          <p:cNvGrpSpPr>
            <a:grpSpLocks/>
          </p:cNvGrpSpPr>
          <p:nvPr/>
        </p:nvGrpSpPr>
        <p:grpSpPr bwMode="auto">
          <a:xfrm>
            <a:off x="12800990" y="1468405"/>
            <a:ext cx="5668330" cy="10132554"/>
            <a:chOff x="2438" y="522"/>
            <a:chExt cx="2669" cy="3602"/>
          </a:xfrm>
        </p:grpSpPr>
        <p:grpSp>
          <p:nvGrpSpPr>
            <p:cNvPr id="5" name="Group 55"/>
            <p:cNvGrpSpPr>
              <a:grpSpLocks/>
            </p:cNvGrpSpPr>
            <p:nvPr/>
          </p:nvGrpSpPr>
          <p:grpSpPr bwMode="auto">
            <a:xfrm rot="5400000">
              <a:off x="3156" y="756"/>
              <a:ext cx="1248" cy="1560"/>
              <a:chOff x="144" y="2016"/>
              <a:chExt cx="1680" cy="1824"/>
            </a:xfrm>
          </p:grpSpPr>
          <p:sp>
            <p:nvSpPr>
              <p:cNvPr id="8204" name="Oval 56"/>
              <p:cNvSpPr>
                <a:spLocks noChangeArrowheads="1"/>
              </p:cNvSpPr>
              <p:nvPr/>
            </p:nvSpPr>
            <p:spPr bwMode="auto">
              <a:xfrm>
                <a:off x="720" y="2448"/>
                <a:ext cx="144" cy="144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5" name="Oval 57"/>
              <p:cNvSpPr>
                <a:spLocks noChangeArrowheads="1"/>
              </p:cNvSpPr>
              <p:nvPr/>
            </p:nvSpPr>
            <p:spPr bwMode="auto">
              <a:xfrm>
                <a:off x="960" y="2160"/>
                <a:ext cx="144" cy="144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6" name="Oval 58"/>
              <p:cNvSpPr>
                <a:spLocks noChangeArrowheads="1"/>
              </p:cNvSpPr>
              <p:nvPr/>
            </p:nvSpPr>
            <p:spPr bwMode="auto">
              <a:xfrm>
                <a:off x="1248" y="2448"/>
                <a:ext cx="144" cy="144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7" name="Oval 59"/>
              <p:cNvSpPr>
                <a:spLocks noChangeArrowheads="1"/>
              </p:cNvSpPr>
              <p:nvPr/>
            </p:nvSpPr>
            <p:spPr bwMode="auto">
              <a:xfrm>
                <a:off x="912" y="2592"/>
                <a:ext cx="144" cy="144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8" name="Oval 60"/>
              <p:cNvSpPr>
                <a:spLocks noChangeArrowheads="1"/>
              </p:cNvSpPr>
              <p:nvPr/>
            </p:nvSpPr>
            <p:spPr bwMode="auto">
              <a:xfrm>
                <a:off x="720" y="2112"/>
                <a:ext cx="144" cy="144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9" name="Oval 61"/>
              <p:cNvSpPr>
                <a:spLocks noChangeArrowheads="1"/>
              </p:cNvSpPr>
              <p:nvPr/>
            </p:nvSpPr>
            <p:spPr bwMode="auto">
              <a:xfrm>
                <a:off x="1392" y="2016"/>
                <a:ext cx="144" cy="144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0" name="Line 62"/>
              <p:cNvSpPr>
                <a:spLocks noChangeShapeType="1"/>
              </p:cNvSpPr>
              <p:nvPr/>
            </p:nvSpPr>
            <p:spPr bwMode="auto">
              <a:xfrm flipV="1">
                <a:off x="1056" y="2064"/>
                <a:ext cx="38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1" name="Line 63"/>
              <p:cNvSpPr>
                <a:spLocks noChangeShapeType="1"/>
              </p:cNvSpPr>
              <p:nvPr/>
            </p:nvSpPr>
            <p:spPr bwMode="auto">
              <a:xfrm>
                <a:off x="1008" y="2208"/>
                <a:ext cx="28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2" name="Line 64"/>
              <p:cNvSpPr>
                <a:spLocks noChangeShapeType="1"/>
              </p:cNvSpPr>
              <p:nvPr/>
            </p:nvSpPr>
            <p:spPr bwMode="auto">
              <a:xfrm flipV="1">
                <a:off x="1344" y="2064"/>
                <a:ext cx="96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3" name="Line 65"/>
              <p:cNvSpPr>
                <a:spLocks noChangeShapeType="1"/>
              </p:cNvSpPr>
              <p:nvPr/>
            </p:nvSpPr>
            <p:spPr bwMode="auto">
              <a:xfrm>
                <a:off x="768" y="2112"/>
                <a:ext cx="33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4" name="Line 66"/>
              <p:cNvSpPr>
                <a:spLocks noChangeShapeType="1"/>
              </p:cNvSpPr>
              <p:nvPr/>
            </p:nvSpPr>
            <p:spPr bwMode="auto">
              <a:xfrm>
                <a:off x="816" y="2112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5" name="Line 67"/>
              <p:cNvSpPr>
                <a:spLocks noChangeShapeType="1"/>
              </p:cNvSpPr>
              <p:nvPr/>
            </p:nvSpPr>
            <p:spPr bwMode="auto">
              <a:xfrm flipH="1">
                <a:off x="960" y="2208"/>
                <a:ext cx="96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6" name="Line 68"/>
              <p:cNvSpPr>
                <a:spLocks noChangeShapeType="1"/>
              </p:cNvSpPr>
              <p:nvPr/>
            </p:nvSpPr>
            <p:spPr bwMode="auto">
              <a:xfrm flipV="1">
                <a:off x="1008" y="2448"/>
                <a:ext cx="33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7" name="Line 69"/>
              <p:cNvSpPr>
                <a:spLocks noChangeShapeType="1"/>
              </p:cNvSpPr>
              <p:nvPr/>
            </p:nvSpPr>
            <p:spPr bwMode="auto">
              <a:xfrm>
                <a:off x="816" y="2544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8" name="Line 70"/>
              <p:cNvSpPr>
                <a:spLocks noChangeShapeType="1"/>
              </p:cNvSpPr>
              <p:nvPr/>
            </p:nvSpPr>
            <p:spPr bwMode="auto">
              <a:xfrm>
                <a:off x="768" y="2496"/>
                <a:ext cx="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9" name="Line 71"/>
              <p:cNvSpPr>
                <a:spLocks noChangeShapeType="1"/>
              </p:cNvSpPr>
              <p:nvPr/>
            </p:nvSpPr>
            <p:spPr bwMode="auto">
              <a:xfrm flipV="1">
                <a:off x="960" y="2112"/>
                <a:ext cx="48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0" name="Oval 72"/>
              <p:cNvSpPr>
                <a:spLocks noChangeArrowheads="1"/>
              </p:cNvSpPr>
              <p:nvPr/>
            </p:nvSpPr>
            <p:spPr bwMode="auto">
              <a:xfrm>
                <a:off x="1488" y="3360"/>
                <a:ext cx="144" cy="144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1" name="Oval 73"/>
              <p:cNvSpPr>
                <a:spLocks noChangeArrowheads="1"/>
              </p:cNvSpPr>
              <p:nvPr/>
            </p:nvSpPr>
            <p:spPr bwMode="auto">
              <a:xfrm>
                <a:off x="1584" y="2592"/>
                <a:ext cx="144" cy="144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2" name="Oval 74"/>
              <p:cNvSpPr>
                <a:spLocks noChangeArrowheads="1"/>
              </p:cNvSpPr>
              <p:nvPr/>
            </p:nvSpPr>
            <p:spPr bwMode="auto">
              <a:xfrm>
                <a:off x="1680" y="2208"/>
                <a:ext cx="144" cy="144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3" name="Oval 75"/>
              <p:cNvSpPr>
                <a:spLocks noChangeArrowheads="1"/>
              </p:cNvSpPr>
              <p:nvPr/>
            </p:nvSpPr>
            <p:spPr bwMode="auto">
              <a:xfrm>
                <a:off x="144" y="3600"/>
                <a:ext cx="144" cy="144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4" name="Oval 76"/>
              <p:cNvSpPr>
                <a:spLocks noChangeArrowheads="1"/>
              </p:cNvSpPr>
              <p:nvPr/>
            </p:nvSpPr>
            <p:spPr bwMode="auto">
              <a:xfrm>
                <a:off x="480" y="3600"/>
                <a:ext cx="144" cy="144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5" name="Oval 77"/>
              <p:cNvSpPr>
                <a:spLocks noChangeArrowheads="1"/>
              </p:cNvSpPr>
              <p:nvPr/>
            </p:nvSpPr>
            <p:spPr bwMode="auto">
              <a:xfrm>
                <a:off x="1392" y="3072"/>
                <a:ext cx="144" cy="144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6" name="Oval 78"/>
              <p:cNvSpPr>
                <a:spLocks noChangeArrowheads="1"/>
              </p:cNvSpPr>
              <p:nvPr/>
            </p:nvSpPr>
            <p:spPr bwMode="auto">
              <a:xfrm>
                <a:off x="144" y="3264"/>
                <a:ext cx="144" cy="144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7" name="Oval 79"/>
              <p:cNvSpPr>
                <a:spLocks noChangeArrowheads="1"/>
              </p:cNvSpPr>
              <p:nvPr/>
            </p:nvSpPr>
            <p:spPr bwMode="auto">
              <a:xfrm>
                <a:off x="1248" y="2832"/>
                <a:ext cx="144" cy="144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8" name="Oval 80"/>
              <p:cNvSpPr>
                <a:spLocks noChangeArrowheads="1"/>
              </p:cNvSpPr>
              <p:nvPr/>
            </p:nvSpPr>
            <p:spPr bwMode="auto">
              <a:xfrm>
                <a:off x="912" y="3408"/>
                <a:ext cx="144" cy="144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9" name="Oval 81"/>
              <p:cNvSpPr>
                <a:spLocks noChangeArrowheads="1"/>
              </p:cNvSpPr>
              <p:nvPr/>
            </p:nvSpPr>
            <p:spPr bwMode="auto">
              <a:xfrm>
                <a:off x="912" y="3696"/>
                <a:ext cx="144" cy="144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0" name="Oval 82"/>
              <p:cNvSpPr>
                <a:spLocks noChangeArrowheads="1"/>
              </p:cNvSpPr>
              <p:nvPr/>
            </p:nvSpPr>
            <p:spPr bwMode="auto">
              <a:xfrm>
                <a:off x="1392" y="3696"/>
                <a:ext cx="144" cy="144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1" name="Line 83"/>
              <p:cNvSpPr>
                <a:spLocks noChangeShapeType="1"/>
              </p:cNvSpPr>
              <p:nvPr/>
            </p:nvSpPr>
            <p:spPr bwMode="auto">
              <a:xfrm flipV="1">
                <a:off x="960" y="3168"/>
                <a:ext cx="48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2" name="Oval 84"/>
              <p:cNvSpPr>
                <a:spLocks noChangeArrowheads="1"/>
              </p:cNvSpPr>
              <p:nvPr/>
            </p:nvSpPr>
            <p:spPr bwMode="auto">
              <a:xfrm>
                <a:off x="912" y="3408"/>
                <a:ext cx="144" cy="144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3" name="Oval 85"/>
              <p:cNvSpPr>
                <a:spLocks noChangeArrowheads="1"/>
              </p:cNvSpPr>
              <p:nvPr/>
            </p:nvSpPr>
            <p:spPr bwMode="auto">
              <a:xfrm>
                <a:off x="1152" y="3120"/>
                <a:ext cx="144" cy="144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4" name="Oval 86"/>
              <p:cNvSpPr>
                <a:spLocks noChangeArrowheads="1"/>
              </p:cNvSpPr>
              <p:nvPr/>
            </p:nvSpPr>
            <p:spPr bwMode="auto">
              <a:xfrm>
                <a:off x="1440" y="3408"/>
                <a:ext cx="144" cy="144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5" name="Oval 87"/>
              <p:cNvSpPr>
                <a:spLocks noChangeArrowheads="1"/>
              </p:cNvSpPr>
              <p:nvPr/>
            </p:nvSpPr>
            <p:spPr bwMode="auto">
              <a:xfrm>
                <a:off x="1104" y="3552"/>
                <a:ext cx="144" cy="144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6" name="Oval 88"/>
              <p:cNvSpPr>
                <a:spLocks noChangeArrowheads="1"/>
              </p:cNvSpPr>
              <p:nvPr/>
            </p:nvSpPr>
            <p:spPr bwMode="auto">
              <a:xfrm>
                <a:off x="1584" y="2976"/>
                <a:ext cx="144" cy="144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7" name="Line 89"/>
              <p:cNvSpPr>
                <a:spLocks noChangeShapeType="1"/>
              </p:cNvSpPr>
              <p:nvPr/>
            </p:nvSpPr>
            <p:spPr bwMode="auto">
              <a:xfrm flipV="1">
                <a:off x="1248" y="3024"/>
                <a:ext cx="38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8" name="Line 90"/>
              <p:cNvSpPr>
                <a:spLocks noChangeShapeType="1"/>
              </p:cNvSpPr>
              <p:nvPr/>
            </p:nvSpPr>
            <p:spPr bwMode="auto">
              <a:xfrm>
                <a:off x="1200" y="3168"/>
                <a:ext cx="28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9" name="Line 91"/>
              <p:cNvSpPr>
                <a:spLocks noChangeShapeType="1"/>
              </p:cNvSpPr>
              <p:nvPr/>
            </p:nvSpPr>
            <p:spPr bwMode="auto">
              <a:xfrm flipV="1">
                <a:off x="1536" y="3024"/>
                <a:ext cx="96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0" name="Line 92"/>
              <p:cNvSpPr>
                <a:spLocks noChangeShapeType="1"/>
              </p:cNvSpPr>
              <p:nvPr/>
            </p:nvSpPr>
            <p:spPr bwMode="auto">
              <a:xfrm>
                <a:off x="960" y="3072"/>
                <a:ext cx="33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1" name="Line 93"/>
              <p:cNvSpPr>
                <a:spLocks noChangeShapeType="1"/>
              </p:cNvSpPr>
              <p:nvPr/>
            </p:nvSpPr>
            <p:spPr bwMode="auto">
              <a:xfrm>
                <a:off x="1008" y="3072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2" name="Line 94"/>
              <p:cNvSpPr>
                <a:spLocks noChangeShapeType="1"/>
              </p:cNvSpPr>
              <p:nvPr/>
            </p:nvSpPr>
            <p:spPr bwMode="auto">
              <a:xfrm flipH="1">
                <a:off x="1152" y="3168"/>
                <a:ext cx="96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3" name="Line 95"/>
              <p:cNvSpPr>
                <a:spLocks noChangeShapeType="1"/>
              </p:cNvSpPr>
              <p:nvPr/>
            </p:nvSpPr>
            <p:spPr bwMode="auto">
              <a:xfrm flipV="1">
                <a:off x="1200" y="3408"/>
                <a:ext cx="33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4" name="Line 96"/>
              <p:cNvSpPr>
                <a:spLocks noChangeShapeType="1"/>
              </p:cNvSpPr>
              <p:nvPr/>
            </p:nvSpPr>
            <p:spPr bwMode="auto">
              <a:xfrm>
                <a:off x="1008" y="3504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5" name="Line 97"/>
              <p:cNvSpPr>
                <a:spLocks noChangeShapeType="1"/>
              </p:cNvSpPr>
              <p:nvPr/>
            </p:nvSpPr>
            <p:spPr bwMode="auto">
              <a:xfrm>
                <a:off x="960" y="3456"/>
                <a:ext cx="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6" name="Line 98"/>
              <p:cNvSpPr>
                <a:spLocks noChangeShapeType="1"/>
              </p:cNvSpPr>
              <p:nvPr/>
            </p:nvSpPr>
            <p:spPr bwMode="auto">
              <a:xfrm flipV="1">
                <a:off x="1200" y="3072"/>
                <a:ext cx="48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7" name="Oval 99"/>
              <p:cNvSpPr>
                <a:spLocks noChangeArrowheads="1"/>
              </p:cNvSpPr>
              <p:nvPr/>
            </p:nvSpPr>
            <p:spPr bwMode="auto">
              <a:xfrm>
                <a:off x="384" y="3024"/>
                <a:ext cx="144" cy="144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8" name="Oval 100"/>
              <p:cNvSpPr>
                <a:spLocks noChangeArrowheads="1"/>
              </p:cNvSpPr>
              <p:nvPr/>
            </p:nvSpPr>
            <p:spPr bwMode="auto">
              <a:xfrm>
                <a:off x="624" y="2736"/>
                <a:ext cx="144" cy="144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9" name="Oval 101"/>
              <p:cNvSpPr>
                <a:spLocks noChangeArrowheads="1"/>
              </p:cNvSpPr>
              <p:nvPr/>
            </p:nvSpPr>
            <p:spPr bwMode="auto">
              <a:xfrm>
                <a:off x="912" y="3024"/>
                <a:ext cx="144" cy="144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0" name="Oval 102"/>
              <p:cNvSpPr>
                <a:spLocks noChangeArrowheads="1"/>
              </p:cNvSpPr>
              <p:nvPr/>
            </p:nvSpPr>
            <p:spPr bwMode="auto">
              <a:xfrm>
                <a:off x="576" y="3168"/>
                <a:ext cx="144" cy="144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1" name="Oval 103"/>
              <p:cNvSpPr>
                <a:spLocks noChangeArrowheads="1"/>
              </p:cNvSpPr>
              <p:nvPr/>
            </p:nvSpPr>
            <p:spPr bwMode="auto">
              <a:xfrm>
                <a:off x="384" y="2688"/>
                <a:ext cx="144" cy="144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2" name="Oval 104"/>
              <p:cNvSpPr>
                <a:spLocks noChangeArrowheads="1"/>
              </p:cNvSpPr>
              <p:nvPr/>
            </p:nvSpPr>
            <p:spPr bwMode="auto">
              <a:xfrm>
                <a:off x="1056" y="2592"/>
                <a:ext cx="144" cy="144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3" name="Line 105"/>
              <p:cNvSpPr>
                <a:spLocks noChangeShapeType="1"/>
              </p:cNvSpPr>
              <p:nvPr/>
            </p:nvSpPr>
            <p:spPr bwMode="auto">
              <a:xfrm flipV="1">
                <a:off x="720" y="2640"/>
                <a:ext cx="38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4" name="Line 106"/>
              <p:cNvSpPr>
                <a:spLocks noChangeShapeType="1"/>
              </p:cNvSpPr>
              <p:nvPr/>
            </p:nvSpPr>
            <p:spPr bwMode="auto">
              <a:xfrm>
                <a:off x="672" y="2784"/>
                <a:ext cx="28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5" name="Line 107"/>
              <p:cNvSpPr>
                <a:spLocks noChangeShapeType="1"/>
              </p:cNvSpPr>
              <p:nvPr/>
            </p:nvSpPr>
            <p:spPr bwMode="auto">
              <a:xfrm flipV="1">
                <a:off x="1008" y="2640"/>
                <a:ext cx="96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6" name="Line 108"/>
              <p:cNvSpPr>
                <a:spLocks noChangeShapeType="1"/>
              </p:cNvSpPr>
              <p:nvPr/>
            </p:nvSpPr>
            <p:spPr bwMode="auto">
              <a:xfrm>
                <a:off x="432" y="2688"/>
                <a:ext cx="33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7" name="Line 109"/>
              <p:cNvSpPr>
                <a:spLocks noChangeShapeType="1"/>
              </p:cNvSpPr>
              <p:nvPr/>
            </p:nvSpPr>
            <p:spPr bwMode="auto">
              <a:xfrm>
                <a:off x="480" y="2688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8" name="Line 110"/>
              <p:cNvSpPr>
                <a:spLocks noChangeShapeType="1"/>
              </p:cNvSpPr>
              <p:nvPr/>
            </p:nvSpPr>
            <p:spPr bwMode="auto">
              <a:xfrm flipH="1">
                <a:off x="624" y="2784"/>
                <a:ext cx="96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9" name="Line 111"/>
              <p:cNvSpPr>
                <a:spLocks noChangeShapeType="1"/>
              </p:cNvSpPr>
              <p:nvPr/>
            </p:nvSpPr>
            <p:spPr bwMode="auto">
              <a:xfrm flipV="1">
                <a:off x="672" y="3024"/>
                <a:ext cx="33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0" name="Line 112"/>
              <p:cNvSpPr>
                <a:spLocks noChangeShapeType="1"/>
              </p:cNvSpPr>
              <p:nvPr/>
            </p:nvSpPr>
            <p:spPr bwMode="auto">
              <a:xfrm>
                <a:off x="480" y="312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1" name="Line 113"/>
              <p:cNvSpPr>
                <a:spLocks noChangeShapeType="1"/>
              </p:cNvSpPr>
              <p:nvPr/>
            </p:nvSpPr>
            <p:spPr bwMode="auto">
              <a:xfrm>
                <a:off x="432" y="3072"/>
                <a:ext cx="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2" name="Line 114"/>
              <p:cNvSpPr>
                <a:spLocks noChangeShapeType="1"/>
              </p:cNvSpPr>
              <p:nvPr/>
            </p:nvSpPr>
            <p:spPr bwMode="auto">
              <a:xfrm flipV="1">
                <a:off x="672" y="2688"/>
                <a:ext cx="48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3" name="Line 115"/>
              <p:cNvSpPr>
                <a:spLocks noChangeShapeType="1"/>
              </p:cNvSpPr>
              <p:nvPr/>
            </p:nvSpPr>
            <p:spPr bwMode="auto">
              <a:xfrm flipV="1">
                <a:off x="1296" y="2640"/>
                <a:ext cx="33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4" name="Line 116"/>
              <p:cNvSpPr>
                <a:spLocks noChangeShapeType="1"/>
              </p:cNvSpPr>
              <p:nvPr/>
            </p:nvSpPr>
            <p:spPr bwMode="auto">
              <a:xfrm flipV="1">
                <a:off x="1296" y="2304"/>
                <a:ext cx="48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5" name="Line 117"/>
              <p:cNvSpPr>
                <a:spLocks noChangeShapeType="1"/>
              </p:cNvSpPr>
              <p:nvPr/>
            </p:nvSpPr>
            <p:spPr bwMode="auto">
              <a:xfrm flipV="1">
                <a:off x="528" y="3072"/>
                <a:ext cx="48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6" name="Line 118"/>
              <p:cNvSpPr>
                <a:spLocks noChangeShapeType="1"/>
              </p:cNvSpPr>
              <p:nvPr/>
            </p:nvSpPr>
            <p:spPr bwMode="auto">
              <a:xfrm>
                <a:off x="192" y="3312"/>
                <a:ext cx="384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7" name="Line 119"/>
              <p:cNvSpPr>
                <a:spLocks noChangeShapeType="1"/>
              </p:cNvSpPr>
              <p:nvPr/>
            </p:nvSpPr>
            <p:spPr bwMode="auto">
              <a:xfrm>
                <a:off x="240" y="3648"/>
                <a:ext cx="33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8" name="Line 120"/>
              <p:cNvSpPr>
                <a:spLocks noChangeShapeType="1"/>
              </p:cNvSpPr>
              <p:nvPr/>
            </p:nvSpPr>
            <p:spPr bwMode="auto">
              <a:xfrm flipV="1">
                <a:off x="480" y="2160"/>
                <a:ext cx="336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9" name="Line 121"/>
              <p:cNvSpPr>
                <a:spLocks noChangeShapeType="1"/>
              </p:cNvSpPr>
              <p:nvPr/>
            </p:nvSpPr>
            <p:spPr bwMode="auto">
              <a:xfrm>
                <a:off x="1152" y="3600"/>
                <a:ext cx="38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0" name="Line 122"/>
              <p:cNvSpPr>
                <a:spLocks noChangeShapeType="1"/>
              </p:cNvSpPr>
              <p:nvPr/>
            </p:nvSpPr>
            <p:spPr bwMode="auto">
              <a:xfrm flipH="1">
                <a:off x="288" y="3120"/>
                <a:ext cx="19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1" name="Line 123"/>
              <p:cNvSpPr>
                <a:spLocks noChangeShapeType="1"/>
              </p:cNvSpPr>
              <p:nvPr/>
            </p:nvSpPr>
            <p:spPr bwMode="auto">
              <a:xfrm flipH="1">
                <a:off x="576" y="3264"/>
                <a:ext cx="9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2" name="Line 124"/>
              <p:cNvSpPr>
                <a:spLocks noChangeShapeType="1"/>
              </p:cNvSpPr>
              <p:nvPr/>
            </p:nvSpPr>
            <p:spPr bwMode="auto">
              <a:xfrm>
                <a:off x="192" y="331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3" name="Line 125"/>
              <p:cNvSpPr>
                <a:spLocks noChangeShapeType="1"/>
              </p:cNvSpPr>
              <p:nvPr/>
            </p:nvSpPr>
            <p:spPr bwMode="auto">
              <a:xfrm flipV="1">
                <a:off x="240" y="3264"/>
                <a:ext cx="384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4" name="Line 126"/>
              <p:cNvSpPr>
                <a:spLocks noChangeShapeType="1"/>
              </p:cNvSpPr>
              <p:nvPr/>
            </p:nvSpPr>
            <p:spPr bwMode="auto">
              <a:xfrm>
                <a:off x="576" y="3648"/>
                <a:ext cx="43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5" name="Line 127"/>
              <p:cNvSpPr>
                <a:spLocks noChangeShapeType="1"/>
              </p:cNvSpPr>
              <p:nvPr/>
            </p:nvSpPr>
            <p:spPr bwMode="auto">
              <a:xfrm flipV="1">
                <a:off x="576" y="3504"/>
                <a:ext cx="43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6" name="Line 128"/>
              <p:cNvSpPr>
                <a:spLocks noChangeShapeType="1"/>
              </p:cNvSpPr>
              <p:nvPr/>
            </p:nvSpPr>
            <p:spPr bwMode="auto">
              <a:xfrm>
                <a:off x="1488" y="2112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7" name="Line 129"/>
              <p:cNvSpPr>
                <a:spLocks noChangeShapeType="1"/>
              </p:cNvSpPr>
              <p:nvPr/>
            </p:nvSpPr>
            <p:spPr bwMode="auto">
              <a:xfrm flipH="1">
                <a:off x="1632" y="2256"/>
                <a:ext cx="9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8" name="Line 130"/>
              <p:cNvSpPr>
                <a:spLocks noChangeShapeType="1"/>
              </p:cNvSpPr>
              <p:nvPr/>
            </p:nvSpPr>
            <p:spPr bwMode="auto">
              <a:xfrm flipV="1">
                <a:off x="1008" y="2880"/>
                <a:ext cx="33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9" name="Line 131"/>
              <p:cNvSpPr>
                <a:spLocks noChangeShapeType="1"/>
              </p:cNvSpPr>
              <p:nvPr/>
            </p:nvSpPr>
            <p:spPr bwMode="auto">
              <a:xfrm>
                <a:off x="1296" y="254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0" name="Line 132"/>
              <p:cNvSpPr>
                <a:spLocks noChangeShapeType="1"/>
              </p:cNvSpPr>
              <p:nvPr/>
            </p:nvSpPr>
            <p:spPr bwMode="auto">
              <a:xfrm>
                <a:off x="1344" y="2544"/>
                <a:ext cx="288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1" name="Line 133"/>
              <p:cNvSpPr>
                <a:spLocks noChangeShapeType="1"/>
              </p:cNvSpPr>
              <p:nvPr/>
            </p:nvSpPr>
            <p:spPr bwMode="auto">
              <a:xfrm>
                <a:off x="1008" y="2688"/>
                <a:ext cx="24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2" name="Line 134"/>
              <p:cNvSpPr>
                <a:spLocks noChangeShapeType="1"/>
              </p:cNvSpPr>
              <p:nvPr/>
            </p:nvSpPr>
            <p:spPr bwMode="auto">
              <a:xfrm>
                <a:off x="432" y="3072"/>
                <a:ext cx="96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3" name="Line 135"/>
              <p:cNvSpPr>
                <a:spLocks noChangeShapeType="1"/>
              </p:cNvSpPr>
              <p:nvPr/>
            </p:nvSpPr>
            <p:spPr bwMode="auto">
              <a:xfrm>
                <a:off x="672" y="3264"/>
                <a:ext cx="336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4" name="Line 136"/>
              <p:cNvSpPr>
                <a:spLocks noChangeShapeType="1"/>
              </p:cNvSpPr>
              <p:nvPr/>
            </p:nvSpPr>
            <p:spPr bwMode="auto">
              <a:xfrm>
                <a:off x="720" y="3216"/>
                <a:ext cx="28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5" name="Line 137"/>
              <p:cNvSpPr>
                <a:spLocks noChangeShapeType="1"/>
              </p:cNvSpPr>
              <p:nvPr/>
            </p:nvSpPr>
            <p:spPr bwMode="auto">
              <a:xfrm>
                <a:off x="1680" y="268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6" name="Line 138"/>
              <p:cNvSpPr>
                <a:spLocks noChangeShapeType="1"/>
              </p:cNvSpPr>
              <p:nvPr/>
            </p:nvSpPr>
            <p:spPr bwMode="auto">
              <a:xfrm>
                <a:off x="1488" y="2112"/>
                <a:ext cx="28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7" name="Line 139"/>
              <p:cNvSpPr>
                <a:spLocks noChangeShapeType="1"/>
              </p:cNvSpPr>
              <p:nvPr/>
            </p:nvSpPr>
            <p:spPr bwMode="auto">
              <a:xfrm flipV="1">
                <a:off x="1296" y="2256"/>
                <a:ext cx="43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8" name="Line 140"/>
              <p:cNvSpPr>
                <a:spLocks noChangeShapeType="1"/>
              </p:cNvSpPr>
              <p:nvPr/>
            </p:nvSpPr>
            <p:spPr bwMode="auto">
              <a:xfrm flipH="1">
                <a:off x="672" y="2496"/>
                <a:ext cx="144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9" name="Line 141"/>
              <p:cNvSpPr>
                <a:spLocks noChangeShapeType="1"/>
              </p:cNvSpPr>
              <p:nvPr/>
            </p:nvSpPr>
            <p:spPr bwMode="auto">
              <a:xfrm flipV="1">
                <a:off x="432" y="2496"/>
                <a:ext cx="33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0" name="Line 142"/>
              <p:cNvSpPr>
                <a:spLocks noChangeShapeType="1"/>
              </p:cNvSpPr>
              <p:nvPr/>
            </p:nvSpPr>
            <p:spPr bwMode="auto">
              <a:xfrm>
                <a:off x="816" y="2544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1" name="Line 143"/>
              <p:cNvSpPr>
                <a:spLocks noChangeShapeType="1"/>
              </p:cNvSpPr>
              <p:nvPr/>
            </p:nvSpPr>
            <p:spPr bwMode="auto">
              <a:xfrm>
                <a:off x="1152" y="2688"/>
                <a:ext cx="14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02" name="Text Box 145"/>
            <p:cNvSpPr txBox="1">
              <a:spLocks noChangeArrowheads="1"/>
            </p:cNvSpPr>
            <p:nvPr/>
          </p:nvSpPr>
          <p:spPr bwMode="auto">
            <a:xfrm>
              <a:off x="2438" y="522"/>
              <a:ext cx="1720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Interacting neurons</a:t>
              </a:r>
            </a:p>
          </p:txBody>
        </p:sp>
        <p:sp>
          <p:nvSpPr>
            <p:cNvPr id="8203" name="Text Box 146"/>
            <p:cNvSpPr txBox="1">
              <a:spLocks noChangeArrowheads="1"/>
            </p:cNvSpPr>
            <p:nvPr/>
          </p:nvSpPr>
          <p:spPr bwMode="auto">
            <a:xfrm>
              <a:off x="3616" y="2784"/>
              <a:ext cx="1491" cy="1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800" b="1" dirty="0"/>
                <a:t>Computation</a:t>
              </a:r>
            </a:p>
            <a:p>
              <a:r>
                <a:rPr lang="en-US" dirty="0"/>
                <a:t> - without CPU,</a:t>
              </a:r>
            </a:p>
            <a:p>
              <a:r>
                <a:rPr lang="en-US" dirty="0"/>
                <a:t>-  without explicit</a:t>
              </a:r>
            </a:p>
            <a:p>
              <a:r>
                <a:rPr lang="en-US" dirty="0"/>
                <a:t>     memory unit</a:t>
              </a:r>
            </a:p>
          </p:txBody>
        </p:sp>
      </p:grpSp>
      <p:sp>
        <p:nvSpPr>
          <p:cNvPr id="133" name="Text Box 2"/>
          <p:cNvSpPr txBox="1">
            <a:spLocks noChangeArrowheads="1"/>
          </p:cNvSpPr>
          <p:nvPr/>
        </p:nvSpPr>
        <p:spPr bwMode="auto">
          <a:xfrm>
            <a:off x="-28642" y="-126124"/>
            <a:ext cx="19841133" cy="13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7600" b="1" dirty="0" smtClean="0">
                <a:solidFill>
                  <a:srgbClr val="FF0000"/>
                </a:solidFill>
              </a:rPr>
              <a:t>5.4 Hopfield Model of Associative Memory</a:t>
            </a:r>
            <a:endParaRPr lang="en-US" sz="6800" dirty="0">
              <a:solidFill>
                <a:srgbClr val="FF0000"/>
              </a:solidFill>
            </a:endParaRPr>
          </a:p>
        </p:txBody>
      </p:sp>
      <p:cxnSp>
        <p:nvCxnSpPr>
          <p:cNvPr id="134" name="Straight Connector 133"/>
          <p:cNvCxnSpPr/>
          <p:nvPr/>
        </p:nvCxnSpPr>
        <p:spPr>
          <a:xfrm>
            <a:off x="0" y="1238221"/>
            <a:ext cx="2267081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337618" y="180035"/>
            <a:ext cx="21094681" cy="13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7600" b="1" dirty="0"/>
              <a:t>Exercise </a:t>
            </a:r>
            <a:r>
              <a:rPr lang="en-US" sz="7600" b="1" dirty="0" smtClean="0"/>
              <a:t>1</a:t>
            </a:r>
            <a:r>
              <a:rPr lang="en-US" sz="7600" b="1" dirty="0"/>
              <a:t>: Associative  memory (1 pattern)</a:t>
            </a:r>
            <a:endParaRPr lang="en-US" sz="6800" dirty="0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1126344" y="1873483"/>
            <a:ext cx="5796519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Elementary pixel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1666530" y="2953688"/>
            <a:ext cx="2653030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i</a:t>
            </a:r>
            <a:r>
              <a:rPr lang="en-US"/>
              <a:t> = +1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1704043" y="4076089"/>
            <a:ext cx="2470288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i</a:t>
            </a:r>
            <a:r>
              <a:rPr lang="en-US"/>
              <a:t> = -1</a:t>
            </a:r>
          </a:p>
        </p:txBody>
      </p:sp>
      <p:sp>
        <p:nvSpPr>
          <p:cNvPr id="5129" name="Text Box 13"/>
          <p:cNvSpPr txBox="1">
            <a:spLocks noChangeArrowheads="1"/>
          </p:cNvSpPr>
          <p:nvPr/>
        </p:nvSpPr>
        <p:spPr bwMode="auto">
          <a:xfrm>
            <a:off x="17139672" y="2565489"/>
            <a:ext cx="2802110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w</a:t>
            </a:r>
            <a:r>
              <a:rPr lang="en-US" baseline="-25000">
                <a:solidFill>
                  <a:srgbClr val="FF0000"/>
                </a:solidFill>
              </a:rPr>
              <a:t>ij</a:t>
            </a:r>
            <a:r>
              <a:rPr lang="en-US">
                <a:solidFill>
                  <a:srgbClr val="FF0000"/>
                </a:solidFill>
              </a:rPr>
              <a:t> = +1</a:t>
            </a:r>
          </a:p>
        </p:txBody>
      </p:sp>
      <p:sp>
        <p:nvSpPr>
          <p:cNvPr id="5131" name="Rectangle 26"/>
          <p:cNvSpPr>
            <a:spLocks noChangeArrowheads="1"/>
          </p:cNvSpPr>
          <p:nvPr/>
        </p:nvSpPr>
        <p:spPr bwMode="auto">
          <a:xfrm>
            <a:off x="10803732" y="4455848"/>
            <a:ext cx="360124" cy="2700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132" name="Rectangle 27"/>
          <p:cNvSpPr>
            <a:spLocks noChangeArrowheads="1"/>
          </p:cNvSpPr>
          <p:nvPr/>
        </p:nvSpPr>
        <p:spPr bwMode="auto">
          <a:xfrm>
            <a:off x="10803732" y="3375643"/>
            <a:ext cx="360124" cy="27005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133" name="Text Box 31"/>
          <p:cNvSpPr txBox="1">
            <a:spLocks noChangeArrowheads="1"/>
          </p:cNvSpPr>
          <p:nvPr/>
        </p:nvSpPr>
        <p:spPr bwMode="auto">
          <a:xfrm>
            <a:off x="17203443" y="3400961"/>
            <a:ext cx="2802110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w</a:t>
            </a:r>
            <a:r>
              <a:rPr lang="en-US" baseline="-25000">
                <a:solidFill>
                  <a:srgbClr val="FF0000"/>
                </a:solidFill>
              </a:rPr>
              <a:t>ij</a:t>
            </a:r>
            <a:r>
              <a:rPr lang="en-US">
                <a:solidFill>
                  <a:srgbClr val="FF0000"/>
                </a:solidFill>
              </a:rPr>
              <a:t> = +1</a:t>
            </a:r>
          </a:p>
        </p:txBody>
      </p:sp>
      <p:sp>
        <p:nvSpPr>
          <p:cNvPr id="5134" name="Rectangle 32"/>
          <p:cNvSpPr>
            <a:spLocks noChangeArrowheads="1"/>
          </p:cNvSpPr>
          <p:nvPr/>
        </p:nvSpPr>
        <p:spPr bwMode="auto">
          <a:xfrm>
            <a:off x="15665411" y="2970566"/>
            <a:ext cx="360124" cy="27005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135" name="Rectangle 33"/>
          <p:cNvSpPr>
            <a:spLocks noChangeArrowheads="1"/>
          </p:cNvSpPr>
          <p:nvPr/>
        </p:nvSpPr>
        <p:spPr bwMode="auto">
          <a:xfrm>
            <a:off x="16745784" y="2970566"/>
            <a:ext cx="360124" cy="27005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138" name="Rectangle 36"/>
          <p:cNvSpPr>
            <a:spLocks noChangeArrowheads="1"/>
          </p:cNvSpPr>
          <p:nvPr/>
        </p:nvSpPr>
        <p:spPr bwMode="auto">
          <a:xfrm>
            <a:off x="15665411" y="3780720"/>
            <a:ext cx="360124" cy="2700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139" name="Rectangle 37"/>
          <p:cNvSpPr>
            <a:spLocks noChangeArrowheads="1"/>
          </p:cNvSpPr>
          <p:nvPr/>
        </p:nvSpPr>
        <p:spPr bwMode="auto">
          <a:xfrm>
            <a:off x="16745784" y="3780720"/>
            <a:ext cx="360124" cy="2700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140" name="Line 38"/>
          <p:cNvSpPr>
            <a:spLocks noChangeShapeType="1"/>
          </p:cNvSpPr>
          <p:nvPr/>
        </p:nvSpPr>
        <p:spPr bwMode="auto">
          <a:xfrm>
            <a:off x="16025535" y="3105591"/>
            <a:ext cx="720249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141" name="Line 39"/>
          <p:cNvSpPr>
            <a:spLocks noChangeShapeType="1"/>
          </p:cNvSpPr>
          <p:nvPr/>
        </p:nvSpPr>
        <p:spPr bwMode="auto">
          <a:xfrm>
            <a:off x="16025535" y="3915745"/>
            <a:ext cx="720249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143" name="Text Box 41"/>
          <p:cNvSpPr txBox="1">
            <a:spLocks noChangeArrowheads="1"/>
          </p:cNvSpPr>
          <p:nvPr/>
        </p:nvSpPr>
        <p:spPr bwMode="auto">
          <a:xfrm>
            <a:off x="82530" y="7523996"/>
            <a:ext cx="13288955" cy="370344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9 neurons</a:t>
            </a:r>
          </a:p>
          <a:p>
            <a:r>
              <a:rPr lang="en-US"/>
              <a:t>    - define appropriate weights</a:t>
            </a:r>
          </a:p>
          <a:p>
            <a:r>
              <a:rPr lang="en-US"/>
              <a:t>    - what happens if one neuron wrong?</a:t>
            </a:r>
          </a:p>
          <a:p>
            <a:r>
              <a:rPr lang="en-US"/>
              <a:t>   - what happens if </a:t>
            </a:r>
            <a:r>
              <a:rPr lang="en-US" i="1"/>
              <a:t>n</a:t>
            </a:r>
            <a:r>
              <a:rPr lang="en-US"/>
              <a:t> neurons wrong? </a:t>
            </a:r>
          </a:p>
        </p:txBody>
      </p:sp>
      <p:sp>
        <p:nvSpPr>
          <p:cNvPr id="5144" name="Rectangle 42"/>
          <p:cNvSpPr>
            <a:spLocks noChangeArrowheads="1"/>
          </p:cNvSpPr>
          <p:nvPr/>
        </p:nvSpPr>
        <p:spPr bwMode="auto">
          <a:xfrm>
            <a:off x="-86280" y="1519039"/>
            <a:ext cx="21607465" cy="10633274"/>
          </a:xfrm>
          <a:prstGeom prst="rect">
            <a:avLst/>
          </a:prstGeom>
          <a:solidFill>
            <a:srgbClr val="FF9900">
              <a:alpha val="27843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5100" dirty="0"/>
          </a:p>
        </p:txBody>
      </p:sp>
      <p:sp>
        <p:nvSpPr>
          <p:cNvPr id="5145" name="Text Box 43"/>
          <p:cNvSpPr txBox="1">
            <a:spLocks noChangeArrowheads="1"/>
          </p:cNvSpPr>
          <p:nvPr/>
        </p:nvSpPr>
        <p:spPr bwMode="auto">
          <a:xfrm>
            <a:off x="-5831711" y="3945615"/>
            <a:ext cx="5432637" cy="194912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1" i="1" dirty="0" err="1"/>
              <a:t>Next</a:t>
            </a:r>
            <a:r>
              <a:rPr lang="fr-CH" b="1" i="1" dirty="0"/>
              <a:t> lecture </a:t>
            </a:r>
            <a:r>
              <a:rPr lang="fr-CH" b="1" i="1" dirty="0" err="1"/>
              <a:t>at</a:t>
            </a:r>
            <a:endParaRPr lang="fr-CH" b="1" i="1" dirty="0"/>
          </a:p>
          <a:p>
            <a:r>
              <a:rPr lang="fr-CH" dirty="0"/>
              <a:t>   </a:t>
            </a:r>
            <a:r>
              <a:rPr lang="fr-CH" dirty="0" smtClean="0"/>
              <a:t>10h15</a:t>
            </a:r>
            <a:endParaRPr lang="fr-FR" dirty="0"/>
          </a:p>
        </p:txBody>
      </p:sp>
      <p:sp>
        <p:nvSpPr>
          <p:cNvPr id="5146" name="Rectangle 44"/>
          <p:cNvSpPr>
            <a:spLocks noChangeArrowheads="1"/>
          </p:cNvSpPr>
          <p:nvPr/>
        </p:nvSpPr>
        <p:spPr bwMode="auto">
          <a:xfrm>
            <a:off x="4167691" y="5055027"/>
            <a:ext cx="2550881" cy="19156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147" name="Rectangle 45"/>
          <p:cNvSpPr>
            <a:spLocks noChangeArrowheads="1"/>
          </p:cNvSpPr>
          <p:nvPr/>
        </p:nvSpPr>
        <p:spPr bwMode="auto">
          <a:xfrm>
            <a:off x="5019235" y="5055027"/>
            <a:ext cx="851545" cy="191567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148" name="Rectangle 46"/>
          <p:cNvSpPr>
            <a:spLocks noChangeArrowheads="1"/>
          </p:cNvSpPr>
          <p:nvPr/>
        </p:nvSpPr>
        <p:spPr bwMode="auto">
          <a:xfrm>
            <a:off x="5221804" y="5423532"/>
            <a:ext cx="360124" cy="27005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149" name="Rectangle 47"/>
          <p:cNvSpPr>
            <a:spLocks noChangeArrowheads="1"/>
          </p:cNvSpPr>
          <p:nvPr/>
        </p:nvSpPr>
        <p:spPr bwMode="auto">
          <a:xfrm>
            <a:off x="5221804" y="6160548"/>
            <a:ext cx="360124" cy="27005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150" name="Rectangle 48"/>
          <p:cNvSpPr>
            <a:spLocks noChangeArrowheads="1"/>
          </p:cNvSpPr>
          <p:nvPr/>
        </p:nvSpPr>
        <p:spPr bwMode="auto">
          <a:xfrm>
            <a:off x="5221804" y="5679520"/>
            <a:ext cx="360124" cy="27005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151" name="Rectangle 49"/>
          <p:cNvSpPr>
            <a:spLocks noChangeArrowheads="1"/>
          </p:cNvSpPr>
          <p:nvPr/>
        </p:nvSpPr>
        <p:spPr bwMode="auto">
          <a:xfrm>
            <a:off x="5221804" y="6430599"/>
            <a:ext cx="360124" cy="27005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152" name="Rectangle 50"/>
          <p:cNvSpPr>
            <a:spLocks noChangeArrowheads="1"/>
          </p:cNvSpPr>
          <p:nvPr/>
        </p:nvSpPr>
        <p:spPr bwMode="auto">
          <a:xfrm>
            <a:off x="4861679" y="5890496"/>
            <a:ext cx="360124" cy="27005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153" name="Rectangle 51"/>
          <p:cNvSpPr>
            <a:spLocks noChangeArrowheads="1"/>
          </p:cNvSpPr>
          <p:nvPr/>
        </p:nvSpPr>
        <p:spPr bwMode="auto">
          <a:xfrm>
            <a:off x="4501555" y="5890496"/>
            <a:ext cx="360124" cy="27005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154" name="Rectangle 52"/>
          <p:cNvSpPr>
            <a:spLocks noChangeArrowheads="1"/>
          </p:cNvSpPr>
          <p:nvPr/>
        </p:nvSpPr>
        <p:spPr bwMode="auto">
          <a:xfrm>
            <a:off x="5581928" y="5890496"/>
            <a:ext cx="360124" cy="27005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155" name="Rectangle 53"/>
          <p:cNvSpPr>
            <a:spLocks noChangeArrowheads="1"/>
          </p:cNvSpPr>
          <p:nvPr/>
        </p:nvSpPr>
        <p:spPr bwMode="auto">
          <a:xfrm>
            <a:off x="5221804" y="5890496"/>
            <a:ext cx="360124" cy="27005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156" name="Rectangle 54"/>
          <p:cNvSpPr>
            <a:spLocks noChangeArrowheads="1"/>
          </p:cNvSpPr>
          <p:nvPr/>
        </p:nvSpPr>
        <p:spPr bwMode="auto">
          <a:xfrm>
            <a:off x="4167691" y="5735780"/>
            <a:ext cx="2550881" cy="59636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157" name="Rectangle 55"/>
          <p:cNvSpPr>
            <a:spLocks noChangeArrowheads="1"/>
          </p:cNvSpPr>
          <p:nvPr/>
        </p:nvSpPr>
        <p:spPr bwMode="auto">
          <a:xfrm>
            <a:off x="5221804" y="5170359"/>
            <a:ext cx="360124" cy="27005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158" name="Rectangle 56"/>
          <p:cNvSpPr>
            <a:spLocks noChangeArrowheads="1"/>
          </p:cNvSpPr>
          <p:nvPr/>
        </p:nvSpPr>
        <p:spPr bwMode="auto">
          <a:xfrm>
            <a:off x="6302177" y="5890496"/>
            <a:ext cx="360124" cy="27005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159" name="Rectangle 57"/>
          <p:cNvSpPr>
            <a:spLocks noChangeArrowheads="1"/>
          </p:cNvSpPr>
          <p:nvPr/>
        </p:nvSpPr>
        <p:spPr bwMode="auto">
          <a:xfrm>
            <a:off x="4141431" y="5890496"/>
            <a:ext cx="360124" cy="27005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11105493" y="5806106"/>
            <a:ext cx="9744075" cy="5491043"/>
            <a:chOff x="11105493" y="5806106"/>
            <a:chExt cx="9744075" cy="5491043"/>
          </a:xfrm>
        </p:grpSpPr>
        <p:sp>
          <p:nvSpPr>
            <p:cNvPr id="43" name="Text Box 59"/>
            <p:cNvSpPr txBox="1">
              <a:spLocks noChangeArrowheads="1"/>
            </p:cNvSpPr>
            <p:nvPr/>
          </p:nvSpPr>
          <p:spPr bwMode="auto">
            <a:xfrm>
              <a:off x="11475216" y="5806106"/>
              <a:ext cx="3478577" cy="1071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dynamics</a:t>
              </a:r>
              <a:endParaRPr lang="en-US" dirty="0"/>
            </a:p>
          </p:txBody>
        </p:sp>
        <p:grpSp>
          <p:nvGrpSpPr>
            <p:cNvPr id="44" name="Group 128"/>
            <p:cNvGrpSpPr>
              <a:grpSpLocks/>
            </p:cNvGrpSpPr>
            <p:nvPr/>
          </p:nvGrpSpPr>
          <p:grpSpPr bwMode="auto">
            <a:xfrm>
              <a:off x="13467152" y="8506618"/>
              <a:ext cx="6407214" cy="2790531"/>
              <a:chOff x="3590" y="3024"/>
              <a:chExt cx="1708" cy="992"/>
            </a:xfrm>
          </p:grpSpPr>
          <p:sp>
            <p:nvSpPr>
              <p:cNvPr id="46" name="Line 126"/>
              <p:cNvSpPr>
                <a:spLocks noChangeShapeType="1"/>
              </p:cNvSpPr>
              <p:nvPr/>
            </p:nvSpPr>
            <p:spPr bwMode="auto">
              <a:xfrm flipV="1">
                <a:off x="4320" y="3024"/>
                <a:ext cx="192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Text Box 127"/>
              <p:cNvSpPr txBox="1">
                <a:spLocks noChangeArrowheads="1"/>
              </p:cNvSpPr>
              <p:nvPr/>
            </p:nvSpPr>
            <p:spPr bwMode="auto">
              <a:xfrm>
                <a:off x="3590" y="3360"/>
                <a:ext cx="1708" cy="6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Sum over all</a:t>
                </a:r>
              </a:p>
              <a:p>
                <a:r>
                  <a:rPr lang="en-US"/>
                  <a:t>   interactions with i</a:t>
                </a:r>
              </a:p>
            </p:txBody>
          </p:sp>
        </p:grpSp>
        <p:graphicFrame>
          <p:nvGraphicFramePr>
            <p:cNvPr id="45" name="Object 53"/>
            <p:cNvGraphicFramePr>
              <a:graphicFrameLocks noChangeAspect="1"/>
            </p:cNvGraphicFramePr>
            <p:nvPr/>
          </p:nvGraphicFramePr>
          <p:xfrm>
            <a:off x="11105493" y="6886575"/>
            <a:ext cx="9744075" cy="2092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1035" name="Equation" r:id="rId4" imgW="1600200" imgH="355320" progId="Equation.DSMT4">
                    <p:embed/>
                  </p:oleObj>
                </mc:Choice>
                <mc:Fallback>
                  <p:oleObj name="Equation" r:id="rId4" imgW="1600200" imgH="355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05493" y="6886575"/>
                          <a:ext cx="9744075" cy="2092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53005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2"/>
          <p:cNvSpPr txBox="1">
            <a:spLocks noChangeArrowheads="1"/>
          </p:cNvSpPr>
          <p:nvPr/>
        </p:nvSpPr>
        <p:spPr bwMode="auto">
          <a:xfrm>
            <a:off x="168809" y="-47821"/>
            <a:ext cx="17391039" cy="13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7600" b="1" dirty="0"/>
              <a:t> </a:t>
            </a:r>
            <a:r>
              <a:rPr lang="en-US" sz="7600" b="1" dirty="0">
                <a:solidFill>
                  <a:srgbClr val="C00000"/>
                </a:solidFill>
              </a:rPr>
              <a:t>Exercise </a:t>
            </a:r>
            <a:r>
              <a:rPr lang="en-US" sz="7600" b="1" dirty="0" smtClean="0">
                <a:solidFill>
                  <a:srgbClr val="C00000"/>
                </a:solidFill>
              </a:rPr>
              <a:t>2.1 (now) and start with 2.2</a:t>
            </a:r>
            <a:endParaRPr lang="en-US" sz="6800" dirty="0">
              <a:solidFill>
                <a:srgbClr val="C00000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42861" y="6734406"/>
            <a:ext cx="3316146" cy="2137908"/>
            <a:chOff x="278" y="2394"/>
            <a:chExt cx="884" cy="760"/>
          </a:xfrm>
        </p:grpSpPr>
        <p:sp>
          <p:nvSpPr>
            <p:cNvPr id="12332" name="Text Box 4"/>
            <p:cNvSpPr txBox="1">
              <a:spLocks noChangeArrowheads="1"/>
            </p:cNvSpPr>
            <p:nvPr/>
          </p:nvSpPr>
          <p:spPr bwMode="auto">
            <a:xfrm>
              <a:off x="278" y="2394"/>
              <a:ext cx="884" cy="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Prototype</a:t>
              </a:r>
            </a:p>
            <a:p>
              <a:r>
                <a:rPr lang="en-US" dirty="0"/>
                <a:t>    </a:t>
              </a:r>
              <a:r>
                <a:rPr lang="en-US" sz="7600" dirty="0"/>
                <a:t>p</a:t>
              </a:r>
              <a:r>
                <a:rPr lang="en-US" sz="7600" baseline="30000" dirty="0"/>
                <a:t>1</a:t>
              </a:r>
              <a:endParaRPr lang="en-US" dirty="0"/>
            </a:p>
          </p:txBody>
        </p:sp>
        <p:sp>
          <p:nvSpPr>
            <p:cNvPr id="12333" name="Line 5"/>
            <p:cNvSpPr>
              <a:spLocks noChangeShapeType="1"/>
            </p:cNvSpPr>
            <p:nvPr/>
          </p:nvSpPr>
          <p:spPr bwMode="auto">
            <a:xfrm>
              <a:off x="528" y="27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80062" y="1485283"/>
            <a:ext cx="6482239" cy="5130977"/>
            <a:chOff x="48" y="528"/>
            <a:chExt cx="1728" cy="1824"/>
          </a:xfrm>
        </p:grpSpPr>
        <p:sp>
          <p:nvSpPr>
            <p:cNvPr id="12301" name="Rectangle 7" descr="Dotted grid"/>
            <p:cNvSpPr>
              <a:spLocks noChangeArrowheads="1"/>
            </p:cNvSpPr>
            <p:nvPr/>
          </p:nvSpPr>
          <p:spPr bwMode="auto">
            <a:xfrm>
              <a:off x="48" y="528"/>
              <a:ext cx="1728" cy="1824"/>
            </a:xfrm>
            <a:prstGeom prst="rect">
              <a:avLst/>
            </a:prstGeom>
            <a:pattFill prst="dotGrid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2" name="Rectangle 8"/>
            <p:cNvSpPr>
              <a:spLocks noChangeArrowheads="1"/>
            </p:cNvSpPr>
            <p:nvPr/>
          </p:nvSpPr>
          <p:spPr bwMode="auto">
            <a:xfrm>
              <a:off x="816" y="1296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3" name="Rectangle 9"/>
            <p:cNvSpPr>
              <a:spLocks noChangeArrowheads="1"/>
            </p:cNvSpPr>
            <p:nvPr/>
          </p:nvSpPr>
          <p:spPr bwMode="auto">
            <a:xfrm>
              <a:off x="816" y="1680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4" name="Rectangle 10"/>
            <p:cNvSpPr>
              <a:spLocks noChangeArrowheads="1"/>
            </p:cNvSpPr>
            <p:nvPr/>
          </p:nvSpPr>
          <p:spPr bwMode="auto">
            <a:xfrm>
              <a:off x="336" y="1536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5" name="Rectangle 11"/>
            <p:cNvSpPr>
              <a:spLocks noChangeArrowheads="1"/>
            </p:cNvSpPr>
            <p:nvPr/>
          </p:nvSpPr>
          <p:spPr bwMode="auto">
            <a:xfrm>
              <a:off x="816" y="1488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6" name="Rectangle 12"/>
            <p:cNvSpPr>
              <a:spLocks noChangeArrowheads="1"/>
            </p:cNvSpPr>
            <p:nvPr/>
          </p:nvSpPr>
          <p:spPr bwMode="auto">
            <a:xfrm>
              <a:off x="384" y="1920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7" name="Rectangle 13"/>
            <p:cNvSpPr>
              <a:spLocks noChangeArrowheads="1"/>
            </p:cNvSpPr>
            <p:nvPr/>
          </p:nvSpPr>
          <p:spPr bwMode="auto">
            <a:xfrm>
              <a:off x="288" y="720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8" name="Rectangle 14"/>
            <p:cNvSpPr>
              <a:spLocks noChangeArrowheads="1"/>
            </p:cNvSpPr>
            <p:nvPr/>
          </p:nvSpPr>
          <p:spPr bwMode="auto">
            <a:xfrm>
              <a:off x="624" y="1104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9" name="Rectangle 15"/>
            <p:cNvSpPr>
              <a:spLocks noChangeArrowheads="1"/>
            </p:cNvSpPr>
            <p:nvPr/>
          </p:nvSpPr>
          <p:spPr bwMode="auto">
            <a:xfrm>
              <a:off x="912" y="864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0" name="Rectangle 16"/>
            <p:cNvSpPr>
              <a:spLocks noChangeArrowheads="1"/>
            </p:cNvSpPr>
            <p:nvPr/>
          </p:nvSpPr>
          <p:spPr bwMode="auto">
            <a:xfrm>
              <a:off x="816" y="1104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1" name="Rectangle 17"/>
            <p:cNvSpPr>
              <a:spLocks noChangeArrowheads="1"/>
            </p:cNvSpPr>
            <p:nvPr/>
          </p:nvSpPr>
          <p:spPr bwMode="auto">
            <a:xfrm>
              <a:off x="1344" y="1200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2" name="Rectangle 18"/>
            <p:cNvSpPr>
              <a:spLocks noChangeArrowheads="1"/>
            </p:cNvSpPr>
            <p:nvPr/>
          </p:nvSpPr>
          <p:spPr bwMode="auto">
            <a:xfrm>
              <a:off x="1200" y="1968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3" name="Rectangle 19"/>
            <p:cNvSpPr>
              <a:spLocks noChangeArrowheads="1"/>
            </p:cNvSpPr>
            <p:nvPr/>
          </p:nvSpPr>
          <p:spPr bwMode="auto">
            <a:xfrm>
              <a:off x="1248" y="1728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4" name="Rectangle 20"/>
            <p:cNvSpPr>
              <a:spLocks noChangeArrowheads="1"/>
            </p:cNvSpPr>
            <p:nvPr/>
          </p:nvSpPr>
          <p:spPr bwMode="auto">
            <a:xfrm>
              <a:off x="1104" y="1104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5" name="Rectangle 21"/>
            <p:cNvSpPr>
              <a:spLocks noChangeArrowheads="1"/>
            </p:cNvSpPr>
            <p:nvPr/>
          </p:nvSpPr>
          <p:spPr bwMode="auto">
            <a:xfrm>
              <a:off x="528" y="1104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6" name="Rectangle 22"/>
            <p:cNvSpPr>
              <a:spLocks noChangeArrowheads="1"/>
            </p:cNvSpPr>
            <p:nvPr/>
          </p:nvSpPr>
          <p:spPr bwMode="auto">
            <a:xfrm>
              <a:off x="1440" y="1296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7" name="Rectangle 23"/>
            <p:cNvSpPr>
              <a:spLocks noChangeArrowheads="1"/>
            </p:cNvSpPr>
            <p:nvPr/>
          </p:nvSpPr>
          <p:spPr bwMode="auto">
            <a:xfrm>
              <a:off x="1536" y="960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8" name="Rectangle 24"/>
            <p:cNvSpPr>
              <a:spLocks noChangeArrowheads="1"/>
            </p:cNvSpPr>
            <p:nvPr/>
          </p:nvSpPr>
          <p:spPr bwMode="auto">
            <a:xfrm>
              <a:off x="1632" y="1872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9" name="Rectangle 25"/>
            <p:cNvSpPr>
              <a:spLocks noChangeArrowheads="1"/>
            </p:cNvSpPr>
            <p:nvPr/>
          </p:nvSpPr>
          <p:spPr bwMode="auto">
            <a:xfrm>
              <a:off x="1440" y="1584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0" name="Rectangle 26"/>
            <p:cNvSpPr>
              <a:spLocks noChangeArrowheads="1"/>
            </p:cNvSpPr>
            <p:nvPr/>
          </p:nvSpPr>
          <p:spPr bwMode="auto">
            <a:xfrm>
              <a:off x="432" y="1344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1" name="Rectangle 27"/>
            <p:cNvSpPr>
              <a:spLocks noChangeArrowheads="1"/>
            </p:cNvSpPr>
            <p:nvPr/>
          </p:nvSpPr>
          <p:spPr bwMode="auto">
            <a:xfrm>
              <a:off x="528" y="1728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2" name="Rectangle 28"/>
            <p:cNvSpPr>
              <a:spLocks noChangeArrowheads="1"/>
            </p:cNvSpPr>
            <p:nvPr/>
          </p:nvSpPr>
          <p:spPr bwMode="auto">
            <a:xfrm>
              <a:off x="624" y="1824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3" name="Rectangle 29"/>
            <p:cNvSpPr>
              <a:spLocks noChangeArrowheads="1"/>
            </p:cNvSpPr>
            <p:nvPr/>
          </p:nvSpPr>
          <p:spPr bwMode="auto">
            <a:xfrm>
              <a:off x="720" y="1920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4" name="Rectangle 30"/>
            <p:cNvSpPr>
              <a:spLocks noChangeArrowheads="1"/>
            </p:cNvSpPr>
            <p:nvPr/>
          </p:nvSpPr>
          <p:spPr bwMode="auto">
            <a:xfrm>
              <a:off x="528" y="1248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5" name="Rectangle 31"/>
            <p:cNvSpPr>
              <a:spLocks noChangeArrowheads="1"/>
            </p:cNvSpPr>
            <p:nvPr/>
          </p:nvSpPr>
          <p:spPr bwMode="auto">
            <a:xfrm>
              <a:off x="624" y="1248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6" name="Rectangle 32"/>
            <p:cNvSpPr>
              <a:spLocks noChangeArrowheads="1"/>
            </p:cNvSpPr>
            <p:nvPr/>
          </p:nvSpPr>
          <p:spPr bwMode="auto">
            <a:xfrm>
              <a:off x="720" y="672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7" name="Rectangle 33"/>
            <p:cNvSpPr>
              <a:spLocks noChangeArrowheads="1"/>
            </p:cNvSpPr>
            <p:nvPr/>
          </p:nvSpPr>
          <p:spPr bwMode="auto">
            <a:xfrm>
              <a:off x="816" y="576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8" name="Rectangle 34"/>
            <p:cNvSpPr>
              <a:spLocks noChangeArrowheads="1"/>
            </p:cNvSpPr>
            <p:nvPr/>
          </p:nvSpPr>
          <p:spPr bwMode="auto">
            <a:xfrm>
              <a:off x="912" y="672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9" name="Rectangle 35"/>
            <p:cNvSpPr>
              <a:spLocks noChangeArrowheads="1"/>
            </p:cNvSpPr>
            <p:nvPr/>
          </p:nvSpPr>
          <p:spPr bwMode="auto">
            <a:xfrm>
              <a:off x="624" y="1344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0" name="Rectangle 36"/>
            <p:cNvSpPr>
              <a:spLocks noChangeArrowheads="1"/>
            </p:cNvSpPr>
            <p:nvPr/>
          </p:nvSpPr>
          <p:spPr bwMode="auto">
            <a:xfrm>
              <a:off x="48" y="912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1" name="Rectangle 37"/>
            <p:cNvSpPr>
              <a:spLocks noChangeArrowheads="1"/>
            </p:cNvSpPr>
            <p:nvPr/>
          </p:nvSpPr>
          <p:spPr bwMode="auto">
            <a:xfrm>
              <a:off x="144" y="1008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95" name="Text Box 54"/>
          <p:cNvSpPr txBox="1">
            <a:spLocks noChangeArrowheads="1"/>
          </p:cNvSpPr>
          <p:nvPr/>
        </p:nvSpPr>
        <p:spPr bwMode="auto">
          <a:xfrm>
            <a:off x="3608748" y="8371594"/>
            <a:ext cx="14684913" cy="370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dirty="0"/>
              <a:t>Assume 4 patterns. </a:t>
            </a:r>
            <a:r>
              <a:rPr lang="fr-CH" dirty="0" err="1"/>
              <a:t>At</a:t>
            </a:r>
            <a:r>
              <a:rPr lang="fr-CH" dirty="0"/>
              <a:t> time t=0, </a:t>
            </a:r>
            <a:r>
              <a:rPr lang="fr-CH" dirty="0" err="1"/>
              <a:t>overlap</a:t>
            </a:r>
            <a:r>
              <a:rPr lang="fr-CH" dirty="0"/>
              <a:t> </a:t>
            </a:r>
            <a:r>
              <a:rPr lang="fr-CH" dirty="0" err="1"/>
              <a:t>with</a:t>
            </a:r>
            <a:endParaRPr lang="fr-CH" dirty="0"/>
          </a:p>
          <a:p>
            <a:r>
              <a:rPr lang="fr-CH" dirty="0"/>
              <a:t>Pattern 3, no </a:t>
            </a:r>
            <a:r>
              <a:rPr lang="fr-CH" dirty="0" err="1"/>
              <a:t>overlap</a:t>
            </a:r>
            <a:r>
              <a:rPr lang="fr-CH" dirty="0"/>
              <a:t> </a:t>
            </a:r>
            <a:r>
              <a:rPr lang="fr-CH" dirty="0" err="1"/>
              <a:t>with</a:t>
            </a:r>
            <a:r>
              <a:rPr lang="fr-CH" dirty="0"/>
              <a:t> </a:t>
            </a:r>
            <a:r>
              <a:rPr lang="fr-CH" dirty="0" err="1"/>
              <a:t>other</a:t>
            </a:r>
            <a:r>
              <a:rPr lang="fr-CH" dirty="0"/>
              <a:t> patterns.</a:t>
            </a:r>
          </a:p>
          <a:p>
            <a:r>
              <a:rPr lang="fr-CH" dirty="0"/>
              <a:t>  </a:t>
            </a:r>
            <a:r>
              <a:rPr lang="fr-CH" dirty="0" err="1"/>
              <a:t>discuss</a:t>
            </a:r>
            <a:r>
              <a:rPr lang="fr-CH" dirty="0"/>
              <a:t> temporal </a:t>
            </a:r>
            <a:r>
              <a:rPr lang="fr-CH" dirty="0" err="1" smtClean="0"/>
              <a:t>evolution</a:t>
            </a:r>
            <a:r>
              <a:rPr lang="fr-CH" dirty="0" smtClean="0"/>
              <a:t> (of </a:t>
            </a:r>
            <a:r>
              <a:rPr lang="fr-CH" dirty="0" err="1" smtClean="0"/>
              <a:t>overlaps</a:t>
            </a:r>
            <a:r>
              <a:rPr lang="fr-CH" dirty="0" smtClean="0"/>
              <a:t>)</a:t>
            </a:r>
            <a:endParaRPr lang="fr-CH" dirty="0"/>
          </a:p>
          <a:p>
            <a:r>
              <a:rPr lang="fr-CH" dirty="0"/>
              <a:t>   (assume </a:t>
            </a:r>
            <a:r>
              <a:rPr lang="fr-CH" dirty="0" err="1"/>
              <a:t>that</a:t>
            </a:r>
            <a:r>
              <a:rPr lang="fr-CH" dirty="0"/>
              <a:t> patterns are orthogonal)</a:t>
            </a:r>
            <a:endParaRPr lang="fr-FR" dirty="0"/>
          </a:p>
        </p:txBody>
      </p:sp>
      <p:sp>
        <p:nvSpPr>
          <p:cNvPr id="12296" name="Rectangle 55"/>
          <p:cNvSpPr>
            <a:spLocks noChangeArrowheads="1"/>
          </p:cNvSpPr>
          <p:nvPr/>
        </p:nvSpPr>
        <p:spPr bwMode="auto">
          <a:xfrm>
            <a:off x="0" y="1316524"/>
            <a:ext cx="21607463" cy="10835790"/>
          </a:xfrm>
          <a:prstGeom prst="rect">
            <a:avLst/>
          </a:prstGeom>
          <a:solidFill>
            <a:srgbClr val="FF9900">
              <a:alpha val="27843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5100" dirty="0"/>
          </a:p>
        </p:txBody>
      </p:sp>
      <p:graphicFrame>
        <p:nvGraphicFramePr>
          <p:cNvPr id="291897" name="Object 57"/>
          <p:cNvGraphicFramePr>
            <a:graphicFrameLocks noChangeAspect="1"/>
          </p:cNvGraphicFramePr>
          <p:nvPr/>
        </p:nvGraphicFramePr>
        <p:xfrm>
          <a:off x="14179899" y="2658320"/>
          <a:ext cx="6144622" cy="1606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15" name="Equation" r:id="rId4" imgW="1015920" imgH="355320" progId="Equation.DSMT4">
                  <p:embed/>
                </p:oleObj>
              </mc:Choice>
              <mc:Fallback>
                <p:oleObj name="Equation" r:id="rId4" imgW="1015920" imgH="355320" progId="Equation.DSMT4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9899" y="2658320"/>
                        <a:ext cx="6144622" cy="16062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13467153" y="5609191"/>
            <a:ext cx="4764145" cy="2506415"/>
            <a:chOff x="3590" y="3024"/>
            <a:chExt cx="1270" cy="891"/>
          </a:xfrm>
        </p:grpSpPr>
        <p:sp>
          <p:nvSpPr>
            <p:cNvPr id="12299" name="Line 7"/>
            <p:cNvSpPr>
              <a:spLocks noChangeShapeType="1"/>
            </p:cNvSpPr>
            <p:nvPr/>
          </p:nvSpPr>
          <p:spPr bwMode="auto">
            <a:xfrm flipV="1">
              <a:off x="4320" y="3024"/>
              <a:ext cx="19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0" name="Text Box 8"/>
            <p:cNvSpPr txBox="1">
              <a:spLocks noChangeArrowheads="1"/>
            </p:cNvSpPr>
            <p:nvPr/>
          </p:nvSpPr>
          <p:spPr bwMode="auto">
            <a:xfrm>
              <a:off x="3590" y="3423"/>
              <a:ext cx="1270" cy="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/>
                <a:t>Sum over all</a:t>
              </a:r>
            </a:p>
            <a:p>
              <a:r>
                <a:rPr lang="en-US" sz="4200" dirty="0"/>
                <a:t>   interactions with </a:t>
              </a:r>
              <a:r>
                <a:rPr lang="en-US" sz="4200" dirty="0" err="1"/>
                <a:t>i</a:t>
              </a:r>
              <a:endParaRPr lang="en-US" dirty="0"/>
            </a:p>
          </p:txBody>
        </p:sp>
      </p:grpSp>
      <p:sp>
        <p:nvSpPr>
          <p:cNvPr id="12298" name="Text Box 43"/>
          <p:cNvSpPr txBox="1">
            <a:spLocks noChangeArrowheads="1"/>
          </p:cNvSpPr>
          <p:nvPr/>
        </p:nvSpPr>
        <p:spPr bwMode="auto">
          <a:xfrm>
            <a:off x="7607683" y="1696574"/>
            <a:ext cx="5692323" cy="2041453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6000" b="1" i="1" dirty="0" err="1"/>
              <a:t>Next</a:t>
            </a:r>
            <a:r>
              <a:rPr lang="fr-CH" sz="6000" b="1" i="1" dirty="0"/>
              <a:t> lecture </a:t>
            </a:r>
            <a:r>
              <a:rPr lang="fr-CH" sz="6000" b="1" i="1" dirty="0" err="1"/>
              <a:t>at</a:t>
            </a:r>
            <a:endParaRPr lang="fr-CH" sz="6000" b="1" i="1" dirty="0"/>
          </a:p>
          <a:p>
            <a:r>
              <a:rPr lang="fr-CH" sz="6000" dirty="0"/>
              <a:t>   </a:t>
            </a:r>
            <a:r>
              <a:rPr lang="fr-CH" sz="6000" dirty="0" smtClean="0"/>
              <a:t>11h15</a:t>
            </a:r>
            <a:endParaRPr lang="fr-FR" sz="6000" dirty="0"/>
          </a:p>
        </p:txBody>
      </p:sp>
      <p:graphicFrame>
        <p:nvGraphicFramePr>
          <p:cNvPr id="46" name="Object 53"/>
          <p:cNvGraphicFramePr>
            <a:graphicFrameLocks noChangeAspect="1"/>
          </p:cNvGraphicFramePr>
          <p:nvPr/>
        </p:nvGraphicFramePr>
        <p:xfrm>
          <a:off x="11333560" y="4084814"/>
          <a:ext cx="9744075" cy="209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16" name="Equation" r:id="rId6" imgW="1600200" imgH="355320" progId="Equation.DSMT4">
                  <p:embed/>
                </p:oleObj>
              </mc:Choice>
              <mc:Fallback>
                <p:oleObj name="Equation" r:id="rId6" imgW="1600200" imgH="355320" progId="Equation.DSMT4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33560" y="4084814"/>
                        <a:ext cx="9744075" cy="209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03385"/>
            <a:ext cx="24442615" cy="11448928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6269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2910016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</a:t>
            </a:r>
            <a:br>
              <a:rPr lang="en-US" dirty="0" smtClean="0">
                <a:latin typeface="Impact" charset="0"/>
                <a:cs typeface="Impact" charset="0"/>
              </a:rPr>
            </a:br>
            <a:r>
              <a:rPr lang="en-US" dirty="0" smtClean="0">
                <a:latin typeface="Impact" charset="0"/>
                <a:cs typeface="Impact" charset="0"/>
              </a:rPr>
              <a:t>of Neural Networks</a:t>
            </a:r>
            <a:br>
              <a:rPr lang="en-US" dirty="0" smtClean="0">
                <a:latin typeface="Impact" charset="0"/>
                <a:cs typeface="Impact" charset="0"/>
              </a:rPr>
            </a:b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529390" y="5654284"/>
            <a:ext cx="10160829" cy="320427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Week 5 </a:t>
            </a:r>
            <a:endParaRPr lang="en-US" sz="5400" dirty="0">
              <a:latin typeface="Arial Narrow" pitchFamily="34" charset="0"/>
              <a:ea typeface="ＭＳ Ｐゴシック" pitchFamily="34" charset="-128"/>
            </a:endParaRPr>
          </a:p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NETWORKS of NEURONS and</a:t>
            </a:r>
          </a:p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ASSOCIATIVE MEMORY</a:t>
            </a:r>
            <a:endParaRPr lang="en-US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2" y="889793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185359" y="984103"/>
            <a:ext cx="10422104" cy="10852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5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Introduction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          - networks of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neuron</a:t>
            </a:r>
            <a:endParaRPr lang="fr-CH" sz="5400" b="1" dirty="0" smtClean="0"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          -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systems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for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computing</a:t>
            </a:r>
            <a:endParaRPr lang="fr-CH" sz="5400" b="1" dirty="0" smtClean="0"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    - associative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memory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endParaRPr lang="fr-CH" sz="3600" noProof="0" dirty="0" smtClean="0"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5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Classification by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similarity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5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 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Detour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: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Magnetic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Materials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000" b="1" dirty="0" smtClean="0">
                <a:latin typeface="Arial Narrow" pitchFamily="34" charset="0"/>
                <a:cs typeface="ＭＳ Ｐゴシック" charset="0"/>
              </a:rPr>
              <a:t>        </a:t>
            </a:r>
            <a:endParaRPr kumimoji="0" lang="fr-CH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5.4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Hopfield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Model</a:t>
            </a:r>
            <a:endParaRPr kumimoji="0" lang="fr-CH" sz="60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endParaRPr lang="fr-CH" sz="4000" b="1" baseline="0" dirty="0" smtClean="0"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5.5 Learning of Associations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endParaRPr kumimoji="0" lang="fr-CH" sz="28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5.6 Storage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Capacity</a:t>
            </a:r>
            <a:endParaRPr lang="fr-CH" sz="5400" b="1" dirty="0" smtClean="0"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6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</a:t>
            </a:r>
            <a:endParaRPr kumimoji="0" lang="fr-CH" sz="5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529390" y="0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Week </a:t>
            </a:r>
            <a:r>
              <a:rPr lang="en-US" sz="6000" b="1" dirty="0" smtClean="0">
                <a:solidFill>
                  <a:srgbClr val="FF0000"/>
                </a:solidFill>
                <a:latin typeface="Arial Narrow" pitchFamily="34" charset="0"/>
                <a:cs typeface="Arial Narrow" charset="0"/>
              </a:rPr>
              <a:t>5-5: Learning of Associations</a:t>
            </a:r>
            <a:endParaRPr kumimoji="0" lang="en-US" sz="6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Arial Narrow" charset="0"/>
            </a:endParaRPr>
          </a:p>
        </p:txBody>
      </p:sp>
      <p:grpSp>
        <p:nvGrpSpPr>
          <p:cNvPr id="3" name="Group 10"/>
          <p:cNvGrpSpPr/>
          <p:nvPr/>
        </p:nvGrpSpPr>
        <p:grpSpPr>
          <a:xfrm>
            <a:off x="11193379" y="984103"/>
            <a:ext cx="312822" cy="659981"/>
            <a:chOff x="11381873" y="2275724"/>
            <a:chExt cx="312822" cy="659981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 flipV="1">
            <a:off x="11211635" y="8732438"/>
            <a:ext cx="9765629" cy="151349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11185359" y="4605702"/>
            <a:ext cx="312822" cy="659981"/>
            <a:chOff x="11381873" y="2275724"/>
            <a:chExt cx="312822" cy="65998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"/>
          <p:cNvGrpSpPr/>
          <p:nvPr/>
        </p:nvGrpSpPr>
        <p:grpSpPr>
          <a:xfrm>
            <a:off x="11211635" y="6113935"/>
            <a:ext cx="312822" cy="659981"/>
            <a:chOff x="11381873" y="2275724"/>
            <a:chExt cx="312822" cy="65998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0"/>
          <p:cNvGrpSpPr/>
          <p:nvPr/>
        </p:nvGrpSpPr>
        <p:grpSpPr>
          <a:xfrm>
            <a:off x="11181348" y="7554135"/>
            <a:ext cx="312822" cy="659981"/>
            <a:chOff x="11381873" y="2275724"/>
            <a:chExt cx="312822" cy="659981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688194" y="-103142"/>
            <a:ext cx="19162358" cy="1118124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5.1. Systems </a:t>
            </a:r>
            <a:r>
              <a:rPr lang="en-US" sz="6000" dirty="0">
                <a:solidFill>
                  <a:srgbClr val="FF0000"/>
                </a:solidFill>
              </a:rPr>
              <a:t>for computing and information processing</a:t>
            </a:r>
            <a:endParaRPr lang="en-US" sz="8000" dirty="0">
              <a:solidFill>
                <a:srgbClr val="FF0000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7105908" y="2160411"/>
            <a:ext cx="3061057" cy="2295437"/>
            <a:chOff x="4896" y="864"/>
            <a:chExt cx="576" cy="576"/>
          </a:xfrm>
        </p:grpSpPr>
        <p:sp>
          <p:nvSpPr>
            <p:cNvPr id="17448" name="Rectangle 4"/>
            <p:cNvSpPr>
              <a:spLocks noChangeArrowheads="1"/>
            </p:cNvSpPr>
            <p:nvPr/>
          </p:nvSpPr>
          <p:spPr bwMode="auto">
            <a:xfrm>
              <a:off x="4896" y="864"/>
              <a:ext cx="576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9" name="AutoShape 5"/>
            <p:cNvSpPr>
              <a:spLocks noChangeArrowheads="1"/>
            </p:cNvSpPr>
            <p:nvPr/>
          </p:nvSpPr>
          <p:spPr bwMode="auto">
            <a:xfrm>
              <a:off x="4944" y="912"/>
              <a:ext cx="480" cy="33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0" name="Rectangle 6"/>
            <p:cNvSpPr>
              <a:spLocks noChangeArrowheads="1"/>
            </p:cNvSpPr>
            <p:nvPr/>
          </p:nvSpPr>
          <p:spPr bwMode="auto">
            <a:xfrm>
              <a:off x="4896" y="1344"/>
              <a:ext cx="576" cy="96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7412" name="Picture 7" descr="pipe_cervel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0499" y="2025385"/>
            <a:ext cx="4141429" cy="274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5544415" y="2953688"/>
            <a:ext cx="2300369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Brain </a:t>
            </a:r>
          </a:p>
        </p:txBody>
      </p:sp>
      <p:sp>
        <p:nvSpPr>
          <p:cNvPr id="17414" name="Text Box 9"/>
          <p:cNvSpPr txBox="1">
            <a:spLocks noChangeArrowheads="1"/>
          </p:cNvSpPr>
          <p:nvPr/>
        </p:nvSpPr>
        <p:spPr bwMode="auto">
          <a:xfrm>
            <a:off x="12424292" y="2970567"/>
            <a:ext cx="3602008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Computer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4945163" y="5266003"/>
            <a:ext cx="6177409" cy="2777980"/>
            <a:chOff x="3686" y="1872"/>
            <a:chExt cx="1947" cy="1464"/>
          </a:xfrm>
        </p:grpSpPr>
        <p:sp>
          <p:nvSpPr>
            <p:cNvPr id="17441" name="Rectangle 11"/>
            <p:cNvSpPr>
              <a:spLocks noChangeArrowheads="1"/>
            </p:cNvSpPr>
            <p:nvPr/>
          </p:nvSpPr>
          <p:spPr bwMode="auto">
            <a:xfrm>
              <a:off x="3696" y="2352"/>
              <a:ext cx="57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2" name="Rectangle 12"/>
            <p:cNvSpPr>
              <a:spLocks noChangeArrowheads="1"/>
            </p:cNvSpPr>
            <p:nvPr/>
          </p:nvSpPr>
          <p:spPr bwMode="auto">
            <a:xfrm>
              <a:off x="4752" y="1872"/>
              <a:ext cx="864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3" name="Line 13"/>
            <p:cNvSpPr>
              <a:spLocks noChangeShapeType="1"/>
            </p:cNvSpPr>
            <p:nvPr/>
          </p:nvSpPr>
          <p:spPr bwMode="auto">
            <a:xfrm flipV="1">
              <a:off x="4176" y="2160"/>
              <a:ext cx="528" cy="3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4" name="Line 14"/>
            <p:cNvSpPr>
              <a:spLocks noChangeShapeType="1"/>
            </p:cNvSpPr>
            <p:nvPr/>
          </p:nvSpPr>
          <p:spPr bwMode="auto">
            <a:xfrm>
              <a:off x="4128" y="2784"/>
              <a:ext cx="576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5" name="Text Box 15"/>
            <p:cNvSpPr txBox="1">
              <a:spLocks noChangeArrowheads="1"/>
            </p:cNvSpPr>
            <p:nvPr/>
          </p:nvSpPr>
          <p:spPr bwMode="auto">
            <a:xfrm>
              <a:off x="3686" y="2441"/>
              <a:ext cx="544" cy="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CPU</a:t>
              </a:r>
            </a:p>
          </p:txBody>
        </p:sp>
        <p:sp>
          <p:nvSpPr>
            <p:cNvPr id="17446" name="Text Box 16"/>
            <p:cNvSpPr txBox="1">
              <a:spLocks noChangeArrowheads="1"/>
            </p:cNvSpPr>
            <p:nvPr/>
          </p:nvSpPr>
          <p:spPr bwMode="auto">
            <a:xfrm>
              <a:off x="4742" y="1914"/>
              <a:ext cx="891" cy="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memory</a:t>
              </a:r>
            </a:p>
          </p:txBody>
        </p:sp>
        <p:sp>
          <p:nvSpPr>
            <p:cNvPr id="17447" name="Text Box 17"/>
            <p:cNvSpPr txBox="1">
              <a:spLocks noChangeArrowheads="1"/>
            </p:cNvSpPr>
            <p:nvPr/>
          </p:nvSpPr>
          <p:spPr bwMode="auto">
            <a:xfrm>
              <a:off x="4694" y="2825"/>
              <a:ext cx="558" cy="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input</a:t>
              </a:r>
            </a:p>
          </p:txBody>
        </p:sp>
      </p:grpSp>
      <p:sp>
        <p:nvSpPr>
          <p:cNvPr id="17416" name="Oval 18"/>
          <p:cNvSpPr>
            <a:spLocks noChangeArrowheads="1"/>
          </p:cNvSpPr>
          <p:nvPr/>
        </p:nvSpPr>
        <p:spPr bwMode="auto">
          <a:xfrm>
            <a:off x="2700933" y="6886311"/>
            <a:ext cx="540187" cy="405077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17" name="Oval 19"/>
          <p:cNvSpPr>
            <a:spLocks noChangeArrowheads="1"/>
          </p:cNvSpPr>
          <p:nvPr/>
        </p:nvSpPr>
        <p:spPr bwMode="auto">
          <a:xfrm>
            <a:off x="3601244" y="6076157"/>
            <a:ext cx="540187" cy="405077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18" name="Oval 20"/>
          <p:cNvSpPr>
            <a:spLocks noChangeArrowheads="1"/>
          </p:cNvSpPr>
          <p:nvPr/>
        </p:nvSpPr>
        <p:spPr bwMode="auto">
          <a:xfrm>
            <a:off x="4681617" y="6886311"/>
            <a:ext cx="540187" cy="405077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19" name="Oval 21"/>
          <p:cNvSpPr>
            <a:spLocks noChangeArrowheads="1"/>
          </p:cNvSpPr>
          <p:nvPr/>
        </p:nvSpPr>
        <p:spPr bwMode="auto">
          <a:xfrm>
            <a:off x="3421181" y="7291388"/>
            <a:ext cx="540187" cy="405077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20" name="Oval 22"/>
          <p:cNvSpPr>
            <a:spLocks noChangeArrowheads="1"/>
          </p:cNvSpPr>
          <p:nvPr/>
        </p:nvSpPr>
        <p:spPr bwMode="auto">
          <a:xfrm>
            <a:off x="2700933" y="5941131"/>
            <a:ext cx="540187" cy="405077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21" name="Oval 23"/>
          <p:cNvSpPr>
            <a:spLocks noChangeArrowheads="1"/>
          </p:cNvSpPr>
          <p:nvPr/>
        </p:nvSpPr>
        <p:spPr bwMode="auto">
          <a:xfrm>
            <a:off x="5221803" y="5671079"/>
            <a:ext cx="540187" cy="405077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22" name="Line 24"/>
          <p:cNvSpPr>
            <a:spLocks noChangeShapeType="1"/>
          </p:cNvSpPr>
          <p:nvPr/>
        </p:nvSpPr>
        <p:spPr bwMode="auto">
          <a:xfrm flipV="1">
            <a:off x="3961368" y="5806105"/>
            <a:ext cx="1440498" cy="4050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23" name="Line 25"/>
          <p:cNvSpPr>
            <a:spLocks noChangeShapeType="1"/>
          </p:cNvSpPr>
          <p:nvPr/>
        </p:nvSpPr>
        <p:spPr bwMode="auto">
          <a:xfrm>
            <a:off x="3781306" y="6211182"/>
            <a:ext cx="1080373" cy="8101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24" name="Line 26"/>
          <p:cNvSpPr>
            <a:spLocks noChangeShapeType="1"/>
          </p:cNvSpPr>
          <p:nvPr/>
        </p:nvSpPr>
        <p:spPr bwMode="auto">
          <a:xfrm flipV="1">
            <a:off x="5041742" y="5806105"/>
            <a:ext cx="360124" cy="12152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25" name="Line 27"/>
          <p:cNvSpPr>
            <a:spLocks noChangeShapeType="1"/>
          </p:cNvSpPr>
          <p:nvPr/>
        </p:nvSpPr>
        <p:spPr bwMode="auto">
          <a:xfrm>
            <a:off x="2880995" y="5941131"/>
            <a:ext cx="1260435" cy="4050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26" name="Line 28"/>
          <p:cNvSpPr>
            <a:spLocks noChangeShapeType="1"/>
          </p:cNvSpPr>
          <p:nvPr/>
        </p:nvSpPr>
        <p:spPr bwMode="auto">
          <a:xfrm>
            <a:off x="3061057" y="5941131"/>
            <a:ext cx="0" cy="12152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27" name="Line 29"/>
          <p:cNvSpPr>
            <a:spLocks noChangeShapeType="1"/>
          </p:cNvSpPr>
          <p:nvPr/>
        </p:nvSpPr>
        <p:spPr bwMode="auto">
          <a:xfrm flipH="1">
            <a:off x="3601244" y="6211182"/>
            <a:ext cx="360124" cy="12152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28" name="Line 30"/>
          <p:cNvSpPr>
            <a:spLocks noChangeShapeType="1"/>
          </p:cNvSpPr>
          <p:nvPr/>
        </p:nvSpPr>
        <p:spPr bwMode="auto">
          <a:xfrm flipV="1">
            <a:off x="3781306" y="6886311"/>
            <a:ext cx="1260435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29" name="Line 31"/>
          <p:cNvSpPr>
            <a:spLocks noChangeShapeType="1"/>
          </p:cNvSpPr>
          <p:nvPr/>
        </p:nvSpPr>
        <p:spPr bwMode="auto">
          <a:xfrm>
            <a:off x="3061057" y="7156362"/>
            <a:ext cx="540187" cy="4050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30" name="Line 32"/>
          <p:cNvSpPr>
            <a:spLocks noChangeShapeType="1"/>
          </p:cNvSpPr>
          <p:nvPr/>
        </p:nvSpPr>
        <p:spPr bwMode="auto">
          <a:xfrm>
            <a:off x="2880995" y="7021336"/>
            <a:ext cx="198068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31" name="Line 33"/>
          <p:cNvSpPr>
            <a:spLocks noChangeShapeType="1"/>
          </p:cNvSpPr>
          <p:nvPr/>
        </p:nvSpPr>
        <p:spPr bwMode="auto">
          <a:xfrm flipV="1">
            <a:off x="3781306" y="5941131"/>
            <a:ext cx="1800622" cy="16203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32" name="Text Box 34"/>
          <p:cNvSpPr txBox="1">
            <a:spLocks noChangeArrowheads="1"/>
          </p:cNvSpPr>
          <p:nvPr/>
        </p:nvSpPr>
        <p:spPr bwMode="auto">
          <a:xfrm>
            <a:off x="11884106" y="8146552"/>
            <a:ext cx="9053565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Von Neumann architecture</a:t>
            </a:r>
          </a:p>
        </p:txBody>
      </p:sp>
      <p:sp>
        <p:nvSpPr>
          <p:cNvPr id="17433" name="Text Box 35"/>
          <p:cNvSpPr txBox="1">
            <a:spLocks noChangeArrowheads="1"/>
          </p:cNvSpPr>
          <p:nvPr/>
        </p:nvSpPr>
        <p:spPr bwMode="auto">
          <a:xfrm>
            <a:off x="14044852" y="9586826"/>
            <a:ext cx="5879875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(10    transistors)</a:t>
            </a:r>
          </a:p>
        </p:txBody>
      </p:sp>
      <p:sp>
        <p:nvSpPr>
          <p:cNvPr id="17434" name="Text Box 36"/>
          <p:cNvSpPr txBox="1">
            <a:spLocks noChangeArrowheads="1"/>
          </p:cNvSpPr>
          <p:nvPr/>
        </p:nvSpPr>
        <p:spPr bwMode="auto">
          <a:xfrm>
            <a:off x="14367462" y="8894819"/>
            <a:ext cx="254242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1 CPU</a:t>
            </a:r>
          </a:p>
        </p:txBody>
      </p:sp>
      <p:sp>
        <p:nvSpPr>
          <p:cNvPr id="17435" name="Text Box 37"/>
          <p:cNvSpPr txBox="1">
            <a:spLocks noChangeArrowheads="1"/>
          </p:cNvSpPr>
          <p:nvPr/>
        </p:nvSpPr>
        <p:spPr bwMode="auto">
          <a:xfrm>
            <a:off x="1222923" y="7949638"/>
            <a:ext cx="7912483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Distributed architecture</a:t>
            </a:r>
          </a:p>
          <a:p>
            <a:endParaRPr lang="en-US"/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1440499" y="8911699"/>
            <a:ext cx="10027214" cy="1240550"/>
            <a:chOff x="384" y="3360"/>
            <a:chExt cx="2673" cy="441"/>
          </a:xfrm>
        </p:grpSpPr>
        <p:sp>
          <p:nvSpPr>
            <p:cNvPr id="17439" name="Text Box 39"/>
            <p:cNvSpPr txBox="1">
              <a:spLocks noChangeArrowheads="1"/>
            </p:cNvSpPr>
            <p:nvPr/>
          </p:nvSpPr>
          <p:spPr bwMode="auto">
            <a:xfrm>
              <a:off x="720" y="3360"/>
              <a:ext cx="209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/>
                <a:t>10</a:t>
              </a:r>
              <a:endParaRPr lang="en-US" dirty="0"/>
            </a:p>
          </p:txBody>
        </p:sp>
        <p:sp>
          <p:nvSpPr>
            <p:cNvPr id="17440" name="Text Box 40"/>
            <p:cNvSpPr txBox="1">
              <a:spLocks noChangeArrowheads="1"/>
            </p:cNvSpPr>
            <p:nvPr/>
          </p:nvSpPr>
          <p:spPr bwMode="auto">
            <a:xfrm>
              <a:off x="384" y="3456"/>
              <a:ext cx="2673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(10    proc. Elements/neurons)</a:t>
              </a:r>
            </a:p>
          </p:txBody>
        </p:sp>
      </p:grpSp>
      <p:sp>
        <p:nvSpPr>
          <p:cNvPr id="17437" name="Text Box 41"/>
          <p:cNvSpPr txBox="1">
            <a:spLocks noChangeArrowheads="1"/>
          </p:cNvSpPr>
          <p:nvPr/>
        </p:nvSpPr>
        <p:spPr bwMode="auto">
          <a:xfrm>
            <a:off x="1260436" y="9991902"/>
            <a:ext cx="9419306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No separation of </a:t>
            </a:r>
          </a:p>
          <a:p>
            <a:r>
              <a:rPr lang="en-US"/>
              <a:t>      processing and memory</a:t>
            </a:r>
          </a:p>
        </p:txBody>
      </p:sp>
      <p:sp>
        <p:nvSpPr>
          <p:cNvPr id="17438" name="Text Box 42"/>
          <p:cNvSpPr txBox="1">
            <a:spLocks noChangeArrowheads="1"/>
          </p:cNvSpPr>
          <p:nvPr/>
        </p:nvSpPr>
        <p:spPr bwMode="auto">
          <a:xfrm>
            <a:off x="15267773" y="9477118"/>
            <a:ext cx="989113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/>
              <a:t>10</a:t>
            </a:r>
            <a:endParaRPr lang="en-US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0" y="1138092"/>
            <a:ext cx="216074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4569078" y="5652974"/>
            <a:ext cx="9158016" cy="13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7600" b="1" dirty="0"/>
              <a:t>  </a:t>
            </a:r>
            <a:r>
              <a:rPr lang="en-US" sz="7600" b="1" dirty="0" err="1"/>
              <a:t>Hebbian</a:t>
            </a:r>
            <a:r>
              <a:rPr lang="en-US" sz="7600" b="1" dirty="0"/>
              <a:t> Learning</a:t>
            </a:r>
            <a:endParaRPr lang="en-US" sz="3800" dirty="0"/>
          </a:p>
        </p:txBody>
      </p:sp>
      <p:sp>
        <p:nvSpPr>
          <p:cNvPr id="9220" name="Oval 5"/>
          <p:cNvSpPr>
            <a:spLocks noChangeArrowheads="1"/>
          </p:cNvSpPr>
          <p:nvPr/>
        </p:nvSpPr>
        <p:spPr bwMode="auto">
          <a:xfrm>
            <a:off x="2340808" y="4723087"/>
            <a:ext cx="540187" cy="4050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>
            <a:off x="1980684" y="3912933"/>
            <a:ext cx="540187" cy="81015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9222" name="Oval 7"/>
          <p:cNvSpPr>
            <a:spLocks noChangeArrowheads="1"/>
          </p:cNvSpPr>
          <p:nvPr/>
        </p:nvSpPr>
        <p:spPr bwMode="auto">
          <a:xfrm>
            <a:off x="1620560" y="3507856"/>
            <a:ext cx="540187" cy="4050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9223" name="Line 8"/>
          <p:cNvSpPr>
            <a:spLocks noChangeShapeType="1"/>
          </p:cNvSpPr>
          <p:nvPr/>
        </p:nvSpPr>
        <p:spPr bwMode="auto">
          <a:xfrm>
            <a:off x="5221804" y="3777907"/>
            <a:ext cx="1314454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9224" name="Line 9"/>
          <p:cNvSpPr>
            <a:spLocks noChangeShapeType="1"/>
          </p:cNvSpPr>
          <p:nvPr/>
        </p:nvSpPr>
        <p:spPr bwMode="auto">
          <a:xfrm>
            <a:off x="5221804" y="4993139"/>
            <a:ext cx="13144540" cy="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9225" name="Line 10"/>
          <p:cNvSpPr>
            <a:spLocks noChangeShapeType="1"/>
          </p:cNvSpPr>
          <p:nvPr/>
        </p:nvSpPr>
        <p:spPr bwMode="auto">
          <a:xfrm>
            <a:off x="10263545" y="4318010"/>
            <a:ext cx="0" cy="675129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9226" name="Line 11"/>
          <p:cNvSpPr>
            <a:spLocks noChangeShapeType="1"/>
          </p:cNvSpPr>
          <p:nvPr/>
        </p:nvSpPr>
        <p:spPr bwMode="auto">
          <a:xfrm>
            <a:off x="9543296" y="3102779"/>
            <a:ext cx="0" cy="67512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9227" name="Line 12"/>
          <p:cNvSpPr>
            <a:spLocks noChangeShapeType="1"/>
          </p:cNvSpPr>
          <p:nvPr/>
        </p:nvSpPr>
        <p:spPr bwMode="auto">
          <a:xfrm>
            <a:off x="13864789" y="3102779"/>
            <a:ext cx="0" cy="67512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9228" name="Text Box 13"/>
          <p:cNvSpPr txBox="1">
            <a:spLocks noChangeArrowheads="1"/>
          </p:cNvSpPr>
          <p:nvPr/>
        </p:nvSpPr>
        <p:spPr bwMode="auto">
          <a:xfrm>
            <a:off x="2160746" y="2697703"/>
            <a:ext cx="1440498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2911" tIns="96455" rIns="192911" bIns="96455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pre               j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9229" name="Text Box 14"/>
          <p:cNvSpPr txBox="1">
            <a:spLocks noChangeArrowheads="1"/>
          </p:cNvSpPr>
          <p:nvPr/>
        </p:nvSpPr>
        <p:spPr bwMode="auto">
          <a:xfrm>
            <a:off x="2160746" y="5263190"/>
            <a:ext cx="1772982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>
                <a:solidFill>
                  <a:srgbClr val="006600"/>
                </a:solidFill>
              </a:rPr>
              <a:t>post</a:t>
            </a:r>
            <a:endParaRPr lang="en-US" sz="3800" dirty="0"/>
          </a:p>
        </p:txBody>
      </p:sp>
      <p:sp>
        <p:nvSpPr>
          <p:cNvPr id="9230" name="Text Box 15"/>
          <p:cNvSpPr txBox="1">
            <a:spLocks noChangeArrowheads="1"/>
          </p:cNvSpPr>
          <p:nvPr/>
        </p:nvSpPr>
        <p:spPr bwMode="auto">
          <a:xfrm>
            <a:off x="2880995" y="4796226"/>
            <a:ext cx="551494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 err="1">
                <a:solidFill>
                  <a:srgbClr val="006600"/>
                </a:solidFill>
              </a:rPr>
              <a:t>i</a:t>
            </a:r>
            <a:endParaRPr lang="en-US" sz="3800" dirty="0"/>
          </a:p>
        </p:txBody>
      </p:sp>
      <p:graphicFrame>
        <p:nvGraphicFramePr>
          <p:cNvPr id="9218" name="Object 16"/>
          <p:cNvGraphicFramePr>
            <a:graphicFrameLocks noChangeAspect="1"/>
          </p:cNvGraphicFramePr>
          <p:nvPr/>
        </p:nvGraphicFramePr>
        <p:xfrm>
          <a:off x="2712189" y="3777907"/>
          <a:ext cx="1069118" cy="1158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844" name="Equation" r:id="rId4" imgW="203040" imgH="241200" progId="Equation.3">
                  <p:embed/>
                </p:oleObj>
              </mc:Choice>
              <mc:Fallback>
                <p:oleObj name="Equation" r:id="rId4" imgW="203040" imgH="2412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2189" y="3777907"/>
                        <a:ext cx="1069118" cy="11589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1" name="Line 17"/>
          <p:cNvSpPr>
            <a:spLocks noChangeShapeType="1"/>
          </p:cNvSpPr>
          <p:nvPr/>
        </p:nvSpPr>
        <p:spPr bwMode="auto">
          <a:xfrm>
            <a:off x="1440498" y="4318010"/>
            <a:ext cx="900311" cy="54010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9232" name="Line 18"/>
          <p:cNvSpPr>
            <a:spLocks noChangeShapeType="1"/>
          </p:cNvSpPr>
          <p:nvPr/>
        </p:nvSpPr>
        <p:spPr bwMode="auto">
          <a:xfrm>
            <a:off x="1080373" y="4858113"/>
            <a:ext cx="126043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9233" name="Line 19"/>
          <p:cNvSpPr>
            <a:spLocks noChangeShapeType="1"/>
          </p:cNvSpPr>
          <p:nvPr/>
        </p:nvSpPr>
        <p:spPr bwMode="auto">
          <a:xfrm flipV="1">
            <a:off x="900311" y="4993139"/>
            <a:ext cx="1440498" cy="27005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9234" name="Text Box 20"/>
          <p:cNvSpPr txBox="1">
            <a:spLocks noChangeArrowheads="1"/>
          </p:cNvSpPr>
          <p:nvPr/>
        </p:nvSpPr>
        <p:spPr bwMode="auto">
          <a:xfrm>
            <a:off x="1583047" y="6883499"/>
            <a:ext cx="16224887" cy="282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When an axon of cell</a:t>
            </a:r>
            <a:r>
              <a:rPr lang="en-US" b="1">
                <a:solidFill>
                  <a:srgbClr val="009900"/>
                </a:solidFill>
              </a:rPr>
              <a:t> </a:t>
            </a:r>
            <a:r>
              <a:rPr lang="en-US" b="1">
                <a:solidFill>
                  <a:srgbClr val="FF0000"/>
                </a:solidFill>
              </a:rPr>
              <a:t>j</a:t>
            </a:r>
            <a:r>
              <a:rPr lang="en-US" b="1">
                <a:solidFill>
                  <a:srgbClr val="009900"/>
                </a:solidFill>
              </a:rPr>
              <a:t> </a:t>
            </a:r>
            <a:r>
              <a:rPr lang="en-US"/>
              <a:t>repeatedly or persistently </a:t>
            </a:r>
          </a:p>
          <a:p>
            <a:r>
              <a:rPr lang="en-US"/>
              <a:t>takes part in firing cell</a:t>
            </a:r>
            <a:r>
              <a:rPr lang="en-US" b="1">
                <a:solidFill>
                  <a:srgbClr val="009900"/>
                </a:solidFill>
              </a:rPr>
              <a:t> i</a:t>
            </a:r>
            <a:r>
              <a:rPr lang="en-US"/>
              <a:t>, then j’s efficiency as one</a:t>
            </a:r>
          </a:p>
          <a:p>
            <a:r>
              <a:rPr lang="en-US"/>
              <a:t>of the cells firing i is increased  </a:t>
            </a:r>
          </a:p>
        </p:txBody>
      </p:sp>
      <p:sp>
        <p:nvSpPr>
          <p:cNvPr id="9235" name="Text Box 21"/>
          <p:cNvSpPr txBox="1">
            <a:spLocks noChangeArrowheads="1"/>
          </p:cNvSpPr>
          <p:nvPr/>
        </p:nvSpPr>
        <p:spPr bwMode="auto">
          <a:xfrm>
            <a:off x="14765099" y="9060789"/>
            <a:ext cx="4174280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i="1">
                <a:solidFill>
                  <a:schemeClr val="accent2"/>
                </a:solidFill>
              </a:rPr>
              <a:t>Hebb, 1949</a:t>
            </a:r>
          </a:p>
        </p:txBody>
      </p:sp>
      <p:sp>
        <p:nvSpPr>
          <p:cNvPr id="9236" name="Text Box 22"/>
          <p:cNvSpPr txBox="1">
            <a:spLocks noChangeArrowheads="1"/>
          </p:cNvSpPr>
          <p:nvPr/>
        </p:nvSpPr>
        <p:spPr bwMode="auto">
          <a:xfrm>
            <a:off x="225078" y="5066278"/>
            <a:ext cx="755074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k</a:t>
            </a:r>
          </a:p>
        </p:txBody>
      </p:sp>
      <p:sp>
        <p:nvSpPr>
          <p:cNvPr id="9237" name="Line 23"/>
          <p:cNvSpPr>
            <a:spLocks noChangeShapeType="1"/>
          </p:cNvSpPr>
          <p:nvPr/>
        </p:nvSpPr>
        <p:spPr bwMode="auto">
          <a:xfrm>
            <a:off x="12244229" y="4318010"/>
            <a:ext cx="0" cy="675129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9238" name="Line 24"/>
          <p:cNvSpPr>
            <a:spLocks noChangeShapeType="1"/>
          </p:cNvSpPr>
          <p:nvPr/>
        </p:nvSpPr>
        <p:spPr bwMode="auto">
          <a:xfrm>
            <a:off x="13324602" y="4318010"/>
            <a:ext cx="0" cy="675129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9239" name="Line 25"/>
          <p:cNvSpPr>
            <a:spLocks noChangeShapeType="1"/>
          </p:cNvSpPr>
          <p:nvPr/>
        </p:nvSpPr>
        <p:spPr bwMode="auto">
          <a:xfrm>
            <a:off x="10803732" y="3102779"/>
            <a:ext cx="0" cy="67512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9240" name="Line 26"/>
          <p:cNvSpPr>
            <a:spLocks noChangeShapeType="1"/>
          </p:cNvSpPr>
          <p:nvPr/>
        </p:nvSpPr>
        <p:spPr bwMode="auto">
          <a:xfrm>
            <a:off x="11523980" y="3102779"/>
            <a:ext cx="0" cy="67512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9241" name="Line 27"/>
          <p:cNvSpPr>
            <a:spLocks noChangeShapeType="1"/>
          </p:cNvSpPr>
          <p:nvPr/>
        </p:nvSpPr>
        <p:spPr bwMode="auto">
          <a:xfrm>
            <a:off x="12964478" y="3102779"/>
            <a:ext cx="0" cy="67512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9242" name="Line 28"/>
          <p:cNvSpPr>
            <a:spLocks noChangeShapeType="1"/>
          </p:cNvSpPr>
          <p:nvPr/>
        </p:nvSpPr>
        <p:spPr bwMode="auto">
          <a:xfrm>
            <a:off x="14404975" y="4318010"/>
            <a:ext cx="0" cy="675129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9243" name="Line 29"/>
          <p:cNvSpPr>
            <a:spLocks noChangeShapeType="1"/>
          </p:cNvSpPr>
          <p:nvPr/>
        </p:nvSpPr>
        <p:spPr bwMode="auto">
          <a:xfrm>
            <a:off x="17285970" y="4318010"/>
            <a:ext cx="0" cy="675129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9244" name="Line 30"/>
          <p:cNvSpPr>
            <a:spLocks noChangeShapeType="1"/>
          </p:cNvSpPr>
          <p:nvPr/>
        </p:nvSpPr>
        <p:spPr bwMode="auto">
          <a:xfrm>
            <a:off x="5942052" y="3102779"/>
            <a:ext cx="0" cy="67512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61535" name="Text Box 31"/>
          <p:cNvSpPr txBox="1">
            <a:spLocks noChangeArrowheads="1"/>
          </p:cNvSpPr>
          <p:nvPr/>
        </p:nvSpPr>
        <p:spPr bwMode="auto">
          <a:xfrm>
            <a:off x="5544415" y="10107237"/>
            <a:ext cx="12261429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- local rule</a:t>
            </a:r>
          </a:p>
          <a:p>
            <a:r>
              <a:rPr lang="en-US"/>
              <a:t>- simultaneously active (correlations)</a:t>
            </a:r>
          </a:p>
        </p:txBody>
      </p:sp>
      <p:sp>
        <p:nvSpPr>
          <p:cNvPr id="9246" name="TextBox 31"/>
          <p:cNvSpPr txBox="1">
            <a:spLocks noChangeArrowheads="1"/>
          </p:cNvSpPr>
          <p:nvPr/>
        </p:nvSpPr>
        <p:spPr bwMode="auto">
          <a:xfrm>
            <a:off x="1243006" y="1238221"/>
            <a:ext cx="17123338" cy="136434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7600" i="1" dirty="0"/>
              <a:t>Where do the connections come from?</a:t>
            </a: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-28642" y="-126124"/>
            <a:ext cx="13615070" cy="13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7600" b="1" dirty="0" smtClean="0">
                <a:solidFill>
                  <a:srgbClr val="C00000"/>
                </a:solidFill>
              </a:rPr>
              <a:t>5.5 Learning of Associations</a:t>
            </a:r>
            <a:endParaRPr lang="en-US" sz="6800" dirty="0">
              <a:solidFill>
                <a:srgbClr val="C00000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0" y="1238221"/>
            <a:ext cx="2267081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1535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8391649" y="2886174"/>
            <a:ext cx="540187" cy="4050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9702" name="Oval 6"/>
          <p:cNvSpPr>
            <a:spLocks noChangeArrowheads="1"/>
          </p:cNvSpPr>
          <p:nvPr/>
        </p:nvSpPr>
        <p:spPr bwMode="auto">
          <a:xfrm>
            <a:off x="8252850" y="6458729"/>
            <a:ext cx="540187" cy="4050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9703" name="Oval 7"/>
          <p:cNvSpPr>
            <a:spLocks noChangeArrowheads="1"/>
          </p:cNvSpPr>
          <p:nvPr/>
        </p:nvSpPr>
        <p:spPr bwMode="auto">
          <a:xfrm>
            <a:off x="9610819" y="3268747"/>
            <a:ext cx="540187" cy="4050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9704" name="Oval 8"/>
          <p:cNvSpPr>
            <a:spLocks noChangeArrowheads="1"/>
          </p:cNvSpPr>
          <p:nvPr/>
        </p:nvSpPr>
        <p:spPr bwMode="auto">
          <a:xfrm>
            <a:off x="11482717" y="3268747"/>
            <a:ext cx="540187" cy="4050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9705" name="Oval 9"/>
          <p:cNvSpPr>
            <a:spLocks noChangeArrowheads="1"/>
          </p:cNvSpPr>
          <p:nvPr/>
        </p:nvSpPr>
        <p:spPr bwMode="auto">
          <a:xfrm>
            <a:off x="9100643" y="4799038"/>
            <a:ext cx="540187" cy="4050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9706" name="Oval 10"/>
          <p:cNvSpPr>
            <a:spLocks noChangeArrowheads="1"/>
          </p:cNvSpPr>
          <p:nvPr/>
        </p:nvSpPr>
        <p:spPr bwMode="auto">
          <a:xfrm>
            <a:off x="10972541" y="6332144"/>
            <a:ext cx="540187" cy="4050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9707" name="Oval 11"/>
          <p:cNvSpPr>
            <a:spLocks noChangeArrowheads="1"/>
          </p:cNvSpPr>
          <p:nvPr/>
        </p:nvSpPr>
        <p:spPr bwMode="auto">
          <a:xfrm>
            <a:off x="11824084" y="4672453"/>
            <a:ext cx="540187" cy="4050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9708" name="Oval 12"/>
          <p:cNvSpPr>
            <a:spLocks noChangeArrowheads="1"/>
          </p:cNvSpPr>
          <p:nvPr/>
        </p:nvSpPr>
        <p:spPr bwMode="auto">
          <a:xfrm>
            <a:off x="10634924" y="8245008"/>
            <a:ext cx="540187" cy="4050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9709" name="Oval 13"/>
          <p:cNvSpPr>
            <a:spLocks noChangeArrowheads="1"/>
          </p:cNvSpPr>
          <p:nvPr/>
        </p:nvSpPr>
        <p:spPr bwMode="auto">
          <a:xfrm>
            <a:off x="13695981" y="5437598"/>
            <a:ext cx="540187" cy="4050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9710" name="Oval 14"/>
          <p:cNvSpPr>
            <a:spLocks noChangeArrowheads="1"/>
          </p:cNvSpPr>
          <p:nvPr/>
        </p:nvSpPr>
        <p:spPr bwMode="auto">
          <a:xfrm>
            <a:off x="12165453" y="7479862"/>
            <a:ext cx="540187" cy="4050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9711" name="Oval 15"/>
          <p:cNvSpPr>
            <a:spLocks noChangeArrowheads="1"/>
          </p:cNvSpPr>
          <p:nvPr/>
        </p:nvSpPr>
        <p:spPr bwMode="auto">
          <a:xfrm>
            <a:off x="13493411" y="6711903"/>
            <a:ext cx="540187" cy="4050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9712" name="Oval 16"/>
          <p:cNvSpPr>
            <a:spLocks noChangeArrowheads="1"/>
          </p:cNvSpPr>
          <p:nvPr/>
        </p:nvSpPr>
        <p:spPr bwMode="auto">
          <a:xfrm>
            <a:off x="14547524" y="8118420"/>
            <a:ext cx="540187" cy="4050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9713" name="Freeform 17"/>
          <p:cNvSpPr>
            <a:spLocks/>
          </p:cNvSpPr>
          <p:nvPr/>
        </p:nvSpPr>
        <p:spPr bwMode="auto">
          <a:xfrm>
            <a:off x="7513846" y="3268748"/>
            <a:ext cx="1076621" cy="3316570"/>
          </a:xfrm>
          <a:custGeom>
            <a:avLst/>
            <a:gdLst>
              <a:gd name="T0" fmla="*/ 2147483647 w 287"/>
              <a:gd name="T1" fmla="*/ 0 h 1134"/>
              <a:gd name="T2" fmla="*/ 2147483647 w 287"/>
              <a:gd name="T3" fmla="*/ 2147483647 h 1134"/>
              <a:gd name="T4" fmla="*/ 2147483647 w 287"/>
              <a:gd name="T5" fmla="*/ 2147483647 h 1134"/>
              <a:gd name="T6" fmla="*/ 0 60000 65536"/>
              <a:gd name="T7" fmla="*/ 0 60000 65536"/>
              <a:gd name="T8" fmla="*/ 0 60000 65536"/>
              <a:gd name="T9" fmla="*/ 0 w 287"/>
              <a:gd name="T10" fmla="*/ 0 h 1134"/>
              <a:gd name="T11" fmla="*/ 287 w 287"/>
              <a:gd name="T12" fmla="*/ 1134 h 1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7" h="1134">
                <a:moveTo>
                  <a:pt x="287" y="0"/>
                </a:moveTo>
                <a:cubicBezTo>
                  <a:pt x="158" y="155"/>
                  <a:pt x="30" y="310"/>
                  <a:pt x="15" y="499"/>
                </a:cubicBezTo>
                <a:cubicBezTo>
                  <a:pt x="0" y="688"/>
                  <a:pt x="98" y="911"/>
                  <a:pt x="197" y="113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9714" name="Freeform 18"/>
          <p:cNvSpPr>
            <a:spLocks/>
          </p:cNvSpPr>
          <p:nvPr/>
        </p:nvSpPr>
        <p:spPr bwMode="auto">
          <a:xfrm>
            <a:off x="10124749" y="6714717"/>
            <a:ext cx="847793" cy="1656877"/>
          </a:xfrm>
          <a:custGeom>
            <a:avLst/>
            <a:gdLst>
              <a:gd name="T0" fmla="*/ 2147483647 w 287"/>
              <a:gd name="T1" fmla="*/ 0 h 1134"/>
              <a:gd name="T2" fmla="*/ 2147483647 w 287"/>
              <a:gd name="T3" fmla="*/ 2147483647 h 1134"/>
              <a:gd name="T4" fmla="*/ 2147483647 w 287"/>
              <a:gd name="T5" fmla="*/ 2147483647 h 1134"/>
              <a:gd name="T6" fmla="*/ 0 60000 65536"/>
              <a:gd name="T7" fmla="*/ 0 60000 65536"/>
              <a:gd name="T8" fmla="*/ 0 60000 65536"/>
              <a:gd name="T9" fmla="*/ 0 w 287"/>
              <a:gd name="T10" fmla="*/ 0 h 1134"/>
              <a:gd name="T11" fmla="*/ 287 w 287"/>
              <a:gd name="T12" fmla="*/ 1134 h 1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7" h="1134">
                <a:moveTo>
                  <a:pt x="287" y="0"/>
                </a:moveTo>
                <a:cubicBezTo>
                  <a:pt x="158" y="155"/>
                  <a:pt x="30" y="310"/>
                  <a:pt x="15" y="499"/>
                </a:cubicBezTo>
                <a:cubicBezTo>
                  <a:pt x="0" y="688"/>
                  <a:pt x="98" y="911"/>
                  <a:pt x="197" y="113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9715" name="Freeform 19"/>
          <p:cNvSpPr>
            <a:spLocks/>
          </p:cNvSpPr>
          <p:nvPr/>
        </p:nvSpPr>
        <p:spPr bwMode="auto">
          <a:xfrm>
            <a:off x="11824085" y="3651321"/>
            <a:ext cx="341369" cy="1021133"/>
          </a:xfrm>
          <a:custGeom>
            <a:avLst/>
            <a:gdLst>
              <a:gd name="T0" fmla="*/ 0 w 91"/>
              <a:gd name="T1" fmla="*/ 0 h 363"/>
              <a:gd name="T2" fmla="*/ 2147483647 w 91"/>
              <a:gd name="T3" fmla="*/ 2147483647 h 363"/>
              <a:gd name="T4" fmla="*/ 2147483647 w 91"/>
              <a:gd name="T5" fmla="*/ 2147483647 h 363"/>
              <a:gd name="T6" fmla="*/ 2147483647 w 91"/>
              <a:gd name="T7" fmla="*/ 2147483647 h 363"/>
              <a:gd name="T8" fmla="*/ 0 60000 65536"/>
              <a:gd name="T9" fmla="*/ 0 60000 65536"/>
              <a:gd name="T10" fmla="*/ 0 60000 65536"/>
              <a:gd name="T11" fmla="*/ 0 60000 65536"/>
              <a:gd name="T12" fmla="*/ 0 w 91"/>
              <a:gd name="T13" fmla="*/ 0 h 363"/>
              <a:gd name="T14" fmla="*/ 91 w 91"/>
              <a:gd name="T15" fmla="*/ 363 h 3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" h="363">
                <a:moveTo>
                  <a:pt x="0" y="0"/>
                </a:moveTo>
                <a:cubicBezTo>
                  <a:pt x="15" y="26"/>
                  <a:pt x="31" y="53"/>
                  <a:pt x="46" y="91"/>
                </a:cubicBezTo>
                <a:cubicBezTo>
                  <a:pt x="61" y="129"/>
                  <a:pt x="91" y="182"/>
                  <a:pt x="91" y="227"/>
                </a:cubicBezTo>
                <a:cubicBezTo>
                  <a:pt x="91" y="272"/>
                  <a:pt x="68" y="317"/>
                  <a:pt x="46" y="36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9716" name="Freeform 20"/>
          <p:cNvSpPr>
            <a:spLocks/>
          </p:cNvSpPr>
          <p:nvPr/>
        </p:nvSpPr>
        <p:spPr bwMode="auto">
          <a:xfrm>
            <a:off x="14206159" y="5820172"/>
            <a:ext cx="964082" cy="2298249"/>
          </a:xfrm>
          <a:custGeom>
            <a:avLst/>
            <a:gdLst>
              <a:gd name="T0" fmla="*/ 0 w 257"/>
              <a:gd name="T1" fmla="*/ 0 h 817"/>
              <a:gd name="T2" fmla="*/ 2147483647 w 257"/>
              <a:gd name="T3" fmla="*/ 2147483647 h 817"/>
              <a:gd name="T4" fmla="*/ 2147483647 w 257"/>
              <a:gd name="T5" fmla="*/ 2147483647 h 817"/>
              <a:gd name="T6" fmla="*/ 0 60000 65536"/>
              <a:gd name="T7" fmla="*/ 0 60000 65536"/>
              <a:gd name="T8" fmla="*/ 0 60000 65536"/>
              <a:gd name="T9" fmla="*/ 0 w 257"/>
              <a:gd name="T10" fmla="*/ 0 h 817"/>
              <a:gd name="T11" fmla="*/ 257 w 257"/>
              <a:gd name="T12" fmla="*/ 817 h 8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7" h="817">
                <a:moveTo>
                  <a:pt x="0" y="0"/>
                </a:moveTo>
                <a:cubicBezTo>
                  <a:pt x="98" y="91"/>
                  <a:pt x="197" y="182"/>
                  <a:pt x="227" y="318"/>
                </a:cubicBezTo>
                <a:cubicBezTo>
                  <a:pt x="257" y="454"/>
                  <a:pt x="219" y="635"/>
                  <a:pt x="182" y="81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 flipH="1">
            <a:off x="9442012" y="3651320"/>
            <a:ext cx="341367" cy="11477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>
            <a:off x="9952190" y="3651321"/>
            <a:ext cx="1192912" cy="28074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>
            <a:off x="11996645" y="5055026"/>
            <a:ext cx="337617" cy="2424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 flipH="1">
            <a:off x="8763028" y="3651321"/>
            <a:ext cx="2892250" cy="29339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9721" name="Line 25"/>
          <p:cNvSpPr>
            <a:spLocks noChangeShapeType="1"/>
          </p:cNvSpPr>
          <p:nvPr/>
        </p:nvSpPr>
        <p:spPr bwMode="auto">
          <a:xfrm flipV="1">
            <a:off x="8763027" y="6458730"/>
            <a:ext cx="2209514" cy="126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9722" name="Freeform 26"/>
          <p:cNvSpPr>
            <a:spLocks/>
          </p:cNvSpPr>
          <p:nvPr/>
        </p:nvSpPr>
        <p:spPr bwMode="auto">
          <a:xfrm>
            <a:off x="8763028" y="5288507"/>
            <a:ext cx="4932955" cy="1296810"/>
          </a:xfrm>
          <a:custGeom>
            <a:avLst/>
            <a:gdLst>
              <a:gd name="T0" fmla="*/ 0 w 1315"/>
              <a:gd name="T1" fmla="*/ 2147483647 h 461"/>
              <a:gd name="T2" fmla="*/ 2147483647 w 1315"/>
              <a:gd name="T3" fmla="*/ 2147483647 h 461"/>
              <a:gd name="T4" fmla="*/ 2147483647 w 1315"/>
              <a:gd name="T5" fmla="*/ 2147483647 h 461"/>
              <a:gd name="T6" fmla="*/ 0 60000 65536"/>
              <a:gd name="T7" fmla="*/ 0 60000 65536"/>
              <a:gd name="T8" fmla="*/ 0 60000 65536"/>
              <a:gd name="T9" fmla="*/ 0 w 1315"/>
              <a:gd name="T10" fmla="*/ 0 h 461"/>
              <a:gd name="T11" fmla="*/ 1315 w 1315"/>
              <a:gd name="T12" fmla="*/ 461 h 4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15" h="461">
                <a:moveTo>
                  <a:pt x="0" y="461"/>
                </a:moveTo>
                <a:cubicBezTo>
                  <a:pt x="208" y="283"/>
                  <a:pt x="416" y="106"/>
                  <a:pt x="635" y="53"/>
                </a:cubicBezTo>
                <a:cubicBezTo>
                  <a:pt x="854" y="0"/>
                  <a:pt x="1084" y="72"/>
                  <a:pt x="1315" y="1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9723" name="Line 27"/>
          <p:cNvSpPr>
            <a:spLocks noChangeShapeType="1"/>
          </p:cNvSpPr>
          <p:nvPr/>
        </p:nvSpPr>
        <p:spPr bwMode="auto">
          <a:xfrm>
            <a:off x="9952190" y="3524735"/>
            <a:ext cx="2044455" cy="12743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9724" name="Line 28"/>
          <p:cNvSpPr>
            <a:spLocks noChangeShapeType="1"/>
          </p:cNvSpPr>
          <p:nvPr/>
        </p:nvSpPr>
        <p:spPr bwMode="auto">
          <a:xfrm>
            <a:off x="12165453" y="5055026"/>
            <a:ext cx="1361719" cy="16596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9725" name="Line 29"/>
          <p:cNvSpPr>
            <a:spLocks noChangeShapeType="1"/>
          </p:cNvSpPr>
          <p:nvPr/>
        </p:nvSpPr>
        <p:spPr bwMode="auto">
          <a:xfrm flipV="1">
            <a:off x="12675629" y="6970703"/>
            <a:ext cx="851543" cy="6357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9726" name="Line 30"/>
          <p:cNvSpPr>
            <a:spLocks noChangeShapeType="1"/>
          </p:cNvSpPr>
          <p:nvPr/>
        </p:nvSpPr>
        <p:spPr bwMode="auto">
          <a:xfrm>
            <a:off x="13864790" y="7097289"/>
            <a:ext cx="851545" cy="10211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9727" name="Line 31"/>
          <p:cNvSpPr>
            <a:spLocks noChangeShapeType="1"/>
          </p:cNvSpPr>
          <p:nvPr/>
        </p:nvSpPr>
        <p:spPr bwMode="auto">
          <a:xfrm flipV="1">
            <a:off x="11145101" y="7735848"/>
            <a:ext cx="1020352" cy="6357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9728" name="Line 32"/>
          <p:cNvSpPr>
            <a:spLocks noChangeShapeType="1"/>
          </p:cNvSpPr>
          <p:nvPr/>
        </p:nvSpPr>
        <p:spPr bwMode="auto">
          <a:xfrm>
            <a:off x="8590467" y="6841303"/>
            <a:ext cx="2044457" cy="16596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9729" name="Freeform 33"/>
          <p:cNvSpPr>
            <a:spLocks/>
          </p:cNvSpPr>
          <p:nvPr/>
        </p:nvSpPr>
        <p:spPr bwMode="auto">
          <a:xfrm>
            <a:off x="11824085" y="3651320"/>
            <a:ext cx="1361722" cy="3828542"/>
          </a:xfrm>
          <a:custGeom>
            <a:avLst/>
            <a:gdLst>
              <a:gd name="T0" fmla="*/ 0 w 469"/>
              <a:gd name="T1" fmla="*/ 0 h 1361"/>
              <a:gd name="T2" fmla="*/ 2147483647 w 469"/>
              <a:gd name="T3" fmla="*/ 2147483647 h 1361"/>
              <a:gd name="T4" fmla="*/ 2147483647 w 469"/>
              <a:gd name="T5" fmla="*/ 2147483647 h 1361"/>
              <a:gd name="T6" fmla="*/ 2147483647 w 469"/>
              <a:gd name="T7" fmla="*/ 2147483647 h 1361"/>
              <a:gd name="T8" fmla="*/ 0 60000 65536"/>
              <a:gd name="T9" fmla="*/ 0 60000 65536"/>
              <a:gd name="T10" fmla="*/ 0 60000 65536"/>
              <a:gd name="T11" fmla="*/ 0 60000 65536"/>
              <a:gd name="T12" fmla="*/ 0 w 469"/>
              <a:gd name="T13" fmla="*/ 0 h 1361"/>
              <a:gd name="T14" fmla="*/ 469 w 469"/>
              <a:gd name="T15" fmla="*/ 1361 h 13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9" h="1361">
                <a:moveTo>
                  <a:pt x="0" y="0"/>
                </a:moveTo>
                <a:cubicBezTo>
                  <a:pt x="7" y="0"/>
                  <a:pt x="15" y="0"/>
                  <a:pt x="91" y="91"/>
                </a:cubicBezTo>
                <a:cubicBezTo>
                  <a:pt x="167" y="182"/>
                  <a:pt x="439" y="332"/>
                  <a:pt x="454" y="544"/>
                </a:cubicBezTo>
                <a:cubicBezTo>
                  <a:pt x="469" y="756"/>
                  <a:pt x="325" y="1058"/>
                  <a:pt x="182" y="136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9730" name="Line 34"/>
          <p:cNvSpPr>
            <a:spLocks noChangeShapeType="1"/>
          </p:cNvSpPr>
          <p:nvPr/>
        </p:nvSpPr>
        <p:spPr bwMode="auto">
          <a:xfrm>
            <a:off x="9610819" y="5055025"/>
            <a:ext cx="3916353" cy="17862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9731" name="Line 35"/>
          <p:cNvSpPr>
            <a:spLocks noChangeShapeType="1"/>
          </p:cNvSpPr>
          <p:nvPr/>
        </p:nvSpPr>
        <p:spPr bwMode="auto">
          <a:xfrm flipV="1">
            <a:off x="11145101" y="8245008"/>
            <a:ext cx="3402424" cy="2559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9732" name="Line 36"/>
          <p:cNvSpPr>
            <a:spLocks noChangeShapeType="1"/>
          </p:cNvSpPr>
          <p:nvPr/>
        </p:nvSpPr>
        <p:spPr bwMode="auto">
          <a:xfrm>
            <a:off x="8763027" y="3268747"/>
            <a:ext cx="510176" cy="15302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9733" name="Line 37"/>
          <p:cNvSpPr>
            <a:spLocks noChangeShapeType="1"/>
          </p:cNvSpPr>
          <p:nvPr/>
        </p:nvSpPr>
        <p:spPr bwMode="auto">
          <a:xfrm>
            <a:off x="8763028" y="3268748"/>
            <a:ext cx="847793" cy="255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9734" name="Freeform 38"/>
          <p:cNvSpPr>
            <a:spLocks/>
          </p:cNvSpPr>
          <p:nvPr/>
        </p:nvSpPr>
        <p:spPr bwMode="auto">
          <a:xfrm>
            <a:off x="8931837" y="2843980"/>
            <a:ext cx="2723441" cy="424767"/>
          </a:xfrm>
          <a:custGeom>
            <a:avLst/>
            <a:gdLst>
              <a:gd name="T0" fmla="*/ 0 w 726"/>
              <a:gd name="T1" fmla="*/ 2147483647 h 151"/>
              <a:gd name="T2" fmla="*/ 2147483647 w 726"/>
              <a:gd name="T3" fmla="*/ 2147483647 h 151"/>
              <a:gd name="T4" fmla="*/ 2147483647 w 726"/>
              <a:gd name="T5" fmla="*/ 2147483647 h 151"/>
              <a:gd name="T6" fmla="*/ 0 60000 65536"/>
              <a:gd name="T7" fmla="*/ 0 60000 65536"/>
              <a:gd name="T8" fmla="*/ 0 60000 65536"/>
              <a:gd name="T9" fmla="*/ 0 w 726"/>
              <a:gd name="T10" fmla="*/ 0 h 151"/>
              <a:gd name="T11" fmla="*/ 726 w 726"/>
              <a:gd name="T12" fmla="*/ 151 h 1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151">
                <a:moveTo>
                  <a:pt x="0" y="60"/>
                </a:moveTo>
                <a:cubicBezTo>
                  <a:pt x="121" y="30"/>
                  <a:pt x="242" y="0"/>
                  <a:pt x="363" y="15"/>
                </a:cubicBezTo>
                <a:cubicBezTo>
                  <a:pt x="484" y="30"/>
                  <a:pt x="605" y="90"/>
                  <a:pt x="726" y="15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9735" name="Line 39"/>
          <p:cNvSpPr>
            <a:spLocks noChangeShapeType="1"/>
          </p:cNvSpPr>
          <p:nvPr/>
        </p:nvSpPr>
        <p:spPr bwMode="auto">
          <a:xfrm flipH="1">
            <a:off x="8763027" y="5181612"/>
            <a:ext cx="510176" cy="12771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9736" name="Freeform 40"/>
          <p:cNvSpPr>
            <a:spLocks/>
          </p:cNvSpPr>
          <p:nvPr/>
        </p:nvSpPr>
        <p:spPr bwMode="auto">
          <a:xfrm>
            <a:off x="11996645" y="3651320"/>
            <a:ext cx="3402426" cy="4467100"/>
          </a:xfrm>
          <a:custGeom>
            <a:avLst/>
            <a:gdLst>
              <a:gd name="T0" fmla="*/ 0 w 793"/>
              <a:gd name="T1" fmla="*/ 0 h 1542"/>
              <a:gd name="T2" fmla="*/ 2147483647 w 793"/>
              <a:gd name="T3" fmla="*/ 2147483647 h 1542"/>
              <a:gd name="T4" fmla="*/ 2147483647 w 793"/>
              <a:gd name="T5" fmla="*/ 2147483647 h 1542"/>
              <a:gd name="T6" fmla="*/ 0 60000 65536"/>
              <a:gd name="T7" fmla="*/ 0 60000 65536"/>
              <a:gd name="T8" fmla="*/ 0 60000 65536"/>
              <a:gd name="T9" fmla="*/ 0 w 793"/>
              <a:gd name="T10" fmla="*/ 0 h 1542"/>
              <a:gd name="T11" fmla="*/ 793 w 793"/>
              <a:gd name="T12" fmla="*/ 1542 h 15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3" h="1542">
                <a:moveTo>
                  <a:pt x="0" y="0"/>
                </a:moveTo>
                <a:cubicBezTo>
                  <a:pt x="283" y="75"/>
                  <a:pt x="567" y="151"/>
                  <a:pt x="680" y="408"/>
                </a:cubicBezTo>
                <a:cubicBezTo>
                  <a:pt x="793" y="665"/>
                  <a:pt x="736" y="1103"/>
                  <a:pt x="680" y="154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25033" name="Oval 41"/>
          <p:cNvSpPr>
            <a:spLocks noChangeArrowheads="1"/>
          </p:cNvSpPr>
          <p:nvPr/>
        </p:nvSpPr>
        <p:spPr bwMode="auto">
          <a:xfrm>
            <a:off x="8421660" y="2886174"/>
            <a:ext cx="540187" cy="40507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25034" name="Oval 42"/>
          <p:cNvSpPr>
            <a:spLocks noChangeArrowheads="1"/>
          </p:cNvSpPr>
          <p:nvPr/>
        </p:nvSpPr>
        <p:spPr bwMode="auto">
          <a:xfrm>
            <a:off x="14547524" y="8118420"/>
            <a:ext cx="540187" cy="40507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25035" name="Oval 43"/>
          <p:cNvSpPr>
            <a:spLocks noChangeArrowheads="1"/>
          </p:cNvSpPr>
          <p:nvPr/>
        </p:nvSpPr>
        <p:spPr bwMode="auto">
          <a:xfrm>
            <a:off x="8252850" y="6458729"/>
            <a:ext cx="540187" cy="40507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25036" name="Oval 44"/>
          <p:cNvSpPr>
            <a:spLocks noChangeArrowheads="1"/>
          </p:cNvSpPr>
          <p:nvPr/>
        </p:nvSpPr>
        <p:spPr bwMode="auto">
          <a:xfrm>
            <a:off x="10972541" y="6332144"/>
            <a:ext cx="540187" cy="40507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25037" name="Oval 45"/>
          <p:cNvSpPr>
            <a:spLocks noChangeArrowheads="1"/>
          </p:cNvSpPr>
          <p:nvPr/>
        </p:nvSpPr>
        <p:spPr bwMode="auto">
          <a:xfrm>
            <a:off x="11482717" y="3268747"/>
            <a:ext cx="540187" cy="40507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25038" name="Oval 46"/>
          <p:cNvSpPr>
            <a:spLocks noChangeArrowheads="1"/>
          </p:cNvSpPr>
          <p:nvPr/>
        </p:nvSpPr>
        <p:spPr bwMode="auto">
          <a:xfrm>
            <a:off x="11824084" y="4649948"/>
            <a:ext cx="540187" cy="40507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9743" name="Freeform 47"/>
          <p:cNvSpPr>
            <a:spLocks/>
          </p:cNvSpPr>
          <p:nvPr/>
        </p:nvSpPr>
        <p:spPr bwMode="auto">
          <a:xfrm>
            <a:off x="8590467" y="6841302"/>
            <a:ext cx="6125867" cy="2554236"/>
          </a:xfrm>
          <a:custGeom>
            <a:avLst/>
            <a:gdLst>
              <a:gd name="T0" fmla="*/ 0 w 1633"/>
              <a:gd name="T1" fmla="*/ 0 h 862"/>
              <a:gd name="T2" fmla="*/ 2147483647 w 1633"/>
              <a:gd name="T3" fmla="*/ 2147483647 h 862"/>
              <a:gd name="T4" fmla="*/ 2147483647 w 1633"/>
              <a:gd name="T5" fmla="*/ 2147483647 h 862"/>
              <a:gd name="T6" fmla="*/ 0 60000 65536"/>
              <a:gd name="T7" fmla="*/ 0 60000 65536"/>
              <a:gd name="T8" fmla="*/ 0 60000 65536"/>
              <a:gd name="T9" fmla="*/ 0 w 1633"/>
              <a:gd name="T10" fmla="*/ 0 h 862"/>
              <a:gd name="T11" fmla="*/ 1633 w 1633"/>
              <a:gd name="T12" fmla="*/ 862 h 8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3" h="862">
                <a:moveTo>
                  <a:pt x="0" y="0"/>
                </a:moveTo>
                <a:cubicBezTo>
                  <a:pt x="68" y="340"/>
                  <a:pt x="137" y="680"/>
                  <a:pt x="409" y="771"/>
                </a:cubicBezTo>
                <a:cubicBezTo>
                  <a:pt x="681" y="862"/>
                  <a:pt x="1157" y="703"/>
                  <a:pt x="1633" y="5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9744" name="Line 48"/>
          <p:cNvSpPr>
            <a:spLocks noChangeShapeType="1"/>
          </p:cNvSpPr>
          <p:nvPr/>
        </p:nvSpPr>
        <p:spPr bwMode="auto">
          <a:xfrm flipH="1">
            <a:off x="11313909" y="5055026"/>
            <a:ext cx="682736" cy="12771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9745" name="Freeform 49"/>
          <p:cNvSpPr>
            <a:spLocks/>
          </p:cNvSpPr>
          <p:nvPr/>
        </p:nvSpPr>
        <p:spPr bwMode="auto">
          <a:xfrm>
            <a:off x="12165454" y="5055026"/>
            <a:ext cx="2723441" cy="3063395"/>
          </a:xfrm>
          <a:custGeom>
            <a:avLst/>
            <a:gdLst>
              <a:gd name="T0" fmla="*/ 0 w 726"/>
              <a:gd name="T1" fmla="*/ 0 h 1089"/>
              <a:gd name="T2" fmla="*/ 2147483647 w 726"/>
              <a:gd name="T3" fmla="*/ 2147483647 h 1089"/>
              <a:gd name="T4" fmla="*/ 2147483647 w 726"/>
              <a:gd name="T5" fmla="*/ 2147483647 h 1089"/>
              <a:gd name="T6" fmla="*/ 0 60000 65536"/>
              <a:gd name="T7" fmla="*/ 0 60000 65536"/>
              <a:gd name="T8" fmla="*/ 0 60000 65536"/>
              <a:gd name="T9" fmla="*/ 0 w 726"/>
              <a:gd name="T10" fmla="*/ 0 h 1089"/>
              <a:gd name="T11" fmla="*/ 726 w 726"/>
              <a:gd name="T12" fmla="*/ 1089 h 10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1089">
                <a:moveTo>
                  <a:pt x="0" y="0"/>
                </a:moveTo>
                <a:cubicBezTo>
                  <a:pt x="211" y="158"/>
                  <a:pt x="423" y="317"/>
                  <a:pt x="544" y="499"/>
                </a:cubicBezTo>
                <a:cubicBezTo>
                  <a:pt x="665" y="681"/>
                  <a:pt x="695" y="885"/>
                  <a:pt x="726" y="108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9746" name="Line 50"/>
          <p:cNvSpPr>
            <a:spLocks noChangeShapeType="1"/>
          </p:cNvSpPr>
          <p:nvPr/>
        </p:nvSpPr>
        <p:spPr bwMode="auto">
          <a:xfrm flipH="1">
            <a:off x="11145102" y="3651320"/>
            <a:ext cx="678983" cy="26808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1" name="Text Box 2"/>
          <p:cNvSpPr txBox="1">
            <a:spLocks noChangeArrowheads="1"/>
          </p:cNvSpPr>
          <p:nvPr/>
        </p:nvSpPr>
        <p:spPr bwMode="auto">
          <a:xfrm>
            <a:off x="-28642" y="-126124"/>
            <a:ext cx="17728375" cy="13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7600" b="1" dirty="0" smtClean="0">
                <a:solidFill>
                  <a:srgbClr val="C00000"/>
                </a:solidFill>
              </a:rPr>
              <a:t>5.5 </a:t>
            </a:r>
            <a:r>
              <a:rPr lang="en-US" sz="7600" b="1" dirty="0" err="1" smtClean="0">
                <a:solidFill>
                  <a:srgbClr val="C00000"/>
                </a:solidFill>
              </a:rPr>
              <a:t>Hebbian</a:t>
            </a:r>
            <a:r>
              <a:rPr lang="en-US" sz="7600" b="1" dirty="0" smtClean="0">
                <a:solidFill>
                  <a:srgbClr val="C00000"/>
                </a:solidFill>
              </a:rPr>
              <a:t> Learning of Associations</a:t>
            </a:r>
            <a:endParaRPr lang="en-US" sz="6800" dirty="0">
              <a:solidFill>
                <a:srgbClr val="C00000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0" y="1238221"/>
            <a:ext cx="2267081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12034" name="Picture 2" descr="https://upload.wikimedia.org/wikipedia/commons/0/07/Honeycrisp-App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7380" y="1397348"/>
            <a:ext cx="5038725" cy="455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5033" grpId="0" animBg="1"/>
      <p:bldP spid="725034" grpId="0" animBg="1"/>
      <p:bldP spid="725035" grpId="0" animBg="1"/>
      <p:bldP spid="725036" grpId="0" animBg="1"/>
      <p:bldP spid="725037" grpId="0" animBg="1"/>
      <p:bldP spid="72503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30725" name="Oval 5"/>
          <p:cNvSpPr>
            <a:spLocks noChangeArrowheads="1"/>
          </p:cNvSpPr>
          <p:nvPr/>
        </p:nvSpPr>
        <p:spPr bwMode="auto">
          <a:xfrm>
            <a:off x="8391649" y="2886174"/>
            <a:ext cx="540187" cy="4050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726" name="Oval 6"/>
          <p:cNvSpPr>
            <a:spLocks noChangeArrowheads="1"/>
          </p:cNvSpPr>
          <p:nvPr/>
        </p:nvSpPr>
        <p:spPr bwMode="auto">
          <a:xfrm>
            <a:off x="8252850" y="6458729"/>
            <a:ext cx="540187" cy="4050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727" name="Oval 7"/>
          <p:cNvSpPr>
            <a:spLocks noChangeArrowheads="1"/>
          </p:cNvSpPr>
          <p:nvPr/>
        </p:nvSpPr>
        <p:spPr bwMode="auto">
          <a:xfrm>
            <a:off x="9610819" y="3268747"/>
            <a:ext cx="540187" cy="4050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728" name="Oval 8"/>
          <p:cNvSpPr>
            <a:spLocks noChangeArrowheads="1"/>
          </p:cNvSpPr>
          <p:nvPr/>
        </p:nvSpPr>
        <p:spPr bwMode="auto">
          <a:xfrm>
            <a:off x="11482717" y="3268747"/>
            <a:ext cx="540187" cy="4050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729" name="Oval 9"/>
          <p:cNvSpPr>
            <a:spLocks noChangeArrowheads="1"/>
          </p:cNvSpPr>
          <p:nvPr/>
        </p:nvSpPr>
        <p:spPr bwMode="auto">
          <a:xfrm>
            <a:off x="9100643" y="4799038"/>
            <a:ext cx="540187" cy="4050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730" name="Oval 10"/>
          <p:cNvSpPr>
            <a:spLocks noChangeArrowheads="1"/>
          </p:cNvSpPr>
          <p:nvPr/>
        </p:nvSpPr>
        <p:spPr bwMode="auto">
          <a:xfrm>
            <a:off x="10972541" y="6332144"/>
            <a:ext cx="540187" cy="4050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731" name="Oval 11"/>
          <p:cNvSpPr>
            <a:spLocks noChangeArrowheads="1"/>
          </p:cNvSpPr>
          <p:nvPr/>
        </p:nvSpPr>
        <p:spPr bwMode="auto">
          <a:xfrm>
            <a:off x="11824084" y="4672453"/>
            <a:ext cx="540187" cy="4050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732" name="Oval 12"/>
          <p:cNvSpPr>
            <a:spLocks noChangeArrowheads="1"/>
          </p:cNvSpPr>
          <p:nvPr/>
        </p:nvSpPr>
        <p:spPr bwMode="auto">
          <a:xfrm>
            <a:off x="10634924" y="8245008"/>
            <a:ext cx="540187" cy="4050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733" name="Oval 13"/>
          <p:cNvSpPr>
            <a:spLocks noChangeArrowheads="1"/>
          </p:cNvSpPr>
          <p:nvPr/>
        </p:nvSpPr>
        <p:spPr bwMode="auto">
          <a:xfrm>
            <a:off x="13695981" y="5437598"/>
            <a:ext cx="540187" cy="4050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734" name="Oval 14"/>
          <p:cNvSpPr>
            <a:spLocks noChangeArrowheads="1"/>
          </p:cNvSpPr>
          <p:nvPr/>
        </p:nvSpPr>
        <p:spPr bwMode="auto">
          <a:xfrm>
            <a:off x="12165453" y="7479862"/>
            <a:ext cx="540187" cy="4050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735" name="Oval 15"/>
          <p:cNvSpPr>
            <a:spLocks noChangeArrowheads="1"/>
          </p:cNvSpPr>
          <p:nvPr/>
        </p:nvSpPr>
        <p:spPr bwMode="auto">
          <a:xfrm>
            <a:off x="13493411" y="6711903"/>
            <a:ext cx="540187" cy="4050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736" name="Oval 16"/>
          <p:cNvSpPr>
            <a:spLocks noChangeArrowheads="1"/>
          </p:cNvSpPr>
          <p:nvPr/>
        </p:nvSpPr>
        <p:spPr bwMode="auto">
          <a:xfrm>
            <a:off x="14547524" y="8118420"/>
            <a:ext cx="540187" cy="4050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737" name="Freeform 17"/>
          <p:cNvSpPr>
            <a:spLocks/>
          </p:cNvSpPr>
          <p:nvPr/>
        </p:nvSpPr>
        <p:spPr bwMode="auto">
          <a:xfrm>
            <a:off x="7513846" y="3268748"/>
            <a:ext cx="1076621" cy="3316570"/>
          </a:xfrm>
          <a:custGeom>
            <a:avLst/>
            <a:gdLst>
              <a:gd name="T0" fmla="*/ 2147483647 w 287"/>
              <a:gd name="T1" fmla="*/ 0 h 1134"/>
              <a:gd name="T2" fmla="*/ 2147483647 w 287"/>
              <a:gd name="T3" fmla="*/ 2147483647 h 1134"/>
              <a:gd name="T4" fmla="*/ 2147483647 w 287"/>
              <a:gd name="T5" fmla="*/ 2147483647 h 1134"/>
              <a:gd name="T6" fmla="*/ 0 60000 65536"/>
              <a:gd name="T7" fmla="*/ 0 60000 65536"/>
              <a:gd name="T8" fmla="*/ 0 60000 65536"/>
              <a:gd name="T9" fmla="*/ 0 w 287"/>
              <a:gd name="T10" fmla="*/ 0 h 1134"/>
              <a:gd name="T11" fmla="*/ 287 w 287"/>
              <a:gd name="T12" fmla="*/ 1134 h 1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7" h="1134">
                <a:moveTo>
                  <a:pt x="287" y="0"/>
                </a:moveTo>
                <a:cubicBezTo>
                  <a:pt x="158" y="155"/>
                  <a:pt x="30" y="310"/>
                  <a:pt x="15" y="499"/>
                </a:cubicBezTo>
                <a:cubicBezTo>
                  <a:pt x="0" y="688"/>
                  <a:pt x="98" y="911"/>
                  <a:pt x="197" y="1134"/>
                </a:cubicBez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0738" name="Freeform 18"/>
          <p:cNvSpPr>
            <a:spLocks/>
          </p:cNvSpPr>
          <p:nvPr/>
        </p:nvSpPr>
        <p:spPr bwMode="auto">
          <a:xfrm>
            <a:off x="10124749" y="6714717"/>
            <a:ext cx="847793" cy="1656877"/>
          </a:xfrm>
          <a:custGeom>
            <a:avLst/>
            <a:gdLst>
              <a:gd name="T0" fmla="*/ 2147483647 w 287"/>
              <a:gd name="T1" fmla="*/ 0 h 1134"/>
              <a:gd name="T2" fmla="*/ 2147483647 w 287"/>
              <a:gd name="T3" fmla="*/ 2147483647 h 1134"/>
              <a:gd name="T4" fmla="*/ 2147483647 w 287"/>
              <a:gd name="T5" fmla="*/ 2147483647 h 1134"/>
              <a:gd name="T6" fmla="*/ 0 60000 65536"/>
              <a:gd name="T7" fmla="*/ 0 60000 65536"/>
              <a:gd name="T8" fmla="*/ 0 60000 65536"/>
              <a:gd name="T9" fmla="*/ 0 w 287"/>
              <a:gd name="T10" fmla="*/ 0 h 1134"/>
              <a:gd name="T11" fmla="*/ 287 w 287"/>
              <a:gd name="T12" fmla="*/ 1134 h 1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7" h="1134">
                <a:moveTo>
                  <a:pt x="287" y="0"/>
                </a:moveTo>
                <a:cubicBezTo>
                  <a:pt x="158" y="155"/>
                  <a:pt x="30" y="310"/>
                  <a:pt x="15" y="499"/>
                </a:cubicBezTo>
                <a:cubicBezTo>
                  <a:pt x="0" y="688"/>
                  <a:pt x="98" y="911"/>
                  <a:pt x="197" y="113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0739" name="Freeform 19"/>
          <p:cNvSpPr>
            <a:spLocks/>
          </p:cNvSpPr>
          <p:nvPr/>
        </p:nvSpPr>
        <p:spPr bwMode="auto">
          <a:xfrm>
            <a:off x="11824085" y="3651321"/>
            <a:ext cx="341369" cy="1021133"/>
          </a:xfrm>
          <a:custGeom>
            <a:avLst/>
            <a:gdLst>
              <a:gd name="T0" fmla="*/ 0 w 91"/>
              <a:gd name="T1" fmla="*/ 0 h 363"/>
              <a:gd name="T2" fmla="*/ 2147483647 w 91"/>
              <a:gd name="T3" fmla="*/ 2147483647 h 363"/>
              <a:gd name="T4" fmla="*/ 2147483647 w 91"/>
              <a:gd name="T5" fmla="*/ 2147483647 h 363"/>
              <a:gd name="T6" fmla="*/ 2147483647 w 91"/>
              <a:gd name="T7" fmla="*/ 2147483647 h 363"/>
              <a:gd name="T8" fmla="*/ 0 60000 65536"/>
              <a:gd name="T9" fmla="*/ 0 60000 65536"/>
              <a:gd name="T10" fmla="*/ 0 60000 65536"/>
              <a:gd name="T11" fmla="*/ 0 60000 65536"/>
              <a:gd name="T12" fmla="*/ 0 w 91"/>
              <a:gd name="T13" fmla="*/ 0 h 363"/>
              <a:gd name="T14" fmla="*/ 91 w 91"/>
              <a:gd name="T15" fmla="*/ 363 h 3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" h="363">
                <a:moveTo>
                  <a:pt x="0" y="0"/>
                </a:moveTo>
                <a:cubicBezTo>
                  <a:pt x="15" y="26"/>
                  <a:pt x="31" y="53"/>
                  <a:pt x="46" y="91"/>
                </a:cubicBezTo>
                <a:cubicBezTo>
                  <a:pt x="61" y="129"/>
                  <a:pt x="91" y="182"/>
                  <a:pt x="91" y="227"/>
                </a:cubicBezTo>
                <a:cubicBezTo>
                  <a:pt x="91" y="272"/>
                  <a:pt x="68" y="317"/>
                  <a:pt x="46" y="363"/>
                </a:cubicBez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0740" name="Freeform 20"/>
          <p:cNvSpPr>
            <a:spLocks/>
          </p:cNvSpPr>
          <p:nvPr/>
        </p:nvSpPr>
        <p:spPr bwMode="auto">
          <a:xfrm>
            <a:off x="14206159" y="5820172"/>
            <a:ext cx="964082" cy="2298249"/>
          </a:xfrm>
          <a:custGeom>
            <a:avLst/>
            <a:gdLst>
              <a:gd name="T0" fmla="*/ 0 w 257"/>
              <a:gd name="T1" fmla="*/ 0 h 817"/>
              <a:gd name="T2" fmla="*/ 2147483647 w 257"/>
              <a:gd name="T3" fmla="*/ 2147483647 h 817"/>
              <a:gd name="T4" fmla="*/ 2147483647 w 257"/>
              <a:gd name="T5" fmla="*/ 2147483647 h 817"/>
              <a:gd name="T6" fmla="*/ 0 60000 65536"/>
              <a:gd name="T7" fmla="*/ 0 60000 65536"/>
              <a:gd name="T8" fmla="*/ 0 60000 65536"/>
              <a:gd name="T9" fmla="*/ 0 w 257"/>
              <a:gd name="T10" fmla="*/ 0 h 817"/>
              <a:gd name="T11" fmla="*/ 257 w 257"/>
              <a:gd name="T12" fmla="*/ 817 h 8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7" h="817">
                <a:moveTo>
                  <a:pt x="0" y="0"/>
                </a:moveTo>
                <a:cubicBezTo>
                  <a:pt x="98" y="91"/>
                  <a:pt x="197" y="182"/>
                  <a:pt x="227" y="318"/>
                </a:cubicBezTo>
                <a:cubicBezTo>
                  <a:pt x="257" y="454"/>
                  <a:pt x="219" y="635"/>
                  <a:pt x="182" y="81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0741" name="Line 21"/>
          <p:cNvSpPr>
            <a:spLocks noChangeShapeType="1"/>
          </p:cNvSpPr>
          <p:nvPr/>
        </p:nvSpPr>
        <p:spPr bwMode="auto">
          <a:xfrm flipH="1">
            <a:off x="9442012" y="3651320"/>
            <a:ext cx="341367" cy="11477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>
            <a:off x="9952190" y="3651321"/>
            <a:ext cx="1192912" cy="28074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0743" name="Line 23"/>
          <p:cNvSpPr>
            <a:spLocks noChangeShapeType="1"/>
          </p:cNvSpPr>
          <p:nvPr/>
        </p:nvSpPr>
        <p:spPr bwMode="auto">
          <a:xfrm>
            <a:off x="11996645" y="5055026"/>
            <a:ext cx="337617" cy="2424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0744" name="Line 24"/>
          <p:cNvSpPr>
            <a:spLocks noChangeShapeType="1"/>
          </p:cNvSpPr>
          <p:nvPr/>
        </p:nvSpPr>
        <p:spPr bwMode="auto">
          <a:xfrm flipH="1">
            <a:off x="8763028" y="3651321"/>
            <a:ext cx="2892250" cy="2933997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0745" name="Line 25"/>
          <p:cNvSpPr>
            <a:spLocks noChangeShapeType="1"/>
          </p:cNvSpPr>
          <p:nvPr/>
        </p:nvSpPr>
        <p:spPr bwMode="auto">
          <a:xfrm flipV="1">
            <a:off x="8763027" y="6458730"/>
            <a:ext cx="2209514" cy="126587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0746" name="Freeform 26"/>
          <p:cNvSpPr>
            <a:spLocks/>
          </p:cNvSpPr>
          <p:nvPr/>
        </p:nvSpPr>
        <p:spPr bwMode="auto">
          <a:xfrm>
            <a:off x="8763028" y="5288507"/>
            <a:ext cx="4932955" cy="1296810"/>
          </a:xfrm>
          <a:custGeom>
            <a:avLst/>
            <a:gdLst>
              <a:gd name="T0" fmla="*/ 0 w 1315"/>
              <a:gd name="T1" fmla="*/ 2147483647 h 461"/>
              <a:gd name="T2" fmla="*/ 2147483647 w 1315"/>
              <a:gd name="T3" fmla="*/ 2147483647 h 461"/>
              <a:gd name="T4" fmla="*/ 2147483647 w 1315"/>
              <a:gd name="T5" fmla="*/ 2147483647 h 461"/>
              <a:gd name="T6" fmla="*/ 0 60000 65536"/>
              <a:gd name="T7" fmla="*/ 0 60000 65536"/>
              <a:gd name="T8" fmla="*/ 0 60000 65536"/>
              <a:gd name="T9" fmla="*/ 0 w 1315"/>
              <a:gd name="T10" fmla="*/ 0 h 461"/>
              <a:gd name="T11" fmla="*/ 1315 w 1315"/>
              <a:gd name="T12" fmla="*/ 461 h 4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15" h="461">
                <a:moveTo>
                  <a:pt x="0" y="461"/>
                </a:moveTo>
                <a:cubicBezTo>
                  <a:pt x="208" y="283"/>
                  <a:pt x="416" y="106"/>
                  <a:pt x="635" y="53"/>
                </a:cubicBezTo>
                <a:cubicBezTo>
                  <a:pt x="854" y="0"/>
                  <a:pt x="1084" y="72"/>
                  <a:pt x="1315" y="1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0747" name="Line 27"/>
          <p:cNvSpPr>
            <a:spLocks noChangeShapeType="1"/>
          </p:cNvSpPr>
          <p:nvPr/>
        </p:nvSpPr>
        <p:spPr bwMode="auto">
          <a:xfrm>
            <a:off x="9952190" y="3524735"/>
            <a:ext cx="2044455" cy="12743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0748" name="Line 28"/>
          <p:cNvSpPr>
            <a:spLocks noChangeShapeType="1"/>
          </p:cNvSpPr>
          <p:nvPr/>
        </p:nvSpPr>
        <p:spPr bwMode="auto">
          <a:xfrm>
            <a:off x="12165453" y="5055026"/>
            <a:ext cx="1361719" cy="16596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0749" name="Line 29"/>
          <p:cNvSpPr>
            <a:spLocks noChangeShapeType="1"/>
          </p:cNvSpPr>
          <p:nvPr/>
        </p:nvSpPr>
        <p:spPr bwMode="auto">
          <a:xfrm flipV="1">
            <a:off x="12675629" y="6970703"/>
            <a:ext cx="851543" cy="6357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0750" name="Line 30"/>
          <p:cNvSpPr>
            <a:spLocks noChangeShapeType="1"/>
          </p:cNvSpPr>
          <p:nvPr/>
        </p:nvSpPr>
        <p:spPr bwMode="auto">
          <a:xfrm>
            <a:off x="13864790" y="7097289"/>
            <a:ext cx="851545" cy="10211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0751" name="Line 31"/>
          <p:cNvSpPr>
            <a:spLocks noChangeShapeType="1"/>
          </p:cNvSpPr>
          <p:nvPr/>
        </p:nvSpPr>
        <p:spPr bwMode="auto">
          <a:xfrm flipV="1">
            <a:off x="11145101" y="7735848"/>
            <a:ext cx="1020352" cy="6357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0752" name="Line 32"/>
          <p:cNvSpPr>
            <a:spLocks noChangeShapeType="1"/>
          </p:cNvSpPr>
          <p:nvPr/>
        </p:nvSpPr>
        <p:spPr bwMode="auto">
          <a:xfrm>
            <a:off x="8590467" y="6841303"/>
            <a:ext cx="2044457" cy="16596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0753" name="Freeform 33"/>
          <p:cNvSpPr>
            <a:spLocks/>
          </p:cNvSpPr>
          <p:nvPr/>
        </p:nvSpPr>
        <p:spPr bwMode="auto">
          <a:xfrm>
            <a:off x="11824085" y="3651320"/>
            <a:ext cx="1361722" cy="3828542"/>
          </a:xfrm>
          <a:custGeom>
            <a:avLst/>
            <a:gdLst>
              <a:gd name="T0" fmla="*/ 0 w 469"/>
              <a:gd name="T1" fmla="*/ 0 h 1361"/>
              <a:gd name="T2" fmla="*/ 2147483647 w 469"/>
              <a:gd name="T3" fmla="*/ 2147483647 h 1361"/>
              <a:gd name="T4" fmla="*/ 2147483647 w 469"/>
              <a:gd name="T5" fmla="*/ 2147483647 h 1361"/>
              <a:gd name="T6" fmla="*/ 2147483647 w 469"/>
              <a:gd name="T7" fmla="*/ 2147483647 h 1361"/>
              <a:gd name="T8" fmla="*/ 0 60000 65536"/>
              <a:gd name="T9" fmla="*/ 0 60000 65536"/>
              <a:gd name="T10" fmla="*/ 0 60000 65536"/>
              <a:gd name="T11" fmla="*/ 0 60000 65536"/>
              <a:gd name="T12" fmla="*/ 0 w 469"/>
              <a:gd name="T13" fmla="*/ 0 h 1361"/>
              <a:gd name="T14" fmla="*/ 469 w 469"/>
              <a:gd name="T15" fmla="*/ 1361 h 13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9" h="1361">
                <a:moveTo>
                  <a:pt x="0" y="0"/>
                </a:moveTo>
                <a:cubicBezTo>
                  <a:pt x="7" y="0"/>
                  <a:pt x="15" y="0"/>
                  <a:pt x="91" y="91"/>
                </a:cubicBezTo>
                <a:cubicBezTo>
                  <a:pt x="167" y="182"/>
                  <a:pt x="439" y="332"/>
                  <a:pt x="454" y="544"/>
                </a:cubicBezTo>
                <a:cubicBezTo>
                  <a:pt x="469" y="756"/>
                  <a:pt x="325" y="1058"/>
                  <a:pt x="182" y="136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0754" name="Line 34"/>
          <p:cNvSpPr>
            <a:spLocks noChangeShapeType="1"/>
          </p:cNvSpPr>
          <p:nvPr/>
        </p:nvSpPr>
        <p:spPr bwMode="auto">
          <a:xfrm>
            <a:off x="9610819" y="5055025"/>
            <a:ext cx="3916353" cy="17862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0755" name="Line 35"/>
          <p:cNvSpPr>
            <a:spLocks noChangeShapeType="1"/>
          </p:cNvSpPr>
          <p:nvPr/>
        </p:nvSpPr>
        <p:spPr bwMode="auto">
          <a:xfrm flipV="1">
            <a:off x="11145101" y="8245008"/>
            <a:ext cx="3402424" cy="2559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0756" name="Line 36"/>
          <p:cNvSpPr>
            <a:spLocks noChangeShapeType="1"/>
          </p:cNvSpPr>
          <p:nvPr/>
        </p:nvSpPr>
        <p:spPr bwMode="auto">
          <a:xfrm>
            <a:off x="8763027" y="3268747"/>
            <a:ext cx="510176" cy="15302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0757" name="Line 37"/>
          <p:cNvSpPr>
            <a:spLocks noChangeShapeType="1"/>
          </p:cNvSpPr>
          <p:nvPr/>
        </p:nvSpPr>
        <p:spPr bwMode="auto">
          <a:xfrm>
            <a:off x="8763028" y="3268748"/>
            <a:ext cx="847793" cy="255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0758" name="Freeform 38"/>
          <p:cNvSpPr>
            <a:spLocks/>
          </p:cNvSpPr>
          <p:nvPr/>
        </p:nvSpPr>
        <p:spPr bwMode="auto">
          <a:xfrm>
            <a:off x="8931837" y="2843980"/>
            <a:ext cx="2723441" cy="424767"/>
          </a:xfrm>
          <a:custGeom>
            <a:avLst/>
            <a:gdLst>
              <a:gd name="T0" fmla="*/ 0 w 726"/>
              <a:gd name="T1" fmla="*/ 2147483647 h 151"/>
              <a:gd name="T2" fmla="*/ 2147483647 w 726"/>
              <a:gd name="T3" fmla="*/ 2147483647 h 151"/>
              <a:gd name="T4" fmla="*/ 2147483647 w 726"/>
              <a:gd name="T5" fmla="*/ 2147483647 h 151"/>
              <a:gd name="T6" fmla="*/ 0 60000 65536"/>
              <a:gd name="T7" fmla="*/ 0 60000 65536"/>
              <a:gd name="T8" fmla="*/ 0 60000 65536"/>
              <a:gd name="T9" fmla="*/ 0 w 726"/>
              <a:gd name="T10" fmla="*/ 0 h 151"/>
              <a:gd name="T11" fmla="*/ 726 w 726"/>
              <a:gd name="T12" fmla="*/ 151 h 1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151">
                <a:moveTo>
                  <a:pt x="0" y="60"/>
                </a:moveTo>
                <a:cubicBezTo>
                  <a:pt x="121" y="30"/>
                  <a:pt x="242" y="0"/>
                  <a:pt x="363" y="15"/>
                </a:cubicBezTo>
                <a:cubicBezTo>
                  <a:pt x="484" y="30"/>
                  <a:pt x="605" y="90"/>
                  <a:pt x="726" y="151"/>
                </a:cubicBez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0759" name="Line 39"/>
          <p:cNvSpPr>
            <a:spLocks noChangeShapeType="1"/>
          </p:cNvSpPr>
          <p:nvPr/>
        </p:nvSpPr>
        <p:spPr bwMode="auto">
          <a:xfrm flipH="1">
            <a:off x="8763027" y="5181612"/>
            <a:ext cx="510176" cy="12771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0760" name="Freeform 40"/>
          <p:cNvSpPr>
            <a:spLocks/>
          </p:cNvSpPr>
          <p:nvPr/>
        </p:nvSpPr>
        <p:spPr bwMode="auto">
          <a:xfrm>
            <a:off x="11996645" y="3651320"/>
            <a:ext cx="3402426" cy="4467100"/>
          </a:xfrm>
          <a:custGeom>
            <a:avLst/>
            <a:gdLst>
              <a:gd name="T0" fmla="*/ 0 w 793"/>
              <a:gd name="T1" fmla="*/ 0 h 1542"/>
              <a:gd name="T2" fmla="*/ 2147483647 w 793"/>
              <a:gd name="T3" fmla="*/ 2147483647 h 1542"/>
              <a:gd name="T4" fmla="*/ 2147483647 w 793"/>
              <a:gd name="T5" fmla="*/ 2147483647 h 1542"/>
              <a:gd name="T6" fmla="*/ 0 60000 65536"/>
              <a:gd name="T7" fmla="*/ 0 60000 65536"/>
              <a:gd name="T8" fmla="*/ 0 60000 65536"/>
              <a:gd name="T9" fmla="*/ 0 w 793"/>
              <a:gd name="T10" fmla="*/ 0 h 1542"/>
              <a:gd name="T11" fmla="*/ 793 w 793"/>
              <a:gd name="T12" fmla="*/ 1542 h 15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3" h="1542">
                <a:moveTo>
                  <a:pt x="0" y="0"/>
                </a:moveTo>
                <a:cubicBezTo>
                  <a:pt x="283" y="75"/>
                  <a:pt x="567" y="151"/>
                  <a:pt x="680" y="408"/>
                </a:cubicBezTo>
                <a:cubicBezTo>
                  <a:pt x="793" y="665"/>
                  <a:pt x="736" y="1103"/>
                  <a:pt x="680" y="1542"/>
                </a:cubicBez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0761" name="Oval 41"/>
          <p:cNvSpPr>
            <a:spLocks noChangeArrowheads="1"/>
          </p:cNvSpPr>
          <p:nvPr/>
        </p:nvSpPr>
        <p:spPr bwMode="auto">
          <a:xfrm>
            <a:off x="8421660" y="2886174"/>
            <a:ext cx="540187" cy="40507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762" name="Oval 42"/>
          <p:cNvSpPr>
            <a:spLocks noChangeArrowheads="1"/>
          </p:cNvSpPr>
          <p:nvPr/>
        </p:nvSpPr>
        <p:spPr bwMode="auto">
          <a:xfrm>
            <a:off x="14547524" y="8118420"/>
            <a:ext cx="540187" cy="40507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763" name="Oval 43"/>
          <p:cNvSpPr>
            <a:spLocks noChangeArrowheads="1"/>
          </p:cNvSpPr>
          <p:nvPr/>
        </p:nvSpPr>
        <p:spPr bwMode="auto">
          <a:xfrm>
            <a:off x="8252850" y="6458729"/>
            <a:ext cx="540187" cy="40507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764" name="Oval 44"/>
          <p:cNvSpPr>
            <a:spLocks noChangeArrowheads="1"/>
          </p:cNvSpPr>
          <p:nvPr/>
        </p:nvSpPr>
        <p:spPr bwMode="auto">
          <a:xfrm>
            <a:off x="10972541" y="6332144"/>
            <a:ext cx="540187" cy="40507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765" name="Oval 45"/>
          <p:cNvSpPr>
            <a:spLocks noChangeArrowheads="1"/>
          </p:cNvSpPr>
          <p:nvPr/>
        </p:nvSpPr>
        <p:spPr bwMode="auto">
          <a:xfrm>
            <a:off x="11482717" y="3268747"/>
            <a:ext cx="540187" cy="40507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766" name="Oval 46"/>
          <p:cNvSpPr>
            <a:spLocks noChangeArrowheads="1"/>
          </p:cNvSpPr>
          <p:nvPr/>
        </p:nvSpPr>
        <p:spPr bwMode="auto">
          <a:xfrm>
            <a:off x="11824084" y="4649948"/>
            <a:ext cx="540187" cy="40507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767" name="Freeform 47"/>
          <p:cNvSpPr>
            <a:spLocks/>
          </p:cNvSpPr>
          <p:nvPr/>
        </p:nvSpPr>
        <p:spPr bwMode="auto">
          <a:xfrm>
            <a:off x="8590467" y="6841302"/>
            <a:ext cx="6125867" cy="2554236"/>
          </a:xfrm>
          <a:custGeom>
            <a:avLst/>
            <a:gdLst>
              <a:gd name="T0" fmla="*/ 0 w 1633"/>
              <a:gd name="T1" fmla="*/ 0 h 862"/>
              <a:gd name="T2" fmla="*/ 2147483647 w 1633"/>
              <a:gd name="T3" fmla="*/ 2147483647 h 862"/>
              <a:gd name="T4" fmla="*/ 2147483647 w 1633"/>
              <a:gd name="T5" fmla="*/ 2147483647 h 862"/>
              <a:gd name="T6" fmla="*/ 0 60000 65536"/>
              <a:gd name="T7" fmla="*/ 0 60000 65536"/>
              <a:gd name="T8" fmla="*/ 0 60000 65536"/>
              <a:gd name="T9" fmla="*/ 0 w 1633"/>
              <a:gd name="T10" fmla="*/ 0 h 862"/>
              <a:gd name="T11" fmla="*/ 1633 w 1633"/>
              <a:gd name="T12" fmla="*/ 862 h 8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3" h="862">
                <a:moveTo>
                  <a:pt x="0" y="0"/>
                </a:moveTo>
                <a:cubicBezTo>
                  <a:pt x="68" y="340"/>
                  <a:pt x="137" y="680"/>
                  <a:pt x="409" y="771"/>
                </a:cubicBezTo>
                <a:cubicBezTo>
                  <a:pt x="681" y="862"/>
                  <a:pt x="1157" y="703"/>
                  <a:pt x="1633" y="544"/>
                </a:cubicBez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0768" name="Line 48"/>
          <p:cNvSpPr>
            <a:spLocks noChangeShapeType="1"/>
          </p:cNvSpPr>
          <p:nvPr/>
        </p:nvSpPr>
        <p:spPr bwMode="auto">
          <a:xfrm flipH="1">
            <a:off x="11313909" y="5055026"/>
            <a:ext cx="682736" cy="127711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0769" name="Freeform 49"/>
          <p:cNvSpPr>
            <a:spLocks/>
          </p:cNvSpPr>
          <p:nvPr/>
        </p:nvSpPr>
        <p:spPr bwMode="auto">
          <a:xfrm>
            <a:off x="12165454" y="5055026"/>
            <a:ext cx="2723441" cy="3063395"/>
          </a:xfrm>
          <a:custGeom>
            <a:avLst/>
            <a:gdLst>
              <a:gd name="T0" fmla="*/ 0 w 726"/>
              <a:gd name="T1" fmla="*/ 0 h 1089"/>
              <a:gd name="T2" fmla="*/ 2147483647 w 726"/>
              <a:gd name="T3" fmla="*/ 2147483647 h 1089"/>
              <a:gd name="T4" fmla="*/ 2147483647 w 726"/>
              <a:gd name="T5" fmla="*/ 2147483647 h 1089"/>
              <a:gd name="T6" fmla="*/ 0 60000 65536"/>
              <a:gd name="T7" fmla="*/ 0 60000 65536"/>
              <a:gd name="T8" fmla="*/ 0 60000 65536"/>
              <a:gd name="T9" fmla="*/ 0 w 726"/>
              <a:gd name="T10" fmla="*/ 0 h 1089"/>
              <a:gd name="T11" fmla="*/ 726 w 726"/>
              <a:gd name="T12" fmla="*/ 1089 h 10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1089">
                <a:moveTo>
                  <a:pt x="0" y="0"/>
                </a:moveTo>
                <a:cubicBezTo>
                  <a:pt x="211" y="158"/>
                  <a:pt x="423" y="317"/>
                  <a:pt x="544" y="499"/>
                </a:cubicBezTo>
                <a:cubicBezTo>
                  <a:pt x="665" y="681"/>
                  <a:pt x="695" y="885"/>
                  <a:pt x="726" y="108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0770" name="Line 50"/>
          <p:cNvSpPr>
            <a:spLocks noChangeShapeType="1"/>
          </p:cNvSpPr>
          <p:nvPr/>
        </p:nvSpPr>
        <p:spPr bwMode="auto">
          <a:xfrm flipH="1">
            <a:off x="11145102" y="3651320"/>
            <a:ext cx="678983" cy="2680824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27091" name="Text Box 51"/>
          <p:cNvSpPr txBox="1">
            <a:spLocks noChangeArrowheads="1"/>
          </p:cNvSpPr>
          <p:nvPr/>
        </p:nvSpPr>
        <p:spPr bwMode="auto">
          <a:xfrm>
            <a:off x="4629100" y="9851251"/>
            <a:ext cx="5592937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item memorized</a:t>
            </a:r>
            <a:endParaRPr lang="fr-FR"/>
          </a:p>
        </p:txBody>
      </p:sp>
      <p:sp>
        <p:nvSpPr>
          <p:cNvPr id="52" name="Text Box 2"/>
          <p:cNvSpPr txBox="1">
            <a:spLocks noChangeArrowheads="1"/>
          </p:cNvSpPr>
          <p:nvPr/>
        </p:nvSpPr>
        <p:spPr bwMode="auto">
          <a:xfrm>
            <a:off x="-28642" y="-126124"/>
            <a:ext cx="17728375" cy="13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7600" b="1" dirty="0" smtClean="0">
                <a:solidFill>
                  <a:srgbClr val="C00000"/>
                </a:solidFill>
              </a:rPr>
              <a:t>5.5 </a:t>
            </a:r>
            <a:r>
              <a:rPr lang="en-US" sz="7600" b="1" dirty="0" err="1" smtClean="0">
                <a:solidFill>
                  <a:srgbClr val="C00000"/>
                </a:solidFill>
              </a:rPr>
              <a:t>Hebbian</a:t>
            </a:r>
            <a:r>
              <a:rPr lang="en-US" sz="7600" b="1" dirty="0" smtClean="0">
                <a:solidFill>
                  <a:srgbClr val="C00000"/>
                </a:solidFill>
              </a:rPr>
              <a:t> Learning of Associations</a:t>
            </a:r>
            <a:endParaRPr lang="en-US" sz="6800" dirty="0">
              <a:solidFill>
                <a:srgbClr val="C00000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0" y="1238221"/>
            <a:ext cx="2267081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4" name="Picture 2" descr="https://upload.wikimedia.org/wikipedia/commons/0/07/Honeycrisp-App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7380" y="1397348"/>
            <a:ext cx="5038725" cy="455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8391649" y="2886174"/>
            <a:ext cx="540187" cy="4050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8252850" y="6458729"/>
            <a:ext cx="540187" cy="4050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751" name="Oval 7"/>
          <p:cNvSpPr>
            <a:spLocks noChangeArrowheads="1"/>
          </p:cNvSpPr>
          <p:nvPr/>
        </p:nvSpPr>
        <p:spPr bwMode="auto">
          <a:xfrm>
            <a:off x="9610819" y="3268747"/>
            <a:ext cx="540187" cy="4050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11482717" y="3268747"/>
            <a:ext cx="540187" cy="4050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753" name="Oval 9"/>
          <p:cNvSpPr>
            <a:spLocks noChangeArrowheads="1"/>
          </p:cNvSpPr>
          <p:nvPr/>
        </p:nvSpPr>
        <p:spPr bwMode="auto">
          <a:xfrm>
            <a:off x="9100643" y="4799038"/>
            <a:ext cx="540187" cy="4050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754" name="Oval 10"/>
          <p:cNvSpPr>
            <a:spLocks noChangeArrowheads="1"/>
          </p:cNvSpPr>
          <p:nvPr/>
        </p:nvSpPr>
        <p:spPr bwMode="auto">
          <a:xfrm>
            <a:off x="10972541" y="6332144"/>
            <a:ext cx="540187" cy="4050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755" name="Oval 11"/>
          <p:cNvSpPr>
            <a:spLocks noChangeArrowheads="1"/>
          </p:cNvSpPr>
          <p:nvPr/>
        </p:nvSpPr>
        <p:spPr bwMode="auto">
          <a:xfrm>
            <a:off x="11824084" y="4672453"/>
            <a:ext cx="540187" cy="4050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756" name="Oval 12"/>
          <p:cNvSpPr>
            <a:spLocks noChangeArrowheads="1"/>
          </p:cNvSpPr>
          <p:nvPr/>
        </p:nvSpPr>
        <p:spPr bwMode="auto">
          <a:xfrm>
            <a:off x="10634924" y="8245008"/>
            <a:ext cx="540187" cy="4050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757" name="Oval 13"/>
          <p:cNvSpPr>
            <a:spLocks noChangeArrowheads="1"/>
          </p:cNvSpPr>
          <p:nvPr/>
        </p:nvSpPr>
        <p:spPr bwMode="auto">
          <a:xfrm>
            <a:off x="13695981" y="5437598"/>
            <a:ext cx="540187" cy="4050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758" name="Oval 14"/>
          <p:cNvSpPr>
            <a:spLocks noChangeArrowheads="1"/>
          </p:cNvSpPr>
          <p:nvPr/>
        </p:nvSpPr>
        <p:spPr bwMode="auto">
          <a:xfrm>
            <a:off x="12165453" y="7479862"/>
            <a:ext cx="540187" cy="4050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759" name="Oval 15"/>
          <p:cNvSpPr>
            <a:spLocks noChangeArrowheads="1"/>
          </p:cNvSpPr>
          <p:nvPr/>
        </p:nvSpPr>
        <p:spPr bwMode="auto">
          <a:xfrm>
            <a:off x="13493411" y="6711903"/>
            <a:ext cx="540187" cy="4050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760" name="Oval 16"/>
          <p:cNvSpPr>
            <a:spLocks noChangeArrowheads="1"/>
          </p:cNvSpPr>
          <p:nvPr/>
        </p:nvSpPr>
        <p:spPr bwMode="auto">
          <a:xfrm>
            <a:off x="14547524" y="8118420"/>
            <a:ext cx="540187" cy="4050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761" name="Freeform 17"/>
          <p:cNvSpPr>
            <a:spLocks/>
          </p:cNvSpPr>
          <p:nvPr/>
        </p:nvSpPr>
        <p:spPr bwMode="auto">
          <a:xfrm>
            <a:off x="7513846" y="3268748"/>
            <a:ext cx="1076621" cy="3316570"/>
          </a:xfrm>
          <a:custGeom>
            <a:avLst/>
            <a:gdLst>
              <a:gd name="T0" fmla="*/ 2147483647 w 287"/>
              <a:gd name="T1" fmla="*/ 0 h 1134"/>
              <a:gd name="T2" fmla="*/ 2147483647 w 287"/>
              <a:gd name="T3" fmla="*/ 2147483647 h 1134"/>
              <a:gd name="T4" fmla="*/ 2147483647 w 287"/>
              <a:gd name="T5" fmla="*/ 2147483647 h 1134"/>
              <a:gd name="T6" fmla="*/ 0 60000 65536"/>
              <a:gd name="T7" fmla="*/ 0 60000 65536"/>
              <a:gd name="T8" fmla="*/ 0 60000 65536"/>
              <a:gd name="T9" fmla="*/ 0 w 287"/>
              <a:gd name="T10" fmla="*/ 0 h 1134"/>
              <a:gd name="T11" fmla="*/ 287 w 287"/>
              <a:gd name="T12" fmla="*/ 1134 h 1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7" h="1134">
                <a:moveTo>
                  <a:pt x="287" y="0"/>
                </a:moveTo>
                <a:cubicBezTo>
                  <a:pt x="158" y="155"/>
                  <a:pt x="30" y="310"/>
                  <a:pt x="15" y="499"/>
                </a:cubicBezTo>
                <a:cubicBezTo>
                  <a:pt x="0" y="688"/>
                  <a:pt x="98" y="911"/>
                  <a:pt x="197" y="1134"/>
                </a:cubicBez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1762" name="Freeform 18"/>
          <p:cNvSpPr>
            <a:spLocks/>
          </p:cNvSpPr>
          <p:nvPr/>
        </p:nvSpPr>
        <p:spPr bwMode="auto">
          <a:xfrm>
            <a:off x="10124749" y="6714717"/>
            <a:ext cx="847793" cy="1656877"/>
          </a:xfrm>
          <a:custGeom>
            <a:avLst/>
            <a:gdLst>
              <a:gd name="T0" fmla="*/ 2147483647 w 287"/>
              <a:gd name="T1" fmla="*/ 0 h 1134"/>
              <a:gd name="T2" fmla="*/ 2147483647 w 287"/>
              <a:gd name="T3" fmla="*/ 2147483647 h 1134"/>
              <a:gd name="T4" fmla="*/ 2147483647 w 287"/>
              <a:gd name="T5" fmla="*/ 2147483647 h 1134"/>
              <a:gd name="T6" fmla="*/ 0 60000 65536"/>
              <a:gd name="T7" fmla="*/ 0 60000 65536"/>
              <a:gd name="T8" fmla="*/ 0 60000 65536"/>
              <a:gd name="T9" fmla="*/ 0 w 287"/>
              <a:gd name="T10" fmla="*/ 0 h 1134"/>
              <a:gd name="T11" fmla="*/ 287 w 287"/>
              <a:gd name="T12" fmla="*/ 1134 h 1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7" h="1134">
                <a:moveTo>
                  <a:pt x="287" y="0"/>
                </a:moveTo>
                <a:cubicBezTo>
                  <a:pt x="158" y="155"/>
                  <a:pt x="30" y="310"/>
                  <a:pt x="15" y="499"/>
                </a:cubicBezTo>
                <a:cubicBezTo>
                  <a:pt x="0" y="688"/>
                  <a:pt x="98" y="911"/>
                  <a:pt x="197" y="113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1763" name="Freeform 19"/>
          <p:cNvSpPr>
            <a:spLocks/>
          </p:cNvSpPr>
          <p:nvPr/>
        </p:nvSpPr>
        <p:spPr bwMode="auto">
          <a:xfrm>
            <a:off x="11824085" y="3651321"/>
            <a:ext cx="341369" cy="1021133"/>
          </a:xfrm>
          <a:custGeom>
            <a:avLst/>
            <a:gdLst>
              <a:gd name="T0" fmla="*/ 0 w 91"/>
              <a:gd name="T1" fmla="*/ 0 h 363"/>
              <a:gd name="T2" fmla="*/ 2147483647 w 91"/>
              <a:gd name="T3" fmla="*/ 2147483647 h 363"/>
              <a:gd name="T4" fmla="*/ 2147483647 w 91"/>
              <a:gd name="T5" fmla="*/ 2147483647 h 363"/>
              <a:gd name="T6" fmla="*/ 2147483647 w 91"/>
              <a:gd name="T7" fmla="*/ 2147483647 h 363"/>
              <a:gd name="T8" fmla="*/ 0 60000 65536"/>
              <a:gd name="T9" fmla="*/ 0 60000 65536"/>
              <a:gd name="T10" fmla="*/ 0 60000 65536"/>
              <a:gd name="T11" fmla="*/ 0 60000 65536"/>
              <a:gd name="T12" fmla="*/ 0 w 91"/>
              <a:gd name="T13" fmla="*/ 0 h 363"/>
              <a:gd name="T14" fmla="*/ 91 w 91"/>
              <a:gd name="T15" fmla="*/ 363 h 3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" h="363">
                <a:moveTo>
                  <a:pt x="0" y="0"/>
                </a:moveTo>
                <a:cubicBezTo>
                  <a:pt x="15" y="26"/>
                  <a:pt x="31" y="53"/>
                  <a:pt x="46" y="91"/>
                </a:cubicBezTo>
                <a:cubicBezTo>
                  <a:pt x="61" y="129"/>
                  <a:pt x="91" y="182"/>
                  <a:pt x="91" y="227"/>
                </a:cubicBezTo>
                <a:cubicBezTo>
                  <a:pt x="91" y="272"/>
                  <a:pt x="68" y="317"/>
                  <a:pt x="46" y="363"/>
                </a:cubicBez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1764" name="Freeform 20"/>
          <p:cNvSpPr>
            <a:spLocks/>
          </p:cNvSpPr>
          <p:nvPr/>
        </p:nvSpPr>
        <p:spPr bwMode="auto">
          <a:xfrm>
            <a:off x="14206159" y="5820172"/>
            <a:ext cx="964082" cy="2298249"/>
          </a:xfrm>
          <a:custGeom>
            <a:avLst/>
            <a:gdLst>
              <a:gd name="T0" fmla="*/ 0 w 257"/>
              <a:gd name="T1" fmla="*/ 0 h 817"/>
              <a:gd name="T2" fmla="*/ 2147483647 w 257"/>
              <a:gd name="T3" fmla="*/ 2147483647 h 817"/>
              <a:gd name="T4" fmla="*/ 2147483647 w 257"/>
              <a:gd name="T5" fmla="*/ 2147483647 h 817"/>
              <a:gd name="T6" fmla="*/ 0 60000 65536"/>
              <a:gd name="T7" fmla="*/ 0 60000 65536"/>
              <a:gd name="T8" fmla="*/ 0 60000 65536"/>
              <a:gd name="T9" fmla="*/ 0 w 257"/>
              <a:gd name="T10" fmla="*/ 0 h 817"/>
              <a:gd name="T11" fmla="*/ 257 w 257"/>
              <a:gd name="T12" fmla="*/ 817 h 8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7" h="817">
                <a:moveTo>
                  <a:pt x="0" y="0"/>
                </a:moveTo>
                <a:cubicBezTo>
                  <a:pt x="98" y="91"/>
                  <a:pt x="197" y="182"/>
                  <a:pt x="227" y="318"/>
                </a:cubicBezTo>
                <a:cubicBezTo>
                  <a:pt x="257" y="454"/>
                  <a:pt x="219" y="635"/>
                  <a:pt x="182" y="81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1765" name="Line 21"/>
          <p:cNvSpPr>
            <a:spLocks noChangeShapeType="1"/>
          </p:cNvSpPr>
          <p:nvPr/>
        </p:nvSpPr>
        <p:spPr bwMode="auto">
          <a:xfrm flipH="1">
            <a:off x="9442012" y="3651320"/>
            <a:ext cx="341367" cy="11477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1766" name="Line 22"/>
          <p:cNvSpPr>
            <a:spLocks noChangeShapeType="1"/>
          </p:cNvSpPr>
          <p:nvPr/>
        </p:nvSpPr>
        <p:spPr bwMode="auto">
          <a:xfrm>
            <a:off x="9952190" y="3651321"/>
            <a:ext cx="1192912" cy="28074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1767" name="Line 23"/>
          <p:cNvSpPr>
            <a:spLocks noChangeShapeType="1"/>
          </p:cNvSpPr>
          <p:nvPr/>
        </p:nvSpPr>
        <p:spPr bwMode="auto">
          <a:xfrm>
            <a:off x="11996645" y="5055026"/>
            <a:ext cx="337617" cy="2424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1768" name="Line 24"/>
          <p:cNvSpPr>
            <a:spLocks noChangeShapeType="1"/>
          </p:cNvSpPr>
          <p:nvPr/>
        </p:nvSpPr>
        <p:spPr bwMode="auto">
          <a:xfrm flipH="1">
            <a:off x="8763028" y="3651321"/>
            <a:ext cx="2892250" cy="2933997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1769" name="Line 25"/>
          <p:cNvSpPr>
            <a:spLocks noChangeShapeType="1"/>
          </p:cNvSpPr>
          <p:nvPr/>
        </p:nvSpPr>
        <p:spPr bwMode="auto">
          <a:xfrm flipV="1">
            <a:off x="8763027" y="6458730"/>
            <a:ext cx="2209514" cy="126587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1770" name="Freeform 26"/>
          <p:cNvSpPr>
            <a:spLocks/>
          </p:cNvSpPr>
          <p:nvPr/>
        </p:nvSpPr>
        <p:spPr bwMode="auto">
          <a:xfrm>
            <a:off x="8763028" y="5288507"/>
            <a:ext cx="4932955" cy="1296810"/>
          </a:xfrm>
          <a:custGeom>
            <a:avLst/>
            <a:gdLst>
              <a:gd name="T0" fmla="*/ 0 w 1315"/>
              <a:gd name="T1" fmla="*/ 2147483647 h 461"/>
              <a:gd name="T2" fmla="*/ 2147483647 w 1315"/>
              <a:gd name="T3" fmla="*/ 2147483647 h 461"/>
              <a:gd name="T4" fmla="*/ 2147483647 w 1315"/>
              <a:gd name="T5" fmla="*/ 2147483647 h 461"/>
              <a:gd name="T6" fmla="*/ 0 60000 65536"/>
              <a:gd name="T7" fmla="*/ 0 60000 65536"/>
              <a:gd name="T8" fmla="*/ 0 60000 65536"/>
              <a:gd name="T9" fmla="*/ 0 w 1315"/>
              <a:gd name="T10" fmla="*/ 0 h 461"/>
              <a:gd name="T11" fmla="*/ 1315 w 1315"/>
              <a:gd name="T12" fmla="*/ 461 h 4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15" h="461">
                <a:moveTo>
                  <a:pt x="0" y="461"/>
                </a:moveTo>
                <a:cubicBezTo>
                  <a:pt x="208" y="283"/>
                  <a:pt x="416" y="106"/>
                  <a:pt x="635" y="53"/>
                </a:cubicBezTo>
                <a:cubicBezTo>
                  <a:pt x="854" y="0"/>
                  <a:pt x="1084" y="72"/>
                  <a:pt x="1315" y="1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1771" name="Line 27"/>
          <p:cNvSpPr>
            <a:spLocks noChangeShapeType="1"/>
          </p:cNvSpPr>
          <p:nvPr/>
        </p:nvSpPr>
        <p:spPr bwMode="auto">
          <a:xfrm>
            <a:off x="9952190" y="3524735"/>
            <a:ext cx="2044455" cy="12743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1772" name="Line 28"/>
          <p:cNvSpPr>
            <a:spLocks noChangeShapeType="1"/>
          </p:cNvSpPr>
          <p:nvPr/>
        </p:nvSpPr>
        <p:spPr bwMode="auto">
          <a:xfrm>
            <a:off x="12165453" y="5055026"/>
            <a:ext cx="1361719" cy="16596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1773" name="Line 29"/>
          <p:cNvSpPr>
            <a:spLocks noChangeShapeType="1"/>
          </p:cNvSpPr>
          <p:nvPr/>
        </p:nvSpPr>
        <p:spPr bwMode="auto">
          <a:xfrm flipV="1">
            <a:off x="12675629" y="6970703"/>
            <a:ext cx="851543" cy="6357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1774" name="Line 30"/>
          <p:cNvSpPr>
            <a:spLocks noChangeShapeType="1"/>
          </p:cNvSpPr>
          <p:nvPr/>
        </p:nvSpPr>
        <p:spPr bwMode="auto">
          <a:xfrm>
            <a:off x="13864790" y="7097289"/>
            <a:ext cx="851545" cy="10211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1775" name="Line 31"/>
          <p:cNvSpPr>
            <a:spLocks noChangeShapeType="1"/>
          </p:cNvSpPr>
          <p:nvPr/>
        </p:nvSpPr>
        <p:spPr bwMode="auto">
          <a:xfrm flipV="1">
            <a:off x="11145101" y="7735848"/>
            <a:ext cx="1020352" cy="6357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1776" name="Line 32"/>
          <p:cNvSpPr>
            <a:spLocks noChangeShapeType="1"/>
          </p:cNvSpPr>
          <p:nvPr/>
        </p:nvSpPr>
        <p:spPr bwMode="auto">
          <a:xfrm>
            <a:off x="8590467" y="6841303"/>
            <a:ext cx="2044457" cy="16596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1777" name="Freeform 33"/>
          <p:cNvSpPr>
            <a:spLocks/>
          </p:cNvSpPr>
          <p:nvPr/>
        </p:nvSpPr>
        <p:spPr bwMode="auto">
          <a:xfrm>
            <a:off x="11824085" y="3651320"/>
            <a:ext cx="1361722" cy="3828542"/>
          </a:xfrm>
          <a:custGeom>
            <a:avLst/>
            <a:gdLst>
              <a:gd name="T0" fmla="*/ 0 w 469"/>
              <a:gd name="T1" fmla="*/ 0 h 1361"/>
              <a:gd name="T2" fmla="*/ 2147483647 w 469"/>
              <a:gd name="T3" fmla="*/ 2147483647 h 1361"/>
              <a:gd name="T4" fmla="*/ 2147483647 w 469"/>
              <a:gd name="T5" fmla="*/ 2147483647 h 1361"/>
              <a:gd name="T6" fmla="*/ 2147483647 w 469"/>
              <a:gd name="T7" fmla="*/ 2147483647 h 1361"/>
              <a:gd name="T8" fmla="*/ 0 60000 65536"/>
              <a:gd name="T9" fmla="*/ 0 60000 65536"/>
              <a:gd name="T10" fmla="*/ 0 60000 65536"/>
              <a:gd name="T11" fmla="*/ 0 60000 65536"/>
              <a:gd name="T12" fmla="*/ 0 w 469"/>
              <a:gd name="T13" fmla="*/ 0 h 1361"/>
              <a:gd name="T14" fmla="*/ 469 w 469"/>
              <a:gd name="T15" fmla="*/ 1361 h 13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9" h="1361">
                <a:moveTo>
                  <a:pt x="0" y="0"/>
                </a:moveTo>
                <a:cubicBezTo>
                  <a:pt x="7" y="0"/>
                  <a:pt x="15" y="0"/>
                  <a:pt x="91" y="91"/>
                </a:cubicBezTo>
                <a:cubicBezTo>
                  <a:pt x="167" y="182"/>
                  <a:pt x="439" y="332"/>
                  <a:pt x="454" y="544"/>
                </a:cubicBezTo>
                <a:cubicBezTo>
                  <a:pt x="469" y="756"/>
                  <a:pt x="325" y="1058"/>
                  <a:pt x="182" y="136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1778" name="Line 34"/>
          <p:cNvSpPr>
            <a:spLocks noChangeShapeType="1"/>
          </p:cNvSpPr>
          <p:nvPr/>
        </p:nvSpPr>
        <p:spPr bwMode="auto">
          <a:xfrm>
            <a:off x="9610819" y="5055025"/>
            <a:ext cx="3916353" cy="17862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1779" name="Line 35"/>
          <p:cNvSpPr>
            <a:spLocks noChangeShapeType="1"/>
          </p:cNvSpPr>
          <p:nvPr/>
        </p:nvSpPr>
        <p:spPr bwMode="auto">
          <a:xfrm flipV="1">
            <a:off x="11145101" y="8245008"/>
            <a:ext cx="3402424" cy="2559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1780" name="Line 36"/>
          <p:cNvSpPr>
            <a:spLocks noChangeShapeType="1"/>
          </p:cNvSpPr>
          <p:nvPr/>
        </p:nvSpPr>
        <p:spPr bwMode="auto">
          <a:xfrm>
            <a:off x="8763027" y="3268747"/>
            <a:ext cx="510176" cy="15302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1781" name="Line 37"/>
          <p:cNvSpPr>
            <a:spLocks noChangeShapeType="1"/>
          </p:cNvSpPr>
          <p:nvPr/>
        </p:nvSpPr>
        <p:spPr bwMode="auto">
          <a:xfrm>
            <a:off x="8763028" y="3268748"/>
            <a:ext cx="847793" cy="255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1782" name="Freeform 38"/>
          <p:cNvSpPr>
            <a:spLocks/>
          </p:cNvSpPr>
          <p:nvPr/>
        </p:nvSpPr>
        <p:spPr bwMode="auto">
          <a:xfrm>
            <a:off x="8931837" y="2843980"/>
            <a:ext cx="2723441" cy="424767"/>
          </a:xfrm>
          <a:custGeom>
            <a:avLst/>
            <a:gdLst>
              <a:gd name="T0" fmla="*/ 0 w 726"/>
              <a:gd name="T1" fmla="*/ 2147483647 h 151"/>
              <a:gd name="T2" fmla="*/ 2147483647 w 726"/>
              <a:gd name="T3" fmla="*/ 2147483647 h 151"/>
              <a:gd name="T4" fmla="*/ 2147483647 w 726"/>
              <a:gd name="T5" fmla="*/ 2147483647 h 151"/>
              <a:gd name="T6" fmla="*/ 0 60000 65536"/>
              <a:gd name="T7" fmla="*/ 0 60000 65536"/>
              <a:gd name="T8" fmla="*/ 0 60000 65536"/>
              <a:gd name="T9" fmla="*/ 0 w 726"/>
              <a:gd name="T10" fmla="*/ 0 h 151"/>
              <a:gd name="T11" fmla="*/ 726 w 726"/>
              <a:gd name="T12" fmla="*/ 151 h 1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151">
                <a:moveTo>
                  <a:pt x="0" y="60"/>
                </a:moveTo>
                <a:cubicBezTo>
                  <a:pt x="121" y="30"/>
                  <a:pt x="242" y="0"/>
                  <a:pt x="363" y="15"/>
                </a:cubicBezTo>
                <a:cubicBezTo>
                  <a:pt x="484" y="30"/>
                  <a:pt x="605" y="90"/>
                  <a:pt x="726" y="151"/>
                </a:cubicBez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1783" name="Line 39"/>
          <p:cNvSpPr>
            <a:spLocks noChangeShapeType="1"/>
          </p:cNvSpPr>
          <p:nvPr/>
        </p:nvSpPr>
        <p:spPr bwMode="auto">
          <a:xfrm flipH="1">
            <a:off x="8763027" y="5181612"/>
            <a:ext cx="510176" cy="12771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1784" name="Freeform 40"/>
          <p:cNvSpPr>
            <a:spLocks/>
          </p:cNvSpPr>
          <p:nvPr/>
        </p:nvSpPr>
        <p:spPr bwMode="auto">
          <a:xfrm>
            <a:off x="11996645" y="3651320"/>
            <a:ext cx="3402426" cy="4467100"/>
          </a:xfrm>
          <a:custGeom>
            <a:avLst/>
            <a:gdLst>
              <a:gd name="T0" fmla="*/ 0 w 793"/>
              <a:gd name="T1" fmla="*/ 0 h 1542"/>
              <a:gd name="T2" fmla="*/ 2147483647 w 793"/>
              <a:gd name="T3" fmla="*/ 2147483647 h 1542"/>
              <a:gd name="T4" fmla="*/ 2147483647 w 793"/>
              <a:gd name="T5" fmla="*/ 2147483647 h 1542"/>
              <a:gd name="T6" fmla="*/ 0 60000 65536"/>
              <a:gd name="T7" fmla="*/ 0 60000 65536"/>
              <a:gd name="T8" fmla="*/ 0 60000 65536"/>
              <a:gd name="T9" fmla="*/ 0 w 793"/>
              <a:gd name="T10" fmla="*/ 0 h 1542"/>
              <a:gd name="T11" fmla="*/ 793 w 793"/>
              <a:gd name="T12" fmla="*/ 1542 h 15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3" h="1542">
                <a:moveTo>
                  <a:pt x="0" y="0"/>
                </a:moveTo>
                <a:cubicBezTo>
                  <a:pt x="283" y="75"/>
                  <a:pt x="567" y="151"/>
                  <a:pt x="680" y="408"/>
                </a:cubicBezTo>
                <a:cubicBezTo>
                  <a:pt x="793" y="665"/>
                  <a:pt x="736" y="1103"/>
                  <a:pt x="680" y="1542"/>
                </a:cubicBez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1785" name="Oval 41"/>
          <p:cNvSpPr>
            <a:spLocks noChangeArrowheads="1"/>
          </p:cNvSpPr>
          <p:nvPr/>
        </p:nvSpPr>
        <p:spPr bwMode="auto">
          <a:xfrm>
            <a:off x="8421660" y="2886174"/>
            <a:ext cx="540187" cy="40507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786" name="Oval 42"/>
          <p:cNvSpPr>
            <a:spLocks noChangeArrowheads="1"/>
          </p:cNvSpPr>
          <p:nvPr/>
        </p:nvSpPr>
        <p:spPr bwMode="auto">
          <a:xfrm>
            <a:off x="14547524" y="8118420"/>
            <a:ext cx="540187" cy="4050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787" name="Oval 43"/>
          <p:cNvSpPr>
            <a:spLocks noChangeArrowheads="1"/>
          </p:cNvSpPr>
          <p:nvPr/>
        </p:nvSpPr>
        <p:spPr bwMode="auto">
          <a:xfrm>
            <a:off x="8252850" y="6458729"/>
            <a:ext cx="540187" cy="4050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788" name="Oval 44"/>
          <p:cNvSpPr>
            <a:spLocks noChangeArrowheads="1"/>
          </p:cNvSpPr>
          <p:nvPr/>
        </p:nvSpPr>
        <p:spPr bwMode="auto">
          <a:xfrm>
            <a:off x="10972541" y="6332144"/>
            <a:ext cx="540187" cy="40507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789" name="Oval 45"/>
          <p:cNvSpPr>
            <a:spLocks noChangeArrowheads="1"/>
          </p:cNvSpPr>
          <p:nvPr/>
        </p:nvSpPr>
        <p:spPr bwMode="auto">
          <a:xfrm>
            <a:off x="11482717" y="3268747"/>
            <a:ext cx="540187" cy="40507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790" name="Oval 46"/>
          <p:cNvSpPr>
            <a:spLocks noChangeArrowheads="1"/>
          </p:cNvSpPr>
          <p:nvPr/>
        </p:nvSpPr>
        <p:spPr bwMode="auto">
          <a:xfrm>
            <a:off x="11824084" y="4649948"/>
            <a:ext cx="540187" cy="4050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791" name="Freeform 47"/>
          <p:cNvSpPr>
            <a:spLocks/>
          </p:cNvSpPr>
          <p:nvPr/>
        </p:nvSpPr>
        <p:spPr bwMode="auto">
          <a:xfrm>
            <a:off x="8590467" y="6841302"/>
            <a:ext cx="6125867" cy="2554236"/>
          </a:xfrm>
          <a:custGeom>
            <a:avLst/>
            <a:gdLst>
              <a:gd name="T0" fmla="*/ 0 w 1633"/>
              <a:gd name="T1" fmla="*/ 0 h 862"/>
              <a:gd name="T2" fmla="*/ 2147483647 w 1633"/>
              <a:gd name="T3" fmla="*/ 2147483647 h 862"/>
              <a:gd name="T4" fmla="*/ 2147483647 w 1633"/>
              <a:gd name="T5" fmla="*/ 2147483647 h 862"/>
              <a:gd name="T6" fmla="*/ 0 60000 65536"/>
              <a:gd name="T7" fmla="*/ 0 60000 65536"/>
              <a:gd name="T8" fmla="*/ 0 60000 65536"/>
              <a:gd name="T9" fmla="*/ 0 w 1633"/>
              <a:gd name="T10" fmla="*/ 0 h 862"/>
              <a:gd name="T11" fmla="*/ 1633 w 1633"/>
              <a:gd name="T12" fmla="*/ 862 h 8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3" h="862">
                <a:moveTo>
                  <a:pt x="0" y="0"/>
                </a:moveTo>
                <a:cubicBezTo>
                  <a:pt x="68" y="340"/>
                  <a:pt x="137" y="680"/>
                  <a:pt x="409" y="771"/>
                </a:cubicBezTo>
                <a:cubicBezTo>
                  <a:pt x="681" y="862"/>
                  <a:pt x="1157" y="703"/>
                  <a:pt x="1633" y="544"/>
                </a:cubicBez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1792" name="Line 48"/>
          <p:cNvSpPr>
            <a:spLocks noChangeShapeType="1"/>
          </p:cNvSpPr>
          <p:nvPr/>
        </p:nvSpPr>
        <p:spPr bwMode="auto">
          <a:xfrm flipH="1">
            <a:off x="11313909" y="5055026"/>
            <a:ext cx="682736" cy="127711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1793" name="Freeform 49"/>
          <p:cNvSpPr>
            <a:spLocks/>
          </p:cNvSpPr>
          <p:nvPr/>
        </p:nvSpPr>
        <p:spPr bwMode="auto">
          <a:xfrm>
            <a:off x="12165454" y="5055026"/>
            <a:ext cx="2723441" cy="3063395"/>
          </a:xfrm>
          <a:custGeom>
            <a:avLst/>
            <a:gdLst>
              <a:gd name="T0" fmla="*/ 0 w 726"/>
              <a:gd name="T1" fmla="*/ 0 h 1089"/>
              <a:gd name="T2" fmla="*/ 2147483647 w 726"/>
              <a:gd name="T3" fmla="*/ 2147483647 h 1089"/>
              <a:gd name="T4" fmla="*/ 2147483647 w 726"/>
              <a:gd name="T5" fmla="*/ 2147483647 h 1089"/>
              <a:gd name="T6" fmla="*/ 0 60000 65536"/>
              <a:gd name="T7" fmla="*/ 0 60000 65536"/>
              <a:gd name="T8" fmla="*/ 0 60000 65536"/>
              <a:gd name="T9" fmla="*/ 0 w 726"/>
              <a:gd name="T10" fmla="*/ 0 h 1089"/>
              <a:gd name="T11" fmla="*/ 726 w 726"/>
              <a:gd name="T12" fmla="*/ 1089 h 10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1089">
                <a:moveTo>
                  <a:pt x="0" y="0"/>
                </a:moveTo>
                <a:cubicBezTo>
                  <a:pt x="211" y="158"/>
                  <a:pt x="423" y="317"/>
                  <a:pt x="544" y="499"/>
                </a:cubicBezTo>
                <a:cubicBezTo>
                  <a:pt x="665" y="681"/>
                  <a:pt x="695" y="885"/>
                  <a:pt x="726" y="108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1794" name="Line 50"/>
          <p:cNvSpPr>
            <a:spLocks noChangeShapeType="1"/>
          </p:cNvSpPr>
          <p:nvPr/>
        </p:nvSpPr>
        <p:spPr bwMode="auto">
          <a:xfrm flipH="1">
            <a:off x="11145102" y="3651320"/>
            <a:ext cx="678983" cy="2680824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29139" name="Text Box 51"/>
          <p:cNvSpPr txBox="1">
            <a:spLocks noChangeArrowheads="1"/>
          </p:cNvSpPr>
          <p:nvPr/>
        </p:nvSpPr>
        <p:spPr bwMode="auto">
          <a:xfrm>
            <a:off x="4629099" y="9851251"/>
            <a:ext cx="4536559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item recalled</a:t>
            </a:r>
            <a:endParaRPr lang="fr-FR"/>
          </a:p>
        </p:txBody>
      </p:sp>
      <p:sp>
        <p:nvSpPr>
          <p:cNvPr id="31796" name="Text Box 52"/>
          <p:cNvSpPr txBox="1">
            <a:spLocks noChangeArrowheads="1"/>
          </p:cNvSpPr>
          <p:nvPr/>
        </p:nvSpPr>
        <p:spPr bwMode="auto">
          <a:xfrm>
            <a:off x="1399236" y="2703328"/>
            <a:ext cx="4171074" cy="19491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1" dirty="0" err="1"/>
              <a:t>Recall</a:t>
            </a:r>
            <a:r>
              <a:rPr lang="fr-CH" b="1" dirty="0"/>
              <a:t>:</a:t>
            </a:r>
          </a:p>
          <a:p>
            <a:r>
              <a:rPr lang="fr-CH" b="1" dirty="0"/>
              <a:t>Partial info</a:t>
            </a:r>
            <a:endParaRPr lang="fr-FR" b="1" dirty="0"/>
          </a:p>
        </p:txBody>
      </p:sp>
      <p:sp>
        <p:nvSpPr>
          <p:cNvPr id="729141" name="Oval 53"/>
          <p:cNvSpPr>
            <a:spLocks noChangeArrowheads="1"/>
          </p:cNvSpPr>
          <p:nvPr/>
        </p:nvSpPr>
        <p:spPr bwMode="auto">
          <a:xfrm>
            <a:off x="14547524" y="8118420"/>
            <a:ext cx="540187" cy="40507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29142" name="Oval 54"/>
          <p:cNvSpPr>
            <a:spLocks noChangeArrowheads="1"/>
          </p:cNvSpPr>
          <p:nvPr/>
        </p:nvSpPr>
        <p:spPr bwMode="auto">
          <a:xfrm>
            <a:off x="11824084" y="4672453"/>
            <a:ext cx="540187" cy="40507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29143" name="Oval 55"/>
          <p:cNvSpPr>
            <a:spLocks noChangeArrowheads="1"/>
          </p:cNvSpPr>
          <p:nvPr/>
        </p:nvSpPr>
        <p:spPr bwMode="auto">
          <a:xfrm>
            <a:off x="8252850" y="6436225"/>
            <a:ext cx="540187" cy="40507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6" name="Text Box 2"/>
          <p:cNvSpPr txBox="1">
            <a:spLocks noChangeArrowheads="1"/>
          </p:cNvSpPr>
          <p:nvPr/>
        </p:nvSpPr>
        <p:spPr bwMode="auto">
          <a:xfrm>
            <a:off x="-28642" y="-126124"/>
            <a:ext cx="19357026" cy="13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7600" b="1" dirty="0" smtClean="0">
                <a:solidFill>
                  <a:srgbClr val="C00000"/>
                </a:solidFill>
              </a:rPr>
              <a:t>5.5 </a:t>
            </a:r>
            <a:r>
              <a:rPr lang="en-US" sz="7600" b="1" dirty="0" err="1" smtClean="0">
                <a:solidFill>
                  <a:srgbClr val="C00000"/>
                </a:solidFill>
              </a:rPr>
              <a:t>Hebbian</a:t>
            </a:r>
            <a:r>
              <a:rPr lang="en-US" sz="7600" b="1" dirty="0" smtClean="0">
                <a:solidFill>
                  <a:srgbClr val="C00000"/>
                </a:solidFill>
              </a:rPr>
              <a:t> Learning: Associative Recall</a:t>
            </a:r>
            <a:endParaRPr lang="en-US" sz="6800" dirty="0">
              <a:solidFill>
                <a:srgbClr val="C00000"/>
              </a:solidFill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0" y="1238221"/>
            <a:ext cx="2267081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9" name="Picture 2" descr="https://upload.wikimedia.org/wikipedia/commons/0/07/Honeycrisp-App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7380" y="1397348"/>
            <a:ext cx="5038725" cy="455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"/>
          <p:cNvSpPr/>
          <p:nvPr/>
        </p:nvSpPr>
        <p:spPr>
          <a:xfrm>
            <a:off x="17625391" y="1603513"/>
            <a:ext cx="3856383" cy="4373217"/>
          </a:xfrm>
          <a:custGeom>
            <a:avLst/>
            <a:gdLst>
              <a:gd name="connsiteX0" fmla="*/ 0 w 4598505"/>
              <a:gd name="connsiteY0" fmla="*/ 4320209 h 4373217"/>
              <a:gd name="connsiteX1" fmla="*/ 66261 w 4598505"/>
              <a:gd name="connsiteY1" fmla="*/ 4174435 h 4373217"/>
              <a:gd name="connsiteX2" fmla="*/ 79513 w 4598505"/>
              <a:gd name="connsiteY2" fmla="*/ 4134678 h 4373217"/>
              <a:gd name="connsiteX3" fmla="*/ 92766 w 4598505"/>
              <a:gd name="connsiteY3" fmla="*/ 3949148 h 4373217"/>
              <a:gd name="connsiteX4" fmla="*/ 119270 w 4598505"/>
              <a:gd name="connsiteY4" fmla="*/ 3816626 h 4373217"/>
              <a:gd name="connsiteX5" fmla="*/ 145774 w 4598505"/>
              <a:gd name="connsiteY5" fmla="*/ 3697357 h 4373217"/>
              <a:gd name="connsiteX6" fmla="*/ 172279 w 4598505"/>
              <a:gd name="connsiteY6" fmla="*/ 3511826 h 4373217"/>
              <a:gd name="connsiteX7" fmla="*/ 185531 w 4598505"/>
              <a:gd name="connsiteY7" fmla="*/ 3419061 h 4373217"/>
              <a:gd name="connsiteX8" fmla="*/ 225287 w 4598505"/>
              <a:gd name="connsiteY8" fmla="*/ 3313044 h 4373217"/>
              <a:gd name="connsiteX9" fmla="*/ 251792 w 4598505"/>
              <a:gd name="connsiteY9" fmla="*/ 3273287 h 4373217"/>
              <a:gd name="connsiteX10" fmla="*/ 278296 w 4598505"/>
              <a:gd name="connsiteY10" fmla="*/ 3220278 h 4373217"/>
              <a:gd name="connsiteX11" fmla="*/ 331305 w 4598505"/>
              <a:gd name="connsiteY11" fmla="*/ 3154017 h 4373217"/>
              <a:gd name="connsiteX12" fmla="*/ 410818 w 4598505"/>
              <a:gd name="connsiteY12" fmla="*/ 3074504 h 4373217"/>
              <a:gd name="connsiteX13" fmla="*/ 437322 w 4598505"/>
              <a:gd name="connsiteY13" fmla="*/ 3034748 h 4373217"/>
              <a:gd name="connsiteX14" fmla="*/ 543339 w 4598505"/>
              <a:gd name="connsiteY14" fmla="*/ 2981739 h 4373217"/>
              <a:gd name="connsiteX15" fmla="*/ 596348 w 4598505"/>
              <a:gd name="connsiteY15" fmla="*/ 2955235 h 4373217"/>
              <a:gd name="connsiteX16" fmla="*/ 662609 w 4598505"/>
              <a:gd name="connsiteY16" fmla="*/ 2928730 h 4373217"/>
              <a:gd name="connsiteX17" fmla="*/ 755374 w 4598505"/>
              <a:gd name="connsiteY17" fmla="*/ 2875722 h 4373217"/>
              <a:gd name="connsiteX18" fmla="*/ 834887 w 4598505"/>
              <a:gd name="connsiteY18" fmla="*/ 2822713 h 4373217"/>
              <a:gd name="connsiteX19" fmla="*/ 901148 w 4598505"/>
              <a:gd name="connsiteY19" fmla="*/ 2769704 h 4373217"/>
              <a:gd name="connsiteX20" fmla="*/ 980661 w 4598505"/>
              <a:gd name="connsiteY20" fmla="*/ 2690191 h 4373217"/>
              <a:gd name="connsiteX21" fmla="*/ 1007166 w 4598505"/>
              <a:gd name="connsiteY21" fmla="*/ 2663687 h 4373217"/>
              <a:gd name="connsiteX22" fmla="*/ 1073426 w 4598505"/>
              <a:gd name="connsiteY22" fmla="*/ 2570922 h 4373217"/>
              <a:gd name="connsiteX23" fmla="*/ 1086679 w 4598505"/>
              <a:gd name="connsiteY23" fmla="*/ 2531165 h 4373217"/>
              <a:gd name="connsiteX24" fmla="*/ 1139687 w 4598505"/>
              <a:gd name="connsiteY24" fmla="*/ 2464904 h 4373217"/>
              <a:gd name="connsiteX25" fmla="*/ 1192696 w 4598505"/>
              <a:gd name="connsiteY25" fmla="*/ 2305878 h 4373217"/>
              <a:gd name="connsiteX26" fmla="*/ 1219200 w 4598505"/>
              <a:gd name="connsiteY26" fmla="*/ 2226365 h 4373217"/>
              <a:gd name="connsiteX27" fmla="*/ 1232452 w 4598505"/>
              <a:gd name="connsiteY27" fmla="*/ 2186609 h 4373217"/>
              <a:gd name="connsiteX28" fmla="*/ 1298713 w 4598505"/>
              <a:gd name="connsiteY28" fmla="*/ 2093844 h 4373217"/>
              <a:gd name="connsiteX29" fmla="*/ 1338470 w 4598505"/>
              <a:gd name="connsiteY29" fmla="*/ 2054087 h 4373217"/>
              <a:gd name="connsiteX30" fmla="*/ 1417983 w 4598505"/>
              <a:gd name="connsiteY30" fmla="*/ 1948070 h 4373217"/>
              <a:gd name="connsiteX31" fmla="*/ 1470992 w 4598505"/>
              <a:gd name="connsiteY31" fmla="*/ 1921565 h 4373217"/>
              <a:gd name="connsiteX32" fmla="*/ 1577009 w 4598505"/>
              <a:gd name="connsiteY32" fmla="*/ 1828800 h 4373217"/>
              <a:gd name="connsiteX33" fmla="*/ 1722783 w 4598505"/>
              <a:gd name="connsiteY33" fmla="*/ 1749287 h 4373217"/>
              <a:gd name="connsiteX34" fmla="*/ 1775792 w 4598505"/>
              <a:gd name="connsiteY34" fmla="*/ 1722783 h 4373217"/>
              <a:gd name="connsiteX35" fmla="*/ 1895061 w 4598505"/>
              <a:gd name="connsiteY35" fmla="*/ 1669774 h 4373217"/>
              <a:gd name="connsiteX36" fmla="*/ 1921566 w 4598505"/>
              <a:gd name="connsiteY36" fmla="*/ 1630017 h 4373217"/>
              <a:gd name="connsiteX37" fmla="*/ 1974574 w 4598505"/>
              <a:gd name="connsiteY37" fmla="*/ 1603513 h 4373217"/>
              <a:gd name="connsiteX38" fmla="*/ 2001079 w 4598505"/>
              <a:gd name="connsiteY38" fmla="*/ 1577009 h 4373217"/>
              <a:gd name="connsiteX39" fmla="*/ 2093844 w 4598505"/>
              <a:gd name="connsiteY39" fmla="*/ 1524000 h 4373217"/>
              <a:gd name="connsiteX40" fmla="*/ 2160105 w 4598505"/>
              <a:gd name="connsiteY40" fmla="*/ 1457739 h 4373217"/>
              <a:gd name="connsiteX41" fmla="*/ 2266122 w 4598505"/>
              <a:gd name="connsiteY41" fmla="*/ 1364974 h 4373217"/>
              <a:gd name="connsiteX42" fmla="*/ 2319131 w 4598505"/>
              <a:gd name="connsiteY42" fmla="*/ 1311965 h 4373217"/>
              <a:gd name="connsiteX43" fmla="*/ 2398644 w 4598505"/>
              <a:gd name="connsiteY43" fmla="*/ 1192696 h 4373217"/>
              <a:gd name="connsiteX44" fmla="*/ 2411896 w 4598505"/>
              <a:gd name="connsiteY44" fmla="*/ 1152939 h 4373217"/>
              <a:gd name="connsiteX45" fmla="*/ 2464905 w 4598505"/>
              <a:gd name="connsiteY45" fmla="*/ 1073426 h 4373217"/>
              <a:gd name="connsiteX46" fmla="*/ 2517913 w 4598505"/>
              <a:gd name="connsiteY46" fmla="*/ 954157 h 4373217"/>
              <a:gd name="connsiteX47" fmla="*/ 2531166 w 4598505"/>
              <a:gd name="connsiteY47" fmla="*/ 887896 h 4373217"/>
              <a:gd name="connsiteX48" fmla="*/ 2544418 w 4598505"/>
              <a:gd name="connsiteY48" fmla="*/ 848139 h 4373217"/>
              <a:gd name="connsiteX49" fmla="*/ 2570922 w 4598505"/>
              <a:gd name="connsiteY49" fmla="*/ 596348 h 4373217"/>
              <a:gd name="connsiteX50" fmla="*/ 2584174 w 4598505"/>
              <a:gd name="connsiteY50" fmla="*/ 463826 h 4373217"/>
              <a:gd name="connsiteX51" fmla="*/ 2610679 w 4598505"/>
              <a:gd name="connsiteY51" fmla="*/ 371061 h 4373217"/>
              <a:gd name="connsiteX52" fmla="*/ 2623931 w 4598505"/>
              <a:gd name="connsiteY52" fmla="*/ 291548 h 4373217"/>
              <a:gd name="connsiteX53" fmla="*/ 2676939 w 4598505"/>
              <a:gd name="connsiteY53" fmla="*/ 198783 h 4373217"/>
              <a:gd name="connsiteX54" fmla="*/ 2703444 w 4598505"/>
              <a:gd name="connsiteY54" fmla="*/ 172278 h 4373217"/>
              <a:gd name="connsiteX55" fmla="*/ 2743200 w 4598505"/>
              <a:gd name="connsiteY55" fmla="*/ 159026 h 4373217"/>
              <a:gd name="connsiteX56" fmla="*/ 2809461 w 4598505"/>
              <a:gd name="connsiteY56" fmla="*/ 119270 h 4373217"/>
              <a:gd name="connsiteX57" fmla="*/ 2915479 w 4598505"/>
              <a:gd name="connsiteY57" fmla="*/ 26504 h 4373217"/>
              <a:gd name="connsiteX58" fmla="*/ 3034748 w 4598505"/>
              <a:gd name="connsiteY58" fmla="*/ 0 h 4373217"/>
              <a:gd name="connsiteX59" fmla="*/ 3286539 w 4598505"/>
              <a:gd name="connsiteY59" fmla="*/ 26504 h 4373217"/>
              <a:gd name="connsiteX60" fmla="*/ 3366052 w 4598505"/>
              <a:gd name="connsiteY60" fmla="*/ 53009 h 4373217"/>
              <a:gd name="connsiteX61" fmla="*/ 3405809 w 4598505"/>
              <a:gd name="connsiteY61" fmla="*/ 66261 h 4373217"/>
              <a:gd name="connsiteX62" fmla="*/ 3511826 w 4598505"/>
              <a:gd name="connsiteY62" fmla="*/ 119270 h 4373217"/>
              <a:gd name="connsiteX63" fmla="*/ 3551583 w 4598505"/>
              <a:gd name="connsiteY63" fmla="*/ 132522 h 4373217"/>
              <a:gd name="connsiteX64" fmla="*/ 3644348 w 4598505"/>
              <a:gd name="connsiteY64" fmla="*/ 172278 h 4373217"/>
              <a:gd name="connsiteX65" fmla="*/ 3670852 w 4598505"/>
              <a:gd name="connsiteY65" fmla="*/ 198783 h 4373217"/>
              <a:gd name="connsiteX66" fmla="*/ 3710609 w 4598505"/>
              <a:gd name="connsiteY66" fmla="*/ 212035 h 4373217"/>
              <a:gd name="connsiteX67" fmla="*/ 4121426 w 4598505"/>
              <a:gd name="connsiteY67" fmla="*/ 225287 h 4373217"/>
              <a:gd name="connsiteX68" fmla="*/ 4174435 w 4598505"/>
              <a:gd name="connsiteY68" fmla="*/ 238539 h 4373217"/>
              <a:gd name="connsiteX69" fmla="*/ 4240696 w 4598505"/>
              <a:gd name="connsiteY69" fmla="*/ 265044 h 4373217"/>
              <a:gd name="connsiteX70" fmla="*/ 4306957 w 4598505"/>
              <a:gd name="connsiteY70" fmla="*/ 278296 h 4373217"/>
              <a:gd name="connsiteX71" fmla="*/ 4333461 w 4598505"/>
              <a:gd name="connsiteY71" fmla="*/ 318052 h 4373217"/>
              <a:gd name="connsiteX72" fmla="*/ 4373218 w 4598505"/>
              <a:gd name="connsiteY72" fmla="*/ 344557 h 4373217"/>
              <a:gd name="connsiteX73" fmla="*/ 4439479 w 4598505"/>
              <a:gd name="connsiteY73" fmla="*/ 463826 h 4373217"/>
              <a:gd name="connsiteX74" fmla="*/ 4479235 w 4598505"/>
              <a:gd name="connsiteY74" fmla="*/ 516835 h 4373217"/>
              <a:gd name="connsiteX75" fmla="*/ 4505739 w 4598505"/>
              <a:gd name="connsiteY75" fmla="*/ 649357 h 4373217"/>
              <a:gd name="connsiteX76" fmla="*/ 4518992 w 4598505"/>
              <a:gd name="connsiteY76" fmla="*/ 715617 h 4373217"/>
              <a:gd name="connsiteX77" fmla="*/ 4545496 w 4598505"/>
              <a:gd name="connsiteY77" fmla="*/ 1020417 h 4373217"/>
              <a:gd name="connsiteX78" fmla="*/ 4558748 w 4598505"/>
              <a:gd name="connsiteY78" fmla="*/ 1139687 h 4373217"/>
              <a:gd name="connsiteX79" fmla="*/ 4572000 w 4598505"/>
              <a:gd name="connsiteY79" fmla="*/ 1351722 h 4373217"/>
              <a:gd name="connsiteX80" fmla="*/ 4598505 w 4598505"/>
              <a:gd name="connsiteY80" fmla="*/ 1563757 h 4373217"/>
              <a:gd name="connsiteX81" fmla="*/ 4585252 w 4598505"/>
              <a:gd name="connsiteY81" fmla="*/ 2597426 h 4373217"/>
              <a:gd name="connsiteX82" fmla="*/ 4558748 w 4598505"/>
              <a:gd name="connsiteY82" fmla="*/ 3299791 h 4373217"/>
              <a:gd name="connsiteX83" fmla="*/ 4532244 w 4598505"/>
              <a:gd name="connsiteY83" fmla="*/ 3485322 h 4373217"/>
              <a:gd name="connsiteX84" fmla="*/ 4492487 w 4598505"/>
              <a:gd name="connsiteY84" fmla="*/ 3697357 h 4373217"/>
              <a:gd name="connsiteX85" fmla="*/ 4465983 w 4598505"/>
              <a:gd name="connsiteY85" fmla="*/ 3909391 h 4373217"/>
              <a:gd name="connsiteX86" fmla="*/ 4439479 w 4598505"/>
              <a:gd name="connsiteY86" fmla="*/ 4094922 h 4373217"/>
              <a:gd name="connsiteX87" fmla="*/ 4439479 w 4598505"/>
              <a:gd name="connsiteY87" fmla="*/ 4373217 h 437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4598505" h="4373217">
                <a:moveTo>
                  <a:pt x="0" y="4320209"/>
                </a:moveTo>
                <a:cubicBezTo>
                  <a:pt x="54131" y="4229992"/>
                  <a:pt x="31612" y="4278383"/>
                  <a:pt x="66261" y="4174435"/>
                </a:cubicBezTo>
                <a:lnTo>
                  <a:pt x="79513" y="4134678"/>
                </a:lnTo>
                <a:cubicBezTo>
                  <a:pt x="83931" y="4072835"/>
                  <a:pt x="85076" y="4010670"/>
                  <a:pt x="92766" y="3949148"/>
                </a:cubicBezTo>
                <a:cubicBezTo>
                  <a:pt x="98354" y="3904447"/>
                  <a:pt x="108344" y="3860330"/>
                  <a:pt x="119270" y="3816626"/>
                </a:cubicBezTo>
                <a:cubicBezTo>
                  <a:pt x="130211" y="3772862"/>
                  <a:pt x="138564" y="3743021"/>
                  <a:pt x="145774" y="3697357"/>
                </a:cubicBezTo>
                <a:cubicBezTo>
                  <a:pt x="155517" y="3635650"/>
                  <a:pt x="163444" y="3573670"/>
                  <a:pt x="172279" y="3511826"/>
                </a:cubicBezTo>
                <a:cubicBezTo>
                  <a:pt x="176696" y="3480904"/>
                  <a:pt x="175654" y="3448694"/>
                  <a:pt x="185531" y="3419061"/>
                </a:cubicBezTo>
                <a:cubicBezTo>
                  <a:pt x="197000" y="3384652"/>
                  <a:pt x="209440" y="3344738"/>
                  <a:pt x="225287" y="3313044"/>
                </a:cubicBezTo>
                <a:cubicBezTo>
                  <a:pt x="232410" y="3298798"/>
                  <a:pt x="243890" y="3287116"/>
                  <a:pt x="251792" y="3273287"/>
                </a:cubicBezTo>
                <a:cubicBezTo>
                  <a:pt x="261593" y="3256135"/>
                  <a:pt x="267338" y="3236715"/>
                  <a:pt x="278296" y="3220278"/>
                </a:cubicBezTo>
                <a:cubicBezTo>
                  <a:pt x="293986" y="3196743"/>
                  <a:pt x="313635" y="3176104"/>
                  <a:pt x="331305" y="3154017"/>
                </a:cubicBezTo>
                <a:cubicBezTo>
                  <a:pt x="357794" y="3074550"/>
                  <a:pt x="323190" y="3149614"/>
                  <a:pt x="410818" y="3074504"/>
                </a:cubicBezTo>
                <a:cubicBezTo>
                  <a:pt x="422911" y="3064139"/>
                  <a:pt x="424274" y="3043882"/>
                  <a:pt x="437322" y="3034748"/>
                </a:cubicBezTo>
                <a:cubicBezTo>
                  <a:pt x="469690" y="3012090"/>
                  <a:pt x="508000" y="2999409"/>
                  <a:pt x="543339" y="2981739"/>
                </a:cubicBezTo>
                <a:cubicBezTo>
                  <a:pt x="561009" y="2972904"/>
                  <a:pt x="578006" y="2962572"/>
                  <a:pt x="596348" y="2955235"/>
                </a:cubicBezTo>
                <a:cubicBezTo>
                  <a:pt x="618435" y="2946400"/>
                  <a:pt x="641332" y="2939369"/>
                  <a:pt x="662609" y="2928730"/>
                </a:cubicBezTo>
                <a:cubicBezTo>
                  <a:pt x="694463" y="2912803"/>
                  <a:pt x="724452" y="2893391"/>
                  <a:pt x="755374" y="2875722"/>
                </a:cubicBezTo>
                <a:cubicBezTo>
                  <a:pt x="821916" y="2775911"/>
                  <a:pt x="732198" y="2891172"/>
                  <a:pt x="834887" y="2822713"/>
                </a:cubicBezTo>
                <a:cubicBezTo>
                  <a:pt x="954779" y="2742786"/>
                  <a:pt x="771173" y="2813032"/>
                  <a:pt x="901148" y="2769704"/>
                </a:cubicBezTo>
                <a:lnTo>
                  <a:pt x="980661" y="2690191"/>
                </a:lnTo>
                <a:cubicBezTo>
                  <a:pt x="989496" y="2681356"/>
                  <a:pt x="1000236" y="2674083"/>
                  <a:pt x="1007166" y="2663687"/>
                </a:cubicBezTo>
                <a:cubicBezTo>
                  <a:pt x="1045921" y="2605553"/>
                  <a:pt x="1024114" y="2636672"/>
                  <a:pt x="1073426" y="2570922"/>
                </a:cubicBezTo>
                <a:cubicBezTo>
                  <a:pt x="1077844" y="2557670"/>
                  <a:pt x="1080432" y="2543659"/>
                  <a:pt x="1086679" y="2531165"/>
                </a:cubicBezTo>
                <a:cubicBezTo>
                  <a:pt x="1103396" y="2497731"/>
                  <a:pt x="1115036" y="2489556"/>
                  <a:pt x="1139687" y="2464904"/>
                </a:cubicBezTo>
                <a:cubicBezTo>
                  <a:pt x="1197289" y="2234503"/>
                  <a:pt x="1135636" y="2448531"/>
                  <a:pt x="1192696" y="2305878"/>
                </a:cubicBezTo>
                <a:cubicBezTo>
                  <a:pt x="1203072" y="2279938"/>
                  <a:pt x="1210365" y="2252869"/>
                  <a:pt x="1219200" y="2226365"/>
                </a:cubicBezTo>
                <a:cubicBezTo>
                  <a:pt x="1223617" y="2213113"/>
                  <a:pt x="1224703" y="2198232"/>
                  <a:pt x="1232452" y="2186609"/>
                </a:cubicBezTo>
                <a:cubicBezTo>
                  <a:pt x="1253427" y="2155147"/>
                  <a:pt x="1274058" y="2122608"/>
                  <a:pt x="1298713" y="2093844"/>
                </a:cubicBezTo>
                <a:cubicBezTo>
                  <a:pt x="1310910" y="2079614"/>
                  <a:pt x="1326472" y="2068485"/>
                  <a:pt x="1338470" y="2054087"/>
                </a:cubicBezTo>
                <a:cubicBezTo>
                  <a:pt x="1378710" y="2005798"/>
                  <a:pt x="1358493" y="2000124"/>
                  <a:pt x="1417983" y="1948070"/>
                </a:cubicBezTo>
                <a:cubicBezTo>
                  <a:pt x="1432850" y="1935061"/>
                  <a:pt x="1453322" y="1930400"/>
                  <a:pt x="1470992" y="1921565"/>
                </a:cubicBezTo>
                <a:cubicBezTo>
                  <a:pt x="1515165" y="1855305"/>
                  <a:pt x="1484245" y="1890643"/>
                  <a:pt x="1577009" y="1828800"/>
                </a:cubicBezTo>
                <a:cubicBezTo>
                  <a:pt x="1649633" y="1780384"/>
                  <a:pt x="1602539" y="1809409"/>
                  <a:pt x="1722783" y="1749287"/>
                </a:cubicBezTo>
                <a:cubicBezTo>
                  <a:pt x="1740453" y="1740452"/>
                  <a:pt x="1757051" y="1729031"/>
                  <a:pt x="1775792" y="1722783"/>
                </a:cubicBezTo>
                <a:cubicBezTo>
                  <a:pt x="1843660" y="1700159"/>
                  <a:pt x="1803054" y="1715777"/>
                  <a:pt x="1895061" y="1669774"/>
                </a:cubicBezTo>
                <a:cubicBezTo>
                  <a:pt x="1903896" y="1656522"/>
                  <a:pt x="1909330" y="1640213"/>
                  <a:pt x="1921566" y="1630017"/>
                </a:cubicBezTo>
                <a:cubicBezTo>
                  <a:pt x="1936742" y="1617370"/>
                  <a:pt x="1958137" y="1614471"/>
                  <a:pt x="1974574" y="1603513"/>
                </a:cubicBezTo>
                <a:cubicBezTo>
                  <a:pt x="1984970" y="1596582"/>
                  <a:pt x="1990683" y="1583940"/>
                  <a:pt x="2001079" y="1577009"/>
                </a:cubicBezTo>
                <a:cubicBezTo>
                  <a:pt x="2052427" y="1542777"/>
                  <a:pt x="2050473" y="1561949"/>
                  <a:pt x="2093844" y="1524000"/>
                </a:cubicBezTo>
                <a:cubicBezTo>
                  <a:pt x="2117351" y="1503431"/>
                  <a:pt x="2134115" y="1475065"/>
                  <a:pt x="2160105" y="1457739"/>
                </a:cubicBezTo>
                <a:cubicBezTo>
                  <a:pt x="2225851" y="1413909"/>
                  <a:pt x="2188599" y="1442497"/>
                  <a:pt x="2266122" y="1364974"/>
                </a:cubicBezTo>
                <a:cubicBezTo>
                  <a:pt x="2283792" y="1347304"/>
                  <a:pt x="2304138" y="1331956"/>
                  <a:pt x="2319131" y="1311965"/>
                </a:cubicBezTo>
                <a:cubicBezTo>
                  <a:pt x="2352423" y="1267575"/>
                  <a:pt x="2373085" y="1243814"/>
                  <a:pt x="2398644" y="1192696"/>
                </a:cubicBezTo>
                <a:cubicBezTo>
                  <a:pt x="2404891" y="1180202"/>
                  <a:pt x="2405112" y="1165150"/>
                  <a:pt x="2411896" y="1152939"/>
                </a:cubicBezTo>
                <a:cubicBezTo>
                  <a:pt x="2427366" y="1125093"/>
                  <a:pt x="2464905" y="1073426"/>
                  <a:pt x="2464905" y="1073426"/>
                </a:cubicBezTo>
                <a:cubicBezTo>
                  <a:pt x="2503701" y="918239"/>
                  <a:pt x="2441496" y="1145196"/>
                  <a:pt x="2517913" y="954157"/>
                </a:cubicBezTo>
                <a:cubicBezTo>
                  <a:pt x="2526278" y="933244"/>
                  <a:pt x="2525703" y="909748"/>
                  <a:pt x="2531166" y="887896"/>
                </a:cubicBezTo>
                <a:cubicBezTo>
                  <a:pt x="2534554" y="874344"/>
                  <a:pt x="2540001" y="861391"/>
                  <a:pt x="2544418" y="848139"/>
                </a:cubicBezTo>
                <a:cubicBezTo>
                  <a:pt x="2567519" y="686433"/>
                  <a:pt x="2551115" y="814232"/>
                  <a:pt x="2570922" y="596348"/>
                </a:cubicBezTo>
                <a:cubicBezTo>
                  <a:pt x="2574941" y="552136"/>
                  <a:pt x="2577896" y="507774"/>
                  <a:pt x="2584174" y="463826"/>
                </a:cubicBezTo>
                <a:cubicBezTo>
                  <a:pt x="2588335" y="434699"/>
                  <a:pt x="2601237" y="399385"/>
                  <a:pt x="2610679" y="371061"/>
                </a:cubicBezTo>
                <a:cubicBezTo>
                  <a:pt x="2615096" y="344557"/>
                  <a:pt x="2616210" y="317285"/>
                  <a:pt x="2623931" y="291548"/>
                </a:cubicBezTo>
                <a:cubicBezTo>
                  <a:pt x="2630461" y="269781"/>
                  <a:pt x="2661322" y="218304"/>
                  <a:pt x="2676939" y="198783"/>
                </a:cubicBezTo>
                <a:cubicBezTo>
                  <a:pt x="2684744" y="189026"/>
                  <a:pt x="2692730" y="178706"/>
                  <a:pt x="2703444" y="172278"/>
                </a:cubicBezTo>
                <a:cubicBezTo>
                  <a:pt x="2715422" y="165091"/>
                  <a:pt x="2729948" y="163443"/>
                  <a:pt x="2743200" y="159026"/>
                </a:cubicBezTo>
                <a:cubicBezTo>
                  <a:pt x="2856531" y="45699"/>
                  <a:pt x="2671822" y="222499"/>
                  <a:pt x="2809461" y="119270"/>
                </a:cubicBezTo>
                <a:cubicBezTo>
                  <a:pt x="2851769" y="87539"/>
                  <a:pt x="2867689" y="46986"/>
                  <a:pt x="2915479" y="26504"/>
                </a:cubicBezTo>
                <a:cubicBezTo>
                  <a:pt x="2931855" y="19486"/>
                  <a:pt x="3022955" y="2358"/>
                  <a:pt x="3034748" y="0"/>
                </a:cubicBezTo>
                <a:cubicBezTo>
                  <a:pt x="3116381" y="5831"/>
                  <a:pt x="3205388" y="4372"/>
                  <a:pt x="3286539" y="26504"/>
                </a:cubicBezTo>
                <a:cubicBezTo>
                  <a:pt x="3313493" y="33855"/>
                  <a:pt x="3339548" y="44174"/>
                  <a:pt x="3366052" y="53009"/>
                </a:cubicBezTo>
                <a:cubicBezTo>
                  <a:pt x="3379304" y="57426"/>
                  <a:pt x="3393315" y="60014"/>
                  <a:pt x="3405809" y="66261"/>
                </a:cubicBezTo>
                <a:cubicBezTo>
                  <a:pt x="3441148" y="83931"/>
                  <a:pt x="3474343" y="106776"/>
                  <a:pt x="3511826" y="119270"/>
                </a:cubicBezTo>
                <a:cubicBezTo>
                  <a:pt x="3525078" y="123687"/>
                  <a:pt x="3538743" y="127019"/>
                  <a:pt x="3551583" y="132522"/>
                </a:cubicBezTo>
                <a:cubicBezTo>
                  <a:pt x="3666218" y="181650"/>
                  <a:pt x="3551110" y="141199"/>
                  <a:pt x="3644348" y="172278"/>
                </a:cubicBezTo>
                <a:cubicBezTo>
                  <a:pt x="3653183" y="181113"/>
                  <a:pt x="3660138" y="192355"/>
                  <a:pt x="3670852" y="198783"/>
                </a:cubicBezTo>
                <a:cubicBezTo>
                  <a:pt x="3682830" y="205970"/>
                  <a:pt x="3696664" y="211215"/>
                  <a:pt x="3710609" y="212035"/>
                </a:cubicBezTo>
                <a:cubicBezTo>
                  <a:pt x="3847383" y="220080"/>
                  <a:pt x="3984487" y="220870"/>
                  <a:pt x="4121426" y="225287"/>
                </a:cubicBezTo>
                <a:cubicBezTo>
                  <a:pt x="4139096" y="229704"/>
                  <a:pt x="4157156" y="232779"/>
                  <a:pt x="4174435" y="238539"/>
                </a:cubicBezTo>
                <a:cubicBezTo>
                  <a:pt x="4197003" y="246062"/>
                  <a:pt x="4217911" y="258208"/>
                  <a:pt x="4240696" y="265044"/>
                </a:cubicBezTo>
                <a:cubicBezTo>
                  <a:pt x="4262270" y="271516"/>
                  <a:pt x="4284870" y="273879"/>
                  <a:pt x="4306957" y="278296"/>
                </a:cubicBezTo>
                <a:cubicBezTo>
                  <a:pt x="4315792" y="291548"/>
                  <a:pt x="4322199" y="306790"/>
                  <a:pt x="4333461" y="318052"/>
                </a:cubicBezTo>
                <a:cubicBezTo>
                  <a:pt x="4344723" y="329314"/>
                  <a:pt x="4362730" y="332570"/>
                  <a:pt x="4373218" y="344557"/>
                </a:cubicBezTo>
                <a:cubicBezTo>
                  <a:pt x="4507735" y="498291"/>
                  <a:pt x="4383806" y="366399"/>
                  <a:pt x="4439479" y="463826"/>
                </a:cubicBezTo>
                <a:cubicBezTo>
                  <a:pt x="4450437" y="483003"/>
                  <a:pt x="4465983" y="499165"/>
                  <a:pt x="4479235" y="516835"/>
                </a:cubicBezTo>
                <a:cubicBezTo>
                  <a:pt x="4504635" y="593036"/>
                  <a:pt x="4485434" y="527530"/>
                  <a:pt x="4505739" y="649357"/>
                </a:cubicBezTo>
                <a:cubicBezTo>
                  <a:pt x="4509442" y="671575"/>
                  <a:pt x="4515807" y="693319"/>
                  <a:pt x="4518992" y="715617"/>
                </a:cubicBezTo>
                <a:cubicBezTo>
                  <a:pt x="4535928" y="834167"/>
                  <a:pt x="4534296" y="891616"/>
                  <a:pt x="4545496" y="1020417"/>
                </a:cubicBezTo>
                <a:cubicBezTo>
                  <a:pt x="4548961" y="1060268"/>
                  <a:pt x="4555558" y="1099813"/>
                  <a:pt x="4558748" y="1139687"/>
                </a:cubicBezTo>
                <a:cubicBezTo>
                  <a:pt x="4564395" y="1210278"/>
                  <a:pt x="4565390" y="1281215"/>
                  <a:pt x="4572000" y="1351722"/>
                </a:cubicBezTo>
                <a:cubicBezTo>
                  <a:pt x="4578649" y="1422639"/>
                  <a:pt x="4598505" y="1563757"/>
                  <a:pt x="4598505" y="1563757"/>
                </a:cubicBezTo>
                <a:cubicBezTo>
                  <a:pt x="4594087" y="1908313"/>
                  <a:pt x="4591192" y="2252893"/>
                  <a:pt x="4585252" y="2597426"/>
                </a:cubicBezTo>
                <a:cubicBezTo>
                  <a:pt x="4583273" y="2712178"/>
                  <a:pt x="4578020" y="3113488"/>
                  <a:pt x="4558748" y="3299791"/>
                </a:cubicBezTo>
                <a:cubicBezTo>
                  <a:pt x="4552320" y="3361931"/>
                  <a:pt x="4537900" y="3423107"/>
                  <a:pt x="4532244" y="3485322"/>
                </a:cubicBezTo>
                <a:cubicBezTo>
                  <a:pt x="4516838" y="3654787"/>
                  <a:pt x="4537113" y="3585794"/>
                  <a:pt x="4492487" y="3697357"/>
                </a:cubicBezTo>
                <a:cubicBezTo>
                  <a:pt x="4462298" y="3878496"/>
                  <a:pt x="4497834" y="3654578"/>
                  <a:pt x="4465983" y="3909391"/>
                </a:cubicBezTo>
                <a:cubicBezTo>
                  <a:pt x="4457569" y="3976703"/>
                  <a:pt x="4441891" y="4024975"/>
                  <a:pt x="4439479" y="4094922"/>
                </a:cubicBezTo>
                <a:cubicBezTo>
                  <a:pt x="4436282" y="4187632"/>
                  <a:pt x="4439479" y="4280452"/>
                  <a:pt x="4439479" y="4373217"/>
                </a:cubicBezTo>
              </a:path>
            </a:pathLst>
          </a:cu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9139" grpId="0"/>
      <p:bldP spid="729141" grpId="0" animBg="1"/>
      <p:bldP spid="729142" grpId="0" animBg="1"/>
      <p:bldP spid="729143" grpId="0" animBg="1"/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56" name="Text Box 2"/>
          <p:cNvSpPr txBox="1">
            <a:spLocks noChangeArrowheads="1"/>
          </p:cNvSpPr>
          <p:nvPr/>
        </p:nvSpPr>
        <p:spPr bwMode="auto">
          <a:xfrm>
            <a:off x="-28642" y="-126124"/>
            <a:ext cx="10350650" cy="13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7600" b="1" dirty="0" smtClean="0">
                <a:solidFill>
                  <a:srgbClr val="C00000"/>
                </a:solidFill>
              </a:rPr>
              <a:t>5.5 Learned concepts</a:t>
            </a:r>
            <a:endParaRPr lang="en-US" sz="6800" dirty="0">
              <a:solidFill>
                <a:srgbClr val="C00000"/>
              </a:solidFill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0" y="1238221"/>
            <a:ext cx="2267081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8" name="Picture 7" descr="C:\Documents and Settings\gerstner\My Documents\Downloads\bana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6956" y="7514644"/>
            <a:ext cx="4444870" cy="3964327"/>
          </a:xfrm>
          <a:prstGeom prst="rect">
            <a:avLst/>
          </a:prstGeom>
          <a:noFill/>
        </p:spPr>
      </p:pic>
      <p:grpSp>
        <p:nvGrpSpPr>
          <p:cNvPr id="59" name="Group 55"/>
          <p:cNvGrpSpPr>
            <a:grpSpLocks/>
          </p:cNvGrpSpPr>
          <p:nvPr/>
        </p:nvGrpSpPr>
        <p:grpSpPr bwMode="auto">
          <a:xfrm>
            <a:off x="1908023" y="2359349"/>
            <a:ext cx="5492669" cy="4723087"/>
            <a:chOff x="3179763" y="1604963"/>
            <a:chExt cx="3336925" cy="3697287"/>
          </a:xfrm>
        </p:grpSpPr>
        <p:sp>
          <p:nvSpPr>
            <p:cNvPr id="60" name="Oval 5"/>
            <p:cNvSpPr>
              <a:spLocks noChangeArrowheads="1"/>
            </p:cNvSpPr>
            <p:nvPr/>
          </p:nvSpPr>
          <p:spPr bwMode="auto">
            <a:xfrm>
              <a:off x="3551238" y="1628775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6"/>
            <p:cNvSpPr>
              <a:spLocks noChangeArrowheads="1"/>
            </p:cNvSpPr>
            <p:nvPr/>
          </p:nvSpPr>
          <p:spPr bwMode="auto">
            <a:xfrm>
              <a:off x="3492500" y="3644900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7"/>
            <p:cNvSpPr>
              <a:spLocks noChangeArrowheads="1"/>
            </p:cNvSpPr>
            <p:nvPr/>
          </p:nvSpPr>
          <p:spPr bwMode="auto">
            <a:xfrm>
              <a:off x="4067175" y="1844675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8"/>
            <p:cNvSpPr>
              <a:spLocks noChangeArrowheads="1"/>
            </p:cNvSpPr>
            <p:nvPr/>
          </p:nvSpPr>
          <p:spPr bwMode="auto">
            <a:xfrm>
              <a:off x="4859338" y="1844675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Oval 9"/>
            <p:cNvSpPr>
              <a:spLocks noChangeArrowheads="1"/>
            </p:cNvSpPr>
            <p:nvPr/>
          </p:nvSpPr>
          <p:spPr bwMode="auto">
            <a:xfrm>
              <a:off x="3851275" y="2708275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10"/>
            <p:cNvSpPr>
              <a:spLocks noChangeArrowheads="1"/>
            </p:cNvSpPr>
            <p:nvPr/>
          </p:nvSpPr>
          <p:spPr bwMode="auto">
            <a:xfrm>
              <a:off x="4643438" y="3573463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11"/>
            <p:cNvSpPr>
              <a:spLocks noChangeArrowheads="1"/>
            </p:cNvSpPr>
            <p:nvPr/>
          </p:nvSpPr>
          <p:spPr bwMode="auto">
            <a:xfrm>
              <a:off x="5003800" y="2636838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Oval 12"/>
            <p:cNvSpPr>
              <a:spLocks noChangeArrowheads="1"/>
            </p:cNvSpPr>
            <p:nvPr/>
          </p:nvSpPr>
          <p:spPr bwMode="auto">
            <a:xfrm>
              <a:off x="4500563" y="4652963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13"/>
            <p:cNvSpPr>
              <a:spLocks noChangeArrowheads="1"/>
            </p:cNvSpPr>
            <p:nvPr/>
          </p:nvSpPr>
          <p:spPr bwMode="auto">
            <a:xfrm>
              <a:off x="5795963" y="3068638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Oval 14"/>
            <p:cNvSpPr>
              <a:spLocks noChangeArrowheads="1"/>
            </p:cNvSpPr>
            <p:nvPr/>
          </p:nvSpPr>
          <p:spPr bwMode="auto">
            <a:xfrm>
              <a:off x="5148263" y="4221163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Oval 15"/>
            <p:cNvSpPr>
              <a:spLocks noChangeArrowheads="1"/>
            </p:cNvSpPr>
            <p:nvPr/>
          </p:nvSpPr>
          <p:spPr bwMode="auto">
            <a:xfrm>
              <a:off x="5710238" y="3787775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16"/>
            <p:cNvSpPr>
              <a:spLocks noChangeArrowheads="1"/>
            </p:cNvSpPr>
            <p:nvPr/>
          </p:nvSpPr>
          <p:spPr bwMode="auto">
            <a:xfrm>
              <a:off x="6156325" y="4581525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Freeform 17"/>
            <p:cNvSpPr>
              <a:spLocks/>
            </p:cNvSpPr>
            <p:nvPr/>
          </p:nvSpPr>
          <p:spPr bwMode="auto">
            <a:xfrm>
              <a:off x="3179763" y="1844675"/>
              <a:ext cx="455612" cy="1871663"/>
            </a:xfrm>
            <a:custGeom>
              <a:avLst/>
              <a:gdLst>
                <a:gd name="T0" fmla="*/ 2147483647 w 287"/>
                <a:gd name="T1" fmla="*/ 0 h 1134"/>
                <a:gd name="T2" fmla="*/ 2147483647 w 287"/>
                <a:gd name="T3" fmla="*/ 2147483647 h 1134"/>
                <a:gd name="T4" fmla="*/ 2147483647 w 287"/>
                <a:gd name="T5" fmla="*/ 2147483647 h 1134"/>
                <a:gd name="T6" fmla="*/ 0 60000 65536"/>
                <a:gd name="T7" fmla="*/ 0 60000 65536"/>
                <a:gd name="T8" fmla="*/ 0 60000 65536"/>
                <a:gd name="T9" fmla="*/ 0 w 287"/>
                <a:gd name="T10" fmla="*/ 0 h 1134"/>
                <a:gd name="T11" fmla="*/ 287 w 287"/>
                <a:gd name="T12" fmla="*/ 1134 h 11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7" h="1134">
                  <a:moveTo>
                    <a:pt x="287" y="0"/>
                  </a:moveTo>
                  <a:cubicBezTo>
                    <a:pt x="158" y="155"/>
                    <a:pt x="30" y="310"/>
                    <a:pt x="15" y="499"/>
                  </a:cubicBezTo>
                  <a:cubicBezTo>
                    <a:pt x="0" y="688"/>
                    <a:pt x="98" y="911"/>
                    <a:pt x="197" y="1134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18"/>
            <p:cNvSpPr>
              <a:spLocks/>
            </p:cNvSpPr>
            <p:nvPr/>
          </p:nvSpPr>
          <p:spPr bwMode="auto">
            <a:xfrm>
              <a:off x="4284663" y="3789363"/>
              <a:ext cx="358775" cy="935037"/>
            </a:xfrm>
            <a:custGeom>
              <a:avLst/>
              <a:gdLst>
                <a:gd name="T0" fmla="*/ 2147483647 w 287"/>
                <a:gd name="T1" fmla="*/ 0 h 1134"/>
                <a:gd name="T2" fmla="*/ 2147483647 w 287"/>
                <a:gd name="T3" fmla="*/ 2147483647 h 1134"/>
                <a:gd name="T4" fmla="*/ 2147483647 w 287"/>
                <a:gd name="T5" fmla="*/ 2147483647 h 1134"/>
                <a:gd name="T6" fmla="*/ 0 60000 65536"/>
                <a:gd name="T7" fmla="*/ 0 60000 65536"/>
                <a:gd name="T8" fmla="*/ 0 60000 65536"/>
                <a:gd name="T9" fmla="*/ 0 w 287"/>
                <a:gd name="T10" fmla="*/ 0 h 1134"/>
                <a:gd name="T11" fmla="*/ 287 w 287"/>
                <a:gd name="T12" fmla="*/ 1134 h 11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7" h="1134">
                  <a:moveTo>
                    <a:pt x="287" y="0"/>
                  </a:moveTo>
                  <a:cubicBezTo>
                    <a:pt x="158" y="155"/>
                    <a:pt x="30" y="310"/>
                    <a:pt x="15" y="499"/>
                  </a:cubicBezTo>
                  <a:cubicBezTo>
                    <a:pt x="0" y="688"/>
                    <a:pt x="98" y="911"/>
                    <a:pt x="197" y="113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19"/>
            <p:cNvSpPr>
              <a:spLocks/>
            </p:cNvSpPr>
            <p:nvPr/>
          </p:nvSpPr>
          <p:spPr bwMode="auto">
            <a:xfrm>
              <a:off x="5003800" y="2060575"/>
              <a:ext cx="144463" cy="576263"/>
            </a:xfrm>
            <a:custGeom>
              <a:avLst/>
              <a:gdLst>
                <a:gd name="T0" fmla="*/ 0 w 91"/>
                <a:gd name="T1" fmla="*/ 0 h 363"/>
                <a:gd name="T2" fmla="*/ 2147483647 w 91"/>
                <a:gd name="T3" fmla="*/ 2147483647 h 363"/>
                <a:gd name="T4" fmla="*/ 2147483647 w 91"/>
                <a:gd name="T5" fmla="*/ 2147483647 h 363"/>
                <a:gd name="T6" fmla="*/ 2147483647 w 91"/>
                <a:gd name="T7" fmla="*/ 2147483647 h 3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363"/>
                <a:gd name="T14" fmla="*/ 91 w 91"/>
                <a:gd name="T15" fmla="*/ 363 h 3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363">
                  <a:moveTo>
                    <a:pt x="0" y="0"/>
                  </a:moveTo>
                  <a:cubicBezTo>
                    <a:pt x="15" y="26"/>
                    <a:pt x="31" y="53"/>
                    <a:pt x="46" y="91"/>
                  </a:cubicBezTo>
                  <a:cubicBezTo>
                    <a:pt x="61" y="129"/>
                    <a:pt x="91" y="182"/>
                    <a:pt x="91" y="227"/>
                  </a:cubicBezTo>
                  <a:cubicBezTo>
                    <a:pt x="91" y="272"/>
                    <a:pt x="68" y="317"/>
                    <a:pt x="46" y="363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20"/>
            <p:cNvSpPr>
              <a:spLocks/>
            </p:cNvSpPr>
            <p:nvPr/>
          </p:nvSpPr>
          <p:spPr bwMode="auto">
            <a:xfrm>
              <a:off x="6011863" y="3284538"/>
              <a:ext cx="407987" cy="1296987"/>
            </a:xfrm>
            <a:custGeom>
              <a:avLst/>
              <a:gdLst>
                <a:gd name="T0" fmla="*/ 0 w 257"/>
                <a:gd name="T1" fmla="*/ 0 h 817"/>
                <a:gd name="T2" fmla="*/ 2147483647 w 257"/>
                <a:gd name="T3" fmla="*/ 2147483647 h 817"/>
                <a:gd name="T4" fmla="*/ 2147483647 w 257"/>
                <a:gd name="T5" fmla="*/ 2147483647 h 817"/>
                <a:gd name="T6" fmla="*/ 0 60000 65536"/>
                <a:gd name="T7" fmla="*/ 0 60000 65536"/>
                <a:gd name="T8" fmla="*/ 0 60000 65536"/>
                <a:gd name="T9" fmla="*/ 0 w 257"/>
                <a:gd name="T10" fmla="*/ 0 h 817"/>
                <a:gd name="T11" fmla="*/ 257 w 257"/>
                <a:gd name="T12" fmla="*/ 817 h 8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7" h="817">
                  <a:moveTo>
                    <a:pt x="0" y="0"/>
                  </a:moveTo>
                  <a:cubicBezTo>
                    <a:pt x="98" y="91"/>
                    <a:pt x="197" y="182"/>
                    <a:pt x="227" y="318"/>
                  </a:cubicBezTo>
                  <a:cubicBezTo>
                    <a:pt x="257" y="454"/>
                    <a:pt x="219" y="635"/>
                    <a:pt x="182" y="81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21"/>
            <p:cNvSpPr>
              <a:spLocks noChangeShapeType="1"/>
            </p:cNvSpPr>
            <p:nvPr/>
          </p:nvSpPr>
          <p:spPr bwMode="auto">
            <a:xfrm flipH="1">
              <a:off x="3995738" y="2060575"/>
              <a:ext cx="144462" cy="64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22"/>
            <p:cNvSpPr>
              <a:spLocks noChangeShapeType="1"/>
            </p:cNvSpPr>
            <p:nvPr/>
          </p:nvSpPr>
          <p:spPr bwMode="auto">
            <a:xfrm>
              <a:off x="4211638" y="2060575"/>
              <a:ext cx="504825" cy="1584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23"/>
            <p:cNvSpPr>
              <a:spLocks noChangeShapeType="1"/>
            </p:cNvSpPr>
            <p:nvPr/>
          </p:nvSpPr>
          <p:spPr bwMode="auto">
            <a:xfrm>
              <a:off x="5076825" y="2852738"/>
              <a:ext cx="142875" cy="1368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24"/>
            <p:cNvSpPr>
              <a:spLocks noChangeShapeType="1"/>
            </p:cNvSpPr>
            <p:nvPr/>
          </p:nvSpPr>
          <p:spPr bwMode="auto">
            <a:xfrm flipH="1">
              <a:off x="3708400" y="2060575"/>
              <a:ext cx="1223963" cy="1655763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25"/>
            <p:cNvSpPr>
              <a:spLocks noChangeShapeType="1"/>
            </p:cNvSpPr>
            <p:nvPr/>
          </p:nvSpPr>
          <p:spPr bwMode="auto">
            <a:xfrm flipV="1">
              <a:off x="3708400" y="3644900"/>
              <a:ext cx="935038" cy="71438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26"/>
            <p:cNvSpPr>
              <a:spLocks/>
            </p:cNvSpPr>
            <p:nvPr/>
          </p:nvSpPr>
          <p:spPr bwMode="auto">
            <a:xfrm>
              <a:off x="3708400" y="2984500"/>
              <a:ext cx="2087563" cy="731838"/>
            </a:xfrm>
            <a:custGeom>
              <a:avLst/>
              <a:gdLst>
                <a:gd name="T0" fmla="*/ 0 w 1315"/>
                <a:gd name="T1" fmla="*/ 2147483647 h 461"/>
                <a:gd name="T2" fmla="*/ 2147483647 w 1315"/>
                <a:gd name="T3" fmla="*/ 2147483647 h 461"/>
                <a:gd name="T4" fmla="*/ 2147483647 w 1315"/>
                <a:gd name="T5" fmla="*/ 2147483647 h 461"/>
                <a:gd name="T6" fmla="*/ 0 60000 65536"/>
                <a:gd name="T7" fmla="*/ 0 60000 65536"/>
                <a:gd name="T8" fmla="*/ 0 60000 65536"/>
                <a:gd name="T9" fmla="*/ 0 w 1315"/>
                <a:gd name="T10" fmla="*/ 0 h 461"/>
                <a:gd name="T11" fmla="*/ 1315 w 1315"/>
                <a:gd name="T12" fmla="*/ 461 h 4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15" h="461">
                  <a:moveTo>
                    <a:pt x="0" y="461"/>
                  </a:moveTo>
                  <a:cubicBezTo>
                    <a:pt x="208" y="283"/>
                    <a:pt x="416" y="106"/>
                    <a:pt x="635" y="53"/>
                  </a:cubicBezTo>
                  <a:cubicBezTo>
                    <a:pt x="854" y="0"/>
                    <a:pt x="1084" y="72"/>
                    <a:pt x="1315" y="1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27"/>
            <p:cNvSpPr>
              <a:spLocks noChangeShapeType="1"/>
            </p:cNvSpPr>
            <p:nvPr/>
          </p:nvSpPr>
          <p:spPr bwMode="auto">
            <a:xfrm>
              <a:off x="4211638" y="1989138"/>
              <a:ext cx="865187" cy="719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28"/>
            <p:cNvSpPr>
              <a:spLocks noChangeShapeType="1"/>
            </p:cNvSpPr>
            <p:nvPr/>
          </p:nvSpPr>
          <p:spPr bwMode="auto">
            <a:xfrm>
              <a:off x="5148263" y="2852738"/>
              <a:ext cx="576262" cy="936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29"/>
            <p:cNvSpPr>
              <a:spLocks noChangeShapeType="1"/>
            </p:cNvSpPr>
            <p:nvPr/>
          </p:nvSpPr>
          <p:spPr bwMode="auto">
            <a:xfrm flipV="1">
              <a:off x="5364163" y="3933825"/>
              <a:ext cx="360362" cy="358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30"/>
            <p:cNvSpPr>
              <a:spLocks noChangeShapeType="1"/>
            </p:cNvSpPr>
            <p:nvPr/>
          </p:nvSpPr>
          <p:spPr bwMode="auto">
            <a:xfrm>
              <a:off x="5867400" y="4005263"/>
              <a:ext cx="360363" cy="5762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31"/>
            <p:cNvSpPr>
              <a:spLocks noChangeShapeType="1"/>
            </p:cNvSpPr>
            <p:nvPr/>
          </p:nvSpPr>
          <p:spPr bwMode="auto">
            <a:xfrm flipV="1">
              <a:off x="4716463" y="4365625"/>
              <a:ext cx="431800" cy="358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32"/>
            <p:cNvSpPr>
              <a:spLocks noChangeShapeType="1"/>
            </p:cNvSpPr>
            <p:nvPr/>
          </p:nvSpPr>
          <p:spPr bwMode="auto">
            <a:xfrm>
              <a:off x="3635375" y="3860800"/>
              <a:ext cx="865188" cy="936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33"/>
            <p:cNvSpPr>
              <a:spLocks/>
            </p:cNvSpPr>
            <p:nvPr/>
          </p:nvSpPr>
          <p:spPr bwMode="auto">
            <a:xfrm>
              <a:off x="5003800" y="2060575"/>
              <a:ext cx="576263" cy="2160588"/>
            </a:xfrm>
            <a:custGeom>
              <a:avLst/>
              <a:gdLst>
                <a:gd name="T0" fmla="*/ 0 w 469"/>
                <a:gd name="T1" fmla="*/ 0 h 1361"/>
                <a:gd name="T2" fmla="*/ 2147483647 w 469"/>
                <a:gd name="T3" fmla="*/ 2147483647 h 1361"/>
                <a:gd name="T4" fmla="*/ 2147483647 w 469"/>
                <a:gd name="T5" fmla="*/ 2147483647 h 1361"/>
                <a:gd name="T6" fmla="*/ 2147483647 w 469"/>
                <a:gd name="T7" fmla="*/ 2147483647 h 13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9"/>
                <a:gd name="T13" fmla="*/ 0 h 1361"/>
                <a:gd name="T14" fmla="*/ 469 w 469"/>
                <a:gd name="T15" fmla="*/ 1361 h 13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9" h="1361">
                  <a:moveTo>
                    <a:pt x="0" y="0"/>
                  </a:moveTo>
                  <a:cubicBezTo>
                    <a:pt x="7" y="0"/>
                    <a:pt x="15" y="0"/>
                    <a:pt x="91" y="91"/>
                  </a:cubicBezTo>
                  <a:cubicBezTo>
                    <a:pt x="167" y="182"/>
                    <a:pt x="439" y="332"/>
                    <a:pt x="454" y="544"/>
                  </a:cubicBezTo>
                  <a:cubicBezTo>
                    <a:pt x="469" y="756"/>
                    <a:pt x="325" y="1058"/>
                    <a:pt x="182" y="136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34"/>
            <p:cNvSpPr>
              <a:spLocks noChangeShapeType="1"/>
            </p:cNvSpPr>
            <p:nvPr/>
          </p:nvSpPr>
          <p:spPr bwMode="auto">
            <a:xfrm>
              <a:off x="4067175" y="2852738"/>
              <a:ext cx="1657350" cy="10080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35"/>
            <p:cNvSpPr>
              <a:spLocks noChangeShapeType="1"/>
            </p:cNvSpPr>
            <p:nvPr/>
          </p:nvSpPr>
          <p:spPr bwMode="auto">
            <a:xfrm flipV="1">
              <a:off x="4716463" y="4652963"/>
              <a:ext cx="1439862" cy="1444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36"/>
            <p:cNvSpPr>
              <a:spLocks noChangeShapeType="1"/>
            </p:cNvSpPr>
            <p:nvPr/>
          </p:nvSpPr>
          <p:spPr bwMode="auto">
            <a:xfrm>
              <a:off x="3708400" y="1844675"/>
              <a:ext cx="215900" cy="86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37"/>
            <p:cNvSpPr>
              <a:spLocks noChangeShapeType="1"/>
            </p:cNvSpPr>
            <p:nvPr/>
          </p:nvSpPr>
          <p:spPr bwMode="auto">
            <a:xfrm>
              <a:off x="3708400" y="1844675"/>
              <a:ext cx="358775" cy="144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38"/>
            <p:cNvSpPr>
              <a:spLocks/>
            </p:cNvSpPr>
            <p:nvPr/>
          </p:nvSpPr>
          <p:spPr bwMode="auto">
            <a:xfrm>
              <a:off x="3779838" y="1604963"/>
              <a:ext cx="1152525" cy="239712"/>
            </a:xfrm>
            <a:custGeom>
              <a:avLst/>
              <a:gdLst>
                <a:gd name="T0" fmla="*/ 0 w 726"/>
                <a:gd name="T1" fmla="*/ 2147483647 h 151"/>
                <a:gd name="T2" fmla="*/ 2147483647 w 726"/>
                <a:gd name="T3" fmla="*/ 2147483647 h 151"/>
                <a:gd name="T4" fmla="*/ 2147483647 w 726"/>
                <a:gd name="T5" fmla="*/ 2147483647 h 151"/>
                <a:gd name="T6" fmla="*/ 0 60000 65536"/>
                <a:gd name="T7" fmla="*/ 0 60000 65536"/>
                <a:gd name="T8" fmla="*/ 0 60000 65536"/>
                <a:gd name="T9" fmla="*/ 0 w 726"/>
                <a:gd name="T10" fmla="*/ 0 h 151"/>
                <a:gd name="T11" fmla="*/ 726 w 726"/>
                <a:gd name="T12" fmla="*/ 151 h 1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6" h="151">
                  <a:moveTo>
                    <a:pt x="0" y="60"/>
                  </a:moveTo>
                  <a:cubicBezTo>
                    <a:pt x="121" y="30"/>
                    <a:pt x="242" y="0"/>
                    <a:pt x="363" y="15"/>
                  </a:cubicBezTo>
                  <a:cubicBezTo>
                    <a:pt x="484" y="30"/>
                    <a:pt x="605" y="90"/>
                    <a:pt x="726" y="151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39"/>
            <p:cNvSpPr>
              <a:spLocks noChangeShapeType="1"/>
            </p:cNvSpPr>
            <p:nvPr/>
          </p:nvSpPr>
          <p:spPr bwMode="auto">
            <a:xfrm flipH="1">
              <a:off x="3708400" y="2924175"/>
              <a:ext cx="215900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40"/>
            <p:cNvSpPr>
              <a:spLocks/>
            </p:cNvSpPr>
            <p:nvPr/>
          </p:nvSpPr>
          <p:spPr bwMode="auto">
            <a:xfrm>
              <a:off x="5076825" y="2060575"/>
              <a:ext cx="1439863" cy="2520950"/>
            </a:xfrm>
            <a:custGeom>
              <a:avLst/>
              <a:gdLst>
                <a:gd name="T0" fmla="*/ 0 w 793"/>
                <a:gd name="T1" fmla="*/ 0 h 1542"/>
                <a:gd name="T2" fmla="*/ 2147483647 w 793"/>
                <a:gd name="T3" fmla="*/ 2147483647 h 1542"/>
                <a:gd name="T4" fmla="*/ 2147483647 w 793"/>
                <a:gd name="T5" fmla="*/ 2147483647 h 1542"/>
                <a:gd name="T6" fmla="*/ 0 60000 65536"/>
                <a:gd name="T7" fmla="*/ 0 60000 65536"/>
                <a:gd name="T8" fmla="*/ 0 60000 65536"/>
                <a:gd name="T9" fmla="*/ 0 w 793"/>
                <a:gd name="T10" fmla="*/ 0 h 1542"/>
                <a:gd name="T11" fmla="*/ 793 w 793"/>
                <a:gd name="T12" fmla="*/ 1542 h 15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93" h="1542">
                  <a:moveTo>
                    <a:pt x="0" y="0"/>
                  </a:moveTo>
                  <a:cubicBezTo>
                    <a:pt x="283" y="75"/>
                    <a:pt x="567" y="151"/>
                    <a:pt x="680" y="408"/>
                  </a:cubicBezTo>
                  <a:cubicBezTo>
                    <a:pt x="793" y="665"/>
                    <a:pt x="736" y="1103"/>
                    <a:pt x="680" y="1542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Oval 41"/>
            <p:cNvSpPr>
              <a:spLocks noChangeArrowheads="1"/>
            </p:cNvSpPr>
            <p:nvPr/>
          </p:nvSpPr>
          <p:spPr bwMode="auto">
            <a:xfrm>
              <a:off x="3563938" y="1628775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Oval 42"/>
            <p:cNvSpPr>
              <a:spLocks noChangeArrowheads="1"/>
            </p:cNvSpPr>
            <p:nvPr/>
          </p:nvSpPr>
          <p:spPr bwMode="auto">
            <a:xfrm>
              <a:off x="6156325" y="4581525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Oval 43"/>
            <p:cNvSpPr>
              <a:spLocks noChangeArrowheads="1"/>
            </p:cNvSpPr>
            <p:nvPr/>
          </p:nvSpPr>
          <p:spPr bwMode="auto">
            <a:xfrm>
              <a:off x="3492500" y="3644900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Oval 44"/>
            <p:cNvSpPr>
              <a:spLocks noChangeArrowheads="1"/>
            </p:cNvSpPr>
            <p:nvPr/>
          </p:nvSpPr>
          <p:spPr bwMode="auto">
            <a:xfrm>
              <a:off x="4643438" y="3573463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Oval 45"/>
            <p:cNvSpPr>
              <a:spLocks noChangeArrowheads="1"/>
            </p:cNvSpPr>
            <p:nvPr/>
          </p:nvSpPr>
          <p:spPr bwMode="auto">
            <a:xfrm>
              <a:off x="4859338" y="1844675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Oval 46"/>
            <p:cNvSpPr>
              <a:spLocks noChangeArrowheads="1"/>
            </p:cNvSpPr>
            <p:nvPr/>
          </p:nvSpPr>
          <p:spPr bwMode="auto">
            <a:xfrm>
              <a:off x="5003800" y="2624138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Freeform 47"/>
            <p:cNvSpPr>
              <a:spLocks/>
            </p:cNvSpPr>
            <p:nvPr/>
          </p:nvSpPr>
          <p:spPr bwMode="auto">
            <a:xfrm>
              <a:off x="3635375" y="3860800"/>
              <a:ext cx="2592388" cy="1441450"/>
            </a:xfrm>
            <a:custGeom>
              <a:avLst/>
              <a:gdLst>
                <a:gd name="T0" fmla="*/ 0 w 1633"/>
                <a:gd name="T1" fmla="*/ 0 h 862"/>
                <a:gd name="T2" fmla="*/ 2147483647 w 1633"/>
                <a:gd name="T3" fmla="*/ 2147483647 h 862"/>
                <a:gd name="T4" fmla="*/ 2147483647 w 1633"/>
                <a:gd name="T5" fmla="*/ 2147483647 h 862"/>
                <a:gd name="T6" fmla="*/ 0 60000 65536"/>
                <a:gd name="T7" fmla="*/ 0 60000 65536"/>
                <a:gd name="T8" fmla="*/ 0 60000 65536"/>
                <a:gd name="T9" fmla="*/ 0 w 1633"/>
                <a:gd name="T10" fmla="*/ 0 h 862"/>
                <a:gd name="T11" fmla="*/ 1633 w 1633"/>
                <a:gd name="T12" fmla="*/ 862 h 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3" h="862">
                  <a:moveTo>
                    <a:pt x="0" y="0"/>
                  </a:moveTo>
                  <a:cubicBezTo>
                    <a:pt x="68" y="340"/>
                    <a:pt x="137" y="680"/>
                    <a:pt x="409" y="771"/>
                  </a:cubicBezTo>
                  <a:cubicBezTo>
                    <a:pt x="681" y="862"/>
                    <a:pt x="1157" y="703"/>
                    <a:pt x="1633" y="544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48"/>
            <p:cNvSpPr>
              <a:spLocks noChangeShapeType="1"/>
            </p:cNvSpPr>
            <p:nvPr/>
          </p:nvSpPr>
          <p:spPr bwMode="auto">
            <a:xfrm flipH="1">
              <a:off x="4787900" y="2852738"/>
              <a:ext cx="288925" cy="720725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49"/>
            <p:cNvSpPr>
              <a:spLocks/>
            </p:cNvSpPr>
            <p:nvPr/>
          </p:nvSpPr>
          <p:spPr bwMode="auto">
            <a:xfrm>
              <a:off x="5148263" y="2852738"/>
              <a:ext cx="1152525" cy="1728787"/>
            </a:xfrm>
            <a:custGeom>
              <a:avLst/>
              <a:gdLst>
                <a:gd name="T0" fmla="*/ 0 w 726"/>
                <a:gd name="T1" fmla="*/ 0 h 1089"/>
                <a:gd name="T2" fmla="*/ 2147483647 w 726"/>
                <a:gd name="T3" fmla="*/ 2147483647 h 1089"/>
                <a:gd name="T4" fmla="*/ 2147483647 w 726"/>
                <a:gd name="T5" fmla="*/ 2147483647 h 1089"/>
                <a:gd name="T6" fmla="*/ 0 60000 65536"/>
                <a:gd name="T7" fmla="*/ 0 60000 65536"/>
                <a:gd name="T8" fmla="*/ 0 60000 65536"/>
                <a:gd name="T9" fmla="*/ 0 w 726"/>
                <a:gd name="T10" fmla="*/ 0 h 1089"/>
                <a:gd name="T11" fmla="*/ 726 w 726"/>
                <a:gd name="T12" fmla="*/ 1089 h 10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6" h="1089">
                  <a:moveTo>
                    <a:pt x="0" y="0"/>
                  </a:moveTo>
                  <a:cubicBezTo>
                    <a:pt x="211" y="158"/>
                    <a:pt x="423" y="317"/>
                    <a:pt x="544" y="499"/>
                  </a:cubicBezTo>
                  <a:cubicBezTo>
                    <a:pt x="665" y="681"/>
                    <a:pt x="695" y="885"/>
                    <a:pt x="726" y="108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50"/>
            <p:cNvSpPr>
              <a:spLocks noChangeShapeType="1"/>
            </p:cNvSpPr>
            <p:nvPr/>
          </p:nvSpPr>
          <p:spPr bwMode="auto">
            <a:xfrm flipH="1">
              <a:off x="4716463" y="2060575"/>
              <a:ext cx="287337" cy="1512888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Oval 53"/>
            <p:cNvSpPr>
              <a:spLocks noChangeArrowheads="1"/>
            </p:cNvSpPr>
            <p:nvPr/>
          </p:nvSpPr>
          <p:spPr bwMode="auto">
            <a:xfrm>
              <a:off x="6156325" y="4581525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Oval 54"/>
            <p:cNvSpPr>
              <a:spLocks noChangeArrowheads="1"/>
            </p:cNvSpPr>
            <p:nvPr/>
          </p:nvSpPr>
          <p:spPr bwMode="auto">
            <a:xfrm>
              <a:off x="5003800" y="2636838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Oval 55"/>
            <p:cNvSpPr>
              <a:spLocks noChangeArrowheads="1"/>
            </p:cNvSpPr>
            <p:nvPr/>
          </p:nvSpPr>
          <p:spPr bwMode="auto">
            <a:xfrm>
              <a:off x="3492500" y="36322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12034" name="Picture 2" descr="http://neuronaldynamics.epfl.ch/online/x53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112" y="3217169"/>
            <a:ext cx="9827782" cy="490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TextBox 108"/>
          <p:cNvSpPr txBox="1"/>
          <p:nvPr/>
        </p:nvSpPr>
        <p:spPr>
          <a:xfrm>
            <a:off x="14483778" y="9342723"/>
            <a:ext cx="594265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Image: Neuronal Dynamics, </a:t>
            </a:r>
          </a:p>
          <a:p>
            <a:r>
              <a:rPr lang="en-US" sz="2800" i="1" dirty="0" smtClean="0"/>
              <a:t>Gerstner et al.,</a:t>
            </a:r>
          </a:p>
          <a:p>
            <a:r>
              <a:rPr lang="en-US" sz="2800" i="1" dirty="0" smtClean="0"/>
              <a:t> Cambridge Univ. Press (2014),</a:t>
            </a:r>
          </a:p>
          <a:p>
            <a:r>
              <a:rPr lang="en-US" sz="2800" i="1" dirty="0" smtClean="0"/>
              <a:t>Adapted from </a:t>
            </a:r>
            <a:r>
              <a:rPr lang="en-US" sz="2800" i="1" dirty="0" err="1" smtClean="0"/>
              <a:t>Quiroga</a:t>
            </a:r>
            <a:r>
              <a:rPr lang="en-US" sz="2800" i="1" dirty="0" smtClean="0"/>
              <a:t> et al. (2005), </a:t>
            </a:r>
          </a:p>
          <a:p>
            <a:r>
              <a:rPr lang="en-US" sz="2800" i="1" dirty="0"/>
              <a:t> </a:t>
            </a:r>
            <a:r>
              <a:rPr lang="en-US" sz="2800" i="1" dirty="0" smtClean="0"/>
              <a:t> Nature 435:1102-1107</a:t>
            </a:r>
            <a:endParaRPr lang="en-US" sz="28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10123714" y="2131591"/>
            <a:ext cx="94692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Activity of neurons in human brain</a:t>
            </a:r>
            <a:endParaRPr lang="fr-CH" sz="4800" dirty="0"/>
          </a:p>
        </p:txBody>
      </p:sp>
    </p:spTree>
    <p:extLst>
      <p:ext uri="{BB962C8B-B14F-4D97-AF65-F5344CB8AC3E}">
        <p14:creationId xmlns:p14="http://schemas.microsoft.com/office/powerpoint/2010/main" val="166943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29211" y="-42218"/>
            <a:ext cx="11077516" cy="13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7600" b="1" dirty="0"/>
              <a:t>  </a:t>
            </a:r>
            <a:r>
              <a:rPr lang="en-US" sz="7600" b="1" dirty="0" smtClean="0">
                <a:solidFill>
                  <a:srgbClr val="C00000"/>
                </a:solidFill>
              </a:rPr>
              <a:t>5.5 Associative </a:t>
            </a:r>
            <a:r>
              <a:rPr lang="en-US" sz="7600" b="1" dirty="0">
                <a:solidFill>
                  <a:srgbClr val="C00000"/>
                </a:solidFill>
              </a:rPr>
              <a:t>Recall</a:t>
            </a:r>
            <a:endParaRPr lang="en-US" sz="3800" dirty="0">
              <a:solidFill>
                <a:srgbClr val="C00000"/>
              </a:solidFill>
            </a:endParaRP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13864790" y="590738"/>
            <a:ext cx="6013328" cy="4723087"/>
            <a:chOff x="3179763" y="1604963"/>
            <a:chExt cx="3336925" cy="3697287"/>
          </a:xfrm>
        </p:grpSpPr>
        <p:sp>
          <p:nvSpPr>
            <p:cNvPr id="32786" name="Oval 5"/>
            <p:cNvSpPr>
              <a:spLocks noChangeArrowheads="1"/>
            </p:cNvSpPr>
            <p:nvPr/>
          </p:nvSpPr>
          <p:spPr bwMode="auto">
            <a:xfrm>
              <a:off x="3551238" y="1628775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7" name="Oval 6"/>
            <p:cNvSpPr>
              <a:spLocks noChangeArrowheads="1"/>
            </p:cNvSpPr>
            <p:nvPr/>
          </p:nvSpPr>
          <p:spPr bwMode="auto">
            <a:xfrm>
              <a:off x="3492500" y="3644900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8" name="Oval 7"/>
            <p:cNvSpPr>
              <a:spLocks noChangeArrowheads="1"/>
            </p:cNvSpPr>
            <p:nvPr/>
          </p:nvSpPr>
          <p:spPr bwMode="auto">
            <a:xfrm>
              <a:off x="4067175" y="1844675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9" name="Oval 8"/>
            <p:cNvSpPr>
              <a:spLocks noChangeArrowheads="1"/>
            </p:cNvSpPr>
            <p:nvPr/>
          </p:nvSpPr>
          <p:spPr bwMode="auto">
            <a:xfrm>
              <a:off x="4859338" y="1844675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0" name="Oval 9"/>
            <p:cNvSpPr>
              <a:spLocks noChangeArrowheads="1"/>
            </p:cNvSpPr>
            <p:nvPr/>
          </p:nvSpPr>
          <p:spPr bwMode="auto">
            <a:xfrm>
              <a:off x="3851275" y="2708275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1" name="Oval 10"/>
            <p:cNvSpPr>
              <a:spLocks noChangeArrowheads="1"/>
            </p:cNvSpPr>
            <p:nvPr/>
          </p:nvSpPr>
          <p:spPr bwMode="auto">
            <a:xfrm>
              <a:off x="4643438" y="3573463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2" name="Oval 11"/>
            <p:cNvSpPr>
              <a:spLocks noChangeArrowheads="1"/>
            </p:cNvSpPr>
            <p:nvPr/>
          </p:nvSpPr>
          <p:spPr bwMode="auto">
            <a:xfrm>
              <a:off x="5003800" y="2636838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3" name="Oval 12"/>
            <p:cNvSpPr>
              <a:spLocks noChangeArrowheads="1"/>
            </p:cNvSpPr>
            <p:nvPr/>
          </p:nvSpPr>
          <p:spPr bwMode="auto">
            <a:xfrm>
              <a:off x="4500563" y="4652963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4" name="Oval 13"/>
            <p:cNvSpPr>
              <a:spLocks noChangeArrowheads="1"/>
            </p:cNvSpPr>
            <p:nvPr/>
          </p:nvSpPr>
          <p:spPr bwMode="auto">
            <a:xfrm>
              <a:off x="5795963" y="3068638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5" name="Oval 14"/>
            <p:cNvSpPr>
              <a:spLocks noChangeArrowheads="1"/>
            </p:cNvSpPr>
            <p:nvPr/>
          </p:nvSpPr>
          <p:spPr bwMode="auto">
            <a:xfrm>
              <a:off x="5148263" y="4221163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6" name="Oval 15"/>
            <p:cNvSpPr>
              <a:spLocks noChangeArrowheads="1"/>
            </p:cNvSpPr>
            <p:nvPr/>
          </p:nvSpPr>
          <p:spPr bwMode="auto">
            <a:xfrm>
              <a:off x="5710238" y="3787775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7" name="Oval 16"/>
            <p:cNvSpPr>
              <a:spLocks noChangeArrowheads="1"/>
            </p:cNvSpPr>
            <p:nvPr/>
          </p:nvSpPr>
          <p:spPr bwMode="auto">
            <a:xfrm>
              <a:off x="6156325" y="4581525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8" name="Freeform 17"/>
            <p:cNvSpPr>
              <a:spLocks/>
            </p:cNvSpPr>
            <p:nvPr/>
          </p:nvSpPr>
          <p:spPr bwMode="auto">
            <a:xfrm>
              <a:off x="3179763" y="1844675"/>
              <a:ext cx="455612" cy="1871663"/>
            </a:xfrm>
            <a:custGeom>
              <a:avLst/>
              <a:gdLst>
                <a:gd name="T0" fmla="*/ 2147483647 w 287"/>
                <a:gd name="T1" fmla="*/ 0 h 1134"/>
                <a:gd name="T2" fmla="*/ 2147483647 w 287"/>
                <a:gd name="T3" fmla="*/ 2147483647 h 1134"/>
                <a:gd name="T4" fmla="*/ 2147483647 w 287"/>
                <a:gd name="T5" fmla="*/ 2147483647 h 1134"/>
                <a:gd name="T6" fmla="*/ 0 60000 65536"/>
                <a:gd name="T7" fmla="*/ 0 60000 65536"/>
                <a:gd name="T8" fmla="*/ 0 60000 65536"/>
                <a:gd name="T9" fmla="*/ 0 w 287"/>
                <a:gd name="T10" fmla="*/ 0 h 1134"/>
                <a:gd name="T11" fmla="*/ 287 w 287"/>
                <a:gd name="T12" fmla="*/ 1134 h 11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7" h="1134">
                  <a:moveTo>
                    <a:pt x="287" y="0"/>
                  </a:moveTo>
                  <a:cubicBezTo>
                    <a:pt x="158" y="155"/>
                    <a:pt x="30" y="310"/>
                    <a:pt x="15" y="499"/>
                  </a:cubicBezTo>
                  <a:cubicBezTo>
                    <a:pt x="0" y="688"/>
                    <a:pt x="98" y="911"/>
                    <a:pt x="197" y="1134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9" name="Freeform 18"/>
            <p:cNvSpPr>
              <a:spLocks/>
            </p:cNvSpPr>
            <p:nvPr/>
          </p:nvSpPr>
          <p:spPr bwMode="auto">
            <a:xfrm>
              <a:off x="4284663" y="3789363"/>
              <a:ext cx="358775" cy="935037"/>
            </a:xfrm>
            <a:custGeom>
              <a:avLst/>
              <a:gdLst>
                <a:gd name="T0" fmla="*/ 2147483647 w 287"/>
                <a:gd name="T1" fmla="*/ 0 h 1134"/>
                <a:gd name="T2" fmla="*/ 2147483647 w 287"/>
                <a:gd name="T3" fmla="*/ 2147483647 h 1134"/>
                <a:gd name="T4" fmla="*/ 2147483647 w 287"/>
                <a:gd name="T5" fmla="*/ 2147483647 h 1134"/>
                <a:gd name="T6" fmla="*/ 0 60000 65536"/>
                <a:gd name="T7" fmla="*/ 0 60000 65536"/>
                <a:gd name="T8" fmla="*/ 0 60000 65536"/>
                <a:gd name="T9" fmla="*/ 0 w 287"/>
                <a:gd name="T10" fmla="*/ 0 h 1134"/>
                <a:gd name="T11" fmla="*/ 287 w 287"/>
                <a:gd name="T12" fmla="*/ 1134 h 11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7" h="1134">
                  <a:moveTo>
                    <a:pt x="287" y="0"/>
                  </a:moveTo>
                  <a:cubicBezTo>
                    <a:pt x="158" y="155"/>
                    <a:pt x="30" y="310"/>
                    <a:pt x="15" y="499"/>
                  </a:cubicBezTo>
                  <a:cubicBezTo>
                    <a:pt x="0" y="688"/>
                    <a:pt x="98" y="911"/>
                    <a:pt x="197" y="113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0" name="Freeform 19"/>
            <p:cNvSpPr>
              <a:spLocks/>
            </p:cNvSpPr>
            <p:nvPr/>
          </p:nvSpPr>
          <p:spPr bwMode="auto">
            <a:xfrm>
              <a:off x="5003800" y="2060575"/>
              <a:ext cx="144463" cy="576263"/>
            </a:xfrm>
            <a:custGeom>
              <a:avLst/>
              <a:gdLst>
                <a:gd name="T0" fmla="*/ 0 w 91"/>
                <a:gd name="T1" fmla="*/ 0 h 363"/>
                <a:gd name="T2" fmla="*/ 2147483647 w 91"/>
                <a:gd name="T3" fmla="*/ 2147483647 h 363"/>
                <a:gd name="T4" fmla="*/ 2147483647 w 91"/>
                <a:gd name="T5" fmla="*/ 2147483647 h 363"/>
                <a:gd name="T6" fmla="*/ 2147483647 w 91"/>
                <a:gd name="T7" fmla="*/ 2147483647 h 3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363"/>
                <a:gd name="T14" fmla="*/ 91 w 91"/>
                <a:gd name="T15" fmla="*/ 363 h 3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363">
                  <a:moveTo>
                    <a:pt x="0" y="0"/>
                  </a:moveTo>
                  <a:cubicBezTo>
                    <a:pt x="15" y="26"/>
                    <a:pt x="31" y="53"/>
                    <a:pt x="46" y="91"/>
                  </a:cubicBezTo>
                  <a:cubicBezTo>
                    <a:pt x="61" y="129"/>
                    <a:pt x="91" y="182"/>
                    <a:pt x="91" y="227"/>
                  </a:cubicBezTo>
                  <a:cubicBezTo>
                    <a:pt x="91" y="272"/>
                    <a:pt x="68" y="317"/>
                    <a:pt x="46" y="363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1" name="Freeform 20"/>
            <p:cNvSpPr>
              <a:spLocks/>
            </p:cNvSpPr>
            <p:nvPr/>
          </p:nvSpPr>
          <p:spPr bwMode="auto">
            <a:xfrm>
              <a:off x="6011863" y="3284538"/>
              <a:ext cx="407987" cy="1296987"/>
            </a:xfrm>
            <a:custGeom>
              <a:avLst/>
              <a:gdLst>
                <a:gd name="T0" fmla="*/ 0 w 257"/>
                <a:gd name="T1" fmla="*/ 0 h 817"/>
                <a:gd name="T2" fmla="*/ 2147483647 w 257"/>
                <a:gd name="T3" fmla="*/ 2147483647 h 817"/>
                <a:gd name="T4" fmla="*/ 2147483647 w 257"/>
                <a:gd name="T5" fmla="*/ 2147483647 h 817"/>
                <a:gd name="T6" fmla="*/ 0 60000 65536"/>
                <a:gd name="T7" fmla="*/ 0 60000 65536"/>
                <a:gd name="T8" fmla="*/ 0 60000 65536"/>
                <a:gd name="T9" fmla="*/ 0 w 257"/>
                <a:gd name="T10" fmla="*/ 0 h 817"/>
                <a:gd name="T11" fmla="*/ 257 w 257"/>
                <a:gd name="T12" fmla="*/ 817 h 8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7" h="817">
                  <a:moveTo>
                    <a:pt x="0" y="0"/>
                  </a:moveTo>
                  <a:cubicBezTo>
                    <a:pt x="98" y="91"/>
                    <a:pt x="197" y="182"/>
                    <a:pt x="227" y="318"/>
                  </a:cubicBezTo>
                  <a:cubicBezTo>
                    <a:pt x="257" y="454"/>
                    <a:pt x="219" y="635"/>
                    <a:pt x="182" y="81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2" name="Line 21"/>
            <p:cNvSpPr>
              <a:spLocks noChangeShapeType="1"/>
            </p:cNvSpPr>
            <p:nvPr/>
          </p:nvSpPr>
          <p:spPr bwMode="auto">
            <a:xfrm flipH="1">
              <a:off x="3995738" y="2060575"/>
              <a:ext cx="144462" cy="64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3" name="Line 22"/>
            <p:cNvSpPr>
              <a:spLocks noChangeShapeType="1"/>
            </p:cNvSpPr>
            <p:nvPr/>
          </p:nvSpPr>
          <p:spPr bwMode="auto">
            <a:xfrm>
              <a:off x="4211638" y="2060575"/>
              <a:ext cx="504825" cy="1584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4" name="Line 23"/>
            <p:cNvSpPr>
              <a:spLocks noChangeShapeType="1"/>
            </p:cNvSpPr>
            <p:nvPr/>
          </p:nvSpPr>
          <p:spPr bwMode="auto">
            <a:xfrm>
              <a:off x="5076825" y="2852738"/>
              <a:ext cx="142875" cy="1368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5" name="Line 24"/>
            <p:cNvSpPr>
              <a:spLocks noChangeShapeType="1"/>
            </p:cNvSpPr>
            <p:nvPr/>
          </p:nvSpPr>
          <p:spPr bwMode="auto">
            <a:xfrm flipH="1">
              <a:off x="3708400" y="2060575"/>
              <a:ext cx="1223963" cy="1655763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6" name="Line 25"/>
            <p:cNvSpPr>
              <a:spLocks noChangeShapeType="1"/>
            </p:cNvSpPr>
            <p:nvPr/>
          </p:nvSpPr>
          <p:spPr bwMode="auto">
            <a:xfrm flipV="1">
              <a:off x="3708400" y="3644900"/>
              <a:ext cx="935038" cy="71438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7" name="Freeform 26"/>
            <p:cNvSpPr>
              <a:spLocks/>
            </p:cNvSpPr>
            <p:nvPr/>
          </p:nvSpPr>
          <p:spPr bwMode="auto">
            <a:xfrm>
              <a:off x="3708400" y="2984500"/>
              <a:ext cx="2087563" cy="731838"/>
            </a:xfrm>
            <a:custGeom>
              <a:avLst/>
              <a:gdLst>
                <a:gd name="T0" fmla="*/ 0 w 1315"/>
                <a:gd name="T1" fmla="*/ 2147483647 h 461"/>
                <a:gd name="T2" fmla="*/ 2147483647 w 1315"/>
                <a:gd name="T3" fmla="*/ 2147483647 h 461"/>
                <a:gd name="T4" fmla="*/ 2147483647 w 1315"/>
                <a:gd name="T5" fmla="*/ 2147483647 h 461"/>
                <a:gd name="T6" fmla="*/ 0 60000 65536"/>
                <a:gd name="T7" fmla="*/ 0 60000 65536"/>
                <a:gd name="T8" fmla="*/ 0 60000 65536"/>
                <a:gd name="T9" fmla="*/ 0 w 1315"/>
                <a:gd name="T10" fmla="*/ 0 h 461"/>
                <a:gd name="T11" fmla="*/ 1315 w 1315"/>
                <a:gd name="T12" fmla="*/ 461 h 4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15" h="461">
                  <a:moveTo>
                    <a:pt x="0" y="461"/>
                  </a:moveTo>
                  <a:cubicBezTo>
                    <a:pt x="208" y="283"/>
                    <a:pt x="416" y="106"/>
                    <a:pt x="635" y="53"/>
                  </a:cubicBezTo>
                  <a:cubicBezTo>
                    <a:pt x="854" y="0"/>
                    <a:pt x="1084" y="72"/>
                    <a:pt x="1315" y="1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8" name="Line 27"/>
            <p:cNvSpPr>
              <a:spLocks noChangeShapeType="1"/>
            </p:cNvSpPr>
            <p:nvPr/>
          </p:nvSpPr>
          <p:spPr bwMode="auto">
            <a:xfrm>
              <a:off x="4211638" y="1989138"/>
              <a:ext cx="865187" cy="719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9" name="Line 28"/>
            <p:cNvSpPr>
              <a:spLocks noChangeShapeType="1"/>
            </p:cNvSpPr>
            <p:nvPr/>
          </p:nvSpPr>
          <p:spPr bwMode="auto">
            <a:xfrm>
              <a:off x="5148263" y="2852738"/>
              <a:ext cx="576262" cy="936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0" name="Line 29"/>
            <p:cNvSpPr>
              <a:spLocks noChangeShapeType="1"/>
            </p:cNvSpPr>
            <p:nvPr/>
          </p:nvSpPr>
          <p:spPr bwMode="auto">
            <a:xfrm flipV="1">
              <a:off x="5364163" y="3933825"/>
              <a:ext cx="360362" cy="358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1" name="Line 30"/>
            <p:cNvSpPr>
              <a:spLocks noChangeShapeType="1"/>
            </p:cNvSpPr>
            <p:nvPr/>
          </p:nvSpPr>
          <p:spPr bwMode="auto">
            <a:xfrm>
              <a:off x="5867400" y="4005263"/>
              <a:ext cx="360363" cy="5762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2" name="Line 31"/>
            <p:cNvSpPr>
              <a:spLocks noChangeShapeType="1"/>
            </p:cNvSpPr>
            <p:nvPr/>
          </p:nvSpPr>
          <p:spPr bwMode="auto">
            <a:xfrm flipV="1">
              <a:off x="4716463" y="4365625"/>
              <a:ext cx="431800" cy="358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3" name="Line 32"/>
            <p:cNvSpPr>
              <a:spLocks noChangeShapeType="1"/>
            </p:cNvSpPr>
            <p:nvPr/>
          </p:nvSpPr>
          <p:spPr bwMode="auto">
            <a:xfrm>
              <a:off x="3635375" y="3860800"/>
              <a:ext cx="865188" cy="936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4" name="Freeform 33"/>
            <p:cNvSpPr>
              <a:spLocks/>
            </p:cNvSpPr>
            <p:nvPr/>
          </p:nvSpPr>
          <p:spPr bwMode="auto">
            <a:xfrm>
              <a:off x="5003800" y="2060575"/>
              <a:ext cx="576263" cy="2160588"/>
            </a:xfrm>
            <a:custGeom>
              <a:avLst/>
              <a:gdLst>
                <a:gd name="T0" fmla="*/ 0 w 469"/>
                <a:gd name="T1" fmla="*/ 0 h 1361"/>
                <a:gd name="T2" fmla="*/ 2147483647 w 469"/>
                <a:gd name="T3" fmla="*/ 2147483647 h 1361"/>
                <a:gd name="T4" fmla="*/ 2147483647 w 469"/>
                <a:gd name="T5" fmla="*/ 2147483647 h 1361"/>
                <a:gd name="T6" fmla="*/ 2147483647 w 469"/>
                <a:gd name="T7" fmla="*/ 2147483647 h 13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9"/>
                <a:gd name="T13" fmla="*/ 0 h 1361"/>
                <a:gd name="T14" fmla="*/ 469 w 469"/>
                <a:gd name="T15" fmla="*/ 1361 h 13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9" h="1361">
                  <a:moveTo>
                    <a:pt x="0" y="0"/>
                  </a:moveTo>
                  <a:cubicBezTo>
                    <a:pt x="7" y="0"/>
                    <a:pt x="15" y="0"/>
                    <a:pt x="91" y="91"/>
                  </a:cubicBezTo>
                  <a:cubicBezTo>
                    <a:pt x="167" y="182"/>
                    <a:pt x="439" y="332"/>
                    <a:pt x="454" y="544"/>
                  </a:cubicBezTo>
                  <a:cubicBezTo>
                    <a:pt x="469" y="756"/>
                    <a:pt x="325" y="1058"/>
                    <a:pt x="182" y="136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5" name="Line 34"/>
            <p:cNvSpPr>
              <a:spLocks noChangeShapeType="1"/>
            </p:cNvSpPr>
            <p:nvPr/>
          </p:nvSpPr>
          <p:spPr bwMode="auto">
            <a:xfrm>
              <a:off x="4067175" y="2852738"/>
              <a:ext cx="1657350" cy="10080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6" name="Line 35"/>
            <p:cNvSpPr>
              <a:spLocks noChangeShapeType="1"/>
            </p:cNvSpPr>
            <p:nvPr/>
          </p:nvSpPr>
          <p:spPr bwMode="auto">
            <a:xfrm flipV="1">
              <a:off x="4716463" y="4652963"/>
              <a:ext cx="1439862" cy="1444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7" name="Line 36"/>
            <p:cNvSpPr>
              <a:spLocks noChangeShapeType="1"/>
            </p:cNvSpPr>
            <p:nvPr/>
          </p:nvSpPr>
          <p:spPr bwMode="auto">
            <a:xfrm>
              <a:off x="3708400" y="1844675"/>
              <a:ext cx="215900" cy="86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8" name="Line 37"/>
            <p:cNvSpPr>
              <a:spLocks noChangeShapeType="1"/>
            </p:cNvSpPr>
            <p:nvPr/>
          </p:nvSpPr>
          <p:spPr bwMode="auto">
            <a:xfrm>
              <a:off x="3708400" y="1844675"/>
              <a:ext cx="358775" cy="144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9" name="Freeform 38"/>
            <p:cNvSpPr>
              <a:spLocks/>
            </p:cNvSpPr>
            <p:nvPr/>
          </p:nvSpPr>
          <p:spPr bwMode="auto">
            <a:xfrm>
              <a:off x="3779838" y="1604963"/>
              <a:ext cx="1152525" cy="239712"/>
            </a:xfrm>
            <a:custGeom>
              <a:avLst/>
              <a:gdLst>
                <a:gd name="T0" fmla="*/ 0 w 726"/>
                <a:gd name="T1" fmla="*/ 2147483647 h 151"/>
                <a:gd name="T2" fmla="*/ 2147483647 w 726"/>
                <a:gd name="T3" fmla="*/ 2147483647 h 151"/>
                <a:gd name="T4" fmla="*/ 2147483647 w 726"/>
                <a:gd name="T5" fmla="*/ 2147483647 h 151"/>
                <a:gd name="T6" fmla="*/ 0 60000 65536"/>
                <a:gd name="T7" fmla="*/ 0 60000 65536"/>
                <a:gd name="T8" fmla="*/ 0 60000 65536"/>
                <a:gd name="T9" fmla="*/ 0 w 726"/>
                <a:gd name="T10" fmla="*/ 0 h 151"/>
                <a:gd name="T11" fmla="*/ 726 w 726"/>
                <a:gd name="T12" fmla="*/ 151 h 1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6" h="151">
                  <a:moveTo>
                    <a:pt x="0" y="60"/>
                  </a:moveTo>
                  <a:cubicBezTo>
                    <a:pt x="121" y="30"/>
                    <a:pt x="242" y="0"/>
                    <a:pt x="363" y="15"/>
                  </a:cubicBezTo>
                  <a:cubicBezTo>
                    <a:pt x="484" y="30"/>
                    <a:pt x="605" y="90"/>
                    <a:pt x="726" y="151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0" name="Line 39"/>
            <p:cNvSpPr>
              <a:spLocks noChangeShapeType="1"/>
            </p:cNvSpPr>
            <p:nvPr/>
          </p:nvSpPr>
          <p:spPr bwMode="auto">
            <a:xfrm flipH="1">
              <a:off x="3708400" y="2924175"/>
              <a:ext cx="215900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1" name="Freeform 40"/>
            <p:cNvSpPr>
              <a:spLocks/>
            </p:cNvSpPr>
            <p:nvPr/>
          </p:nvSpPr>
          <p:spPr bwMode="auto">
            <a:xfrm>
              <a:off x="5076825" y="2060575"/>
              <a:ext cx="1439863" cy="2520950"/>
            </a:xfrm>
            <a:custGeom>
              <a:avLst/>
              <a:gdLst>
                <a:gd name="T0" fmla="*/ 0 w 793"/>
                <a:gd name="T1" fmla="*/ 0 h 1542"/>
                <a:gd name="T2" fmla="*/ 2147483647 w 793"/>
                <a:gd name="T3" fmla="*/ 2147483647 h 1542"/>
                <a:gd name="T4" fmla="*/ 2147483647 w 793"/>
                <a:gd name="T5" fmla="*/ 2147483647 h 1542"/>
                <a:gd name="T6" fmla="*/ 0 60000 65536"/>
                <a:gd name="T7" fmla="*/ 0 60000 65536"/>
                <a:gd name="T8" fmla="*/ 0 60000 65536"/>
                <a:gd name="T9" fmla="*/ 0 w 793"/>
                <a:gd name="T10" fmla="*/ 0 h 1542"/>
                <a:gd name="T11" fmla="*/ 793 w 793"/>
                <a:gd name="T12" fmla="*/ 1542 h 15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93" h="1542">
                  <a:moveTo>
                    <a:pt x="0" y="0"/>
                  </a:moveTo>
                  <a:cubicBezTo>
                    <a:pt x="283" y="75"/>
                    <a:pt x="567" y="151"/>
                    <a:pt x="680" y="408"/>
                  </a:cubicBezTo>
                  <a:cubicBezTo>
                    <a:pt x="793" y="665"/>
                    <a:pt x="736" y="1103"/>
                    <a:pt x="680" y="1542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2" name="Oval 41"/>
            <p:cNvSpPr>
              <a:spLocks noChangeArrowheads="1"/>
            </p:cNvSpPr>
            <p:nvPr/>
          </p:nvSpPr>
          <p:spPr bwMode="auto">
            <a:xfrm>
              <a:off x="3563938" y="1628775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3" name="Oval 42"/>
            <p:cNvSpPr>
              <a:spLocks noChangeArrowheads="1"/>
            </p:cNvSpPr>
            <p:nvPr/>
          </p:nvSpPr>
          <p:spPr bwMode="auto">
            <a:xfrm>
              <a:off x="6156325" y="4581525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4" name="Oval 43"/>
            <p:cNvSpPr>
              <a:spLocks noChangeArrowheads="1"/>
            </p:cNvSpPr>
            <p:nvPr/>
          </p:nvSpPr>
          <p:spPr bwMode="auto">
            <a:xfrm>
              <a:off x="3492500" y="3644900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5" name="Oval 44"/>
            <p:cNvSpPr>
              <a:spLocks noChangeArrowheads="1"/>
            </p:cNvSpPr>
            <p:nvPr/>
          </p:nvSpPr>
          <p:spPr bwMode="auto">
            <a:xfrm>
              <a:off x="4643438" y="3573463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6" name="Oval 45"/>
            <p:cNvSpPr>
              <a:spLocks noChangeArrowheads="1"/>
            </p:cNvSpPr>
            <p:nvPr/>
          </p:nvSpPr>
          <p:spPr bwMode="auto">
            <a:xfrm>
              <a:off x="4859338" y="1844675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7" name="Oval 46"/>
            <p:cNvSpPr>
              <a:spLocks noChangeArrowheads="1"/>
            </p:cNvSpPr>
            <p:nvPr/>
          </p:nvSpPr>
          <p:spPr bwMode="auto">
            <a:xfrm>
              <a:off x="5003800" y="2624138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8" name="Freeform 47"/>
            <p:cNvSpPr>
              <a:spLocks/>
            </p:cNvSpPr>
            <p:nvPr/>
          </p:nvSpPr>
          <p:spPr bwMode="auto">
            <a:xfrm>
              <a:off x="3635375" y="3860800"/>
              <a:ext cx="2592388" cy="1441450"/>
            </a:xfrm>
            <a:custGeom>
              <a:avLst/>
              <a:gdLst>
                <a:gd name="T0" fmla="*/ 0 w 1633"/>
                <a:gd name="T1" fmla="*/ 0 h 862"/>
                <a:gd name="T2" fmla="*/ 2147483647 w 1633"/>
                <a:gd name="T3" fmla="*/ 2147483647 h 862"/>
                <a:gd name="T4" fmla="*/ 2147483647 w 1633"/>
                <a:gd name="T5" fmla="*/ 2147483647 h 862"/>
                <a:gd name="T6" fmla="*/ 0 60000 65536"/>
                <a:gd name="T7" fmla="*/ 0 60000 65536"/>
                <a:gd name="T8" fmla="*/ 0 60000 65536"/>
                <a:gd name="T9" fmla="*/ 0 w 1633"/>
                <a:gd name="T10" fmla="*/ 0 h 862"/>
                <a:gd name="T11" fmla="*/ 1633 w 1633"/>
                <a:gd name="T12" fmla="*/ 862 h 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3" h="862">
                  <a:moveTo>
                    <a:pt x="0" y="0"/>
                  </a:moveTo>
                  <a:cubicBezTo>
                    <a:pt x="68" y="340"/>
                    <a:pt x="137" y="680"/>
                    <a:pt x="409" y="771"/>
                  </a:cubicBezTo>
                  <a:cubicBezTo>
                    <a:pt x="681" y="862"/>
                    <a:pt x="1157" y="703"/>
                    <a:pt x="1633" y="544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9" name="Line 48"/>
            <p:cNvSpPr>
              <a:spLocks noChangeShapeType="1"/>
            </p:cNvSpPr>
            <p:nvPr/>
          </p:nvSpPr>
          <p:spPr bwMode="auto">
            <a:xfrm flipH="1">
              <a:off x="4787900" y="2852738"/>
              <a:ext cx="288925" cy="720725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0" name="Freeform 49"/>
            <p:cNvSpPr>
              <a:spLocks/>
            </p:cNvSpPr>
            <p:nvPr/>
          </p:nvSpPr>
          <p:spPr bwMode="auto">
            <a:xfrm>
              <a:off x="5148263" y="2852738"/>
              <a:ext cx="1152525" cy="1728787"/>
            </a:xfrm>
            <a:custGeom>
              <a:avLst/>
              <a:gdLst>
                <a:gd name="T0" fmla="*/ 0 w 726"/>
                <a:gd name="T1" fmla="*/ 0 h 1089"/>
                <a:gd name="T2" fmla="*/ 2147483647 w 726"/>
                <a:gd name="T3" fmla="*/ 2147483647 h 1089"/>
                <a:gd name="T4" fmla="*/ 2147483647 w 726"/>
                <a:gd name="T5" fmla="*/ 2147483647 h 1089"/>
                <a:gd name="T6" fmla="*/ 0 60000 65536"/>
                <a:gd name="T7" fmla="*/ 0 60000 65536"/>
                <a:gd name="T8" fmla="*/ 0 60000 65536"/>
                <a:gd name="T9" fmla="*/ 0 w 726"/>
                <a:gd name="T10" fmla="*/ 0 h 1089"/>
                <a:gd name="T11" fmla="*/ 726 w 726"/>
                <a:gd name="T12" fmla="*/ 1089 h 10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6" h="1089">
                  <a:moveTo>
                    <a:pt x="0" y="0"/>
                  </a:moveTo>
                  <a:cubicBezTo>
                    <a:pt x="211" y="158"/>
                    <a:pt x="423" y="317"/>
                    <a:pt x="544" y="499"/>
                  </a:cubicBezTo>
                  <a:cubicBezTo>
                    <a:pt x="665" y="681"/>
                    <a:pt x="695" y="885"/>
                    <a:pt x="726" y="108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1" name="Line 50"/>
            <p:cNvSpPr>
              <a:spLocks noChangeShapeType="1"/>
            </p:cNvSpPr>
            <p:nvPr/>
          </p:nvSpPr>
          <p:spPr bwMode="auto">
            <a:xfrm flipH="1">
              <a:off x="4716463" y="2060575"/>
              <a:ext cx="287337" cy="1512888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2" name="Oval 53"/>
            <p:cNvSpPr>
              <a:spLocks noChangeArrowheads="1"/>
            </p:cNvSpPr>
            <p:nvPr/>
          </p:nvSpPr>
          <p:spPr bwMode="auto">
            <a:xfrm>
              <a:off x="6156325" y="4581525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3" name="Oval 54"/>
            <p:cNvSpPr>
              <a:spLocks noChangeArrowheads="1"/>
            </p:cNvSpPr>
            <p:nvPr/>
          </p:nvSpPr>
          <p:spPr bwMode="auto">
            <a:xfrm>
              <a:off x="5003800" y="2636838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4" name="Oval 55"/>
            <p:cNvSpPr>
              <a:spLocks noChangeArrowheads="1"/>
            </p:cNvSpPr>
            <p:nvPr/>
          </p:nvSpPr>
          <p:spPr bwMode="auto">
            <a:xfrm>
              <a:off x="3492500" y="36322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1954426" y="1523329"/>
            <a:ext cx="11889963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2911" tIns="96455" rIns="192911" bIns="96455">
            <a:spAutoFit/>
          </a:bodyPr>
          <a:lstStyle/>
          <a:p>
            <a:r>
              <a:rPr lang="en-US" dirty="0"/>
              <a:t>Tell me the object </a:t>
            </a:r>
            <a:r>
              <a:rPr lang="en-US" b="1" dirty="0"/>
              <a:t>shape</a:t>
            </a:r>
          </a:p>
          <a:p>
            <a:r>
              <a:rPr lang="en-US" dirty="0"/>
              <a:t> </a:t>
            </a:r>
            <a:r>
              <a:rPr lang="en-US" dirty="0" smtClean="0"/>
              <a:t>for the </a:t>
            </a:r>
            <a:r>
              <a:rPr lang="en-US" dirty="0"/>
              <a:t>following list of 5 items:</a:t>
            </a:r>
          </a:p>
        </p:txBody>
      </p:sp>
      <p:sp>
        <p:nvSpPr>
          <p:cNvPr id="32775" name="Rectangle 57"/>
          <p:cNvSpPr>
            <a:spLocks noChangeArrowheads="1"/>
          </p:cNvSpPr>
          <p:nvPr/>
        </p:nvSpPr>
        <p:spPr bwMode="auto">
          <a:xfrm>
            <a:off x="2974779" y="3651321"/>
            <a:ext cx="2385824" cy="1277118"/>
          </a:xfrm>
          <a:prstGeom prst="rect">
            <a:avLst/>
          </a:prstGeom>
          <a:solidFill>
            <a:srgbClr val="3550FE"/>
          </a:solidFill>
          <a:ln w="9525" algn="ctr">
            <a:solidFill>
              <a:srgbClr val="3550FE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2776" name="Oval 58"/>
          <p:cNvSpPr>
            <a:spLocks noChangeArrowheads="1"/>
          </p:cNvSpPr>
          <p:nvPr/>
        </p:nvSpPr>
        <p:spPr bwMode="auto">
          <a:xfrm>
            <a:off x="3147339" y="5311011"/>
            <a:ext cx="1699336" cy="1274306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2777" name="Isosceles Triangle 59"/>
          <p:cNvSpPr>
            <a:spLocks noChangeArrowheads="1"/>
          </p:cNvSpPr>
          <p:nvPr/>
        </p:nvSpPr>
        <p:spPr bwMode="auto">
          <a:xfrm>
            <a:off x="3316147" y="6970702"/>
            <a:ext cx="1703088" cy="1400892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2778" name="Rectangle 60"/>
          <p:cNvSpPr>
            <a:spLocks noChangeArrowheads="1"/>
          </p:cNvSpPr>
          <p:nvPr/>
        </p:nvSpPr>
        <p:spPr bwMode="auto">
          <a:xfrm>
            <a:off x="3316147" y="9010154"/>
            <a:ext cx="1703088" cy="1147718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2779" name="Right Arrow 62"/>
          <p:cNvSpPr>
            <a:spLocks noChangeArrowheads="1"/>
          </p:cNvSpPr>
          <p:nvPr/>
        </p:nvSpPr>
        <p:spPr bwMode="auto">
          <a:xfrm>
            <a:off x="3316146" y="10669845"/>
            <a:ext cx="1871898" cy="891731"/>
          </a:xfrm>
          <a:prstGeom prst="rightArrow">
            <a:avLst>
              <a:gd name="adj1" fmla="val 50000"/>
              <a:gd name="adj2" fmla="val 50088"/>
            </a:avLst>
          </a:prstGeom>
          <a:solidFill>
            <a:srgbClr val="3550FE"/>
          </a:solidFill>
          <a:ln w="9525" algn="ctr">
            <a:solidFill>
              <a:srgbClr val="3550FE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1954426" y="1482471"/>
            <a:ext cx="10190350" cy="224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Tell me the </a:t>
            </a:r>
            <a:r>
              <a:rPr lang="en-US" sz="7600" b="1" dirty="0"/>
              <a:t>color </a:t>
            </a:r>
            <a:endParaRPr lang="en-US" b="1" dirty="0"/>
          </a:p>
          <a:p>
            <a:r>
              <a:rPr lang="en-US" dirty="0" smtClean="0"/>
              <a:t>for </a:t>
            </a:r>
            <a:r>
              <a:rPr lang="en-US" dirty="0"/>
              <a:t>the following list of 5 items:</a:t>
            </a:r>
          </a:p>
        </p:txBody>
      </p:sp>
      <p:sp>
        <p:nvSpPr>
          <p:cNvPr id="32781" name="TextBox 61"/>
          <p:cNvSpPr txBox="1">
            <a:spLocks noChangeArrowheads="1"/>
          </p:cNvSpPr>
          <p:nvPr/>
        </p:nvSpPr>
        <p:spPr bwMode="auto">
          <a:xfrm>
            <a:off x="9952190" y="6585318"/>
            <a:ext cx="7833935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be as fast as possible: </a:t>
            </a:r>
          </a:p>
        </p:txBody>
      </p:sp>
      <p:sp>
        <p:nvSpPr>
          <p:cNvPr id="63" name="Rectangle 62"/>
          <p:cNvSpPr/>
          <p:nvPr/>
        </p:nvSpPr>
        <p:spPr bwMode="auto">
          <a:xfrm>
            <a:off x="9952189" y="8371593"/>
            <a:ext cx="10548643" cy="38538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92911" tIns="96455" rIns="192911" bIns="96455"/>
          <a:lstStyle/>
          <a:p>
            <a:pPr>
              <a:defRPr/>
            </a:pPr>
            <a:endParaRPr lang="en-US"/>
          </a:p>
        </p:txBody>
      </p:sp>
      <p:sp>
        <p:nvSpPr>
          <p:cNvPr id="32783" name="Rectangle 64"/>
          <p:cNvSpPr>
            <a:spLocks noChangeArrowheads="1"/>
          </p:cNvSpPr>
          <p:nvPr/>
        </p:nvSpPr>
        <p:spPr bwMode="auto">
          <a:xfrm>
            <a:off x="9952189" y="8371593"/>
            <a:ext cx="10548643" cy="38538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cxnSp>
        <p:nvCxnSpPr>
          <p:cNvPr id="32784" name="Straight Arrow Connector 66"/>
          <p:cNvCxnSpPr>
            <a:cxnSpLocks noChangeShapeType="1"/>
          </p:cNvCxnSpPr>
          <p:nvPr/>
        </p:nvCxnSpPr>
        <p:spPr bwMode="auto">
          <a:xfrm>
            <a:off x="9952190" y="9266139"/>
            <a:ext cx="10721203" cy="281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2785" name="TextBox 67"/>
          <p:cNvSpPr txBox="1">
            <a:spLocks noChangeArrowheads="1"/>
          </p:cNvSpPr>
          <p:nvPr/>
        </p:nvSpPr>
        <p:spPr bwMode="auto">
          <a:xfrm>
            <a:off x="18118759" y="9266139"/>
            <a:ext cx="1771378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4" grpId="0"/>
      <p:bldP spid="6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13864790" y="590738"/>
            <a:ext cx="6013328" cy="4723087"/>
            <a:chOff x="3179763" y="1604963"/>
            <a:chExt cx="3336925" cy="3697287"/>
          </a:xfrm>
        </p:grpSpPr>
        <p:sp>
          <p:nvSpPr>
            <p:cNvPr id="33807" name="Oval 5"/>
            <p:cNvSpPr>
              <a:spLocks noChangeArrowheads="1"/>
            </p:cNvSpPr>
            <p:nvPr/>
          </p:nvSpPr>
          <p:spPr bwMode="auto">
            <a:xfrm>
              <a:off x="3551238" y="1628775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8" name="Oval 6"/>
            <p:cNvSpPr>
              <a:spLocks noChangeArrowheads="1"/>
            </p:cNvSpPr>
            <p:nvPr/>
          </p:nvSpPr>
          <p:spPr bwMode="auto">
            <a:xfrm>
              <a:off x="3492500" y="3644900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9" name="Oval 7"/>
            <p:cNvSpPr>
              <a:spLocks noChangeArrowheads="1"/>
            </p:cNvSpPr>
            <p:nvPr/>
          </p:nvSpPr>
          <p:spPr bwMode="auto">
            <a:xfrm>
              <a:off x="4067175" y="1844675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0" name="Oval 8"/>
            <p:cNvSpPr>
              <a:spLocks noChangeArrowheads="1"/>
            </p:cNvSpPr>
            <p:nvPr/>
          </p:nvSpPr>
          <p:spPr bwMode="auto">
            <a:xfrm>
              <a:off x="4859338" y="1844675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1" name="Oval 9"/>
            <p:cNvSpPr>
              <a:spLocks noChangeArrowheads="1"/>
            </p:cNvSpPr>
            <p:nvPr/>
          </p:nvSpPr>
          <p:spPr bwMode="auto">
            <a:xfrm>
              <a:off x="3851275" y="2708275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2" name="Oval 10"/>
            <p:cNvSpPr>
              <a:spLocks noChangeArrowheads="1"/>
            </p:cNvSpPr>
            <p:nvPr/>
          </p:nvSpPr>
          <p:spPr bwMode="auto">
            <a:xfrm>
              <a:off x="4643438" y="3573463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3" name="Oval 11"/>
            <p:cNvSpPr>
              <a:spLocks noChangeArrowheads="1"/>
            </p:cNvSpPr>
            <p:nvPr/>
          </p:nvSpPr>
          <p:spPr bwMode="auto">
            <a:xfrm>
              <a:off x="5003800" y="2636838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4" name="Oval 12"/>
            <p:cNvSpPr>
              <a:spLocks noChangeArrowheads="1"/>
            </p:cNvSpPr>
            <p:nvPr/>
          </p:nvSpPr>
          <p:spPr bwMode="auto">
            <a:xfrm>
              <a:off x="4500563" y="4652963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5" name="Oval 13"/>
            <p:cNvSpPr>
              <a:spLocks noChangeArrowheads="1"/>
            </p:cNvSpPr>
            <p:nvPr/>
          </p:nvSpPr>
          <p:spPr bwMode="auto">
            <a:xfrm>
              <a:off x="5795963" y="3068638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6" name="Oval 14"/>
            <p:cNvSpPr>
              <a:spLocks noChangeArrowheads="1"/>
            </p:cNvSpPr>
            <p:nvPr/>
          </p:nvSpPr>
          <p:spPr bwMode="auto">
            <a:xfrm>
              <a:off x="5148263" y="4221163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7" name="Oval 15"/>
            <p:cNvSpPr>
              <a:spLocks noChangeArrowheads="1"/>
            </p:cNvSpPr>
            <p:nvPr/>
          </p:nvSpPr>
          <p:spPr bwMode="auto">
            <a:xfrm>
              <a:off x="5710238" y="3787775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8" name="Oval 16"/>
            <p:cNvSpPr>
              <a:spLocks noChangeArrowheads="1"/>
            </p:cNvSpPr>
            <p:nvPr/>
          </p:nvSpPr>
          <p:spPr bwMode="auto">
            <a:xfrm>
              <a:off x="6156325" y="4581525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9" name="Freeform 17"/>
            <p:cNvSpPr>
              <a:spLocks/>
            </p:cNvSpPr>
            <p:nvPr/>
          </p:nvSpPr>
          <p:spPr bwMode="auto">
            <a:xfrm>
              <a:off x="3179763" y="1844675"/>
              <a:ext cx="455612" cy="1871663"/>
            </a:xfrm>
            <a:custGeom>
              <a:avLst/>
              <a:gdLst>
                <a:gd name="T0" fmla="*/ 2147483647 w 287"/>
                <a:gd name="T1" fmla="*/ 0 h 1134"/>
                <a:gd name="T2" fmla="*/ 2147483647 w 287"/>
                <a:gd name="T3" fmla="*/ 2147483647 h 1134"/>
                <a:gd name="T4" fmla="*/ 2147483647 w 287"/>
                <a:gd name="T5" fmla="*/ 2147483647 h 1134"/>
                <a:gd name="T6" fmla="*/ 0 60000 65536"/>
                <a:gd name="T7" fmla="*/ 0 60000 65536"/>
                <a:gd name="T8" fmla="*/ 0 60000 65536"/>
                <a:gd name="T9" fmla="*/ 0 w 287"/>
                <a:gd name="T10" fmla="*/ 0 h 1134"/>
                <a:gd name="T11" fmla="*/ 287 w 287"/>
                <a:gd name="T12" fmla="*/ 1134 h 11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7" h="1134">
                  <a:moveTo>
                    <a:pt x="287" y="0"/>
                  </a:moveTo>
                  <a:cubicBezTo>
                    <a:pt x="158" y="155"/>
                    <a:pt x="30" y="310"/>
                    <a:pt x="15" y="499"/>
                  </a:cubicBezTo>
                  <a:cubicBezTo>
                    <a:pt x="0" y="688"/>
                    <a:pt x="98" y="911"/>
                    <a:pt x="197" y="1134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0" name="Freeform 18"/>
            <p:cNvSpPr>
              <a:spLocks/>
            </p:cNvSpPr>
            <p:nvPr/>
          </p:nvSpPr>
          <p:spPr bwMode="auto">
            <a:xfrm>
              <a:off x="4284663" y="3789363"/>
              <a:ext cx="358775" cy="935037"/>
            </a:xfrm>
            <a:custGeom>
              <a:avLst/>
              <a:gdLst>
                <a:gd name="T0" fmla="*/ 2147483647 w 287"/>
                <a:gd name="T1" fmla="*/ 0 h 1134"/>
                <a:gd name="T2" fmla="*/ 2147483647 w 287"/>
                <a:gd name="T3" fmla="*/ 2147483647 h 1134"/>
                <a:gd name="T4" fmla="*/ 2147483647 w 287"/>
                <a:gd name="T5" fmla="*/ 2147483647 h 1134"/>
                <a:gd name="T6" fmla="*/ 0 60000 65536"/>
                <a:gd name="T7" fmla="*/ 0 60000 65536"/>
                <a:gd name="T8" fmla="*/ 0 60000 65536"/>
                <a:gd name="T9" fmla="*/ 0 w 287"/>
                <a:gd name="T10" fmla="*/ 0 h 1134"/>
                <a:gd name="T11" fmla="*/ 287 w 287"/>
                <a:gd name="T12" fmla="*/ 1134 h 11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7" h="1134">
                  <a:moveTo>
                    <a:pt x="287" y="0"/>
                  </a:moveTo>
                  <a:cubicBezTo>
                    <a:pt x="158" y="155"/>
                    <a:pt x="30" y="310"/>
                    <a:pt x="15" y="499"/>
                  </a:cubicBezTo>
                  <a:cubicBezTo>
                    <a:pt x="0" y="688"/>
                    <a:pt x="98" y="911"/>
                    <a:pt x="197" y="113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1" name="Freeform 19"/>
            <p:cNvSpPr>
              <a:spLocks/>
            </p:cNvSpPr>
            <p:nvPr/>
          </p:nvSpPr>
          <p:spPr bwMode="auto">
            <a:xfrm>
              <a:off x="5003800" y="2060575"/>
              <a:ext cx="144463" cy="576263"/>
            </a:xfrm>
            <a:custGeom>
              <a:avLst/>
              <a:gdLst>
                <a:gd name="T0" fmla="*/ 0 w 91"/>
                <a:gd name="T1" fmla="*/ 0 h 363"/>
                <a:gd name="T2" fmla="*/ 2147483647 w 91"/>
                <a:gd name="T3" fmla="*/ 2147483647 h 363"/>
                <a:gd name="T4" fmla="*/ 2147483647 w 91"/>
                <a:gd name="T5" fmla="*/ 2147483647 h 363"/>
                <a:gd name="T6" fmla="*/ 2147483647 w 91"/>
                <a:gd name="T7" fmla="*/ 2147483647 h 3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363"/>
                <a:gd name="T14" fmla="*/ 91 w 91"/>
                <a:gd name="T15" fmla="*/ 363 h 3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363">
                  <a:moveTo>
                    <a:pt x="0" y="0"/>
                  </a:moveTo>
                  <a:cubicBezTo>
                    <a:pt x="15" y="26"/>
                    <a:pt x="31" y="53"/>
                    <a:pt x="46" y="91"/>
                  </a:cubicBezTo>
                  <a:cubicBezTo>
                    <a:pt x="61" y="129"/>
                    <a:pt x="91" y="182"/>
                    <a:pt x="91" y="227"/>
                  </a:cubicBezTo>
                  <a:cubicBezTo>
                    <a:pt x="91" y="272"/>
                    <a:pt x="68" y="317"/>
                    <a:pt x="46" y="363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2" name="Freeform 20"/>
            <p:cNvSpPr>
              <a:spLocks/>
            </p:cNvSpPr>
            <p:nvPr/>
          </p:nvSpPr>
          <p:spPr bwMode="auto">
            <a:xfrm>
              <a:off x="6011863" y="3284538"/>
              <a:ext cx="407987" cy="1296987"/>
            </a:xfrm>
            <a:custGeom>
              <a:avLst/>
              <a:gdLst>
                <a:gd name="T0" fmla="*/ 0 w 257"/>
                <a:gd name="T1" fmla="*/ 0 h 817"/>
                <a:gd name="T2" fmla="*/ 2147483647 w 257"/>
                <a:gd name="T3" fmla="*/ 2147483647 h 817"/>
                <a:gd name="T4" fmla="*/ 2147483647 w 257"/>
                <a:gd name="T5" fmla="*/ 2147483647 h 817"/>
                <a:gd name="T6" fmla="*/ 0 60000 65536"/>
                <a:gd name="T7" fmla="*/ 0 60000 65536"/>
                <a:gd name="T8" fmla="*/ 0 60000 65536"/>
                <a:gd name="T9" fmla="*/ 0 w 257"/>
                <a:gd name="T10" fmla="*/ 0 h 817"/>
                <a:gd name="T11" fmla="*/ 257 w 257"/>
                <a:gd name="T12" fmla="*/ 817 h 8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7" h="817">
                  <a:moveTo>
                    <a:pt x="0" y="0"/>
                  </a:moveTo>
                  <a:cubicBezTo>
                    <a:pt x="98" y="91"/>
                    <a:pt x="197" y="182"/>
                    <a:pt x="227" y="318"/>
                  </a:cubicBezTo>
                  <a:cubicBezTo>
                    <a:pt x="257" y="454"/>
                    <a:pt x="219" y="635"/>
                    <a:pt x="182" y="81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3" name="Line 21"/>
            <p:cNvSpPr>
              <a:spLocks noChangeShapeType="1"/>
            </p:cNvSpPr>
            <p:nvPr/>
          </p:nvSpPr>
          <p:spPr bwMode="auto">
            <a:xfrm flipH="1">
              <a:off x="3995738" y="2060575"/>
              <a:ext cx="144462" cy="64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4" name="Line 22"/>
            <p:cNvSpPr>
              <a:spLocks noChangeShapeType="1"/>
            </p:cNvSpPr>
            <p:nvPr/>
          </p:nvSpPr>
          <p:spPr bwMode="auto">
            <a:xfrm>
              <a:off x="4211638" y="2060575"/>
              <a:ext cx="504825" cy="1584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5" name="Line 23"/>
            <p:cNvSpPr>
              <a:spLocks noChangeShapeType="1"/>
            </p:cNvSpPr>
            <p:nvPr/>
          </p:nvSpPr>
          <p:spPr bwMode="auto">
            <a:xfrm>
              <a:off x="5076825" y="2852738"/>
              <a:ext cx="142875" cy="1368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6" name="Line 24"/>
            <p:cNvSpPr>
              <a:spLocks noChangeShapeType="1"/>
            </p:cNvSpPr>
            <p:nvPr/>
          </p:nvSpPr>
          <p:spPr bwMode="auto">
            <a:xfrm flipH="1">
              <a:off x="3708400" y="2060575"/>
              <a:ext cx="1223963" cy="1655763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7" name="Line 25"/>
            <p:cNvSpPr>
              <a:spLocks noChangeShapeType="1"/>
            </p:cNvSpPr>
            <p:nvPr/>
          </p:nvSpPr>
          <p:spPr bwMode="auto">
            <a:xfrm flipV="1">
              <a:off x="3708400" y="3644900"/>
              <a:ext cx="935038" cy="71438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8" name="Freeform 26"/>
            <p:cNvSpPr>
              <a:spLocks/>
            </p:cNvSpPr>
            <p:nvPr/>
          </p:nvSpPr>
          <p:spPr bwMode="auto">
            <a:xfrm>
              <a:off x="3708400" y="2984500"/>
              <a:ext cx="2087563" cy="731838"/>
            </a:xfrm>
            <a:custGeom>
              <a:avLst/>
              <a:gdLst>
                <a:gd name="T0" fmla="*/ 0 w 1315"/>
                <a:gd name="T1" fmla="*/ 2147483647 h 461"/>
                <a:gd name="T2" fmla="*/ 2147483647 w 1315"/>
                <a:gd name="T3" fmla="*/ 2147483647 h 461"/>
                <a:gd name="T4" fmla="*/ 2147483647 w 1315"/>
                <a:gd name="T5" fmla="*/ 2147483647 h 461"/>
                <a:gd name="T6" fmla="*/ 0 60000 65536"/>
                <a:gd name="T7" fmla="*/ 0 60000 65536"/>
                <a:gd name="T8" fmla="*/ 0 60000 65536"/>
                <a:gd name="T9" fmla="*/ 0 w 1315"/>
                <a:gd name="T10" fmla="*/ 0 h 461"/>
                <a:gd name="T11" fmla="*/ 1315 w 1315"/>
                <a:gd name="T12" fmla="*/ 461 h 4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15" h="461">
                  <a:moveTo>
                    <a:pt x="0" y="461"/>
                  </a:moveTo>
                  <a:cubicBezTo>
                    <a:pt x="208" y="283"/>
                    <a:pt x="416" y="106"/>
                    <a:pt x="635" y="53"/>
                  </a:cubicBezTo>
                  <a:cubicBezTo>
                    <a:pt x="854" y="0"/>
                    <a:pt x="1084" y="72"/>
                    <a:pt x="1315" y="1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9" name="Line 27"/>
            <p:cNvSpPr>
              <a:spLocks noChangeShapeType="1"/>
            </p:cNvSpPr>
            <p:nvPr/>
          </p:nvSpPr>
          <p:spPr bwMode="auto">
            <a:xfrm>
              <a:off x="4211638" y="1989138"/>
              <a:ext cx="865187" cy="719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0" name="Line 28"/>
            <p:cNvSpPr>
              <a:spLocks noChangeShapeType="1"/>
            </p:cNvSpPr>
            <p:nvPr/>
          </p:nvSpPr>
          <p:spPr bwMode="auto">
            <a:xfrm>
              <a:off x="5148263" y="2852738"/>
              <a:ext cx="576262" cy="936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1" name="Line 29"/>
            <p:cNvSpPr>
              <a:spLocks noChangeShapeType="1"/>
            </p:cNvSpPr>
            <p:nvPr/>
          </p:nvSpPr>
          <p:spPr bwMode="auto">
            <a:xfrm flipV="1">
              <a:off x="5364163" y="3933825"/>
              <a:ext cx="360362" cy="358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2" name="Line 30"/>
            <p:cNvSpPr>
              <a:spLocks noChangeShapeType="1"/>
            </p:cNvSpPr>
            <p:nvPr/>
          </p:nvSpPr>
          <p:spPr bwMode="auto">
            <a:xfrm>
              <a:off x="5867400" y="4005263"/>
              <a:ext cx="360363" cy="5762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3" name="Line 31"/>
            <p:cNvSpPr>
              <a:spLocks noChangeShapeType="1"/>
            </p:cNvSpPr>
            <p:nvPr/>
          </p:nvSpPr>
          <p:spPr bwMode="auto">
            <a:xfrm flipV="1">
              <a:off x="4716463" y="4365625"/>
              <a:ext cx="431800" cy="358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4" name="Line 32"/>
            <p:cNvSpPr>
              <a:spLocks noChangeShapeType="1"/>
            </p:cNvSpPr>
            <p:nvPr/>
          </p:nvSpPr>
          <p:spPr bwMode="auto">
            <a:xfrm>
              <a:off x="3635375" y="3860800"/>
              <a:ext cx="865188" cy="936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5" name="Freeform 33"/>
            <p:cNvSpPr>
              <a:spLocks/>
            </p:cNvSpPr>
            <p:nvPr/>
          </p:nvSpPr>
          <p:spPr bwMode="auto">
            <a:xfrm>
              <a:off x="5003800" y="2060575"/>
              <a:ext cx="576263" cy="2160588"/>
            </a:xfrm>
            <a:custGeom>
              <a:avLst/>
              <a:gdLst>
                <a:gd name="T0" fmla="*/ 0 w 469"/>
                <a:gd name="T1" fmla="*/ 0 h 1361"/>
                <a:gd name="T2" fmla="*/ 2147483647 w 469"/>
                <a:gd name="T3" fmla="*/ 2147483647 h 1361"/>
                <a:gd name="T4" fmla="*/ 2147483647 w 469"/>
                <a:gd name="T5" fmla="*/ 2147483647 h 1361"/>
                <a:gd name="T6" fmla="*/ 2147483647 w 469"/>
                <a:gd name="T7" fmla="*/ 2147483647 h 13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9"/>
                <a:gd name="T13" fmla="*/ 0 h 1361"/>
                <a:gd name="T14" fmla="*/ 469 w 469"/>
                <a:gd name="T15" fmla="*/ 1361 h 13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9" h="1361">
                  <a:moveTo>
                    <a:pt x="0" y="0"/>
                  </a:moveTo>
                  <a:cubicBezTo>
                    <a:pt x="7" y="0"/>
                    <a:pt x="15" y="0"/>
                    <a:pt x="91" y="91"/>
                  </a:cubicBezTo>
                  <a:cubicBezTo>
                    <a:pt x="167" y="182"/>
                    <a:pt x="439" y="332"/>
                    <a:pt x="454" y="544"/>
                  </a:cubicBezTo>
                  <a:cubicBezTo>
                    <a:pt x="469" y="756"/>
                    <a:pt x="325" y="1058"/>
                    <a:pt x="182" y="136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6" name="Line 34"/>
            <p:cNvSpPr>
              <a:spLocks noChangeShapeType="1"/>
            </p:cNvSpPr>
            <p:nvPr/>
          </p:nvSpPr>
          <p:spPr bwMode="auto">
            <a:xfrm>
              <a:off x="4067175" y="2852738"/>
              <a:ext cx="1657350" cy="10080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7" name="Line 35"/>
            <p:cNvSpPr>
              <a:spLocks noChangeShapeType="1"/>
            </p:cNvSpPr>
            <p:nvPr/>
          </p:nvSpPr>
          <p:spPr bwMode="auto">
            <a:xfrm flipV="1">
              <a:off x="4716463" y="4652963"/>
              <a:ext cx="1439862" cy="1444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8" name="Line 36"/>
            <p:cNvSpPr>
              <a:spLocks noChangeShapeType="1"/>
            </p:cNvSpPr>
            <p:nvPr/>
          </p:nvSpPr>
          <p:spPr bwMode="auto">
            <a:xfrm>
              <a:off x="3708400" y="1844675"/>
              <a:ext cx="215900" cy="86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9" name="Line 37"/>
            <p:cNvSpPr>
              <a:spLocks noChangeShapeType="1"/>
            </p:cNvSpPr>
            <p:nvPr/>
          </p:nvSpPr>
          <p:spPr bwMode="auto">
            <a:xfrm>
              <a:off x="3708400" y="1844675"/>
              <a:ext cx="358775" cy="144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0" name="Freeform 38"/>
            <p:cNvSpPr>
              <a:spLocks/>
            </p:cNvSpPr>
            <p:nvPr/>
          </p:nvSpPr>
          <p:spPr bwMode="auto">
            <a:xfrm>
              <a:off x="3779838" y="1604963"/>
              <a:ext cx="1152525" cy="239712"/>
            </a:xfrm>
            <a:custGeom>
              <a:avLst/>
              <a:gdLst>
                <a:gd name="T0" fmla="*/ 0 w 726"/>
                <a:gd name="T1" fmla="*/ 2147483647 h 151"/>
                <a:gd name="T2" fmla="*/ 2147483647 w 726"/>
                <a:gd name="T3" fmla="*/ 2147483647 h 151"/>
                <a:gd name="T4" fmla="*/ 2147483647 w 726"/>
                <a:gd name="T5" fmla="*/ 2147483647 h 151"/>
                <a:gd name="T6" fmla="*/ 0 60000 65536"/>
                <a:gd name="T7" fmla="*/ 0 60000 65536"/>
                <a:gd name="T8" fmla="*/ 0 60000 65536"/>
                <a:gd name="T9" fmla="*/ 0 w 726"/>
                <a:gd name="T10" fmla="*/ 0 h 151"/>
                <a:gd name="T11" fmla="*/ 726 w 726"/>
                <a:gd name="T12" fmla="*/ 151 h 1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6" h="151">
                  <a:moveTo>
                    <a:pt x="0" y="60"/>
                  </a:moveTo>
                  <a:cubicBezTo>
                    <a:pt x="121" y="30"/>
                    <a:pt x="242" y="0"/>
                    <a:pt x="363" y="15"/>
                  </a:cubicBezTo>
                  <a:cubicBezTo>
                    <a:pt x="484" y="30"/>
                    <a:pt x="605" y="90"/>
                    <a:pt x="726" y="151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1" name="Line 39"/>
            <p:cNvSpPr>
              <a:spLocks noChangeShapeType="1"/>
            </p:cNvSpPr>
            <p:nvPr/>
          </p:nvSpPr>
          <p:spPr bwMode="auto">
            <a:xfrm flipH="1">
              <a:off x="3708400" y="2924175"/>
              <a:ext cx="215900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2" name="Freeform 40"/>
            <p:cNvSpPr>
              <a:spLocks/>
            </p:cNvSpPr>
            <p:nvPr/>
          </p:nvSpPr>
          <p:spPr bwMode="auto">
            <a:xfrm>
              <a:off x="5076825" y="2060575"/>
              <a:ext cx="1439863" cy="2520950"/>
            </a:xfrm>
            <a:custGeom>
              <a:avLst/>
              <a:gdLst>
                <a:gd name="T0" fmla="*/ 0 w 793"/>
                <a:gd name="T1" fmla="*/ 0 h 1542"/>
                <a:gd name="T2" fmla="*/ 2147483647 w 793"/>
                <a:gd name="T3" fmla="*/ 2147483647 h 1542"/>
                <a:gd name="T4" fmla="*/ 2147483647 w 793"/>
                <a:gd name="T5" fmla="*/ 2147483647 h 1542"/>
                <a:gd name="T6" fmla="*/ 0 60000 65536"/>
                <a:gd name="T7" fmla="*/ 0 60000 65536"/>
                <a:gd name="T8" fmla="*/ 0 60000 65536"/>
                <a:gd name="T9" fmla="*/ 0 w 793"/>
                <a:gd name="T10" fmla="*/ 0 h 1542"/>
                <a:gd name="T11" fmla="*/ 793 w 793"/>
                <a:gd name="T12" fmla="*/ 1542 h 15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93" h="1542">
                  <a:moveTo>
                    <a:pt x="0" y="0"/>
                  </a:moveTo>
                  <a:cubicBezTo>
                    <a:pt x="283" y="75"/>
                    <a:pt x="567" y="151"/>
                    <a:pt x="680" y="408"/>
                  </a:cubicBezTo>
                  <a:cubicBezTo>
                    <a:pt x="793" y="665"/>
                    <a:pt x="736" y="1103"/>
                    <a:pt x="680" y="1542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3" name="Oval 41"/>
            <p:cNvSpPr>
              <a:spLocks noChangeArrowheads="1"/>
            </p:cNvSpPr>
            <p:nvPr/>
          </p:nvSpPr>
          <p:spPr bwMode="auto">
            <a:xfrm>
              <a:off x="3563938" y="1628775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4" name="Oval 42"/>
            <p:cNvSpPr>
              <a:spLocks noChangeArrowheads="1"/>
            </p:cNvSpPr>
            <p:nvPr/>
          </p:nvSpPr>
          <p:spPr bwMode="auto">
            <a:xfrm>
              <a:off x="6156325" y="4581525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5" name="Oval 43"/>
            <p:cNvSpPr>
              <a:spLocks noChangeArrowheads="1"/>
            </p:cNvSpPr>
            <p:nvPr/>
          </p:nvSpPr>
          <p:spPr bwMode="auto">
            <a:xfrm>
              <a:off x="3492500" y="3644900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6" name="Oval 44"/>
            <p:cNvSpPr>
              <a:spLocks noChangeArrowheads="1"/>
            </p:cNvSpPr>
            <p:nvPr/>
          </p:nvSpPr>
          <p:spPr bwMode="auto">
            <a:xfrm>
              <a:off x="4643438" y="3573463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7" name="Oval 45"/>
            <p:cNvSpPr>
              <a:spLocks noChangeArrowheads="1"/>
            </p:cNvSpPr>
            <p:nvPr/>
          </p:nvSpPr>
          <p:spPr bwMode="auto">
            <a:xfrm>
              <a:off x="4859338" y="1844675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8" name="Oval 46"/>
            <p:cNvSpPr>
              <a:spLocks noChangeArrowheads="1"/>
            </p:cNvSpPr>
            <p:nvPr/>
          </p:nvSpPr>
          <p:spPr bwMode="auto">
            <a:xfrm>
              <a:off x="5003800" y="2624138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9" name="Freeform 47"/>
            <p:cNvSpPr>
              <a:spLocks/>
            </p:cNvSpPr>
            <p:nvPr/>
          </p:nvSpPr>
          <p:spPr bwMode="auto">
            <a:xfrm>
              <a:off x="3635375" y="3860800"/>
              <a:ext cx="2592388" cy="1441450"/>
            </a:xfrm>
            <a:custGeom>
              <a:avLst/>
              <a:gdLst>
                <a:gd name="T0" fmla="*/ 0 w 1633"/>
                <a:gd name="T1" fmla="*/ 0 h 862"/>
                <a:gd name="T2" fmla="*/ 2147483647 w 1633"/>
                <a:gd name="T3" fmla="*/ 2147483647 h 862"/>
                <a:gd name="T4" fmla="*/ 2147483647 w 1633"/>
                <a:gd name="T5" fmla="*/ 2147483647 h 862"/>
                <a:gd name="T6" fmla="*/ 0 60000 65536"/>
                <a:gd name="T7" fmla="*/ 0 60000 65536"/>
                <a:gd name="T8" fmla="*/ 0 60000 65536"/>
                <a:gd name="T9" fmla="*/ 0 w 1633"/>
                <a:gd name="T10" fmla="*/ 0 h 862"/>
                <a:gd name="T11" fmla="*/ 1633 w 1633"/>
                <a:gd name="T12" fmla="*/ 862 h 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3" h="862">
                  <a:moveTo>
                    <a:pt x="0" y="0"/>
                  </a:moveTo>
                  <a:cubicBezTo>
                    <a:pt x="68" y="340"/>
                    <a:pt x="137" y="680"/>
                    <a:pt x="409" y="771"/>
                  </a:cubicBezTo>
                  <a:cubicBezTo>
                    <a:pt x="681" y="862"/>
                    <a:pt x="1157" y="703"/>
                    <a:pt x="1633" y="544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50" name="Line 48"/>
            <p:cNvSpPr>
              <a:spLocks noChangeShapeType="1"/>
            </p:cNvSpPr>
            <p:nvPr/>
          </p:nvSpPr>
          <p:spPr bwMode="auto">
            <a:xfrm flipH="1">
              <a:off x="4787900" y="2852738"/>
              <a:ext cx="288925" cy="720725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51" name="Freeform 49"/>
            <p:cNvSpPr>
              <a:spLocks/>
            </p:cNvSpPr>
            <p:nvPr/>
          </p:nvSpPr>
          <p:spPr bwMode="auto">
            <a:xfrm>
              <a:off x="5148263" y="2852738"/>
              <a:ext cx="1152525" cy="1728787"/>
            </a:xfrm>
            <a:custGeom>
              <a:avLst/>
              <a:gdLst>
                <a:gd name="T0" fmla="*/ 0 w 726"/>
                <a:gd name="T1" fmla="*/ 0 h 1089"/>
                <a:gd name="T2" fmla="*/ 2147483647 w 726"/>
                <a:gd name="T3" fmla="*/ 2147483647 h 1089"/>
                <a:gd name="T4" fmla="*/ 2147483647 w 726"/>
                <a:gd name="T5" fmla="*/ 2147483647 h 1089"/>
                <a:gd name="T6" fmla="*/ 0 60000 65536"/>
                <a:gd name="T7" fmla="*/ 0 60000 65536"/>
                <a:gd name="T8" fmla="*/ 0 60000 65536"/>
                <a:gd name="T9" fmla="*/ 0 w 726"/>
                <a:gd name="T10" fmla="*/ 0 h 1089"/>
                <a:gd name="T11" fmla="*/ 726 w 726"/>
                <a:gd name="T12" fmla="*/ 1089 h 10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6" h="1089">
                  <a:moveTo>
                    <a:pt x="0" y="0"/>
                  </a:moveTo>
                  <a:cubicBezTo>
                    <a:pt x="211" y="158"/>
                    <a:pt x="423" y="317"/>
                    <a:pt x="544" y="499"/>
                  </a:cubicBezTo>
                  <a:cubicBezTo>
                    <a:pt x="665" y="681"/>
                    <a:pt x="695" y="885"/>
                    <a:pt x="726" y="108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52" name="Line 50"/>
            <p:cNvSpPr>
              <a:spLocks noChangeShapeType="1"/>
            </p:cNvSpPr>
            <p:nvPr/>
          </p:nvSpPr>
          <p:spPr bwMode="auto">
            <a:xfrm flipH="1">
              <a:off x="4716463" y="2060575"/>
              <a:ext cx="287337" cy="1512888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53" name="Oval 53"/>
            <p:cNvSpPr>
              <a:spLocks noChangeArrowheads="1"/>
            </p:cNvSpPr>
            <p:nvPr/>
          </p:nvSpPr>
          <p:spPr bwMode="auto">
            <a:xfrm>
              <a:off x="6156325" y="4581525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54" name="Oval 54"/>
            <p:cNvSpPr>
              <a:spLocks noChangeArrowheads="1"/>
            </p:cNvSpPr>
            <p:nvPr/>
          </p:nvSpPr>
          <p:spPr bwMode="auto">
            <a:xfrm>
              <a:off x="5003800" y="2636838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55" name="Oval 55"/>
            <p:cNvSpPr>
              <a:spLocks noChangeArrowheads="1"/>
            </p:cNvSpPr>
            <p:nvPr/>
          </p:nvSpPr>
          <p:spPr bwMode="auto">
            <a:xfrm>
              <a:off x="3492500" y="36322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798" name="TextBox 63"/>
          <p:cNvSpPr txBox="1">
            <a:spLocks noChangeArrowheads="1"/>
          </p:cNvSpPr>
          <p:nvPr/>
        </p:nvSpPr>
        <p:spPr bwMode="auto">
          <a:xfrm>
            <a:off x="1275441" y="1482471"/>
            <a:ext cx="10393932" cy="224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Tell me the </a:t>
            </a:r>
            <a:r>
              <a:rPr lang="en-US" sz="7600" b="1" dirty="0"/>
              <a:t>color </a:t>
            </a:r>
            <a:endParaRPr lang="en-US" b="1" dirty="0"/>
          </a:p>
          <a:p>
            <a:r>
              <a:rPr lang="en-US" dirty="0"/>
              <a:t> </a:t>
            </a:r>
            <a:r>
              <a:rPr lang="en-US" dirty="0" smtClean="0"/>
              <a:t>for the </a:t>
            </a:r>
            <a:r>
              <a:rPr lang="en-US" dirty="0"/>
              <a:t>following list of 5 items: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2805969" y="3780720"/>
            <a:ext cx="4562655" cy="896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11400" dirty="0">
                <a:solidFill>
                  <a:srgbClr val="3550FE"/>
                </a:solidFill>
              </a:rPr>
              <a:t>Red</a:t>
            </a:r>
          </a:p>
          <a:p>
            <a:r>
              <a:rPr lang="en-US" sz="11400" dirty="0">
                <a:solidFill>
                  <a:srgbClr val="00B050"/>
                </a:solidFill>
              </a:rPr>
              <a:t>Blue</a:t>
            </a:r>
          </a:p>
          <a:p>
            <a:r>
              <a:rPr lang="en-US" sz="11400" dirty="0">
                <a:solidFill>
                  <a:srgbClr val="FF0000"/>
                </a:solidFill>
              </a:rPr>
              <a:t>Yellow</a:t>
            </a:r>
          </a:p>
          <a:p>
            <a:r>
              <a:rPr lang="en-US" sz="11400" dirty="0">
                <a:solidFill>
                  <a:srgbClr val="FFC000"/>
                </a:solidFill>
              </a:rPr>
              <a:t>Green</a:t>
            </a:r>
          </a:p>
          <a:p>
            <a:r>
              <a:rPr lang="en-US" sz="11400" dirty="0">
                <a:solidFill>
                  <a:srgbClr val="00B050"/>
                </a:solidFill>
              </a:rPr>
              <a:t>Red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9952190" y="8298169"/>
            <a:ext cx="11641068" cy="333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b="1" i="1" dirty="0" err="1"/>
              <a:t>Stroop</a:t>
            </a:r>
            <a:r>
              <a:rPr lang="en-US" sz="6800" b="1" i="1" dirty="0"/>
              <a:t> effect</a:t>
            </a:r>
            <a:r>
              <a:rPr lang="en-US" sz="6800" i="1" dirty="0"/>
              <a:t>:</a:t>
            </a:r>
          </a:p>
          <a:p>
            <a:r>
              <a:rPr lang="en-US" sz="6800" i="1" dirty="0"/>
              <a:t>Slow response: hard to work </a:t>
            </a:r>
          </a:p>
          <a:p>
            <a:r>
              <a:rPr lang="en-US" sz="6800" i="1" dirty="0"/>
              <a:t>Against natural associations</a:t>
            </a:r>
          </a:p>
        </p:txBody>
      </p:sp>
      <p:sp>
        <p:nvSpPr>
          <p:cNvPr id="33801" name="TextBox 57"/>
          <p:cNvSpPr txBox="1">
            <a:spLocks noChangeArrowheads="1"/>
          </p:cNvSpPr>
          <p:nvPr/>
        </p:nvSpPr>
        <p:spPr bwMode="auto">
          <a:xfrm>
            <a:off x="9952190" y="5513264"/>
            <a:ext cx="7833935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be as fast as possible: 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9952189" y="7299539"/>
            <a:ext cx="10548643" cy="38538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92911" tIns="96455" rIns="192911" bIns="96455"/>
          <a:lstStyle/>
          <a:p>
            <a:pPr>
              <a:defRPr/>
            </a:pPr>
            <a:endParaRPr lang="en-US"/>
          </a:p>
        </p:txBody>
      </p:sp>
      <p:sp>
        <p:nvSpPr>
          <p:cNvPr id="33803" name="Rectangle 59"/>
          <p:cNvSpPr>
            <a:spLocks noChangeArrowheads="1"/>
          </p:cNvSpPr>
          <p:nvPr/>
        </p:nvSpPr>
        <p:spPr bwMode="auto">
          <a:xfrm>
            <a:off x="9952189" y="7299539"/>
            <a:ext cx="10548643" cy="38538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cxnSp>
        <p:nvCxnSpPr>
          <p:cNvPr id="33804" name="Straight Arrow Connector 60"/>
          <p:cNvCxnSpPr>
            <a:cxnSpLocks noChangeShapeType="1"/>
          </p:cNvCxnSpPr>
          <p:nvPr/>
        </p:nvCxnSpPr>
        <p:spPr bwMode="auto">
          <a:xfrm>
            <a:off x="9952190" y="8194085"/>
            <a:ext cx="10721203" cy="281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3805" name="TextBox 62"/>
          <p:cNvSpPr txBox="1">
            <a:spLocks noChangeArrowheads="1"/>
          </p:cNvSpPr>
          <p:nvPr/>
        </p:nvSpPr>
        <p:spPr bwMode="auto">
          <a:xfrm>
            <a:off x="18118759" y="8194085"/>
            <a:ext cx="1771378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time</a:t>
            </a:r>
          </a:p>
        </p:txBody>
      </p:sp>
      <p:sp>
        <p:nvSpPr>
          <p:cNvPr id="63" name="Rectangle 62"/>
          <p:cNvSpPr/>
          <p:nvPr/>
        </p:nvSpPr>
        <p:spPr bwMode="auto">
          <a:xfrm>
            <a:off x="1275442" y="4024051"/>
            <a:ext cx="6804850" cy="812826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92911" tIns="96455" rIns="192911" bIns="96455"/>
          <a:lstStyle/>
          <a:p>
            <a:pPr>
              <a:defRPr/>
            </a:pPr>
            <a:endParaRPr lang="en-US"/>
          </a:p>
        </p:txBody>
      </p:sp>
      <p:sp>
        <p:nvSpPr>
          <p:cNvPr id="64" name="Text Box 4"/>
          <p:cNvSpPr txBox="1">
            <a:spLocks noChangeArrowheads="1"/>
          </p:cNvSpPr>
          <p:nvPr/>
        </p:nvSpPr>
        <p:spPr bwMode="auto">
          <a:xfrm>
            <a:off x="229211" y="-42218"/>
            <a:ext cx="11077516" cy="13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7600" b="1" dirty="0"/>
              <a:t>  </a:t>
            </a:r>
            <a:r>
              <a:rPr lang="en-US" sz="7600" b="1" dirty="0" smtClean="0">
                <a:solidFill>
                  <a:srgbClr val="C00000"/>
                </a:solidFill>
              </a:rPr>
              <a:t>5.5 Associative </a:t>
            </a:r>
            <a:r>
              <a:rPr lang="en-US" sz="7600" b="1" dirty="0">
                <a:solidFill>
                  <a:srgbClr val="C00000"/>
                </a:solidFill>
              </a:rPr>
              <a:t>Recall</a:t>
            </a:r>
            <a:endParaRPr lang="en-US" sz="3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59" grpId="0" animBg="1"/>
      <p:bldP spid="6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13864790" y="590738"/>
            <a:ext cx="6013328" cy="4723087"/>
            <a:chOff x="3179763" y="1604963"/>
            <a:chExt cx="3336925" cy="3697287"/>
          </a:xfrm>
        </p:grpSpPr>
        <p:sp>
          <p:nvSpPr>
            <p:cNvPr id="34832" name="Oval 5"/>
            <p:cNvSpPr>
              <a:spLocks noChangeArrowheads="1"/>
            </p:cNvSpPr>
            <p:nvPr/>
          </p:nvSpPr>
          <p:spPr bwMode="auto">
            <a:xfrm>
              <a:off x="3551238" y="1628775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3" name="Oval 6"/>
            <p:cNvSpPr>
              <a:spLocks noChangeArrowheads="1"/>
            </p:cNvSpPr>
            <p:nvPr/>
          </p:nvSpPr>
          <p:spPr bwMode="auto">
            <a:xfrm>
              <a:off x="3492500" y="3644900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4" name="Oval 7"/>
            <p:cNvSpPr>
              <a:spLocks noChangeArrowheads="1"/>
            </p:cNvSpPr>
            <p:nvPr/>
          </p:nvSpPr>
          <p:spPr bwMode="auto">
            <a:xfrm>
              <a:off x="4067175" y="1844675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5" name="Oval 8"/>
            <p:cNvSpPr>
              <a:spLocks noChangeArrowheads="1"/>
            </p:cNvSpPr>
            <p:nvPr/>
          </p:nvSpPr>
          <p:spPr bwMode="auto">
            <a:xfrm>
              <a:off x="4859338" y="1844675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6" name="Oval 9"/>
            <p:cNvSpPr>
              <a:spLocks noChangeArrowheads="1"/>
            </p:cNvSpPr>
            <p:nvPr/>
          </p:nvSpPr>
          <p:spPr bwMode="auto">
            <a:xfrm>
              <a:off x="3851275" y="2708275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7" name="Oval 10"/>
            <p:cNvSpPr>
              <a:spLocks noChangeArrowheads="1"/>
            </p:cNvSpPr>
            <p:nvPr/>
          </p:nvSpPr>
          <p:spPr bwMode="auto">
            <a:xfrm>
              <a:off x="4643438" y="3573463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8" name="Oval 11"/>
            <p:cNvSpPr>
              <a:spLocks noChangeArrowheads="1"/>
            </p:cNvSpPr>
            <p:nvPr/>
          </p:nvSpPr>
          <p:spPr bwMode="auto">
            <a:xfrm>
              <a:off x="5003800" y="2636838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9" name="Oval 12"/>
            <p:cNvSpPr>
              <a:spLocks noChangeArrowheads="1"/>
            </p:cNvSpPr>
            <p:nvPr/>
          </p:nvSpPr>
          <p:spPr bwMode="auto">
            <a:xfrm>
              <a:off x="4500563" y="4652963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0" name="Oval 13"/>
            <p:cNvSpPr>
              <a:spLocks noChangeArrowheads="1"/>
            </p:cNvSpPr>
            <p:nvPr/>
          </p:nvSpPr>
          <p:spPr bwMode="auto">
            <a:xfrm>
              <a:off x="5795963" y="3068638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1" name="Oval 14"/>
            <p:cNvSpPr>
              <a:spLocks noChangeArrowheads="1"/>
            </p:cNvSpPr>
            <p:nvPr/>
          </p:nvSpPr>
          <p:spPr bwMode="auto">
            <a:xfrm>
              <a:off x="5148263" y="4221163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2" name="Oval 15"/>
            <p:cNvSpPr>
              <a:spLocks noChangeArrowheads="1"/>
            </p:cNvSpPr>
            <p:nvPr/>
          </p:nvSpPr>
          <p:spPr bwMode="auto">
            <a:xfrm>
              <a:off x="5710238" y="3787775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3" name="Oval 16"/>
            <p:cNvSpPr>
              <a:spLocks noChangeArrowheads="1"/>
            </p:cNvSpPr>
            <p:nvPr/>
          </p:nvSpPr>
          <p:spPr bwMode="auto">
            <a:xfrm>
              <a:off x="6156325" y="4581525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4" name="Freeform 17"/>
            <p:cNvSpPr>
              <a:spLocks/>
            </p:cNvSpPr>
            <p:nvPr/>
          </p:nvSpPr>
          <p:spPr bwMode="auto">
            <a:xfrm>
              <a:off x="3179763" y="1844675"/>
              <a:ext cx="455612" cy="1871663"/>
            </a:xfrm>
            <a:custGeom>
              <a:avLst/>
              <a:gdLst>
                <a:gd name="T0" fmla="*/ 2147483647 w 287"/>
                <a:gd name="T1" fmla="*/ 0 h 1134"/>
                <a:gd name="T2" fmla="*/ 2147483647 w 287"/>
                <a:gd name="T3" fmla="*/ 2147483647 h 1134"/>
                <a:gd name="T4" fmla="*/ 2147483647 w 287"/>
                <a:gd name="T5" fmla="*/ 2147483647 h 1134"/>
                <a:gd name="T6" fmla="*/ 0 60000 65536"/>
                <a:gd name="T7" fmla="*/ 0 60000 65536"/>
                <a:gd name="T8" fmla="*/ 0 60000 65536"/>
                <a:gd name="T9" fmla="*/ 0 w 287"/>
                <a:gd name="T10" fmla="*/ 0 h 1134"/>
                <a:gd name="T11" fmla="*/ 287 w 287"/>
                <a:gd name="T12" fmla="*/ 1134 h 11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7" h="1134">
                  <a:moveTo>
                    <a:pt x="287" y="0"/>
                  </a:moveTo>
                  <a:cubicBezTo>
                    <a:pt x="158" y="155"/>
                    <a:pt x="30" y="310"/>
                    <a:pt x="15" y="499"/>
                  </a:cubicBezTo>
                  <a:cubicBezTo>
                    <a:pt x="0" y="688"/>
                    <a:pt x="98" y="911"/>
                    <a:pt x="197" y="1134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5" name="Freeform 18"/>
            <p:cNvSpPr>
              <a:spLocks/>
            </p:cNvSpPr>
            <p:nvPr/>
          </p:nvSpPr>
          <p:spPr bwMode="auto">
            <a:xfrm>
              <a:off x="4284663" y="3789363"/>
              <a:ext cx="358775" cy="935037"/>
            </a:xfrm>
            <a:custGeom>
              <a:avLst/>
              <a:gdLst>
                <a:gd name="T0" fmla="*/ 2147483647 w 287"/>
                <a:gd name="T1" fmla="*/ 0 h 1134"/>
                <a:gd name="T2" fmla="*/ 2147483647 w 287"/>
                <a:gd name="T3" fmla="*/ 2147483647 h 1134"/>
                <a:gd name="T4" fmla="*/ 2147483647 w 287"/>
                <a:gd name="T5" fmla="*/ 2147483647 h 1134"/>
                <a:gd name="T6" fmla="*/ 0 60000 65536"/>
                <a:gd name="T7" fmla="*/ 0 60000 65536"/>
                <a:gd name="T8" fmla="*/ 0 60000 65536"/>
                <a:gd name="T9" fmla="*/ 0 w 287"/>
                <a:gd name="T10" fmla="*/ 0 h 1134"/>
                <a:gd name="T11" fmla="*/ 287 w 287"/>
                <a:gd name="T12" fmla="*/ 1134 h 11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7" h="1134">
                  <a:moveTo>
                    <a:pt x="287" y="0"/>
                  </a:moveTo>
                  <a:cubicBezTo>
                    <a:pt x="158" y="155"/>
                    <a:pt x="30" y="310"/>
                    <a:pt x="15" y="499"/>
                  </a:cubicBezTo>
                  <a:cubicBezTo>
                    <a:pt x="0" y="688"/>
                    <a:pt x="98" y="911"/>
                    <a:pt x="197" y="113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6" name="Freeform 19"/>
            <p:cNvSpPr>
              <a:spLocks/>
            </p:cNvSpPr>
            <p:nvPr/>
          </p:nvSpPr>
          <p:spPr bwMode="auto">
            <a:xfrm>
              <a:off x="5003800" y="2060575"/>
              <a:ext cx="144463" cy="576263"/>
            </a:xfrm>
            <a:custGeom>
              <a:avLst/>
              <a:gdLst>
                <a:gd name="T0" fmla="*/ 0 w 91"/>
                <a:gd name="T1" fmla="*/ 0 h 363"/>
                <a:gd name="T2" fmla="*/ 2147483647 w 91"/>
                <a:gd name="T3" fmla="*/ 2147483647 h 363"/>
                <a:gd name="T4" fmla="*/ 2147483647 w 91"/>
                <a:gd name="T5" fmla="*/ 2147483647 h 363"/>
                <a:gd name="T6" fmla="*/ 2147483647 w 91"/>
                <a:gd name="T7" fmla="*/ 2147483647 h 3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363"/>
                <a:gd name="T14" fmla="*/ 91 w 91"/>
                <a:gd name="T15" fmla="*/ 363 h 3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363">
                  <a:moveTo>
                    <a:pt x="0" y="0"/>
                  </a:moveTo>
                  <a:cubicBezTo>
                    <a:pt x="15" y="26"/>
                    <a:pt x="31" y="53"/>
                    <a:pt x="46" y="91"/>
                  </a:cubicBezTo>
                  <a:cubicBezTo>
                    <a:pt x="61" y="129"/>
                    <a:pt x="91" y="182"/>
                    <a:pt x="91" y="227"/>
                  </a:cubicBezTo>
                  <a:cubicBezTo>
                    <a:pt x="91" y="272"/>
                    <a:pt x="68" y="317"/>
                    <a:pt x="46" y="363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7" name="Freeform 20"/>
            <p:cNvSpPr>
              <a:spLocks/>
            </p:cNvSpPr>
            <p:nvPr/>
          </p:nvSpPr>
          <p:spPr bwMode="auto">
            <a:xfrm>
              <a:off x="6011863" y="3284538"/>
              <a:ext cx="407987" cy="1296987"/>
            </a:xfrm>
            <a:custGeom>
              <a:avLst/>
              <a:gdLst>
                <a:gd name="T0" fmla="*/ 0 w 257"/>
                <a:gd name="T1" fmla="*/ 0 h 817"/>
                <a:gd name="T2" fmla="*/ 2147483647 w 257"/>
                <a:gd name="T3" fmla="*/ 2147483647 h 817"/>
                <a:gd name="T4" fmla="*/ 2147483647 w 257"/>
                <a:gd name="T5" fmla="*/ 2147483647 h 817"/>
                <a:gd name="T6" fmla="*/ 0 60000 65536"/>
                <a:gd name="T7" fmla="*/ 0 60000 65536"/>
                <a:gd name="T8" fmla="*/ 0 60000 65536"/>
                <a:gd name="T9" fmla="*/ 0 w 257"/>
                <a:gd name="T10" fmla="*/ 0 h 817"/>
                <a:gd name="T11" fmla="*/ 257 w 257"/>
                <a:gd name="T12" fmla="*/ 817 h 8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7" h="817">
                  <a:moveTo>
                    <a:pt x="0" y="0"/>
                  </a:moveTo>
                  <a:cubicBezTo>
                    <a:pt x="98" y="91"/>
                    <a:pt x="197" y="182"/>
                    <a:pt x="227" y="318"/>
                  </a:cubicBezTo>
                  <a:cubicBezTo>
                    <a:pt x="257" y="454"/>
                    <a:pt x="219" y="635"/>
                    <a:pt x="182" y="81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8" name="Line 21"/>
            <p:cNvSpPr>
              <a:spLocks noChangeShapeType="1"/>
            </p:cNvSpPr>
            <p:nvPr/>
          </p:nvSpPr>
          <p:spPr bwMode="auto">
            <a:xfrm flipH="1">
              <a:off x="3995738" y="2060575"/>
              <a:ext cx="144462" cy="64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9" name="Line 22"/>
            <p:cNvSpPr>
              <a:spLocks noChangeShapeType="1"/>
            </p:cNvSpPr>
            <p:nvPr/>
          </p:nvSpPr>
          <p:spPr bwMode="auto">
            <a:xfrm>
              <a:off x="4211638" y="2060575"/>
              <a:ext cx="504825" cy="1584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0" name="Line 23"/>
            <p:cNvSpPr>
              <a:spLocks noChangeShapeType="1"/>
            </p:cNvSpPr>
            <p:nvPr/>
          </p:nvSpPr>
          <p:spPr bwMode="auto">
            <a:xfrm>
              <a:off x="5076825" y="2852738"/>
              <a:ext cx="142875" cy="1368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1" name="Line 24"/>
            <p:cNvSpPr>
              <a:spLocks noChangeShapeType="1"/>
            </p:cNvSpPr>
            <p:nvPr/>
          </p:nvSpPr>
          <p:spPr bwMode="auto">
            <a:xfrm flipH="1">
              <a:off x="3708400" y="2060575"/>
              <a:ext cx="1223963" cy="1655763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2" name="Line 25"/>
            <p:cNvSpPr>
              <a:spLocks noChangeShapeType="1"/>
            </p:cNvSpPr>
            <p:nvPr/>
          </p:nvSpPr>
          <p:spPr bwMode="auto">
            <a:xfrm flipV="1">
              <a:off x="3708400" y="3644900"/>
              <a:ext cx="935038" cy="71438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3" name="Freeform 26"/>
            <p:cNvSpPr>
              <a:spLocks/>
            </p:cNvSpPr>
            <p:nvPr/>
          </p:nvSpPr>
          <p:spPr bwMode="auto">
            <a:xfrm>
              <a:off x="3708400" y="2984500"/>
              <a:ext cx="2087563" cy="731838"/>
            </a:xfrm>
            <a:custGeom>
              <a:avLst/>
              <a:gdLst>
                <a:gd name="T0" fmla="*/ 0 w 1315"/>
                <a:gd name="T1" fmla="*/ 2147483647 h 461"/>
                <a:gd name="T2" fmla="*/ 2147483647 w 1315"/>
                <a:gd name="T3" fmla="*/ 2147483647 h 461"/>
                <a:gd name="T4" fmla="*/ 2147483647 w 1315"/>
                <a:gd name="T5" fmla="*/ 2147483647 h 461"/>
                <a:gd name="T6" fmla="*/ 0 60000 65536"/>
                <a:gd name="T7" fmla="*/ 0 60000 65536"/>
                <a:gd name="T8" fmla="*/ 0 60000 65536"/>
                <a:gd name="T9" fmla="*/ 0 w 1315"/>
                <a:gd name="T10" fmla="*/ 0 h 461"/>
                <a:gd name="T11" fmla="*/ 1315 w 1315"/>
                <a:gd name="T12" fmla="*/ 461 h 4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15" h="461">
                  <a:moveTo>
                    <a:pt x="0" y="461"/>
                  </a:moveTo>
                  <a:cubicBezTo>
                    <a:pt x="208" y="283"/>
                    <a:pt x="416" y="106"/>
                    <a:pt x="635" y="53"/>
                  </a:cubicBezTo>
                  <a:cubicBezTo>
                    <a:pt x="854" y="0"/>
                    <a:pt x="1084" y="72"/>
                    <a:pt x="1315" y="1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4" name="Line 27"/>
            <p:cNvSpPr>
              <a:spLocks noChangeShapeType="1"/>
            </p:cNvSpPr>
            <p:nvPr/>
          </p:nvSpPr>
          <p:spPr bwMode="auto">
            <a:xfrm>
              <a:off x="4211638" y="1989138"/>
              <a:ext cx="865187" cy="719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5" name="Line 28"/>
            <p:cNvSpPr>
              <a:spLocks noChangeShapeType="1"/>
            </p:cNvSpPr>
            <p:nvPr/>
          </p:nvSpPr>
          <p:spPr bwMode="auto">
            <a:xfrm>
              <a:off x="5148263" y="2852738"/>
              <a:ext cx="576262" cy="936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6" name="Line 29"/>
            <p:cNvSpPr>
              <a:spLocks noChangeShapeType="1"/>
            </p:cNvSpPr>
            <p:nvPr/>
          </p:nvSpPr>
          <p:spPr bwMode="auto">
            <a:xfrm flipV="1">
              <a:off x="5364163" y="3933825"/>
              <a:ext cx="360362" cy="358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7" name="Line 30"/>
            <p:cNvSpPr>
              <a:spLocks noChangeShapeType="1"/>
            </p:cNvSpPr>
            <p:nvPr/>
          </p:nvSpPr>
          <p:spPr bwMode="auto">
            <a:xfrm>
              <a:off x="5867400" y="4005263"/>
              <a:ext cx="360363" cy="5762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8" name="Line 31"/>
            <p:cNvSpPr>
              <a:spLocks noChangeShapeType="1"/>
            </p:cNvSpPr>
            <p:nvPr/>
          </p:nvSpPr>
          <p:spPr bwMode="auto">
            <a:xfrm flipV="1">
              <a:off x="4716463" y="4365625"/>
              <a:ext cx="431800" cy="358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9" name="Line 32"/>
            <p:cNvSpPr>
              <a:spLocks noChangeShapeType="1"/>
            </p:cNvSpPr>
            <p:nvPr/>
          </p:nvSpPr>
          <p:spPr bwMode="auto">
            <a:xfrm>
              <a:off x="3635375" y="3860800"/>
              <a:ext cx="865188" cy="936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0" name="Freeform 33"/>
            <p:cNvSpPr>
              <a:spLocks/>
            </p:cNvSpPr>
            <p:nvPr/>
          </p:nvSpPr>
          <p:spPr bwMode="auto">
            <a:xfrm>
              <a:off x="5003800" y="2060575"/>
              <a:ext cx="576263" cy="2160588"/>
            </a:xfrm>
            <a:custGeom>
              <a:avLst/>
              <a:gdLst>
                <a:gd name="T0" fmla="*/ 0 w 469"/>
                <a:gd name="T1" fmla="*/ 0 h 1361"/>
                <a:gd name="T2" fmla="*/ 2147483647 w 469"/>
                <a:gd name="T3" fmla="*/ 2147483647 h 1361"/>
                <a:gd name="T4" fmla="*/ 2147483647 w 469"/>
                <a:gd name="T5" fmla="*/ 2147483647 h 1361"/>
                <a:gd name="T6" fmla="*/ 2147483647 w 469"/>
                <a:gd name="T7" fmla="*/ 2147483647 h 13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9"/>
                <a:gd name="T13" fmla="*/ 0 h 1361"/>
                <a:gd name="T14" fmla="*/ 469 w 469"/>
                <a:gd name="T15" fmla="*/ 1361 h 13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9" h="1361">
                  <a:moveTo>
                    <a:pt x="0" y="0"/>
                  </a:moveTo>
                  <a:cubicBezTo>
                    <a:pt x="7" y="0"/>
                    <a:pt x="15" y="0"/>
                    <a:pt x="91" y="91"/>
                  </a:cubicBezTo>
                  <a:cubicBezTo>
                    <a:pt x="167" y="182"/>
                    <a:pt x="439" y="332"/>
                    <a:pt x="454" y="544"/>
                  </a:cubicBezTo>
                  <a:cubicBezTo>
                    <a:pt x="469" y="756"/>
                    <a:pt x="325" y="1058"/>
                    <a:pt x="182" y="136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1" name="Line 34"/>
            <p:cNvSpPr>
              <a:spLocks noChangeShapeType="1"/>
            </p:cNvSpPr>
            <p:nvPr/>
          </p:nvSpPr>
          <p:spPr bwMode="auto">
            <a:xfrm>
              <a:off x="4067175" y="2852738"/>
              <a:ext cx="1657350" cy="10080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2" name="Line 35"/>
            <p:cNvSpPr>
              <a:spLocks noChangeShapeType="1"/>
            </p:cNvSpPr>
            <p:nvPr/>
          </p:nvSpPr>
          <p:spPr bwMode="auto">
            <a:xfrm flipV="1">
              <a:off x="4716463" y="4652963"/>
              <a:ext cx="1439862" cy="1444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3" name="Line 36"/>
            <p:cNvSpPr>
              <a:spLocks noChangeShapeType="1"/>
            </p:cNvSpPr>
            <p:nvPr/>
          </p:nvSpPr>
          <p:spPr bwMode="auto">
            <a:xfrm>
              <a:off x="3708400" y="1844675"/>
              <a:ext cx="215900" cy="86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4" name="Line 37"/>
            <p:cNvSpPr>
              <a:spLocks noChangeShapeType="1"/>
            </p:cNvSpPr>
            <p:nvPr/>
          </p:nvSpPr>
          <p:spPr bwMode="auto">
            <a:xfrm>
              <a:off x="3708400" y="1844675"/>
              <a:ext cx="358775" cy="144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5" name="Freeform 38"/>
            <p:cNvSpPr>
              <a:spLocks/>
            </p:cNvSpPr>
            <p:nvPr/>
          </p:nvSpPr>
          <p:spPr bwMode="auto">
            <a:xfrm>
              <a:off x="3779838" y="1604963"/>
              <a:ext cx="1152525" cy="239712"/>
            </a:xfrm>
            <a:custGeom>
              <a:avLst/>
              <a:gdLst>
                <a:gd name="T0" fmla="*/ 0 w 726"/>
                <a:gd name="T1" fmla="*/ 2147483647 h 151"/>
                <a:gd name="T2" fmla="*/ 2147483647 w 726"/>
                <a:gd name="T3" fmla="*/ 2147483647 h 151"/>
                <a:gd name="T4" fmla="*/ 2147483647 w 726"/>
                <a:gd name="T5" fmla="*/ 2147483647 h 151"/>
                <a:gd name="T6" fmla="*/ 0 60000 65536"/>
                <a:gd name="T7" fmla="*/ 0 60000 65536"/>
                <a:gd name="T8" fmla="*/ 0 60000 65536"/>
                <a:gd name="T9" fmla="*/ 0 w 726"/>
                <a:gd name="T10" fmla="*/ 0 h 151"/>
                <a:gd name="T11" fmla="*/ 726 w 726"/>
                <a:gd name="T12" fmla="*/ 151 h 1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6" h="151">
                  <a:moveTo>
                    <a:pt x="0" y="60"/>
                  </a:moveTo>
                  <a:cubicBezTo>
                    <a:pt x="121" y="30"/>
                    <a:pt x="242" y="0"/>
                    <a:pt x="363" y="15"/>
                  </a:cubicBezTo>
                  <a:cubicBezTo>
                    <a:pt x="484" y="30"/>
                    <a:pt x="605" y="90"/>
                    <a:pt x="726" y="151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6" name="Line 39"/>
            <p:cNvSpPr>
              <a:spLocks noChangeShapeType="1"/>
            </p:cNvSpPr>
            <p:nvPr/>
          </p:nvSpPr>
          <p:spPr bwMode="auto">
            <a:xfrm flipH="1">
              <a:off x="3708400" y="2924175"/>
              <a:ext cx="215900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7" name="Freeform 40"/>
            <p:cNvSpPr>
              <a:spLocks/>
            </p:cNvSpPr>
            <p:nvPr/>
          </p:nvSpPr>
          <p:spPr bwMode="auto">
            <a:xfrm>
              <a:off x="5076825" y="2060575"/>
              <a:ext cx="1439863" cy="2520950"/>
            </a:xfrm>
            <a:custGeom>
              <a:avLst/>
              <a:gdLst>
                <a:gd name="T0" fmla="*/ 0 w 793"/>
                <a:gd name="T1" fmla="*/ 0 h 1542"/>
                <a:gd name="T2" fmla="*/ 2147483647 w 793"/>
                <a:gd name="T3" fmla="*/ 2147483647 h 1542"/>
                <a:gd name="T4" fmla="*/ 2147483647 w 793"/>
                <a:gd name="T5" fmla="*/ 2147483647 h 1542"/>
                <a:gd name="T6" fmla="*/ 0 60000 65536"/>
                <a:gd name="T7" fmla="*/ 0 60000 65536"/>
                <a:gd name="T8" fmla="*/ 0 60000 65536"/>
                <a:gd name="T9" fmla="*/ 0 w 793"/>
                <a:gd name="T10" fmla="*/ 0 h 1542"/>
                <a:gd name="T11" fmla="*/ 793 w 793"/>
                <a:gd name="T12" fmla="*/ 1542 h 15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93" h="1542">
                  <a:moveTo>
                    <a:pt x="0" y="0"/>
                  </a:moveTo>
                  <a:cubicBezTo>
                    <a:pt x="283" y="75"/>
                    <a:pt x="567" y="151"/>
                    <a:pt x="680" y="408"/>
                  </a:cubicBezTo>
                  <a:cubicBezTo>
                    <a:pt x="793" y="665"/>
                    <a:pt x="736" y="1103"/>
                    <a:pt x="680" y="1542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8" name="Oval 41"/>
            <p:cNvSpPr>
              <a:spLocks noChangeArrowheads="1"/>
            </p:cNvSpPr>
            <p:nvPr/>
          </p:nvSpPr>
          <p:spPr bwMode="auto">
            <a:xfrm>
              <a:off x="3563938" y="1628775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9" name="Oval 42"/>
            <p:cNvSpPr>
              <a:spLocks noChangeArrowheads="1"/>
            </p:cNvSpPr>
            <p:nvPr/>
          </p:nvSpPr>
          <p:spPr bwMode="auto">
            <a:xfrm>
              <a:off x="6156325" y="4581525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0" name="Oval 43"/>
            <p:cNvSpPr>
              <a:spLocks noChangeArrowheads="1"/>
            </p:cNvSpPr>
            <p:nvPr/>
          </p:nvSpPr>
          <p:spPr bwMode="auto">
            <a:xfrm>
              <a:off x="3492500" y="3644900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1" name="Oval 44"/>
            <p:cNvSpPr>
              <a:spLocks noChangeArrowheads="1"/>
            </p:cNvSpPr>
            <p:nvPr/>
          </p:nvSpPr>
          <p:spPr bwMode="auto">
            <a:xfrm>
              <a:off x="4643438" y="3573463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2" name="Oval 45"/>
            <p:cNvSpPr>
              <a:spLocks noChangeArrowheads="1"/>
            </p:cNvSpPr>
            <p:nvPr/>
          </p:nvSpPr>
          <p:spPr bwMode="auto">
            <a:xfrm>
              <a:off x="4859338" y="1844675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3" name="Oval 46"/>
            <p:cNvSpPr>
              <a:spLocks noChangeArrowheads="1"/>
            </p:cNvSpPr>
            <p:nvPr/>
          </p:nvSpPr>
          <p:spPr bwMode="auto">
            <a:xfrm>
              <a:off x="5003800" y="2624138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4" name="Freeform 47"/>
            <p:cNvSpPr>
              <a:spLocks/>
            </p:cNvSpPr>
            <p:nvPr/>
          </p:nvSpPr>
          <p:spPr bwMode="auto">
            <a:xfrm>
              <a:off x="3635375" y="3860800"/>
              <a:ext cx="2592388" cy="1441450"/>
            </a:xfrm>
            <a:custGeom>
              <a:avLst/>
              <a:gdLst>
                <a:gd name="T0" fmla="*/ 0 w 1633"/>
                <a:gd name="T1" fmla="*/ 0 h 862"/>
                <a:gd name="T2" fmla="*/ 2147483647 w 1633"/>
                <a:gd name="T3" fmla="*/ 2147483647 h 862"/>
                <a:gd name="T4" fmla="*/ 2147483647 w 1633"/>
                <a:gd name="T5" fmla="*/ 2147483647 h 862"/>
                <a:gd name="T6" fmla="*/ 0 60000 65536"/>
                <a:gd name="T7" fmla="*/ 0 60000 65536"/>
                <a:gd name="T8" fmla="*/ 0 60000 65536"/>
                <a:gd name="T9" fmla="*/ 0 w 1633"/>
                <a:gd name="T10" fmla="*/ 0 h 862"/>
                <a:gd name="T11" fmla="*/ 1633 w 1633"/>
                <a:gd name="T12" fmla="*/ 862 h 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3" h="862">
                  <a:moveTo>
                    <a:pt x="0" y="0"/>
                  </a:moveTo>
                  <a:cubicBezTo>
                    <a:pt x="68" y="340"/>
                    <a:pt x="137" y="680"/>
                    <a:pt x="409" y="771"/>
                  </a:cubicBezTo>
                  <a:cubicBezTo>
                    <a:pt x="681" y="862"/>
                    <a:pt x="1157" y="703"/>
                    <a:pt x="1633" y="544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5" name="Line 48"/>
            <p:cNvSpPr>
              <a:spLocks noChangeShapeType="1"/>
            </p:cNvSpPr>
            <p:nvPr/>
          </p:nvSpPr>
          <p:spPr bwMode="auto">
            <a:xfrm flipH="1">
              <a:off x="4787900" y="2852738"/>
              <a:ext cx="288925" cy="720725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6" name="Freeform 49"/>
            <p:cNvSpPr>
              <a:spLocks/>
            </p:cNvSpPr>
            <p:nvPr/>
          </p:nvSpPr>
          <p:spPr bwMode="auto">
            <a:xfrm>
              <a:off x="5148263" y="2852738"/>
              <a:ext cx="1152525" cy="1728787"/>
            </a:xfrm>
            <a:custGeom>
              <a:avLst/>
              <a:gdLst>
                <a:gd name="T0" fmla="*/ 0 w 726"/>
                <a:gd name="T1" fmla="*/ 0 h 1089"/>
                <a:gd name="T2" fmla="*/ 2147483647 w 726"/>
                <a:gd name="T3" fmla="*/ 2147483647 h 1089"/>
                <a:gd name="T4" fmla="*/ 2147483647 w 726"/>
                <a:gd name="T5" fmla="*/ 2147483647 h 1089"/>
                <a:gd name="T6" fmla="*/ 0 60000 65536"/>
                <a:gd name="T7" fmla="*/ 0 60000 65536"/>
                <a:gd name="T8" fmla="*/ 0 60000 65536"/>
                <a:gd name="T9" fmla="*/ 0 w 726"/>
                <a:gd name="T10" fmla="*/ 0 h 1089"/>
                <a:gd name="T11" fmla="*/ 726 w 726"/>
                <a:gd name="T12" fmla="*/ 1089 h 10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6" h="1089">
                  <a:moveTo>
                    <a:pt x="0" y="0"/>
                  </a:moveTo>
                  <a:cubicBezTo>
                    <a:pt x="211" y="158"/>
                    <a:pt x="423" y="317"/>
                    <a:pt x="544" y="499"/>
                  </a:cubicBezTo>
                  <a:cubicBezTo>
                    <a:pt x="665" y="681"/>
                    <a:pt x="695" y="885"/>
                    <a:pt x="726" y="108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7" name="Line 50"/>
            <p:cNvSpPr>
              <a:spLocks noChangeShapeType="1"/>
            </p:cNvSpPr>
            <p:nvPr/>
          </p:nvSpPr>
          <p:spPr bwMode="auto">
            <a:xfrm flipH="1">
              <a:off x="4716463" y="2060575"/>
              <a:ext cx="287337" cy="1512888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8" name="Oval 53"/>
            <p:cNvSpPr>
              <a:spLocks noChangeArrowheads="1"/>
            </p:cNvSpPr>
            <p:nvPr/>
          </p:nvSpPr>
          <p:spPr bwMode="auto">
            <a:xfrm>
              <a:off x="6156325" y="4581525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9" name="Oval 54"/>
            <p:cNvSpPr>
              <a:spLocks noChangeArrowheads="1"/>
            </p:cNvSpPr>
            <p:nvPr/>
          </p:nvSpPr>
          <p:spPr bwMode="auto">
            <a:xfrm>
              <a:off x="5003800" y="2636838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80" name="Oval 55"/>
            <p:cNvSpPr>
              <a:spLocks noChangeArrowheads="1"/>
            </p:cNvSpPr>
            <p:nvPr/>
          </p:nvSpPr>
          <p:spPr bwMode="auto">
            <a:xfrm>
              <a:off x="3492500" y="36322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822" name="TextBox 63"/>
          <p:cNvSpPr txBox="1">
            <a:spLocks noChangeArrowheads="1"/>
          </p:cNvSpPr>
          <p:nvPr/>
        </p:nvSpPr>
        <p:spPr bwMode="auto">
          <a:xfrm>
            <a:off x="1616809" y="1865044"/>
            <a:ext cx="9457778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Hierarchical organization of </a:t>
            </a:r>
          </a:p>
          <a:p>
            <a:r>
              <a:rPr lang="en-US"/>
              <a:t>Associative memory</a:t>
            </a:r>
          </a:p>
        </p:txBody>
      </p:sp>
      <p:sp>
        <p:nvSpPr>
          <p:cNvPr id="34823" name="TextBox 57"/>
          <p:cNvSpPr txBox="1">
            <a:spLocks noChangeArrowheads="1"/>
          </p:cNvSpPr>
          <p:nvPr/>
        </p:nvSpPr>
        <p:spPr bwMode="auto">
          <a:xfrm>
            <a:off x="5188043" y="4928438"/>
            <a:ext cx="3114695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b="1"/>
              <a:t>animals</a:t>
            </a:r>
          </a:p>
        </p:txBody>
      </p:sp>
      <p:sp>
        <p:nvSpPr>
          <p:cNvPr id="34824" name="TextBox 58"/>
          <p:cNvSpPr txBox="1">
            <a:spLocks noChangeArrowheads="1"/>
          </p:cNvSpPr>
          <p:nvPr/>
        </p:nvSpPr>
        <p:spPr bwMode="auto">
          <a:xfrm>
            <a:off x="2805970" y="6585318"/>
            <a:ext cx="2178541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b="1"/>
              <a:t>birds</a:t>
            </a:r>
          </a:p>
        </p:txBody>
      </p:sp>
      <p:sp>
        <p:nvSpPr>
          <p:cNvPr id="34825" name="TextBox 59"/>
          <p:cNvSpPr txBox="1">
            <a:spLocks noChangeArrowheads="1"/>
          </p:cNvSpPr>
          <p:nvPr/>
        </p:nvSpPr>
        <p:spPr bwMode="auto">
          <a:xfrm>
            <a:off x="8590467" y="6551561"/>
            <a:ext cx="1527722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fish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765264" y="7862435"/>
            <a:ext cx="11275583" cy="253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7600" i="1" dirty="0"/>
              <a:t>Name as fast as possible</a:t>
            </a:r>
          </a:p>
          <a:p>
            <a:r>
              <a:rPr lang="en-US" sz="7600" i="1" dirty="0"/>
              <a:t>an example of a bird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2126987" y="9904699"/>
            <a:ext cx="10844375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b="1"/>
              <a:t>swan</a:t>
            </a:r>
            <a:r>
              <a:rPr lang="en-US"/>
              <a:t>   (or goose or raven or …)</a:t>
            </a:r>
          </a:p>
        </p:txBody>
      </p:sp>
      <p:cxnSp>
        <p:nvCxnSpPr>
          <p:cNvPr id="34828" name="Straight Arrow Connector 66"/>
          <p:cNvCxnSpPr>
            <a:cxnSpLocks noChangeShapeType="1"/>
          </p:cNvCxnSpPr>
          <p:nvPr/>
        </p:nvCxnSpPr>
        <p:spPr bwMode="auto">
          <a:xfrm rot="10800000" flipV="1">
            <a:off x="4509057" y="6076157"/>
            <a:ext cx="1189162" cy="63856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4829" name="Straight Arrow Connector 67"/>
          <p:cNvCxnSpPr>
            <a:cxnSpLocks noChangeShapeType="1"/>
          </p:cNvCxnSpPr>
          <p:nvPr/>
        </p:nvCxnSpPr>
        <p:spPr bwMode="auto">
          <a:xfrm rot="5400000">
            <a:off x="3125447" y="8138515"/>
            <a:ext cx="1915678" cy="85154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4830" name="Straight Arrow Connector 70"/>
          <p:cNvCxnSpPr>
            <a:cxnSpLocks noChangeShapeType="1"/>
          </p:cNvCxnSpPr>
          <p:nvPr/>
        </p:nvCxnSpPr>
        <p:spPr bwMode="auto">
          <a:xfrm rot="16200000" flipH="1">
            <a:off x="8188659" y="6140349"/>
            <a:ext cx="638560" cy="510176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1106634" y="10925829"/>
            <a:ext cx="16316642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Write down first letter: </a:t>
            </a:r>
            <a:r>
              <a:rPr lang="en-US" i="1"/>
              <a:t>s</a:t>
            </a:r>
            <a:r>
              <a:rPr lang="en-US"/>
              <a:t> for </a:t>
            </a:r>
            <a:r>
              <a:rPr lang="en-US" i="1"/>
              <a:t>swan</a:t>
            </a:r>
            <a:r>
              <a:rPr lang="en-US"/>
              <a:t> or </a:t>
            </a:r>
            <a:r>
              <a:rPr lang="en-US" i="1"/>
              <a:t>r</a:t>
            </a:r>
            <a:r>
              <a:rPr lang="en-US"/>
              <a:t> for </a:t>
            </a:r>
            <a:r>
              <a:rPr lang="en-US" i="1"/>
              <a:t>raven</a:t>
            </a:r>
            <a:r>
              <a:rPr lang="en-US"/>
              <a:t> …</a:t>
            </a:r>
          </a:p>
        </p:txBody>
      </p:sp>
      <p:sp>
        <p:nvSpPr>
          <p:cNvPr id="66" name="Text Box 4"/>
          <p:cNvSpPr txBox="1">
            <a:spLocks noChangeArrowheads="1"/>
          </p:cNvSpPr>
          <p:nvPr/>
        </p:nvSpPr>
        <p:spPr bwMode="auto">
          <a:xfrm>
            <a:off x="229211" y="-42218"/>
            <a:ext cx="11077516" cy="13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7600" b="1" dirty="0"/>
              <a:t>  </a:t>
            </a:r>
            <a:r>
              <a:rPr lang="en-US" sz="7600" b="1" dirty="0" smtClean="0">
                <a:solidFill>
                  <a:srgbClr val="C00000"/>
                </a:solidFill>
              </a:rPr>
              <a:t>5.5 Associative </a:t>
            </a:r>
            <a:r>
              <a:rPr lang="en-US" sz="7600" b="1" dirty="0">
                <a:solidFill>
                  <a:srgbClr val="C00000"/>
                </a:solidFill>
              </a:rPr>
              <a:t>Recall</a:t>
            </a:r>
            <a:endParaRPr lang="en-US" sz="3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3" grpId="0"/>
      <p:bldP spid="6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15339049" y="590738"/>
            <a:ext cx="6013326" cy="4723087"/>
            <a:chOff x="3179763" y="1604963"/>
            <a:chExt cx="3336925" cy="3697287"/>
          </a:xfrm>
        </p:grpSpPr>
        <p:sp>
          <p:nvSpPr>
            <p:cNvPr id="35860" name="Oval 5"/>
            <p:cNvSpPr>
              <a:spLocks noChangeArrowheads="1"/>
            </p:cNvSpPr>
            <p:nvPr/>
          </p:nvSpPr>
          <p:spPr bwMode="auto">
            <a:xfrm>
              <a:off x="3551238" y="1628775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1" name="Oval 6"/>
            <p:cNvSpPr>
              <a:spLocks noChangeArrowheads="1"/>
            </p:cNvSpPr>
            <p:nvPr/>
          </p:nvSpPr>
          <p:spPr bwMode="auto">
            <a:xfrm>
              <a:off x="3492500" y="3644900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2" name="Oval 7"/>
            <p:cNvSpPr>
              <a:spLocks noChangeArrowheads="1"/>
            </p:cNvSpPr>
            <p:nvPr/>
          </p:nvSpPr>
          <p:spPr bwMode="auto">
            <a:xfrm>
              <a:off x="4067175" y="1844675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3" name="Oval 8"/>
            <p:cNvSpPr>
              <a:spLocks noChangeArrowheads="1"/>
            </p:cNvSpPr>
            <p:nvPr/>
          </p:nvSpPr>
          <p:spPr bwMode="auto">
            <a:xfrm>
              <a:off x="4859338" y="1844675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4" name="Oval 9"/>
            <p:cNvSpPr>
              <a:spLocks noChangeArrowheads="1"/>
            </p:cNvSpPr>
            <p:nvPr/>
          </p:nvSpPr>
          <p:spPr bwMode="auto">
            <a:xfrm>
              <a:off x="3851275" y="2708275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5" name="Oval 10"/>
            <p:cNvSpPr>
              <a:spLocks noChangeArrowheads="1"/>
            </p:cNvSpPr>
            <p:nvPr/>
          </p:nvSpPr>
          <p:spPr bwMode="auto">
            <a:xfrm>
              <a:off x="4643438" y="3573463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6" name="Oval 11"/>
            <p:cNvSpPr>
              <a:spLocks noChangeArrowheads="1"/>
            </p:cNvSpPr>
            <p:nvPr/>
          </p:nvSpPr>
          <p:spPr bwMode="auto">
            <a:xfrm>
              <a:off x="5003800" y="2636838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7" name="Oval 12"/>
            <p:cNvSpPr>
              <a:spLocks noChangeArrowheads="1"/>
            </p:cNvSpPr>
            <p:nvPr/>
          </p:nvSpPr>
          <p:spPr bwMode="auto">
            <a:xfrm>
              <a:off x="4500563" y="4652963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8" name="Oval 13"/>
            <p:cNvSpPr>
              <a:spLocks noChangeArrowheads="1"/>
            </p:cNvSpPr>
            <p:nvPr/>
          </p:nvSpPr>
          <p:spPr bwMode="auto">
            <a:xfrm>
              <a:off x="5795963" y="3068638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9" name="Oval 14"/>
            <p:cNvSpPr>
              <a:spLocks noChangeArrowheads="1"/>
            </p:cNvSpPr>
            <p:nvPr/>
          </p:nvSpPr>
          <p:spPr bwMode="auto">
            <a:xfrm>
              <a:off x="5148263" y="4221163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0" name="Oval 15"/>
            <p:cNvSpPr>
              <a:spLocks noChangeArrowheads="1"/>
            </p:cNvSpPr>
            <p:nvPr/>
          </p:nvSpPr>
          <p:spPr bwMode="auto">
            <a:xfrm>
              <a:off x="5710238" y="3787775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1" name="Oval 16"/>
            <p:cNvSpPr>
              <a:spLocks noChangeArrowheads="1"/>
            </p:cNvSpPr>
            <p:nvPr/>
          </p:nvSpPr>
          <p:spPr bwMode="auto">
            <a:xfrm>
              <a:off x="6156325" y="4581525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2" name="Freeform 17"/>
            <p:cNvSpPr>
              <a:spLocks/>
            </p:cNvSpPr>
            <p:nvPr/>
          </p:nvSpPr>
          <p:spPr bwMode="auto">
            <a:xfrm>
              <a:off x="3179763" y="1844675"/>
              <a:ext cx="455612" cy="1871663"/>
            </a:xfrm>
            <a:custGeom>
              <a:avLst/>
              <a:gdLst>
                <a:gd name="T0" fmla="*/ 2147483647 w 287"/>
                <a:gd name="T1" fmla="*/ 0 h 1134"/>
                <a:gd name="T2" fmla="*/ 2147483647 w 287"/>
                <a:gd name="T3" fmla="*/ 2147483647 h 1134"/>
                <a:gd name="T4" fmla="*/ 2147483647 w 287"/>
                <a:gd name="T5" fmla="*/ 2147483647 h 1134"/>
                <a:gd name="T6" fmla="*/ 0 60000 65536"/>
                <a:gd name="T7" fmla="*/ 0 60000 65536"/>
                <a:gd name="T8" fmla="*/ 0 60000 65536"/>
                <a:gd name="T9" fmla="*/ 0 w 287"/>
                <a:gd name="T10" fmla="*/ 0 h 1134"/>
                <a:gd name="T11" fmla="*/ 287 w 287"/>
                <a:gd name="T12" fmla="*/ 1134 h 11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7" h="1134">
                  <a:moveTo>
                    <a:pt x="287" y="0"/>
                  </a:moveTo>
                  <a:cubicBezTo>
                    <a:pt x="158" y="155"/>
                    <a:pt x="30" y="310"/>
                    <a:pt x="15" y="499"/>
                  </a:cubicBezTo>
                  <a:cubicBezTo>
                    <a:pt x="0" y="688"/>
                    <a:pt x="98" y="911"/>
                    <a:pt x="197" y="1134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73" name="Freeform 18"/>
            <p:cNvSpPr>
              <a:spLocks/>
            </p:cNvSpPr>
            <p:nvPr/>
          </p:nvSpPr>
          <p:spPr bwMode="auto">
            <a:xfrm>
              <a:off x="4284663" y="3789363"/>
              <a:ext cx="358775" cy="935037"/>
            </a:xfrm>
            <a:custGeom>
              <a:avLst/>
              <a:gdLst>
                <a:gd name="T0" fmla="*/ 2147483647 w 287"/>
                <a:gd name="T1" fmla="*/ 0 h 1134"/>
                <a:gd name="T2" fmla="*/ 2147483647 w 287"/>
                <a:gd name="T3" fmla="*/ 2147483647 h 1134"/>
                <a:gd name="T4" fmla="*/ 2147483647 w 287"/>
                <a:gd name="T5" fmla="*/ 2147483647 h 1134"/>
                <a:gd name="T6" fmla="*/ 0 60000 65536"/>
                <a:gd name="T7" fmla="*/ 0 60000 65536"/>
                <a:gd name="T8" fmla="*/ 0 60000 65536"/>
                <a:gd name="T9" fmla="*/ 0 w 287"/>
                <a:gd name="T10" fmla="*/ 0 h 1134"/>
                <a:gd name="T11" fmla="*/ 287 w 287"/>
                <a:gd name="T12" fmla="*/ 1134 h 11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7" h="1134">
                  <a:moveTo>
                    <a:pt x="287" y="0"/>
                  </a:moveTo>
                  <a:cubicBezTo>
                    <a:pt x="158" y="155"/>
                    <a:pt x="30" y="310"/>
                    <a:pt x="15" y="499"/>
                  </a:cubicBezTo>
                  <a:cubicBezTo>
                    <a:pt x="0" y="688"/>
                    <a:pt x="98" y="911"/>
                    <a:pt x="197" y="113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74" name="Freeform 19"/>
            <p:cNvSpPr>
              <a:spLocks/>
            </p:cNvSpPr>
            <p:nvPr/>
          </p:nvSpPr>
          <p:spPr bwMode="auto">
            <a:xfrm>
              <a:off x="5003800" y="2060575"/>
              <a:ext cx="144463" cy="576263"/>
            </a:xfrm>
            <a:custGeom>
              <a:avLst/>
              <a:gdLst>
                <a:gd name="T0" fmla="*/ 0 w 91"/>
                <a:gd name="T1" fmla="*/ 0 h 363"/>
                <a:gd name="T2" fmla="*/ 2147483647 w 91"/>
                <a:gd name="T3" fmla="*/ 2147483647 h 363"/>
                <a:gd name="T4" fmla="*/ 2147483647 w 91"/>
                <a:gd name="T5" fmla="*/ 2147483647 h 363"/>
                <a:gd name="T6" fmla="*/ 2147483647 w 91"/>
                <a:gd name="T7" fmla="*/ 2147483647 h 3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363"/>
                <a:gd name="T14" fmla="*/ 91 w 91"/>
                <a:gd name="T15" fmla="*/ 363 h 3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363">
                  <a:moveTo>
                    <a:pt x="0" y="0"/>
                  </a:moveTo>
                  <a:cubicBezTo>
                    <a:pt x="15" y="26"/>
                    <a:pt x="31" y="53"/>
                    <a:pt x="46" y="91"/>
                  </a:cubicBezTo>
                  <a:cubicBezTo>
                    <a:pt x="61" y="129"/>
                    <a:pt x="91" y="182"/>
                    <a:pt x="91" y="227"/>
                  </a:cubicBezTo>
                  <a:cubicBezTo>
                    <a:pt x="91" y="272"/>
                    <a:pt x="68" y="317"/>
                    <a:pt x="46" y="363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75" name="Freeform 20"/>
            <p:cNvSpPr>
              <a:spLocks/>
            </p:cNvSpPr>
            <p:nvPr/>
          </p:nvSpPr>
          <p:spPr bwMode="auto">
            <a:xfrm>
              <a:off x="6011863" y="3284538"/>
              <a:ext cx="407987" cy="1296987"/>
            </a:xfrm>
            <a:custGeom>
              <a:avLst/>
              <a:gdLst>
                <a:gd name="T0" fmla="*/ 0 w 257"/>
                <a:gd name="T1" fmla="*/ 0 h 817"/>
                <a:gd name="T2" fmla="*/ 2147483647 w 257"/>
                <a:gd name="T3" fmla="*/ 2147483647 h 817"/>
                <a:gd name="T4" fmla="*/ 2147483647 w 257"/>
                <a:gd name="T5" fmla="*/ 2147483647 h 817"/>
                <a:gd name="T6" fmla="*/ 0 60000 65536"/>
                <a:gd name="T7" fmla="*/ 0 60000 65536"/>
                <a:gd name="T8" fmla="*/ 0 60000 65536"/>
                <a:gd name="T9" fmla="*/ 0 w 257"/>
                <a:gd name="T10" fmla="*/ 0 h 817"/>
                <a:gd name="T11" fmla="*/ 257 w 257"/>
                <a:gd name="T12" fmla="*/ 817 h 8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7" h="817">
                  <a:moveTo>
                    <a:pt x="0" y="0"/>
                  </a:moveTo>
                  <a:cubicBezTo>
                    <a:pt x="98" y="91"/>
                    <a:pt x="197" y="182"/>
                    <a:pt x="227" y="318"/>
                  </a:cubicBezTo>
                  <a:cubicBezTo>
                    <a:pt x="257" y="454"/>
                    <a:pt x="219" y="635"/>
                    <a:pt x="182" y="81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76" name="Line 21"/>
            <p:cNvSpPr>
              <a:spLocks noChangeShapeType="1"/>
            </p:cNvSpPr>
            <p:nvPr/>
          </p:nvSpPr>
          <p:spPr bwMode="auto">
            <a:xfrm flipH="1">
              <a:off x="3995738" y="2060575"/>
              <a:ext cx="144462" cy="64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77" name="Line 22"/>
            <p:cNvSpPr>
              <a:spLocks noChangeShapeType="1"/>
            </p:cNvSpPr>
            <p:nvPr/>
          </p:nvSpPr>
          <p:spPr bwMode="auto">
            <a:xfrm>
              <a:off x="4211638" y="2060575"/>
              <a:ext cx="504825" cy="1584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78" name="Line 23"/>
            <p:cNvSpPr>
              <a:spLocks noChangeShapeType="1"/>
            </p:cNvSpPr>
            <p:nvPr/>
          </p:nvSpPr>
          <p:spPr bwMode="auto">
            <a:xfrm>
              <a:off x="5076825" y="2852738"/>
              <a:ext cx="142875" cy="1368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79" name="Line 24"/>
            <p:cNvSpPr>
              <a:spLocks noChangeShapeType="1"/>
            </p:cNvSpPr>
            <p:nvPr/>
          </p:nvSpPr>
          <p:spPr bwMode="auto">
            <a:xfrm flipH="1">
              <a:off x="3708400" y="2060575"/>
              <a:ext cx="1223963" cy="1655763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80" name="Line 25"/>
            <p:cNvSpPr>
              <a:spLocks noChangeShapeType="1"/>
            </p:cNvSpPr>
            <p:nvPr/>
          </p:nvSpPr>
          <p:spPr bwMode="auto">
            <a:xfrm flipV="1">
              <a:off x="3708400" y="3644900"/>
              <a:ext cx="935038" cy="71438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81" name="Freeform 26"/>
            <p:cNvSpPr>
              <a:spLocks/>
            </p:cNvSpPr>
            <p:nvPr/>
          </p:nvSpPr>
          <p:spPr bwMode="auto">
            <a:xfrm>
              <a:off x="3708400" y="2984500"/>
              <a:ext cx="2087563" cy="731838"/>
            </a:xfrm>
            <a:custGeom>
              <a:avLst/>
              <a:gdLst>
                <a:gd name="T0" fmla="*/ 0 w 1315"/>
                <a:gd name="T1" fmla="*/ 2147483647 h 461"/>
                <a:gd name="T2" fmla="*/ 2147483647 w 1315"/>
                <a:gd name="T3" fmla="*/ 2147483647 h 461"/>
                <a:gd name="T4" fmla="*/ 2147483647 w 1315"/>
                <a:gd name="T5" fmla="*/ 2147483647 h 461"/>
                <a:gd name="T6" fmla="*/ 0 60000 65536"/>
                <a:gd name="T7" fmla="*/ 0 60000 65536"/>
                <a:gd name="T8" fmla="*/ 0 60000 65536"/>
                <a:gd name="T9" fmla="*/ 0 w 1315"/>
                <a:gd name="T10" fmla="*/ 0 h 461"/>
                <a:gd name="T11" fmla="*/ 1315 w 1315"/>
                <a:gd name="T12" fmla="*/ 461 h 4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15" h="461">
                  <a:moveTo>
                    <a:pt x="0" y="461"/>
                  </a:moveTo>
                  <a:cubicBezTo>
                    <a:pt x="208" y="283"/>
                    <a:pt x="416" y="106"/>
                    <a:pt x="635" y="53"/>
                  </a:cubicBezTo>
                  <a:cubicBezTo>
                    <a:pt x="854" y="0"/>
                    <a:pt x="1084" y="72"/>
                    <a:pt x="1315" y="1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82" name="Line 27"/>
            <p:cNvSpPr>
              <a:spLocks noChangeShapeType="1"/>
            </p:cNvSpPr>
            <p:nvPr/>
          </p:nvSpPr>
          <p:spPr bwMode="auto">
            <a:xfrm>
              <a:off x="4211638" y="1989138"/>
              <a:ext cx="865187" cy="719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83" name="Line 28"/>
            <p:cNvSpPr>
              <a:spLocks noChangeShapeType="1"/>
            </p:cNvSpPr>
            <p:nvPr/>
          </p:nvSpPr>
          <p:spPr bwMode="auto">
            <a:xfrm>
              <a:off x="5148263" y="2852738"/>
              <a:ext cx="576262" cy="936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84" name="Line 29"/>
            <p:cNvSpPr>
              <a:spLocks noChangeShapeType="1"/>
            </p:cNvSpPr>
            <p:nvPr/>
          </p:nvSpPr>
          <p:spPr bwMode="auto">
            <a:xfrm flipV="1">
              <a:off x="5364163" y="3933825"/>
              <a:ext cx="360362" cy="358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85" name="Line 30"/>
            <p:cNvSpPr>
              <a:spLocks noChangeShapeType="1"/>
            </p:cNvSpPr>
            <p:nvPr/>
          </p:nvSpPr>
          <p:spPr bwMode="auto">
            <a:xfrm>
              <a:off x="5867400" y="4005263"/>
              <a:ext cx="360363" cy="5762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86" name="Line 31"/>
            <p:cNvSpPr>
              <a:spLocks noChangeShapeType="1"/>
            </p:cNvSpPr>
            <p:nvPr/>
          </p:nvSpPr>
          <p:spPr bwMode="auto">
            <a:xfrm flipV="1">
              <a:off x="4716463" y="4365625"/>
              <a:ext cx="431800" cy="358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87" name="Line 32"/>
            <p:cNvSpPr>
              <a:spLocks noChangeShapeType="1"/>
            </p:cNvSpPr>
            <p:nvPr/>
          </p:nvSpPr>
          <p:spPr bwMode="auto">
            <a:xfrm>
              <a:off x="3635375" y="3860800"/>
              <a:ext cx="865188" cy="936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88" name="Freeform 33"/>
            <p:cNvSpPr>
              <a:spLocks/>
            </p:cNvSpPr>
            <p:nvPr/>
          </p:nvSpPr>
          <p:spPr bwMode="auto">
            <a:xfrm>
              <a:off x="5003800" y="2060575"/>
              <a:ext cx="576263" cy="2160588"/>
            </a:xfrm>
            <a:custGeom>
              <a:avLst/>
              <a:gdLst>
                <a:gd name="T0" fmla="*/ 0 w 469"/>
                <a:gd name="T1" fmla="*/ 0 h 1361"/>
                <a:gd name="T2" fmla="*/ 2147483647 w 469"/>
                <a:gd name="T3" fmla="*/ 2147483647 h 1361"/>
                <a:gd name="T4" fmla="*/ 2147483647 w 469"/>
                <a:gd name="T5" fmla="*/ 2147483647 h 1361"/>
                <a:gd name="T6" fmla="*/ 2147483647 w 469"/>
                <a:gd name="T7" fmla="*/ 2147483647 h 13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9"/>
                <a:gd name="T13" fmla="*/ 0 h 1361"/>
                <a:gd name="T14" fmla="*/ 469 w 469"/>
                <a:gd name="T15" fmla="*/ 1361 h 13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9" h="1361">
                  <a:moveTo>
                    <a:pt x="0" y="0"/>
                  </a:moveTo>
                  <a:cubicBezTo>
                    <a:pt x="7" y="0"/>
                    <a:pt x="15" y="0"/>
                    <a:pt x="91" y="91"/>
                  </a:cubicBezTo>
                  <a:cubicBezTo>
                    <a:pt x="167" y="182"/>
                    <a:pt x="439" y="332"/>
                    <a:pt x="454" y="544"/>
                  </a:cubicBezTo>
                  <a:cubicBezTo>
                    <a:pt x="469" y="756"/>
                    <a:pt x="325" y="1058"/>
                    <a:pt x="182" y="136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89" name="Line 34"/>
            <p:cNvSpPr>
              <a:spLocks noChangeShapeType="1"/>
            </p:cNvSpPr>
            <p:nvPr/>
          </p:nvSpPr>
          <p:spPr bwMode="auto">
            <a:xfrm>
              <a:off x="4067175" y="2852738"/>
              <a:ext cx="1657350" cy="10080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90" name="Line 35"/>
            <p:cNvSpPr>
              <a:spLocks noChangeShapeType="1"/>
            </p:cNvSpPr>
            <p:nvPr/>
          </p:nvSpPr>
          <p:spPr bwMode="auto">
            <a:xfrm flipV="1">
              <a:off x="4716463" y="4652963"/>
              <a:ext cx="1439862" cy="1444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91" name="Line 36"/>
            <p:cNvSpPr>
              <a:spLocks noChangeShapeType="1"/>
            </p:cNvSpPr>
            <p:nvPr/>
          </p:nvSpPr>
          <p:spPr bwMode="auto">
            <a:xfrm>
              <a:off x="3708400" y="1844675"/>
              <a:ext cx="215900" cy="86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92" name="Line 37"/>
            <p:cNvSpPr>
              <a:spLocks noChangeShapeType="1"/>
            </p:cNvSpPr>
            <p:nvPr/>
          </p:nvSpPr>
          <p:spPr bwMode="auto">
            <a:xfrm>
              <a:off x="3708400" y="1844675"/>
              <a:ext cx="358775" cy="144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93" name="Freeform 38"/>
            <p:cNvSpPr>
              <a:spLocks/>
            </p:cNvSpPr>
            <p:nvPr/>
          </p:nvSpPr>
          <p:spPr bwMode="auto">
            <a:xfrm>
              <a:off x="3779838" y="1604963"/>
              <a:ext cx="1152525" cy="239712"/>
            </a:xfrm>
            <a:custGeom>
              <a:avLst/>
              <a:gdLst>
                <a:gd name="T0" fmla="*/ 0 w 726"/>
                <a:gd name="T1" fmla="*/ 2147483647 h 151"/>
                <a:gd name="T2" fmla="*/ 2147483647 w 726"/>
                <a:gd name="T3" fmla="*/ 2147483647 h 151"/>
                <a:gd name="T4" fmla="*/ 2147483647 w 726"/>
                <a:gd name="T5" fmla="*/ 2147483647 h 151"/>
                <a:gd name="T6" fmla="*/ 0 60000 65536"/>
                <a:gd name="T7" fmla="*/ 0 60000 65536"/>
                <a:gd name="T8" fmla="*/ 0 60000 65536"/>
                <a:gd name="T9" fmla="*/ 0 w 726"/>
                <a:gd name="T10" fmla="*/ 0 h 151"/>
                <a:gd name="T11" fmla="*/ 726 w 726"/>
                <a:gd name="T12" fmla="*/ 151 h 1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6" h="151">
                  <a:moveTo>
                    <a:pt x="0" y="60"/>
                  </a:moveTo>
                  <a:cubicBezTo>
                    <a:pt x="121" y="30"/>
                    <a:pt x="242" y="0"/>
                    <a:pt x="363" y="15"/>
                  </a:cubicBezTo>
                  <a:cubicBezTo>
                    <a:pt x="484" y="30"/>
                    <a:pt x="605" y="90"/>
                    <a:pt x="726" y="151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94" name="Line 39"/>
            <p:cNvSpPr>
              <a:spLocks noChangeShapeType="1"/>
            </p:cNvSpPr>
            <p:nvPr/>
          </p:nvSpPr>
          <p:spPr bwMode="auto">
            <a:xfrm flipH="1">
              <a:off x="3708400" y="2924175"/>
              <a:ext cx="215900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95" name="Freeform 40"/>
            <p:cNvSpPr>
              <a:spLocks/>
            </p:cNvSpPr>
            <p:nvPr/>
          </p:nvSpPr>
          <p:spPr bwMode="auto">
            <a:xfrm>
              <a:off x="5076825" y="2060575"/>
              <a:ext cx="1439863" cy="2520950"/>
            </a:xfrm>
            <a:custGeom>
              <a:avLst/>
              <a:gdLst>
                <a:gd name="T0" fmla="*/ 0 w 793"/>
                <a:gd name="T1" fmla="*/ 0 h 1542"/>
                <a:gd name="T2" fmla="*/ 2147483647 w 793"/>
                <a:gd name="T3" fmla="*/ 2147483647 h 1542"/>
                <a:gd name="T4" fmla="*/ 2147483647 w 793"/>
                <a:gd name="T5" fmla="*/ 2147483647 h 1542"/>
                <a:gd name="T6" fmla="*/ 0 60000 65536"/>
                <a:gd name="T7" fmla="*/ 0 60000 65536"/>
                <a:gd name="T8" fmla="*/ 0 60000 65536"/>
                <a:gd name="T9" fmla="*/ 0 w 793"/>
                <a:gd name="T10" fmla="*/ 0 h 1542"/>
                <a:gd name="T11" fmla="*/ 793 w 793"/>
                <a:gd name="T12" fmla="*/ 1542 h 15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93" h="1542">
                  <a:moveTo>
                    <a:pt x="0" y="0"/>
                  </a:moveTo>
                  <a:cubicBezTo>
                    <a:pt x="283" y="75"/>
                    <a:pt x="567" y="151"/>
                    <a:pt x="680" y="408"/>
                  </a:cubicBezTo>
                  <a:cubicBezTo>
                    <a:pt x="793" y="665"/>
                    <a:pt x="736" y="1103"/>
                    <a:pt x="680" y="1542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96" name="Oval 41"/>
            <p:cNvSpPr>
              <a:spLocks noChangeArrowheads="1"/>
            </p:cNvSpPr>
            <p:nvPr/>
          </p:nvSpPr>
          <p:spPr bwMode="auto">
            <a:xfrm>
              <a:off x="3563938" y="1628775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7" name="Oval 42"/>
            <p:cNvSpPr>
              <a:spLocks noChangeArrowheads="1"/>
            </p:cNvSpPr>
            <p:nvPr/>
          </p:nvSpPr>
          <p:spPr bwMode="auto">
            <a:xfrm>
              <a:off x="6156325" y="4581525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8" name="Oval 43"/>
            <p:cNvSpPr>
              <a:spLocks noChangeArrowheads="1"/>
            </p:cNvSpPr>
            <p:nvPr/>
          </p:nvSpPr>
          <p:spPr bwMode="auto">
            <a:xfrm>
              <a:off x="3492500" y="3644900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9" name="Oval 44"/>
            <p:cNvSpPr>
              <a:spLocks noChangeArrowheads="1"/>
            </p:cNvSpPr>
            <p:nvPr/>
          </p:nvSpPr>
          <p:spPr bwMode="auto">
            <a:xfrm>
              <a:off x="4643438" y="3573463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0" name="Oval 45"/>
            <p:cNvSpPr>
              <a:spLocks noChangeArrowheads="1"/>
            </p:cNvSpPr>
            <p:nvPr/>
          </p:nvSpPr>
          <p:spPr bwMode="auto">
            <a:xfrm>
              <a:off x="4859338" y="1844675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1" name="Oval 46"/>
            <p:cNvSpPr>
              <a:spLocks noChangeArrowheads="1"/>
            </p:cNvSpPr>
            <p:nvPr/>
          </p:nvSpPr>
          <p:spPr bwMode="auto">
            <a:xfrm>
              <a:off x="5003800" y="2624138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2" name="Freeform 47"/>
            <p:cNvSpPr>
              <a:spLocks/>
            </p:cNvSpPr>
            <p:nvPr/>
          </p:nvSpPr>
          <p:spPr bwMode="auto">
            <a:xfrm>
              <a:off x="3635375" y="3860800"/>
              <a:ext cx="2592388" cy="1441450"/>
            </a:xfrm>
            <a:custGeom>
              <a:avLst/>
              <a:gdLst>
                <a:gd name="T0" fmla="*/ 0 w 1633"/>
                <a:gd name="T1" fmla="*/ 0 h 862"/>
                <a:gd name="T2" fmla="*/ 2147483647 w 1633"/>
                <a:gd name="T3" fmla="*/ 2147483647 h 862"/>
                <a:gd name="T4" fmla="*/ 2147483647 w 1633"/>
                <a:gd name="T5" fmla="*/ 2147483647 h 862"/>
                <a:gd name="T6" fmla="*/ 0 60000 65536"/>
                <a:gd name="T7" fmla="*/ 0 60000 65536"/>
                <a:gd name="T8" fmla="*/ 0 60000 65536"/>
                <a:gd name="T9" fmla="*/ 0 w 1633"/>
                <a:gd name="T10" fmla="*/ 0 h 862"/>
                <a:gd name="T11" fmla="*/ 1633 w 1633"/>
                <a:gd name="T12" fmla="*/ 862 h 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3" h="862">
                  <a:moveTo>
                    <a:pt x="0" y="0"/>
                  </a:moveTo>
                  <a:cubicBezTo>
                    <a:pt x="68" y="340"/>
                    <a:pt x="137" y="680"/>
                    <a:pt x="409" y="771"/>
                  </a:cubicBezTo>
                  <a:cubicBezTo>
                    <a:pt x="681" y="862"/>
                    <a:pt x="1157" y="703"/>
                    <a:pt x="1633" y="544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03" name="Line 48"/>
            <p:cNvSpPr>
              <a:spLocks noChangeShapeType="1"/>
            </p:cNvSpPr>
            <p:nvPr/>
          </p:nvSpPr>
          <p:spPr bwMode="auto">
            <a:xfrm flipH="1">
              <a:off x="4787900" y="2852738"/>
              <a:ext cx="288925" cy="720725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04" name="Freeform 49"/>
            <p:cNvSpPr>
              <a:spLocks/>
            </p:cNvSpPr>
            <p:nvPr/>
          </p:nvSpPr>
          <p:spPr bwMode="auto">
            <a:xfrm>
              <a:off x="5148263" y="2852738"/>
              <a:ext cx="1152525" cy="1728787"/>
            </a:xfrm>
            <a:custGeom>
              <a:avLst/>
              <a:gdLst>
                <a:gd name="T0" fmla="*/ 0 w 726"/>
                <a:gd name="T1" fmla="*/ 0 h 1089"/>
                <a:gd name="T2" fmla="*/ 2147483647 w 726"/>
                <a:gd name="T3" fmla="*/ 2147483647 h 1089"/>
                <a:gd name="T4" fmla="*/ 2147483647 w 726"/>
                <a:gd name="T5" fmla="*/ 2147483647 h 1089"/>
                <a:gd name="T6" fmla="*/ 0 60000 65536"/>
                <a:gd name="T7" fmla="*/ 0 60000 65536"/>
                <a:gd name="T8" fmla="*/ 0 60000 65536"/>
                <a:gd name="T9" fmla="*/ 0 w 726"/>
                <a:gd name="T10" fmla="*/ 0 h 1089"/>
                <a:gd name="T11" fmla="*/ 726 w 726"/>
                <a:gd name="T12" fmla="*/ 1089 h 10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6" h="1089">
                  <a:moveTo>
                    <a:pt x="0" y="0"/>
                  </a:moveTo>
                  <a:cubicBezTo>
                    <a:pt x="211" y="158"/>
                    <a:pt x="423" y="317"/>
                    <a:pt x="544" y="499"/>
                  </a:cubicBezTo>
                  <a:cubicBezTo>
                    <a:pt x="665" y="681"/>
                    <a:pt x="695" y="885"/>
                    <a:pt x="726" y="108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05" name="Line 50"/>
            <p:cNvSpPr>
              <a:spLocks noChangeShapeType="1"/>
            </p:cNvSpPr>
            <p:nvPr/>
          </p:nvSpPr>
          <p:spPr bwMode="auto">
            <a:xfrm flipH="1">
              <a:off x="4716463" y="2060575"/>
              <a:ext cx="287337" cy="1512888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06" name="Oval 53"/>
            <p:cNvSpPr>
              <a:spLocks noChangeArrowheads="1"/>
            </p:cNvSpPr>
            <p:nvPr/>
          </p:nvSpPr>
          <p:spPr bwMode="auto">
            <a:xfrm>
              <a:off x="6156325" y="4581525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7" name="Oval 54"/>
            <p:cNvSpPr>
              <a:spLocks noChangeArrowheads="1"/>
            </p:cNvSpPr>
            <p:nvPr/>
          </p:nvSpPr>
          <p:spPr bwMode="auto">
            <a:xfrm>
              <a:off x="5003800" y="2636838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8" name="Oval 55"/>
            <p:cNvSpPr>
              <a:spLocks noChangeArrowheads="1"/>
            </p:cNvSpPr>
            <p:nvPr/>
          </p:nvSpPr>
          <p:spPr bwMode="auto">
            <a:xfrm>
              <a:off x="3492500" y="36322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46" name="TextBox 60"/>
          <p:cNvSpPr txBox="1">
            <a:spLocks noChangeArrowheads="1"/>
          </p:cNvSpPr>
          <p:nvPr/>
        </p:nvSpPr>
        <p:spPr bwMode="auto">
          <a:xfrm>
            <a:off x="4929203" y="3907307"/>
            <a:ext cx="11113679" cy="253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7600" i="1" dirty="0"/>
              <a:t>name as fast as possible</a:t>
            </a:r>
          </a:p>
          <a:p>
            <a:r>
              <a:rPr lang="en-US" sz="7600" i="1" dirty="0"/>
              <a:t>an example of a </a:t>
            </a:r>
          </a:p>
        </p:txBody>
      </p:sp>
      <p:sp>
        <p:nvSpPr>
          <p:cNvPr id="35847" name="TextBox 71"/>
          <p:cNvSpPr txBox="1">
            <a:spLocks noChangeArrowheads="1"/>
          </p:cNvSpPr>
          <p:nvPr/>
        </p:nvSpPr>
        <p:spPr bwMode="auto">
          <a:xfrm>
            <a:off x="13527172" y="6202745"/>
            <a:ext cx="3073017" cy="808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hammer</a:t>
            </a:r>
          </a:p>
          <a:p>
            <a:endParaRPr lang="en-US"/>
          </a:p>
          <a:p>
            <a:r>
              <a:rPr lang="en-US"/>
              <a:t>red</a:t>
            </a:r>
          </a:p>
          <a:p>
            <a:endParaRPr lang="en-US"/>
          </a:p>
          <a:p>
            <a:r>
              <a:rPr lang="en-US"/>
              <a:t>Apple</a:t>
            </a:r>
          </a:p>
          <a:p>
            <a:endParaRPr lang="en-US"/>
          </a:p>
          <a:p>
            <a:r>
              <a:rPr lang="en-US"/>
              <a:t>violin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73" name="Rectangle 72"/>
          <p:cNvSpPr/>
          <p:nvPr/>
        </p:nvSpPr>
        <p:spPr bwMode="auto">
          <a:xfrm>
            <a:off x="13695982" y="6284322"/>
            <a:ext cx="6973657" cy="586799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92911" tIns="96455" rIns="192911" bIns="96455"/>
          <a:lstStyle/>
          <a:p>
            <a:pPr>
              <a:defRPr/>
            </a:pPr>
            <a:endParaRPr lang="en-US"/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6639793" y="6379965"/>
            <a:ext cx="2173733" cy="13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7600" b="1" dirty="0"/>
              <a:t>tool</a:t>
            </a: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6639794" y="7783670"/>
            <a:ext cx="2771652" cy="13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7600" b="1" dirty="0"/>
              <a:t>color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6778592" y="10073481"/>
            <a:ext cx="5472713" cy="222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600" b="1" dirty="0"/>
              <a:t>music </a:t>
            </a:r>
          </a:p>
          <a:p>
            <a:r>
              <a:rPr lang="en-US" sz="6600" b="1" dirty="0"/>
              <a:t>   instrument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6718573" y="9060788"/>
            <a:ext cx="2282737" cy="13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7600" b="1" dirty="0"/>
              <a:t>fruit</a:t>
            </a:r>
          </a:p>
        </p:txBody>
      </p:sp>
      <p:sp>
        <p:nvSpPr>
          <p:cNvPr id="35853" name="TextBox 62"/>
          <p:cNvSpPr txBox="1">
            <a:spLocks noChangeArrowheads="1"/>
          </p:cNvSpPr>
          <p:nvPr/>
        </p:nvSpPr>
        <p:spPr bwMode="auto">
          <a:xfrm>
            <a:off x="1106635" y="1609056"/>
            <a:ext cx="13332235" cy="253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7600" i="1" dirty="0" err="1"/>
              <a:t>Nommez</a:t>
            </a:r>
            <a:r>
              <a:rPr lang="en-US" sz="7600" i="1" dirty="0"/>
              <a:t> au plus </a:t>
            </a:r>
            <a:r>
              <a:rPr lang="en-US" sz="7600" i="1" dirty="0" err="1"/>
              <a:t>vite</a:t>
            </a:r>
            <a:r>
              <a:rPr lang="en-US" sz="7600" i="1" dirty="0"/>
              <a:t> possible</a:t>
            </a:r>
          </a:p>
          <a:p>
            <a:r>
              <a:rPr lang="en-US" sz="7600" i="1" dirty="0"/>
              <a:t>un </a:t>
            </a:r>
            <a:r>
              <a:rPr lang="en-US" sz="7600" i="1" dirty="0" err="1"/>
              <a:t>exemple</a:t>
            </a:r>
            <a:r>
              <a:rPr lang="en-US" sz="7600" i="1" dirty="0"/>
              <a:t> d’un /</a:t>
            </a:r>
            <a:r>
              <a:rPr lang="en-US" sz="7600" i="1" dirty="0" err="1"/>
              <a:t>d’une</a:t>
            </a:r>
            <a:endParaRPr lang="en-US" sz="7600" i="1" dirty="0"/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934075" y="6334957"/>
            <a:ext cx="2444640" cy="13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7600" b="1" dirty="0" err="1"/>
              <a:t>outil</a:t>
            </a:r>
            <a:endParaRPr lang="en-US" sz="7600" b="1" dirty="0"/>
          </a:p>
        </p:txBody>
      </p:sp>
      <p:cxnSp>
        <p:nvCxnSpPr>
          <p:cNvPr id="35855" name="Straight Arrow Connector 67"/>
          <p:cNvCxnSpPr>
            <a:cxnSpLocks noChangeShapeType="1"/>
          </p:cNvCxnSpPr>
          <p:nvPr/>
        </p:nvCxnSpPr>
        <p:spPr bwMode="auto">
          <a:xfrm rot="5400000">
            <a:off x="871877" y="4863271"/>
            <a:ext cx="2168851" cy="3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934075" y="7606449"/>
            <a:ext cx="3908182" cy="13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7600" b="1" dirty="0" err="1"/>
              <a:t>couleur</a:t>
            </a:r>
            <a:endParaRPr lang="en-US" sz="7600" b="1" dirty="0"/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934075" y="9010153"/>
            <a:ext cx="2282737" cy="13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7600" b="1" dirty="0"/>
              <a:t>fruit</a:t>
            </a: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765266" y="10157873"/>
            <a:ext cx="4663196" cy="2041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000" b="1" dirty="0"/>
              <a:t>instrument</a:t>
            </a:r>
          </a:p>
          <a:p>
            <a:r>
              <a:rPr lang="en-US" sz="6000" b="1" dirty="0"/>
              <a:t>de </a:t>
            </a:r>
            <a:r>
              <a:rPr lang="en-US" sz="6000" b="1" dirty="0" err="1"/>
              <a:t>musique</a:t>
            </a:r>
            <a:endParaRPr lang="en-US" sz="6000" b="1" dirty="0"/>
          </a:p>
        </p:txBody>
      </p:sp>
      <p:cxnSp>
        <p:nvCxnSpPr>
          <p:cNvPr id="35859" name="Straight Arrow Connector 75"/>
          <p:cNvCxnSpPr>
            <a:cxnSpLocks noChangeShapeType="1"/>
          </p:cNvCxnSpPr>
          <p:nvPr/>
        </p:nvCxnSpPr>
        <p:spPr bwMode="auto">
          <a:xfrm rot="16200000" flipH="1">
            <a:off x="5741926" y="5394908"/>
            <a:ext cx="1274306" cy="34136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5" name="Text Box 4"/>
          <p:cNvSpPr txBox="1">
            <a:spLocks noChangeArrowheads="1"/>
          </p:cNvSpPr>
          <p:nvPr/>
        </p:nvSpPr>
        <p:spPr bwMode="auto">
          <a:xfrm>
            <a:off x="229211" y="-42218"/>
            <a:ext cx="11077516" cy="13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7600" b="1" dirty="0"/>
              <a:t>  </a:t>
            </a:r>
            <a:r>
              <a:rPr lang="en-US" sz="7600" b="1" dirty="0" smtClean="0">
                <a:solidFill>
                  <a:srgbClr val="C00000"/>
                </a:solidFill>
              </a:rPr>
              <a:t>5.5 Associative </a:t>
            </a:r>
            <a:r>
              <a:rPr lang="en-US" sz="7600" b="1" dirty="0">
                <a:solidFill>
                  <a:srgbClr val="C00000"/>
                </a:solidFill>
              </a:rPr>
              <a:t>Recall</a:t>
            </a:r>
            <a:endParaRPr lang="en-US" sz="3800" dirty="0">
              <a:solidFill>
                <a:srgbClr val="C00000"/>
              </a:solidFill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0" y="4142952"/>
            <a:ext cx="15902619" cy="8156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92911" tIns="96455" rIns="192911" bIns="96455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65" grpId="0"/>
      <p:bldP spid="66" grpId="0"/>
      <p:bldP spid="69" grpId="0"/>
      <p:bldP spid="70" grpId="0"/>
      <p:bldP spid="64" grpId="0"/>
      <p:bldP spid="71" grpId="0"/>
      <p:bldP spid="72" grpId="0"/>
      <p:bldP spid="74" grpId="0"/>
      <p:bldP spid="7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2910016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</a:t>
            </a:r>
            <a:br>
              <a:rPr lang="en-US" dirty="0" smtClean="0">
                <a:latin typeface="Impact" charset="0"/>
                <a:cs typeface="Impact" charset="0"/>
              </a:rPr>
            </a:br>
            <a:r>
              <a:rPr lang="en-US" dirty="0" smtClean="0">
                <a:latin typeface="Impact" charset="0"/>
                <a:cs typeface="Impact" charset="0"/>
              </a:rPr>
              <a:t>of Neural Networks</a:t>
            </a:r>
            <a:br>
              <a:rPr lang="en-US" dirty="0" smtClean="0">
                <a:latin typeface="Impact" charset="0"/>
                <a:cs typeface="Impact" charset="0"/>
              </a:rPr>
            </a:b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529390" y="5654284"/>
            <a:ext cx="10160829" cy="320427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Week 5 </a:t>
            </a:r>
            <a:endParaRPr lang="en-US" sz="5400" dirty="0">
              <a:latin typeface="Arial Narrow" pitchFamily="34" charset="0"/>
              <a:ea typeface="ＭＳ Ｐゴシック" pitchFamily="34" charset="-128"/>
            </a:endParaRPr>
          </a:p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NETWORKS of NEURONS and</a:t>
            </a:r>
          </a:p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ASSOCIATIVE MEMORY</a:t>
            </a:r>
            <a:endParaRPr lang="en-US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2" y="889793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185359" y="984103"/>
            <a:ext cx="10422104" cy="10852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5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Introduction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          - networks of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neuron</a:t>
            </a:r>
            <a:endParaRPr lang="fr-CH" sz="5400" b="1" dirty="0" smtClean="0"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          -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systems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for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computing</a:t>
            </a:r>
            <a:endParaRPr lang="fr-CH" sz="5400" b="1" dirty="0" smtClean="0"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    - associative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memory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endParaRPr lang="fr-CH" sz="3600" noProof="0" dirty="0" smtClean="0"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5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Classification by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similarity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5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 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Detour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: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Magnetic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Materials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000" b="1" dirty="0" smtClean="0">
                <a:latin typeface="Arial Narrow" pitchFamily="34" charset="0"/>
                <a:cs typeface="ＭＳ Ｐゴシック" charset="0"/>
              </a:rPr>
              <a:t>        </a:t>
            </a:r>
            <a:endParaRPr kumimoji="0" lang="fr-CH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5.4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Hopfield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Model</a:t>
            </a:r>
            <a:endParaRPr kumimoji="0" lang="fr-CH" sz="60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endParaRPr lang="fr-CH" sz="4000" b="1" baseline="0" dirty="0" smtClean="0"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5.5 Learning of Associations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endParaRPr kumimoji="0" lang="fr-CH" sz="28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5.6 Storage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Capacity</a:t>
            </a:r>
            <a:endParaRPr lang="fr-CH" sz="5400" b="1" dirty="0" smtClean="0"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6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</a:t>
            </a:r>
            <a:endParaRPr kumimoji="0" lang="fr-CH" sz="5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529390" y="0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Week </a:t>
            </a:r>
            <a:r>
              <a:rPr lang="en-US" sz="6000" b="1" dirty="0" smtClean="0">
                <a:solidFill>
                  <a:srgbClr val="FF0000"/>
                </a:solidFill>
                <a:latin typeface="Arial Narrow" pitchFamily="34" charset="0"/>
                <a:cs typeface="Arial Narrow" charset="0"/>
              </a:rPr>
              <a:t>5-5: Learning of Associations</a:t>
            </a:r>
            <a:endParaRPr kumimoji="0" lang="en-US" sz="6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Arial Narrow" charset="0"/>
            </a:endParaRPr>
          </a:p>
        </p:txBody>
      </p:sp>
      <p:grpSp>
        <p:nvGrpSpPr>
          <p:cNvPr id="3" name="Group 10"/>
          <p:cNvGrpSpPr/>
          <p:nvPr/>
        </p:nvGrpSpPr>
        <p:grpSpPr>
          <a:xfrm>
            <a:off x="11193379" y="984103"/>
            <a:ext cx="312822" cy="659981"/>
            <a:chOff x="11381873" y="2275724"/>
            <a:chExt cx="312822" cy="659981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 flipV="1">
            <a:off x="11211635" y="9930616"/>
            <a:ext cx="9765629" cy="151349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11185359" y="4605702"/>
            <a:ext cx="312822" cy="659981"/>
            <a:chOff x="11381873" y="2275724"/>
            <a:chExt cx="312822" cy="65998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"/>
          <p:cNvGrpSpPr/>
          <p:nvPr/>
        </p:nvGrpSpPr>
        <p:grpSpPr>
          <a:xfrm>
            <a:off x="11211635" y="6113935"/>
            <a:ext cx="312822" cy="659981"/>
            <a:chOff x="11381873" y="2275724"/>
            <a:chExt cx="312822" cy="65998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0"/>
          <p:cNvGrpSpPr/>
          <p:nvPr/>
        </p:nvGrpSpPr>
        <p:grpSpPr>
          <a:xfrm>
            <a:off x="11181348" y="7554135"/>
            <a:ext cx="312822" cy="659981"/>
            <a:chOff x="11381873" y="2275724"/>
            <a:chExt cx="312822" cy="659981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0"/>
          <p:cNvGrpSpPr/>
          <p:nvPr/>
        </p:nvGrpSpPr>
        <p:grpSpPr>
          <a:xfrm>
            <a:off x="11239155" y="9062368"/>
            <a:ext cx="312822" cy="659981"/>
            <a:chOff x="11381873" y="2275724"/>
            <a:chExt cx="312822" cy="659981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pic>
        <p:nvPicPr>
          <p:cNvPr id="18435" name="Picture 3" descr="cajal1-n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7076" y="5125352"/>
            <a:ext cx="8546780" cy="702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6482239" y="1727232"/>
            <a:ext cx="1022147" cy="1080206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581928" y="3012763"/>
            <a:ext cx="4935706" cy="176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/>
              <a:t>10 000 neurons</a:t>
            </a:r>
          </a:p>
          <a:p>
            <a:r>
              <a:rPr lang="en-US" sz="5100" dirty="0"/>
              <a:t>3 km </a:t>
            </a:r>
            <a:r>
              <a:rPr lang="en-US" sz="5100" dirty="0" smtClean="0"/>
              <a:t>of wire</a:t>
            </a:r>
            <a:endParaRPr lang="en-US" sz="5100" dirty="0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7889210" y="2025385"/>
            <a:ext cx="1587033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/>
              <a:t>1mm</a:t>
            </a:r>
          </a:p>
        </p:txBody>
      </p:sp>
      <p:pic>
        <p:nvPicPr>
          <p:cNvPr id="8" name="Picture 7" descr="pipe_cervel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0499" y="2025385"/>
            <a:ext cx="4141429" cy="274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88194" y="-103142"/>
            <a:ext cx="19162358" cy="1118124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5.1. Systems </a:t>
            </a:r>
            <a:r>
              <a:rPr lang="en-US" sz="6000" dirty="0">
                <a:solidFill>
                  <a:srgbClr val="FF0000"/>
                </a:solidFill>
              </a:rPr>
              <a:t>for computing and information processing</a:t>
            </a:r>
            <a:endParaRPr lang="en-US" sz="8000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138092"/>
            <a:ext cx="216074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44" descr="Dotted grid"/>
          <p:cNvSpPr>
            <a:spLocks noChangeArrowheads="1"/>
          </p:cNvSpPr>
          <p:nvPr/>
        </p:nvSpPr>
        <p:spPr bwMode="auto">
          <a:xfrm>
            <a:off x="6879856" y="1582332"/>
            <a:ext cx="3114184" cy="2804595"/>
          </a:xfrm>
          <a:prstGeom prst="rect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0244" name="Text Box 2"/>
          <p:cNvSpPr txBox="1">
            <a:spLocks noChangeArrowheads="1"/>
          </p:cNvSpPr>
          <p:nvPr/>
        </p:nvSpPr>
        <p:spPr bwMode="auto">
          <a:xfrm>
            <a:off x="740534" y="-32953"/>
            <a:ext cx="16469313" cy="136434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7600" b="1" dirty="0"/>
              <a:t> </a:t>
            </a:r>
            <a:r>
              <a:rPr lang="en-US" sz="7600" b="1" dirty="0" smtClean="0">
                <a:solidFill>
                  <a:srgbClr val="FF0000"/>
                </a:solidFill>
              </a:rPr>
              <a:t>5.6. learning </a:t>
            </a:r>
            <a:r>
              <a:rPr lang="en-US" sz="7600" b="1" dirty="0">
                <a:solidFill>
                  <a:srgbClr val="FF0000"/>
                </a:solidFill>
              </a:rPr>
              <a:t>of </a:t>
            </a:r>
            <a:r>
              <a:rPr lang="en-US" sz="7600" b="1" dirty="0" smtClean="0">
                <a:solidFill>
                  <a:srgbClr val="FF0000"/>
                </a:solidFill>
              </a:rPr>
              <a:t>several prototypes</a:t>
            </a:r>
            <a:endParaRPr lang="en-US" sz="6800" dirty="0">
              <a:solidFill>
                <a:srgbClr val="FF0000"/>
              </a:solidFill>
            </a:endParaRPr>
          </a:p>
        </p:txBody>
      </p:sp>
      <p:sp>
        <p:nvSpPr>
          <p:cNvPr id="10245" name="Text Box 19"/>
          <p:cNvSpPr txBox="1">
            <a:spLocks noChangeArrowheads="1"/>
          </p:cNvSpPr>
          <p:nvPr/>
        </p:nvSpPr>
        <p:spPr bwMode="auto">
          <a:xfrm>
            <a:off x="1719422" y="4289881"/>
            <a:ext cx="3521858" cy="224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Prototype</a:t>
            </a:r>
          </a:p>
          <a:p>
            <a:r>
              <a:rPr lang="en-US" dirty="0"/>
              <a:t>    </a:t>
            </a:r>
            <a:r>
              <a:rPr lang="en-US" sz="7600" dirty="0"/>
              <a:t>p</a:t>
            </a:r>
            <a:r>
              <a:rPr lang="en-US" sz="7600" baseline="30000" dirty="0"/>
              <a:t>1</a:t>
            </a:r>
            <a:endParaRPr lang="en-US" dirty="0"/>
          </a:p>
        </p:txBody>
      </p:sp>
      <p:sp>
        <p:nvSpPr>
          <p:cNvPr id="10246" name="Text Box 20"/>
          <p:cNvSpPr txBox="1">
            <a:spLocks noChangeArrowheads="1"/>
          </p:cNvSpPr>
          <p:nvPr/>
        </p:nvSpPr>
        <p:spPr bwMode="auto">
          <a:xfrm>
            <a:off x="6380955" y="4182985"/>
            <a:ext cx="3521858" cy="224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Prototype</a:t>
            </a:r>
          </a:p>
          <a:p>
            <a:r>
              <a:rPr lang="en-US" dirty="0"/>
              <a:t>    </a:t>
            </a:r>
            <a:r>
              <a:rPr lang="en-US" sz="7600" dirty="0"/>
              <a:t>p</a:t>
            </a:r>
            <a:r>
              <a:rPr lang="en-US" sz="7600" baseline="30000" dirty="0"/>
              <a:t>2</a:t>
            </a:r>
            <a:endParaRPr lang="en-US" dirty="0"/>
          </a:p>
        </p:txBody>
      </p:sp>
      <p:sp>
        <p:nvSpPr>
          <p:cNvPr id="10247" name="Line 21"/>
          <p:cNvSpPr>
            <a:spLocks noChangeShapeType="1"/>
          </p:cNvSpPr>
          <p:nvPr/>
        </p:nvSpPr>
        <p:spPr bwMode="auto">
          <a:xfrm>
            <a:off x="2657245" y="5386964"/>
            <a:ext cx="54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0248" name="Line 22"/>
          <p:cNvSpPr>
            <a:spLocks noChangeShapeType="1"/>
          </p:cNvSpPr>
          <p:nvPr/>
        </p:nvSpPr>
        <p:spPr bwMode="auto">
          <a:xfrm>
            <a:off x="7401307" y="5311011"/>
            <a:ext cx="54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0249" name="Text Box 24"/>
          <p:cNvSpPr txBox="1">
            <a:spLocks noChangeArrowheads="1"/>
          </p:cNvSpPr>
          <p:nvPr/>
        </p:nvSpPr>
        <p:spPr bwMode="auto">
          <a:xfrm>
            <a:off x="14007339" y="1873483"/>
            <a:ext cx="4130999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interactions</a:t>
            </a:r>
          </a:p>
        </p:txBody>
      </p:sp>
      <p:sp>
        <p:nvSpPr>
          <p:cNvPr id="10250" name="Line 25"/>
          <p:cNvSpPr>
            <a:spLocks noChangeShapeType="1"/>
          </p:cNvSpPr>
          <p:nvPr/>
        </p:nvSpPr>
        <p:spPr bwMode="auto">
          <a:xfrm flipV="1">
            <a:off x="16565722" y="4860925"/>
            <a:ext cx="360124" cy="4050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0251" name="Text Box 26"/>
          <p:cNvSpPr txBox="1">
            <a:spLocks noChangeArrowheads="1"/>
          </p:cNvSpPr>
          <p:nvPr/>
        </p:nvSpPr>
        <p:spPr bwMode="auto">
          <a:xfrm>
            <a:off x="14547524" y="5156296"/>
            <a:ext cx="3383999" cy="148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/>
              <a:t>Sum over all</a:t>
            </a:r>
          </a:p>
          <a:p>
            <a:r>
              <a:rPr lang="en-US" sz="4200" dirty="0"/>
              <a:t>prototypes</a:t>
            </a:r>
            <a:endParaRPr lang="en-US" dirty="0"/>
          </a:p>
        </p:txBody>
      </p:sp>
      <p:sp>
        <p:nvSpPr>
          <p:cNvPr id="10252" name="Text Box 52"/>
          <p:cNvSpPr txBox="1">
            <a:spLocks noChangeArrowheads="1"/>
          </p:cNvSpPr>
          <p:nvPr/>
        </p:nvSpPr>
        <p:spPr bwMode="auto">
          <a:xfrm>
            <a:off x="12626862" y="3088714"/>
            <a:ext cx="1284065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(1)</a:t>
            </a:r>
            <a:endParaRPr lang="fr-FR"/>
          </a:p>
        </p:txBody>
      </p:sp>
      <p:sp>
        <p:nvSpPr>
          <p:cNvPr id="10285" name="Text Box 125"/>
          <p:cNvSpPr txBox="1">
            <a:spLocks noChangeArrowheads="1"/>
          </p:cNvSpPr>
          <p:nvPr/>
        </p:nvSpPr>
        <p:spPr bwMode="auto">
          <a:xfrm>
            <a:off x="934075" y="6841303"/>
            <a:ext cx="15847348" cy="1071957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dirty="0" smtClean="0"/>
              <a:t>Question: </a:t>
            </a:r>
            <a:r>
              <a:rPr lang="fr-CH" dirty="0"/>
              <a:t>How </a:t>
            </a:r>
            <a:r>
              <a:rPr lang="fr-CH" dirty="0" err="1"/>
              <a:t>many</a:t>
            </a:r>
            <a:r>
              <a:rPr lang="fr-CH" dirty="0"/>
              <a:t> prototypes </a:t>
            </a:r>
            <a:r>
              <a:rPr lang="fr-CH" dirty="0" err="1"/>
              <a:t>can</a:t>
            </a:r>
            <a:r>
              <a:rPr lang="fr-CH" dirty="0"/>
              <a:t> </a:t>
            </a:r>
            <a:r>
              <a:rPr lang="fr-CH" dirty="0" err="1"/>
              <a:t>be</a:t>
            </a:r>
            <a:r>
              <a:rPr lang="fr-CH" dirty="0"/>
              <a:t> </a:t>
            </a:r>
            <a:r>
              <a:rPr lang="fr-CH" dirty="0" err="1"/>
              <a:t>stored</a:t>
            </a:r>
            <a:r>
              <a:rPr lang="fr-CH" dirty="0"/>
              <a:t>?</a:t>
            </a:r>
            <a:endParaRPr lang="fr-FR" dirty="0"/>
          </a:p>
        </p:txBody>
      </p:sp>
      <p:sp>
        <p:nvSpPr>
          <p:cNvPr id="301182" name="Text Box 126"/>
          <p:cNvSpPr txBox="1">
            <a:spLocks noChangeArrowheads="1"/>
          </p:cNvSpPr>
          <p:nvPr/>
        </p:nvSpPr>
        <p:spPr bwMode="auto">
          <a:xfrm>
            <a:off x="3488705" y="8756980"/>
            <a:ext cx="3478577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dynamics</a:t>
            </a:r>
            <a:endParaRPr lang="en-US"/>
          </a:p>
        </p:txBody>
      </p:sp>
      <p:grpSp>
        <p:nvGrpSpPr>
          <p:cNvPr id="3" name="Group 127"/>
          <p:cNvGrpSpPr>
            <a:grpSpLocks/>
          </p:cNvGrpSpPr>
          <p:nvPr/>
        </p:nvGrpSpPr>
        <p:grpSpPr bwMode="auto">
          <a:xfrm>
            <a:off x="12626445" y="9692210"/>
            <a:ext cx="5006842" cy="1627741"/>
            <a:chOff x="3778" y="3024"/>
            <a:chExt cx="1402" cy="731"/>
          </a:xfrm>
        </p:grpSpPr>
        <p:sp>
          <p:nvSpPr>
            <p:cNvPr id="10288" name="Line 129"/>
            <p:cNvSpPr>
              <a:spLocks noChangeShapeType="1"/>
            </p:cNvSpPr>
            <p:nvPr/>
          </p:nvSpPr>
          <p:spPr bwMode="auto">
            <a:xfrm flipV="1">
              <a:off x="4320" y="3024"/>
              <a:ext cx="19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9" name="Text Box 130"/>
            <p:cNvSpPr txBox="1">
              <a:spLocks noChangeArrowheads="1"/>
            </p:cNvSpPr>
            <p:nvPr/>
          </p:nvSpPr>
          <p:spPr bwMode="auto">
            <a:xfrm>
              <a:off x="3778" y="3423"/>
              <a:ext cx="1402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 smtClean="0"/>
                <a:t>all interactions </a:t>
              </a:r>
              <a:r>
                <a:rPr lang="en-US" sz="4200" dirty="0"/>
                <a:t>with </a:t>
              </a:r>
              <a:r>
                <a:rPr lang="en-US" sz="4200" dirty="0" err="1"/>
                <a:t>i</a:t>
              </a:r>
              <a:endParaRPr lang="en-US" dirty="0"/>
            </a:p>
          </p:txBody>
        </p:sp>
      </p:grpSp>
      <p:graphicFrame>
        <p:nvGraphicFramePr>
          <p:cNvPr id="102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2513489"/>
              </p:ext>
            </p:extLst>
          </p:nvPr>
        </p:nvGraphicFramePr>
        <p:xfrm>
          <a:off x="14027150" y="3013075"/>
          <a:ext cx="5680075" cy="181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3897" name="Equation" r:id="rId4" imgW="1002960" imgH="355320" progId="Equation.3">
                  <p:embed/>
                </p:oleObj>
              </mc:Choice>
              <mc:Fallback>
                <p:oleObj name="Equation" r:id="rId4" imgW="1002960" imgH="3553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27150" y="3013075"/>
                        <a:ext cx="5680075" cy="181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bject 53"/>
          <p:cNvGraphicFramePr>
            <a:graphicFrameLocks noChangeAspect="1"/>
          </p:cNvGraphicFramePr>
          <p:nvPr/>
        </p:nvGraphicFramePr>
        <p:xfrm>
          <a:off x="9783380" y="8488350"/>
          <a:ext cx="9744075" cy="209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3898" name="Equation" r:id="rId6" imgW="1600200" imgH="355320" progId="Equation.DSMT4">
                  <p:embed/>
                </p:oleObj>
              </mc:Choice>
              <mc:Fallback>
                <p:oleObj name="Equation" r:id="rId6" imgW="1600200" imgH="355320" progId="Equation.DSMT4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83380" y="8488350"/>
                        <a:ext cx="9744075" cy="209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" name="Rectangle 44" descr="Dotted grid"/>
          <p:cNvSpPr>
            <a:spLocks noChangeArrowheads="1"/>
          </p:cNvSpPr>
          <p:nvPr/>
        </p:nvSpPr>
        <p:spPr bwMode="auto">
          <a:xfrm>
            <a:off x="1515019" y="1559088"/>
            <a:ext cx="3114184" cy="2804595"/>
          </a:xfrm>
          <a:prstGeom prst="rect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15" name="Rectangle 14"/>
          <p:cNvSpPr>
            <a:spLocks noChangeArrowheads="1"/>
          </p:cNvSpPr>
          <p:nvPr/>
        </p:nvSpPr>
        <p:spPr bwMode="auto">
          <a:xfrm>
            <a:off x="3072111" y="2666166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" name="Rectangle 15"/>
          <p:cNvSpPr>
            <a:spLocks noChangeArrowheads="1"/>
          </p:cNvSpPr>
          <p:nvPr/>
        </p:nvSpPr>
        <p:spPr bwMode="auto">
          <a:xfrm>
            <a:off x="3072111" y="3256607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" name="Rectangle 16"/>
          <p:cNvSpPr>
            <a:spLocks noChangeArrowheads="1"/>
          </p:cNvSpPr>
          <p:nvPr/>
        </p:nvSpPr>
        <p:spPr bwMode="auto">
          <a:xfrm>
            <a:off x="2118830" y="3035192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Rectangle 17"/>
          <p:cNvSpPr>
            <a:spLocks noChangeArrowheads="1"/>
          </p:cNvSpPr>
          <p:nvPr/>
        </p:nvSpPr>
        <p:spPr bwMode="auto">
          <a:xfrm>
            <a:off x="3072111" y="2961387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Rectangle 18"/>
          <p:cNvSpPr>
            <a:spLocks noChangeArrowheads="1"/>
          </p:cNvSpPr>
          <p:nvPr/>
        </p:nvSpPr>
        <p:spPr bwMode="auto">
          <a:xfrm>
            <a:off x="2214158" y="3625633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Rectangle 19"/>
          <p:cNvSpPr>
            <a:spLocks noChangeArrowheads="1"/>
          </p:cNvSpPr>
          <p:nvPr/>
        </p:nvSpPr>
        <p:spPr bwMode="auto">
          <a:xfrm>
            <a:off x="2023502" y="1780504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Rectangle 20"/>
          <p:cNvSpPr>
            <a:spLocks noChangeArrowheads="1"/>
          </p:cNvSpPr>
          <p:nvPr/>
        </p:nvSpPr>
        <p:spPr bwMode="auto">
          <a:xfrm>
            <a:off x="2690799" y="2370945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Rectangle 21"/>
          <p:cNvSpPr>
            <a:spLocks noChangeArrowheads="1"/>
          </p:cNvSpPr>
          <p:nvPr/>
        </p:nvSpPr>
        <p:spPr bwMode="auto">
          <a:xfrm>
            <a:off x="3262767" y="2001919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Rectangle 22"/>
          <p:cNvSpPr>
            <a:spLocks noChangeArrowheads="1"/>
          </p:cNvSpPr>
          <p:nvPr/>
        </p:nvSpPr>
        <p:spPr bwMode="auto">
          <a:xfrm>
            <a:off x="3072111" y="2370945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" name="Rectangle 23"/>
          <p:cNvSpPr>
            <a:spLocks noChangeArrowheads="1"/>
          </p:cNvSpPr>
          <p:nvPr/>
        </p:nvSpPr>
        <p:spPr bwMode="auto">
          <a:xfrm>
            <a:off x="4120720" y="2518556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" name="Rectangle 24"/>
          <p:cNvSpPr>
            <a:spLocks noChangeArrowheads="1"/>
          </p:cNvSpPr>
          <p:nvPr/>
        </p:nvSpPr>
        <p:spPr bwMode="auto">
          <a:xfrm>
            <a:off x="3834735" y="3699439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" name="Rectangle 25"/>
          <p:cNvSpPr>
            <a:spLocks noChangeArrowheads="1"/>
          </p:cNvSpPr>
          <p:nvPr/>
        </p:nvSpPr>
        <p:spPr bwMode="auto">
          <a:xfrm>
            <a:off x="3930063" y="3330413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" name="Rectangle 26"/>
          <p:cNvSpPr>
            <a:spLocks noChangeArrowheads="1"/>
          </p:cNvSpPr>
          <p:nvPr/>
        </p:nvSpPr>
        <p:spPr bwMode="auto">
          <a:xfrm>
            <a:off x="3644079" y="2370945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Rectangle 27"/>
          <p:cNvSpPr>
            <a:spLocks noChangeArrowheads="1"/>
          </p:cNvSpPr>
          <p:nvPr/>
        </p:nvSpPr>
        <p:spPr bwMode="auto">
          <a:xfrm>
            <a:off x="2500143" y="2370945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" name="Rectangle 28"/>
          <p:cNvSpPr>
            <a:spLocks noChangeArrowheads="1"/>
          </p:cNvSpPr>
          <p:nvPr/>
        </p:nvSpPr>
        <p:spPr bwMode="auto">
          <a:xfrm>
            <a:off x="4311376" y="2666166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0" name="Rectangle 29"/>
          <p:cNvSpPr>
            <a:spLocks noChangeArrowheads="1"/>
          </p:cNvSpPr>
          <p:nvPr/>
        </p:nvSpPr>
        <p:spPr bwMode="auto">
          <a:xfrm>
            <a:off x="4375908" y="2086468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" name="Rectangle 31"/>
          <p:cNvSpPr>
            <a:spLocks noChangeArrowheads="1"/>
          </p:cNvSpPr>
          <p:nvPr/>
        </p:nvSpPr>
        <p:spPr bwMode="auto">
          <a:xfrm>
            <a:off x="4311376" y="3108997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" name="Rectangle 32"/>
          <p:cNvSpPr>
            <a:spLocks noChangeArrowheads="1"/>
          </p:cNvSpPr>
          <p:nvPr/>
        </p:nvSpPr>
        <p:spPr bwMode="auto">
          <a:xfrm>
            <a:off x="2309486" y="2739971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" name="Rectangle 33"/>
          <p:cNvSpPr>
            <a:spLocks noChangeArrowheads="1"/>
          </p:cNvSpPr>
          <p:nvPr/>
        </p:nvSpPr>
        <p:spPr bwMode="auto">
          <a:xfrm>
            <a:off x="2500143" y="3330413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Rectangle 34"/>
          <p:cNvSpPr>
            <a:spLocks noChangeArrowheads="1"/>
          </p:cNvSpPr>
          <p:nvPr/>
        </p:nvSpPr>
        <p:spPr bwMode="auto">
          <a:xfrm>
            <a:off x="2690799" y="3478023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" name="Rectangle 35"/>
          <p:cNvSpPr>
            <a:spLocks noChangeArrowheads="1"/>
          </p:cNvSpPr>
          <p:nvPr/>
        </p:nvSpPr>
        <p:spPr bwMode="auto">
          <a:xfrm>
            <a:off x="2881455" y="3625633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6" name="Rectangle 36"/>
          <p:cNvSpPr>
            <a:spLocks noChangeArrowheads="1"/>
          </p:cNvSpPr>
          <p:nvPr/>
        </p:nvSpPr>
        <p:spPr bwMode="auto">
          <a:xfrm>
            <a:off x="2500143" y="2592361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" name="Rectangle 37"/>
          <p:cNvSpPr>
            <a:spLocks noChangeArrowheads="1"/>
          </p:cNvSpPr>
          <p:nvPr/>
        </p:nvSpPr>
        <p:spPr bwMode="auto">
          <a:xfrm>
            <a:off x="2690799" y="2592361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Rectangle 38"/>
          <p:cNvSpPr>
            <a:spLocks noChangeArrowheads="1"/>
          </p:cNvSpPr>
          <p:nvPr/>
        </p:nvSpPr>
        <p:spPr bwMode="auto">
          <a:xfrm>
            <a:off x="2881455" y="1706699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" name="Rectangle 39"/>
          <p:cNvSpPr>
            <a:spLocks noChangeArrowheads="1"/>
          </p:cNvSpPr>
          <p:nvPr/>
        </p:nvSpPr>
        <p:spPr bwMode="auto">
          <a:xfrm>
            <a:off x="3072111" y="1559088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" name="Rectangle 40"/>
          <p:cNvSpPr>
            <a:spLocks noChangeArrowheads="1"/>
          </p:cNvSpPr>
          <p:nvPr/>
        </p:nvSpPr>
        <p:spPr bwMode="auto">
          <a:xfrm>
            <a:off x="3262767" y="1706699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1" name="Rectangle 41"/>
          <p:cNvSpPr>
            <a:spLocks noChangeArrowheads="1"/>
          </p:cNvSpPr>
          <p:nvPr/>
        </p:nvSpPr>
        <p:spPr bwMode="auto">
          <a:xfrm>
            <a:off x="2690799" y="2739971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" name="Rectangle 42"/>
          <p:cNvSpPr>
            <a:spLocks noChangeArrowheads="1"/>
          </p:cNvSpPr>
          <p:nvPr/>
        </p:nvSpPr>
        <p:spPr bwMode="auto">
          <a:xfrm>
            <a:off x="1546862" y="2075724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" name="Rectangle 43"/>
          <p:cNvSpPr>
            <a:spLocks noChangeArrowheads="1"/>
          </p:cNvSpPr>
          <p:nvPr/>
        </p:nvSpPr>
        <p:spPr bwMode="auto">
          <a:xfrm>
            <a:off x="1737518" y="2223335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" name="Rectangle 35"/>
          <p:cNvSpPr>
            <a:spLocks noChangeArrowheads="1"/>
          </p:cNvSpPr>
          <p:nvPr/>
        </p:nvSpPr>
        <p:spPr bwMode="auto">
          <a:xfrm>
            <a:off x="3033855" y="4093343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6" name="Group 145"/>
          <p:cNvGrpSpPr/>
          <p:nvPr/>
        </p:nvGrpSpPr>
        <p:grpSpPr>
          <a:xfrm>
            <a:off x="6862594" y="1580927"/>
            <a:ext cx="2992060" cy="2662181"/>
            <a:chOff x="6236546" y="1580927"/>
            <a:chExt cx="3618109" cy="2662181"/>
          </a:xfrm>
        </p:grpSpPr>
        <p:sp>
          <p:nvSpPr>
            <p:cNvPr id="148" name="Rectangle 45"/>
            <p:cNvSpPr>
              <a:spLocks noChangeArrowheads="1"/>
            </p:cNvSpPr>
            <p:nvPr/>
          </p:nvSpPr>
          <p:spPr bwMode="auto">
            <a:xfrm>
              <a:off x="8386559" y="2689262"/>
              <a:ext cx="200157" cy="14627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49" name="Rectangle 46"/>
            <p:cNvSpPr>
              <a:spLocks noChangeArrowheads="1"/>
            </p:cNvSpPr>
            <p:nvPr/>
          </p:nvSpPr>
          <p:spPr bwMode="auto">
            <a:xfrm>
              <a:off x="7692571" y="3280000"/>
              <a:ext cx="200157" cy="14627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50" name="Rectangle 47"/>
            <p:cNvSpPr>
              <a:spLocks noChangeArrowheads="1"/>
            </p:cNvSpPr>
            <p:nvPr/>
          </p:nvSpPr>
          <p:spPr bwMode="auto">
            <a:xfrm>
              <a:off x="6540398" y="3057769"/>
              <a:ext cx="196930" cy="14627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51" name="Rectangle 48"/>
            <p:cNvSpPr>
              <a:spLocks noChangeArrowheads="1"/>
            </p:cNvSpPr>
            <p:nvPr/>
          </p:nvSpPr>
          <p:spPr bwMode="auto">
            <a:xfrm>
              <a:off x="7692571" y="2984630"/>
              <a:ext cx="200157" cy="14627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52" name="Rectangle 49"/>
            <p:cNvSpPr>
              <a:spLocks noChangeArrowheads="1"/>
            </p:cNvSpPr>
            <p:nvPr/>
          </p:nvSpPr>
          <p:spPr bwMode="auto">
            <a:xfrm>
              <a:off x="6653460" y="3648507"/>
              <a:ext cx="200157" cy="14627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53" name="Rectangle 50"/>
            <p:cNvSpPr>
              <a:spLocks noChangeArrowheads="1"/>
            </p:cNvSpPr>
            <p:nvPr/>
          </p:nvSpPr>
          <p:spPr bwMode="auto">
            <a:xfrm>
              <a:off x="6577911" y="3420652"/>
              <a:ext cx="196930" cy="14627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54" name="Rectangle 51"/>
            <p:cNvSpPr>
              <a:spLocks noChangeArrowheads="1"/>
            </p:cNvSpPr>
            <p:nvPr/>
          </p:nvSpPr>
          <p:spPr bwMode="auto">
            <a:xfrm>
              <a:off x="7088611" y="2019760"/>
              <a:ext cx="200157" cy="14627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55" name="Rectangle 52"/>
            <p:cNvSpPr>
              <a:spLocks noChangeArrowheads="1"/>
            </p:cNvSpPr>
            <p:nvPr/>
          </p:nvSpPr>
          <p:spPr bwMode="auto">
            <a:xfrm>
              <a:off x="7925151" y="2025386"/>
              <a:ext cx="200157" cy="14627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56" name="Rectangle 53"/>
            <p:cNvSpPr>
              <a:spLocks noChangeArrowheads="1"/>
            </p:cNvSpPr>
            <p:nvPr/>
          </p:nvSpPr>
          <p:spPr bwMode="auto">
            <a:xfrm>
              <a:off x="9069295" y="1634373"/>
              <a:ext cx="200157" cy="14627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57" name="Rectangle 54"/>
            <p:cNvSpPr>
              <a:spLocks noChangeArrowheads="1"/>
            </p:cNvSpPr>
            <p:nvPr/>
          </p:nvSpPr>
          <p:spPr bwMode="auto">
            <a:xfrm>
              <a:off x="8964259" y="2540171"/>
              <a:ext cx="200157" cy="1490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58" name="Rectangle 55"/>
            <p:cNvSpPr>
              <a:spLocks noChangeArrowheads="1"/>
            </p:cNvSpPr>
            <p:nvPr/>
          </p:nvSpPr>
          <p:spPr bwMode="auto">
            <a:xfrm>
              <a:off x="8618616" y="3721645"/>
              <a:ext cx="196930" cy="1490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59" name="Rectangle 56"/>
            <p:cNvSpPr>
              <a:spLocks noChangeArrowheads="1"/>
            </p:cNvSpPr>
            <p:nvPr/>
          </p:nvSpPr>
          <p:spPr bwMode="auto">
            <a:xfrm>
              <a:off x="8731678" y="3353139"/>
              <a:ext cx="200157" cy="14627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60" name="Rectangle 57"/>
            <p:cNvSpPr>
              <a:spLocks noChangeArrowheads="1"/>
            </p:cNvSpPr>
            <p:nvPr/>
          </p:nvSpPr>
          <p:spPr bwMode="auto">
            <a:xfrm>
              <a:off x="9470685" y="1763773"/>
              <a:ext cx="200157" cy="14627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61" name="Rectangle 58"/>
            <p:cNvSpPr>
              <a:spLocks noChangeArrowheads="1"/>
            </p:cNvSpPr>
            <p:nvPr/>
          </p:nvSpPr>
          <p:spPr bwMode="auto">
            <a:xfrm>
              <a:off x="7001810" y="2146346"/>
              <a:ext cx="196928" cy="14627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62" name="Rectangle 59"/>
            <p:cNvSpPr>
              <a:spLocks noChangeArrowheads="1"/>
            </p:cNvSpPr>
            <p:nvPr/>
          </p:nvSpPr>
          <p:spPr bwMode="auto">
            <a:xfrm>
              <a:off x="9196316" y="3147786"/>
              <a:ext cx="196930" cy="14627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63" name="Rectangle 60"/>
            <p:cNvSpPr>
              <a:spLocks noChangeArrowheads="1"/>
            </p:cNvSpPr>
            <p:nvPr/>
          </p:nvSpPr>
          <p:spPr bwMode="auto">
            <a:xfrm>
              <a:off x="9616311" y="2297789"/>
              <a:ext cx="200156" cy="14909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64" name="Rectangle 61"/>
            <p:cNvSpPr>
              <a:spLocks noChangeArrowheads="1"/>
            </p:cNvSpPr>
            <p:nvPr/>
          </p:nvSpPr>
          <p:spPr bwMode="auto">
            <a:xfrm>
              <a:off x="9657727" y="3575368"/>
              <a:ext cx="196928" cy="14627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65" name="Rectangle 62"/>
            <p:cNvSpPr>
              <a:spLocks noChangeArrowheads="1"/>
            </p:cNvSpPr>
            <p:nvPr/>
          </p:nvSpPr>
          <p:spPr bwMode="auto">
            <a:xfrm>
              <a:off x="8791176" y="3038080"/>
              <a:ext cx="196930" cy="14909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66" name="Rectangle 63"/>
            <p:cNvSpPr>
              <a:spLocks noChangeArrowheads="1"/>
            </p:cNvSpPr>
            <p:nvPr/>
          </p:nvSpPr>
          <p:spPr bwMode="auto">
            <a:xfrm>
              <a:off x="9579471" y="4094016"/>
              <a:ext cx="200157" cy="1490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67" name="Rectangle 64"/>
            <p:cNvSpPr>
              <a:spLocks noChangeArrowheads="1"/>
            </p:cNvSpPr>
            <p:nvPr/>
          </p:nvSpPr>
          <p:spPr bwMode="auto">
            <a:xfrm>
              <a:off x="6236546" y="3294064"/>
              <a:ext cx="196928" cy="14627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68" name="Rectangle 65"/>
            <p:cNvSpPr>
              <a:spLocks noChangeArrowheads="1"/>
            </p:cNvSpPr>
            <p:nvPr/>
          </p:nvSpPr>
          <p:spPr bwMode="auto">
            <a:xfrm>
              <a:off x="7940156" y="3806036"/>
              <a:ext cx="200157" cy="1490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69" name="Rectangle 66"/>
            <p:cNvSpPr>
              <a:spLocks noChangeArrowheads="1"/>
            </p:cNvSpPr>
            <p:nvPr/>
          </p:nvSpPr>
          <p:spPr bwMode="auto">
            <a:xfrm>
              <a:off x="7463217" y="3648507"/>
              <a:ext cx="196930" cy="14627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70" name="Rectangle 67"/>
            <p:cNvSpPr>
              <a:spLocks noChangeArrowheads="1"/>
            </p:cNvSpPr>
            <p:nvPr/>
          </p:nvSpPr>
          <p:spPr bwMode="auto">
            <a:xfrm>
              <a:off x="8618616" y="2019760"/>
              <a:ext cx="196930" cy="14627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71" name="Rectangle 68"/>
            <p:cNvSpPr>
              <a:spLocks noChangeArrowheads="1"/>
            </p:cNvSpPr>
            <p:nvPr/>
          </p:nvSpPr>
          <p:spPr bwMode="auto">
            <a:xfrm>
              <a:off x="7231160" y="2616123"/>
              <a:ext cx="200157" cy="14627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72" name="Rectangle 69"/>
            <p:cNvSpPr>
              <a:spLocks noChangeArrowheads="1"/>
            </p:cNvSpPr>
            <p:nvPr/>
          </p:nvSpPr>
          <p:spPr bwMode="auto">
            <a:xfrm>
              <a:off x="6919281" y="1763773"/>
              <a:ext cx="196928" cy="14627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73" name="Rectangle 70"/>
            <p:cNvSpPr>
              <a:spLocks noChangeArrowheads="1"/>
            </p:cNvSpPr>
            <p:nvPr/>
          </p:nvSpPr>
          <p:spPr bwMode="auto">
            <a:xfrm>
              <a:off x="7692571" y="1580927"/>
              <a:ext cx="200157" cy="14909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74" name="Rectangle 71"/>
            <p:cNvSpPr>
              <a:spLocks noChangeArrowheads="1"/>
            </p:cNvSpPr>
            <p:nvPr/>
          </p:nvSpPr>
          <p:spPr bwMode="auto">
            <a:xfrm>
              <a:off x="8619139" y="2402333"/>
              <a:ext cx="200157" cy="14627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75" name="Rectangle 72"/>
            <p:cNvSpPr>
              <a:spLocks noChangeArrowheads="1"/>
            </p:cNvSpPr>
            <p:nvPr/>
          </p:nvSpPr>
          <p:spPr bwMode="auto">
            <a:xfrm>
              <a:off x="7231160" y="3018387"/>
              <a:ext cx="200157" cy="1490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76" name="Rectangle 73"/>
            <p:cNvSpPr>
              <a:spLocks noChangeArrowheads="1"/>
            </p:cNvSpPr>
            <p:nvPr/>
          </p:nvSpPr>
          <p:spPr bwMode="auto">
            <a:xfrm>
              <a:off x="6342603" y="2098525"/>
              <a:ext cx="200156" cy="14627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77" name="Rectangle 74"/>
            <p:cNvSpPr>
              <a:spLocks noChangeArrowheads="1"/>
            </p:cNvSpPr>
            <p:nvPr/>
          </p:nvSpPr>
          <p:spPr bwMode="auto">
            <a:xfrm>
              <a:off x="6746722" y="2402334"/>
              <a:ext cx="196928" cy="14909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</p:grpSp>
      <p:cxnSp>
        <p:nvCxnSpPr>
          <p:cNvPr id="82" name="Straight Connector 81"/>
          <p:cNvCxnSpPr/>
          <p:nvPr/>
        </p:nvCxnSpPr>
        <p:spPr>
          <a:xfrm>
            <a:off x="0" y="1238221"/>
            <a:ext cx="2267081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182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44" descr="Dotted grid"/>
          <p:cNvSpPr>
            <a:spLocks noChangeArrowheads="1"/>
          </p:cNvSpPr>
          <p:nvPr/>
        </p:nvSpPr>
        <p:spPr bwMode="auto">
          <a:xfrm>
            <a:off x="560862" y="1559088"/>
            <a:ext cx="3114184" cy="2804595"/>
          </a:xfrm>
          <a:prstGeom prst="rect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765265" y="4289881"/>
            <a:ext cx="3521858" cy="224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Prototype</a:t>
            </a:r>
          </a:p>
          <a:p>
            <a:r>
              <a:rPr lang="en-US" dirty="0"/>
              <a:t>    </a:t>
            </a:r>
            <a:r>
              <a:rPr lang="en-US" sz="7600" dirty="0"/>
              <a:t>p</a:t>
            </a:r>
            <a:r>
              <a:rPr lang="en-US" sz="7600" baseline="30000" dirty="0"/>
              <a:t>1</a:t>
            </a:r>
            <a:endParaRPr lang="en-US" dirty="0"/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6380955" y="4182985"/>
            <a:ext cx="3521858" cy="224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Prototype</a:t>
            </a:r>
          </a:p>
          <a:p>
            <a:r>
              <a:rPr lang="en-US" dirty="0"/>
              <a:t>    </a:t>
            </a:r>
            <a:r>
              <a:rPr lang="en-US" sz="7600" dirty="0"/>
              <a:t>p</a:t>
            </a:r>
            <a:r>
              <a:rPr lang="en-US" sz="7600" baseline="30000" dirty="0"/>
              <a:t>2</a:t>
            </a:r>
            <a:endParaRPr lang="en-US" dirty="0"/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1703088" y="5386964"/>
            <a:ext cx="54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14787563" y="3687763"/>
          <a:ext cx="5002212" cy="220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931" name="Equation" r:id="rId4" imgW="1054080" imgH="431640" progId="Equation.DSMT4">
                  <p:embed/>
                </p:oleObj>
              </mc:Choice>
              <mc:Fallback>
                <p:oleObj name="Equation" r:id="rId4" imgW="1054080" imgH="431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87563" y="3687763"/>
                        <a:ext cx="5002212" cy="2201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0293556" y="4163293"/>
            <a:ext cx="4751361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i="1" dirty="0">
                <a:solidFill>
                  <a:schemeClr val="accent2"/>
                </a:solidFill>
              </a:rPr>
              <a:t>Interactions (1)</a:t>
            </a:r>
          </a:p>
        </p:txBody>
      </p:sp>
      <p:sp>
        <p:nvSpPr>
          <p:cNvPr id="11313" name="Rectangle 14"/>
          <p:cNvSpPr>
            <a:spLocks noChangeArrowheads="1"/>
          </p:cNvSpPr>
          <p:nvPr/>
        </p:nvSpPr>
        <p:spPr bwMode="auto">
          <a:xfrm>
            <a:off x="2117954" y="2666166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14" name="Rectangle 15"/>
          <p:cNvSpPr>
            <a:spLocks noChangeArrowheads="1"/>
          </p:cNvSpPr>
          <p:nvPr/>
        </p:nvSpPr>
        <p:spPr bwMode="auto">
          <a:xfrm>
            <a:off x="2117954" y="3256607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15" name="Rectangle 16"/>
          <p:cNvSpPr>
            <a:spLocks noChangeArrowheads="1"/>
          </p:cNvSpPr>
          <p:nvPr/>
        </p:nvSpPr>
        <p:spPr bwMode="auto">
          <a:xfrm>
            <a:off x="1164673" y="3035192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16" name="Rectangle 17"/>
          <p:cNvSpPr>
            <a:spLocks noChangeArrowheads="1"/>
          </p:cNvSpPr>
          <p:nvPr/>
        </p:nvSpPr>
        <p:spPr bwMode="auto">
          <a:xfrm>
            <a:off x="2117954" y="2961387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17" name="Rectangle 18"/>
          <p:cNvSpPr>
            <a:spLocks noChangeArrowheads="1"/>
          </p:cNvSpPr>
          <p:nvPr/>
        </p:nvSpPr>
        <p:spPr bwMode="auto">
          <a:xfrm>
            <a:off x="1260001" y="3625633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18" name="Rectangle 19"/>
          <p:cNvSpPr>
            <a:spLocks noChangeArrowheads="1"/>
          </p:cNvSpPr>
          <p:nvPr/>
        </p:nvSpPr>
        <p:spPr bwMode="auto">
          <a:xfrm>
            <a:off x="1069345" y="1780504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19" name="Rectangle 20"/>
          <p:cNvSpPr>
            <a:spLocks noChangeArrowheads="1"/>
          </p:cNvSpPr>
          <p:nvPr/>
        </p:nvSpPr>
        <p:spPr bwMode="auto">
          <a:xfrm>
            <a:off x="1736642" y="2370945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20" name="Rectangle 21"/>
          <p:cNvSpPr>
            <a:spLocks noChangeArrowheads="1"/>
          </p:cNvSpPr>
          <p:nvPr/>
        </p:nvSpPr>
        <p:spPr bwMode="auto">
          <a:xfrm>
            <a:off x="2308610" y="2001919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21" name="Rectangle 22"/>
          <p:cNvSpPr>
            <a:spLocks noChangeArrowheads="1"/>
          </p:cNvSpPr>
          <p:nvPr/>
        </p:nvSpPr>
        <p:spPr bwMode="auto">
          <a:xfrm>
            <a:off x="2117954" y="2370945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22" name="Rectangle 23"/>
          <p:cNvSpPr>
            <a:spLocks noChangeArrowheads="1"/>
          </p:cNvSpPr>
          <p:nvPr/>
        </p:nvSpPr>
        <p:spPr bwMode="auto">
          <a:xfrm>
            <a:off x="3166563" y="2518556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23" name="Rectangle 24"/>
          <p:cNvSpPr>
            <a:spLocks noChangeArrowheads="1"/>
          </p:cNvSpPr>
          <p:nvPr/>
        </p:nvSpPr>
        <p:spPr bwMode="auto">
          <a:xfrm>
            <a:off x="2880578" y="3699439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24" name="Rectangle 25"/>
          <p:cNvSpPr>
            <a:spLocks noChangeArrowheads="1"/>
          </p:cNvSpPr>
          <p:nvPr/>
        </p:nvSpPr>
        <p:spPr bwMode="auto">
          <a:xfrm>
            <a:off x="2975906" y="3330413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25" name="Rectangle 26"/>
          <p:cNvSpPr>
            <a:spLocks noChangeArrowheads="1"/>
          </p:cNvSpPr>
          <p:nvPr/>
        </p:nvSpPr>
        <p:spPr bwMode="auto">
          <a:xfrm>
            <a:off x="2689922" y="2370945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26" name="Rectangle 27"/>
          <p:cNvSpPr>
            <a:spLocks noChangeArrowheads="1"/>
          </p:cNvSpPr>
          <p:nvPr/>
        </p:nvSpPr>
        <p:spPr bwMode="auto">
          <a:xfrm>
            <a:off x="1545986" y="2370945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27" name="Rectangle 28"/>
          <p:cNvSpPr>
            <a:spLocks noChangeArrowheads="1"/>
          </p:cNvSpPr>
          <p:nvPr/>
        </p:nvSpPr>
        <p:spPr bwMode="auto">
          <a:xfrm>
            <a:off x="3357219" y="2666166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28" name="Rectangle 29"/>
          <p:cNvSpPr>
            <a:spLocks noChangeArrowheads="1"/>
          </p:cNvSpPr>
          <p:nvPr/>
        </p:nvSpPr>
        <p:spPr bwMode="auto">
          <a:xfrm>
            <a:off x="3421751" y="2086468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30" name="Rectangle 31"/>
          <p:cNvSpPr>
            <a:spLocks noChangeArrowheads="1"/>
          </p:cNvSpPr>
          <p:nvPr/>
        </p:nvSpPr>
        <p:spPr bwMode="auto">
          <a:xfrm>
            <a:off x="3357219" y="3108997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31" name="Rectangle 32"/>
          <p:cNvSpPr>
            <a:spLocks noChangeArrowheads="1"/>
          </p:cNvSpPr>
          <p:nvPr/>
        </p:nvSpPr>
        <p:spPr bwMode="auto">
          <a:xfrm>
            <a:off x="1355329" y="2739971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32" name="Rectangle 33"/>
          <p:cNvSpPr>
            <a:spLocks noChangeArrowheads="1"/>
          </p:cNvSpPr>
          <p:nvPr/>
        </p:nvSpPr>
        <p:spPr bwMode="auto">
          <a:xfrm>
            <a:off x="1545986" y="3330413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33" name="Rectangle 34"/>
          <p:cNvSpPr>
            <a:spLocks noChangeArrowheads="1"/>
          </p:cNvSpPr>
          <p:nvPr/>
        </p:nvSpPr>
        <p:spPr bwMode="auto">
          <a:xfrm>
            <a:off x="1736642" y="3478023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34" name="Rectangle 35"/>
          <p:cNvSpPr>
            <a:spLocks noChangeArrowheads="1"/>
          </p:cNvSpPr>
          <p:nvPr/>
        </p:nvSpPr>
        <p:spPr bwMode="auto">
          <a:xfrm>
            <a:off x="1927298" y="3625633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35" name="Rectangle 36"/>
          <p:cNvSpPr>
            <a:spLocks noChangeArrowheads="1"/>
          </p:cNvSpPr>
          <p:nvPr/>
        </p:nvSpPr>
        <p:spPr bwMode="auto">
          <a:xfrm>
            <a:off x="1545986" y="2592361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36" name="Rectangle 37"/>
          <p:cNvSpPr>
            <a:spLocks noChangeArrowheads="1"/>
          </p:cNvSpPr>
          <p:nvPr/>
        </p:nvSpPr>
        <p:spPr bwMode="auto">
          <a:xfrm>
            <a:off x="1736642" y="2592361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37" name="Rectangle 38"/>
          <p:cNvSpPr>
            <a:spLocks noChangeArrowheads="1"/>
          </p:cNvSpPr>
          <p:nvPr/>
        </p:nvSpPr>
        <p:spPr bwMode="auto">
          <a:xfrm>
            <a:off x="1927298" y="1706699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38" name="Rectangle 39"/>
          <p:cNvSpPr>
            <a:spLocks noChangeArrowheads="1"/>
          </p:cNvSpPr>
          <p:nvPr/>
        </p:nvSpPr>
        <p:spPr bwMode="auto">
          <a:xfrm>
            <a:off x="2117954" y="1559088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39" name="Rectangle 40"/>
          <p:cNvSpPr>
            <a:spLocks noChangeArrowheads="1"/>
          </p:cNvSpPr>
          <p:nvPr/>
        </p:nvSpPr>
        <p:spPr bwMode="auto">
          <a:xfrm>
            <a:off x="2308610" y="1706699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40" name="Rectangle 41"/>
          <p:cNvSpPr>
            <a:spLocks noChangeArrowheads="1"/>
          </p:cNvSpPr>
          <p:nvPr/>
        </p:nvSpPr>
        <p:spPr bwMode="auto">
          <a:xfrm>
            <a:off x="1736642" y="2739971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41" name="Rectangle 42"/>
          <p:cNvSpPr>
            <a:spLocks noChangeArrowheads="1"/>
          </p:cNvSpPr>
          <p:nvPr/>
        </p:nvSpPr>
        <p:spPr bwMode="auto">
          <a:xfrm>
            <a:off x="592705" y="2075724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42" name="Rectangle 43"/>
          <p:cNvSpPr>
            <a:spLocks noChangeArrowheads="1"/>
          </p:cNvSpPr>
          <p:nvPr/>
        </p:nvSpPr>
        <p:spPr bwMode="auto">
          <a:xfrm>
            <a:off x="783361" y="2223335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Rectangle 44" descr="Dotted grid"/>
          <p:cNvSpPr>
            <a:spLocks noChangeArrowheads="1"/>
          </p:cNvSpPr>
          <p:nvPr/>
        </p:nvSpPr>
        <p:spPr bwMode="auto">
          <a:xfrm>
            <a:off x="6879856" y="1582332"/>
            <a:ext cx="3114184" cy="2804595"/>
          </a:xfrm>
          <a:prstGeom prst="rect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80" name="Group 79"/>
          <p:cNvGrpSpPr/>
          <p:nvPr/>
        </p:nvGrpSpPr>
        <p:grpSpPr>
          <a:xfrm>
            <a:off x="6862594" y="1580927"/>
            <a:ext cx="2992060" cy="2662181"/>
            <a:chOff x="6236546" y="1580927"/>
            <a:chExt cx="3618109" cy="2662181"/>
          </a:xfrm>
        </p:grpSpPr>
        <p:sp>
          <p:nvSpPr>
            <p:cNvPr id="11275" name="Rectangle 45"/>
            <p:cNvSpPr>
              <a:spLocks noChangeArrowheads="1"/>
            </p:cNvSpPr>
            <p:nvPr/>
          </p:nvSpPr>
          <p:spPr bwMode="auto">
            <a:xfrm>
              <a:off x="8386559" y="2689262"/>
              <a:ext cx="200157" cy="14627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1276" name="Rectangle 46"/>
            <p:cNvSpPr>
              <a:spLocks noChangeArrowheads="1"/>
            </p:cNvSpPr>
            <p:nvPr/>
          </p:nvSpPr>
          <p:spPr bwMode="auto">
            <a:xfrm>
              <a:off x="7692571" y="3280000"/>
              <a:ext cx="200157" cy="14627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1277" name="Rectangle 47"/>
            <p:cNvSpPr>
              <a:spLocks noChangeArrowheads="1"/>
            </p:cNvSpPr>
            <p:nvPr/>
          </p:nvSpPr>
          <p:spPr bwMode="auto">
            <a:xfrm>
              <a:off x="6540398" y="3057769"/>
              <a:ext cx="196930" cy="14627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1278" name="Rectangle 48"/>
            <p:cNvSpPr>
              <a:spLocks noChangeArrowheads="1"/>
            </p:cNvSpPr>
            <p:nvPr/>
          </p:nvSpPr>
          <p:spPr bwMode="auto">
            <a:xfrm>
              <a:off x="7692571" y="2984630"/>
              <a:ext cx="200157" cy="14627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1279" name="Rectangle 49"/>
            <p:cNvSpPr>
              <a:spLocks noChangeArrowheads="1"/>
            </p:cNvSpPr>
            <p:nvPr/>
          </p:nvSpPr>
          <p:spPr bwMode="auto">
            <a:xfrm>
              <a:off x="6653460" y="3648507"/>
              <a:ext cx="200157" cy="14627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1280" name="Rectangle 50"/>
            <p:cNvSpPr>
              <a:spLocks noChangeArrowheads="1"/>
            </p:cNvSpPr>
            <p:nvPr/>
          </p:nvSpPr>
          <p:spPr bwMode="auto">
            <a:xfrm>
              <a:off x="6577911" y="3420652"/>
              <a:ext cx="196930" cy="14627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1281" name="Rectangle 51"/>
            <p:cNvSpPr>
              <a:spLocks noChangeArrowheads="1"/>
            </p:cNvSpPr>
            <p:nvPr/>
          </p:nvSpPr>
          <p:spPr bwMode="auto">
            <a:xfrm>
              <a:off x="7088611" y="2019760"/>
              <a:ext cx="200157" cy="14627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1282" name="Rectangle 52"/>
            <p:cNvSpPr>
              <a:spLocks noChangeArrowheads="1"/>
            </p:cNvSpPr>
            <p:nvPr/>
          </p:nvSpPr>
          <p:spPr bwMode="auto">
            <a:xfrm>
              <a:off x="7925151" y="2025386"/>
              <a:ext cx="200157" cy="14627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1283" name="Rectangle 53"/>
            <p:cNvSpPr>
              <a:spLocks noChangeArrowheads="1"/>
            </p:cNvSpPr>
            <p:nvPr/>
          </p:nvSpPr>
          <p:spPr bwMode="auto">
            <a:xfrm>
              <a:off x="9069295" y="1634373"/>
              <a:ext cx="200157" cy="14627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1284" name="Rectangle 54"/>
            <p:cNvSpPr>
              <a:spLocks noChangeArrowheads="1"/>
            </p:cNvSpPr>
            <p:nvPr/>
          </p:nvSpPr>
          <p:spPr bwMode="auto">
            <a:xfrm>
              <a:off x="8964259" y="2540171"/>
              <a:ext cx="200157" cy="1490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1285" name="Rectangle 55"/>
            <p:cNvSpPr>
              <a:spLocks noChangeArrowheads="1"/>
            </p:cNvSpPr>
            <p:nvPr/>
          </p:nvSpPr>
          <p:spPr bwMode="auto">
            <a:xfrm>
              <a:off x="8618616" y="3721645"/>
              <a:ext cx="196930" cy="1490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1286" name="Rectangle 56"/>
            <p:cNvSpPr>
              <a:spLocks noChangeArrowheads="1"/>
            </p:cNvSpPr>
            <p:nvPr/>
          </p:nvSpPr>
          <p:spPr bwMode="auto">
            <a:xfrm>
              <a:off x="8731678" y="3353139"/>
              <a:ext cx="200157" cy="14627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1287" name="Rectangle 57"/>
            <p:cNvSpPr>
              <a:spLocks noChangeArrowheads="1"/>
            </p:cNvSpPr>
            <p:nvPr/>
          </p:nvSpPr>
          <p:spPr bwMode="auto">
            <a:xfrm>
              <a:off x="9470685" y="1763773"/>
              <a:ext cx="200157" cy="14627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1288" name="Rectangle 58"/>
            <p:cNvSpPr>
              <a:spLocks noChangeArrowheads="1"/>
            </p:cNvSpPr>
            <p:nvPr/>
          </p:nvSpPr>
          <p:spPr bwMode="auto">
            <a:xfrm>
              <a:off x="7001810" y="2146346"/>
              <a:ext cx="196928" cy="14627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1289" name="Rectangle 59"/>
            <p:cNvSpPr>
              <a:spLocks noChangeArrowheads="1"/>
            </p:cNvSpPr>
            <p:nvPr/>
          </p:nvSpPr>
          <p:spPr bwMode="auto">
            <a:xfrm>
              <a:off x="9196316" y="3147786"/>
              <a:ext cx="196930" cy="14627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1290" name="Rectangle 60"/>
            <p:cNvSpPr>
              <a:spLocks noChangeArrowheads="1"/>
            </p:cNvSpPr>
            <p:nvPr/>
          </p:nvSpPr>
          <p:spPr bwMode="auto">
            <a:xfrm>
              <a:off x="9616311" y="2297789"/>
              <a:ext cx="200156" cy="14909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1291" name="Rectangle 61"/>
            <p:cNvSpPr>
              <a:spLocks noChangeArrowheads="1"/>
            </p:cNvSpPr>
            <p:nvPr/>
          </p:nvSpPr>
          <p:spPr bwMode="auto">
            <a:xfrm>
              <a:off x="9657727" y="3575368"/>
              <a:ext cx="196928" cy="14627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1292" name="Rectangle 62"/>
            <p:cNvSpPr>
              <a:spLocks noChangeArrowheads="1"/>
            </p:cNvSpPr>
            <p:nvPr/>
          </p:nvSpPr>
          <p:spPr bwMode="auto">
            <a:xfrm>
              <a:off x="8791176" y="3038080"/>
              <a:ext cx="196930" cy="14909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1293" name="Rectangle 63"/>
            <p:cNvSpPr>
              <a:spLocks noChangeArrowheads="1"/>
            </p:cNvSpPr>
            <p:nvPr/>
          </p:nvSpPr>
          <p:spPr bwMode="auto">
            <a:xfrm>
              <a:off x="9579471" y="4094016"/>
              <a:ext cx="200157" cy="1490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1294" name="Rectangle 64"/>
            <p:cNvSpPr>
              <a:spLocks noChangeArrowheads="1"/>
            </p:cNvSpPr>
            <p:nvPr/>
          </p:nvSpPr>
          <p:spPr bwMode="auto">
            <a:xfrm>
              <a:off x="6236546" y="3294064"/>
              <a:ext cx="196928" cy="14627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1295" name="Rectangle 65"/>
            <p:cNvSpPr>
              <a:spLocks noChangeArrowheads="1"/>
            </p:cNvSpPr>
            <p:nvPr/>
          </p:nvSpPr>
          <p:spPr bwMode="auto">
            <a:xfrm>
              <a:off x="7940156" y="3806036"/>
              <a:ext cx="200157" cy="1490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1296" name="Rectangle 66"/>
            <p:cNvSpPr>
              <a:spLocks noChangeArrowheads="1"/>
            </p:cNvSpPr>
            <p:nvPr/>
          </p:nvSpPr>
          <p:spPr bwMode="auto">
            <a:xfrm>
              <a:off x="7463217" y="3648507"/>
              <a:ext cx="196930" cy="14627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1297" name="Rectangle 67"/>
            <p:cNvSpPr>
              <a:spLocks noChangeArrowheads="1"/>
            </p:cNvSpPr>
            <p:nvPr/>
          </p:nvSpPr>
          <p:spPr bwMode="auto">
            <a:xfrm>
              <a:off x="8618616" y="2019760"/>
              <a:ext cx="196930" cy="14627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1298" name="Rectangle 68"/>
            <p:cNvSpPr>
              <a:spLocks noChangeArrowheads="1"/>
            </p:cNvSpPr>
            <p:nvPr/>
          </p:nvSpPr>
          <p:spPr bwMode="auto">
            <a:xfrm>
              <a:off x="7231160" y="2616123"/>
              <a:ext cx="200157" cy="14627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1299" name="Rectangle 69"/>
            <p:cNvSpPr>
              <a:spLocks noChangeArrowheads="1"/>
            </p:cNvSpPr>
            <p:nvPr/>
          </p:nvSpPr>
          <p:spPr bwMode="auto">
            <a:xfrm>
              <a:off x="6919281" y="1763773"/>
              <a:ext cx="196928" cy="14627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1300" name="Rectangle 70"/>
            <p:cNvSpPr>
              <a:spLocks noChangeArrowheads="1"/>
            </p:cNvSpPr>
            <p:nvPr/>
          </p:nvSpPr>
          <p:spPr bwMode="auto">
            <a:xfrm>
              <a:off x="7692571" y="1580927"/>
              <a:ext cx="200157" cy="14909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1301" name="Rectangle 71"/>
            <p:cNvSpPr>
              <a:spLocks noChangeArrowheads="1"/>
            </p:cNvSpPr>
            <p:nvPr/>
          </p:nvSpPr>
          <p:spPr bwMode="auto">
            <a:xfrm>
              <a:off x="8619139" y="2402333"/>
              <a:ext cx="200157" cy="14627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1302" name="Rectangle 72"/>
            <p:cNvSpPr>
              <a:spLocks noChangeArrowheads="1"/>
            </p:cNvSpPr>
            <p:nvPr/>
          </p:nvSpPr>
          <p:spPr bwMode="auto">
            <a:xfrm>
              <a:off x="7231160" y="3018387"/>
              <a:ext cx="200157" cy="1490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1303" name="Rectangle 73"/>
            <p:cNvSpPr>
              <a:spLocks noChangeArrowheads="1"/>
            </p:cNvSpPr>
            <p:nvPr/>
          </p:nvSpPr>
          <p:spPr bwMode="auto">
            <a:xfrm>
              <a:off x="6342603" y="2098525"/>
              <a:ext cx="200156" cy="14627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1304" name="Rectangle 74"/>
            <p:cNvSpPr>
              <a:spLocks noChangeArrowheads="1"/>
            </p:cNvSpPr>
            <p:nvPr/>
          </p:nvSpPr>
          <p:spPr bwMode="auto">
            <a:xfrm>
              <a:off x="6746722" y="2402334"/>
              <a:ext cx="196928" cy="14909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</p:grpSp>
      <p:sp>
        <p:nvSpPr>
          <p:cNvPr id="11305" name="Text Box 75"/>
          <p:cNvSpPr txBox="1">
            <a:spLocks noChangeArrowheads="1"/>
          </p:cNvSpPr>
          <p:nvPr/>
        </p:nvSpPr>
        <p:spPr bwMode="auto">
          <a:xfrm>
            <a:off x="592705" y="205352"/>
            <a:ext cx="19793941" cy="1071957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dirty="0" smtClean="0">
                <a:solidFill>
                  <a:srgbClr val="FF0000"/>
                </a:solidFill>
              </a:rPr>
              <a:t>5.6. Storage </a:t>
            </a:r>
            <a:r>
              <a:rPr lang="fr-CH" dirty="0" err="1" smtClean="0">
                <a:solidFill>
                  <a:srgbClr val="FF0000"/>
                </a:solidFill>
              </a:rPr>
              <a:t>capacity</a:t>
            </a:r>
            <a:r>
              <a:rPr lang="fr-CH" dirty="0" smtClean="0">
                <a:solidFill>
                  <a:srgbClr val="FF0000"/>
                </a:solidFill>
              </a:rPr>
              <a:t>: How </a:t>
            </a:r>
            <a:r>
              <a:rPr lang="fr-CH" dirty="0" err="1">
                <a:solidFill>
                  <a:srgbClr val="FF0000"/>
                </a:solidFill>
              </a:rPr>
              <a:t>many</a:t>
            </a:r>
            <a:r>
              <a:rPr lang="fr-CH" dirty="0">
                <a:solidFill>
                  <a:srgbClr val="FF0000"/>
                </a:solidFill>
              </a:rPr>
              <a:t> prototypes </a:t>
            </a:r>
            <a:r>
              <a:rPr lang="fr-CH" dirty="0" err="1">
                <a:solidFill>
                  <a:srgbClr val="FF0000"/>
                </a:solidFill>
              </a:rPr>
              <a:t>can</a:t>
            </a:r>
            <a:r>
              <a:rPr lang="fr-CH" dirty="0">
                <a:solidFill>
                  <a:srgbClr val="FF0000"/>
                </a:solidFill>
              </a:rPr>
              <a:t> </a:t>
            </a:r>
            <a:r>
              <a:rPr lang="fr-CH" dirty="0" err="1">
                <a:solidFill>
                  <a:srgbClr val="FF0000"/>
                </a:solidFill>
              </a:rPr>
              <a:t>be</a:t>
            </a:r>
            <a:r>
              <a:rPr lang="fr-CH" dirty="0">
                <a:solidFill>
                  <a:srgbClr val="FF0000"/>
                </a:solidFill>
              </a:rPr>
              <a:t> </a:t>
            </a:r>
            <a:r>
              <a:rPr lang="fr-CH" dirty="0" err="1">
                <a:solidFill>
                  <a:srgbClr val="FF0000"/>
                </a:solidFill>
              </a:rPr>
              <a:t>stored</a:t>
            </a:r>
            <a:r>
              <a:rPr lang="fr-CH" dirty="0">
                <a:solidFill>
                  <a:srgbClr val="FF0000"/>
                </a:solidFill>
              </a:rPr>
              <a:t>?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1306" name="Text Box 76"/>
          <p:cNvSpPr txBox="1">
            <a:spLocks noChangeArrowheads="1"/>
          </p:cNvSpPr>
          <p:nvPr/>
        </p:nvSpPr>
        <p:spPr bwMode="auto">
          <a:xfrm>
            <a:off x="5052877" y="6332143"/>
            <a:ext cx="4696859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Dynamics (2)</a:t>
            </a:r>
            <a:endParaRPr lang="en-US" dirty="0"/>
          </a:p>
        </p:txBody>
      </p:sp>
      <p:sp>
        <p:nvSpPr>
          <p:cNvPr id="11307" name="Text Box 81"/>
          <p:cNvSpPr txBox="1">
            <a:spLocks noChangeArrowheads="1"/>
          </p:cNvSpPr>
          <p:nvPr/>
        </p:nvSpPr>
        <p:spPr bwMode="auto">
          <a:xfrm>
            <a:off x="11947879" y="2458593"/>
            <a:ext cx="5406989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i="1" dirty="0" err="1"/>
              <a:t>Random</a:t>
            </a:r>
            <a:r>
              <a:rPr lang="fr-CH" sz="5100" i="1" dirty="0"/>
              <a:t> patterns</a:t>
            </a:r>
            <a:endParaRPr lang="fr-FR" sz="5100" i="1" dirty="0"/>
          </a:p>
        </p:txBody>
      </p:sp>
      <p:sp>
        <p:nvSpPr>
          <p:cNvPr id="303186" name="Text Box 82"/>
          <p:cNvSpPr txBox="1">
            <a:spLocks noChangeArrowheads="1"/>
          </p:cNvSpPr>
          <p:nvPr/>
        </p:nvSpPr>
        <p:spPr bwMode="auto">
          <a:xfrm>
            <a:off x="889059" y="7808987"/>
            <a:ext cx="17309286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1" i="1"/>
              <a:t>Minimal </a:t>
            </a:r>
            <a:r>
              <a:rPr lang="fr-CH"/>
              <a:t>condition: pattern is fixed point of dynamics</a:t>
            </a:r>
            <a:endParaRPr lang="fr-FR"/>
          </a:p>
        </p:txBody>
      </p:sp>
      <p:sp>
        <p:nvSpPr>
          <p:cNvPr id="303187" name="Text Box 83"/>
          <p:cNvSpPr txBox="1">
            <a:spLocks noChangeArrowheads="1"/>
          </p:cNvSpPr>
          <p:nvPr/>
        </p:nvSpPr>
        <p:spPr bwMode="auto">
          <a:xfrm>
            <a:off x="5311836" y="8756981"/>
            <a:ext cx="14064808" cy="148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pPr>
              <a:buFontTx/>
              <a:buChar char="-"/>
            </a:pPr>
            <a:r>
              <a:rPr lang="fr-CH" sz="4200" dirty="0"/>
              <a:t>Assume </a:t>
            </a:r>
            <a:r>
              <a:rPr lang="fr-CH" sz="4200" dirty="0" err="1"/>
              <a:t>we</a:t>
            </a:r>
            <a:r>
              <a:rPr lang="fr-CH" sz="4200" dirty="0"/>
              <a:t> </a:t>
            </a:r>
            <a:r>
              <a:rPr lang="fr-CH" sz="4200" dirty="0" err="1"/>
              <a:t>start</a:t>
            </a:r>
            <a:r>
              <a:rPr lang="fr-CH" sz="4200" dirty="0"/>
              <a:t> </a:t>
            </a:r>
            <a:r>
              <a:rPr lang="fr-CH" sz="4200" dirty="0" err="1"/>
              <a:t>directly</a:t>
            </a:r>
            <a:r>
              <a:rPr lang="fr-CH" sz="4200" dirty="0"/>
              <a:t> in one </a:t>
            </a:r>
            <a:r>
              <a:rPr lang="fr-CH" sz="4200" dirty="0" smtClean="0"/>
              <a:t>pattern (</a:t>
            </a:r>
            <a:r>
              <a:rPr lang="fr-CH" sz="4200" dirty="0" err="1" smtClean="0"/>
              <a:t>say</a:t>
            </a:r>
            <a:r>
              <a:rPr lang="fr-CH" sz="4200" dirty="0" smtClean="0"/>
              <a:t> pattern      ) </a:t>
            </a:r>
            <a:endParaRPr lang="fr-CH" sz="4200" dirty="0"/>
          </a:p>
          <a:p>
            <a:pPr>
              <a:buFontTx/>
              <a:buChar char="-"/>
            </a:pPr>
            <a:r>
              <a:rPr lang="fr-CH" sz="4200" dirty="0"/>
              <a:t>Pattern </a:t>
            </a:r>
            <a:r>
              <a:rPr lang="fr-CH" sz="4200" dirty="0" smtClean="0"/>
              <a:t>must </a:t>
            </a:r>
            <a:r>
              <a:rPr lang="fr-CH" sz="4200" dirty="0" err="1" smtClean="0"/>
              <a:t>stay</a:t>
            </a:r>
            <a:r>
              <a:rPr lang="fr-CH" sz="4200" dirty="0" smtClean="0"/>
              <a:t>  </a:t>
            </a:r>
            <a:endParaRPr lang="fr-FR" sz="4200" dirty="0"/>
          </a:p>
        </p:txBody>
      </p:sp>
      <p:sp>
        <p:nvSpPr>
          <p:cNvPr id="303188" name="Text Box 84"/>
          <p:cNvSpPr txBox="1">
            <a:spLocks noChangeArrowheads="1"/>
          </p:cNvSpPr>
          <p:nvPr/>
        </p:nvSpPr>
        <p:spPr bwMode="auto">
          <a:xfrm>
            <a:off x="1057865" y="10233824"/>
            <a:ext cx="18000180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Attention: Retrieval requires more (pattern completion)</a:t>
            </a:r>
            <a:endParaRPr lang="fr-FR"/>
          </a:p>
        </p:txBody>
      </p:sp>
      <p:sp>
        <p:nvSpPr>
          <p:cNvPr id="303189" name="Text Box 85"/>
          <p:cNvSpPr txBox="1">
            <a:spLocks noChangeArrowheads="1"/>
          </p:cNvSpPr>
          <p:nvPr/>
        </p:nvSpPr>
        <p:spPr bwMode="auto">
          <a:xfrm>
            <a:off x="15399071" y="1355884"/>
            <a:ext cx="3969096" cy="1071957"/>
          </a:xfrm>
          <a:prstGeom prst="rect">
            <a:avLst/>
          </a:prstGeom>
          <a:solidFill>
            <a:srgbClr val="87D4F7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blackboard</a:t>
            </a:r>
          </a:p>
        </p:txBody>
      </p:sp>
      <p:graphicFrame>
        <p:nvGraphicFramePr>
          <p:cNvPr id="79" name="Object 53"/>
          <p:cNvGraphicFramePr>
            <a:graphicFrameLocks noChangeAspect="1"/>
          </p:cNvGraphicFramePr>
          <p:nvPr/>
        </p:nvGraphicFramePr>
        <p:xfrm>
          <a:off x="10172879" y="5903474"/>
          <a:ext cx="9744075" cy="209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932" name="Equation" r:id="rId6" imgW="1600200" imgH="355320" progId="Equation.DSMT4">
                  <p:embed/>
                </p:oleObj>
              </mc:Choice>
              <mc:Fallback>
                <p:oleObj name="Equation" r:id="rId6" imgW="1600200" imgH="355320" progId="Equation.DSMT4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2879" y="5903474"/>
                        <a:ext cx="9744075" cy="209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Rectangle 35"/>
          <p:cNvSpPr>
            <a:spLocks noChangeArrowheads="1"/>
          </p:cNvSpPr>
          <p:nvPr/>
        </p:nvSpPr>
        <p:spPr bwMode="auto">
          <a:xfrm>
            <a:off x="2079698" y="4093343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Line 5"/>
          <p:cNvSpPr>
            <a:spLocks noChangeShapeType="1"/>
          </p:cNvSpPr>
          <p:nvPr/>
        </p:nvSpPr>
        <p:spPr bwMode="auto">
          <a:xfrm>
            <a:off x="7225349" y="5386964"/>
            <a:ext cx="54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cxnSp>
        <p:nvCxnSpPr>
          <p:cNvPr id="84" name="Straight Connector 83"/>
          <p:cNvCxnSpPr/>
          <p:nvPr/>
        </p:nvCxnSpPr>
        <p:spPr>
          <a:xfrm>
            <a:off x="0" y="1238221"/>
            <a:ext cx="2267081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3743453"/>
              </p:ext>
            </p:extLst>
          </p:nvPr>
        </p:nvGraphicFramePr>
        <p:xfrm>
          <a:off x="17962788" y="8880944"/>
          <a:ext cx="717550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933" name="Equation" r:id="rId8" imgW="126720" imgH="139680" progId="Equation.3">
                  <p:embed/>
                </p:oleObj>
              </mc:Choice>
              <mc:Fallback>
                <p:oleObj name="Equation" r:id="rId8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62788" y="8880944"/>
                        <a:ext cx="717550" cy="712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3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3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86" grpId="0"/>
      <p:bldP spid="303187" grpId="0"/>
      <p:bldP spid="303188" grpId="0"/>
      <p:bldP spid="303189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03385"/>
            <a:ext cx="24442615" cy="11448928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2704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8" name="Text Box 75"/>
          <p:cNvSpPr txBox="1">
            <a:spLocks noChangeArrowheads="1"/>
          </p:cNvSpPr>
          <p:nvPr/>
        </p:nvSpPr>
        <p:spPr bwMode="auto">
          <a:xfrm>
            <a:off x="592705" y="205352"/>
            <a:ext cx="13487727" cy="1071957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dirty="0" smtClean="0"/>
              <a:t>Q: </a:t>
            </a:r>
            <a:r>
              <a:rPr lang="fr-CH" dirty="0"/>
              <a:t>How </a:t>
            </a:r>
            <a:r>
              <a:rPr lang="fr-CH" dirty="0" err="1"/>
              <a:t>many</a:t>
            </a:r>
            <a:r>
              <a:rPr lang="fr-CH" dirty="0"/>
              <a:t> prototypes </a:t>
            </a:r>
            <a:r>
              <a:rPr lang="fr-CH" dirty="0" err="1"/>
              <a:t>can</a:t>
            </a:r>
            <a:r>
              <a:rPr lang="fr-CH" dirty="0"/>
              <a:t> </a:t>
            </a:r>
            <a:r>
              <a:rPr lang="fr-CH" dirty="0" err="1"/>
              <a:t>be</a:t>
            </a:r>
            <a:r>
              <a:rPr lang="fr-CH" dirty="0"/>
              <a:t> </a:t>
            </a:r>
            <a:r>
              <a:rPr lang="fr-CH" dirty="0" err="1"/>
              <a:t>stored</a:t>
            </a:r>
            <a:r>
              <a:rPr lang="fr-CH" dirty="0"/>
              <a:t>?</a:t>
            </a:r>
            <a:endParaRPr lang="fr-FR" dirty="0"/>
          </a:p>
        </p:txBody>
      </p:sp>
      <p:sp>
        <p:nvSpPr>
          <p:cNvPr id="15" name="Text Box 75"/>
          <p:cNvSpPr txBox="1">
            <a:spLocks noChangeArrowheads="1"/>
          </p:cNvSpPr>
          <p:nvPr/>
        </p:nvSpPr>
        <p:spPr bwMode="auto">
          <a:xfrm>
            <a:off x="592705" y="1562230"/>
            <a:ext cx="18732753" cy="3703447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dirty="0"/>
              <a:t>A</a:t>
            </a:r>
            <a:r>
              <a:rPr lang="fr-CH" dirty="0" smtClean="0"/>
              <a:t>: If </a:t>
            </a:r>
            <a:r>
              <a:rPr lang="fr-CH" dirty="0" err="1" smtClean="0"/>
              <a:t>too</a:t>
            </a:r>
            <a:r>
              <a:rPr lang="fr-CH" dirty="0" smtClean="0"/>
              <a:t> </a:t>
            </a:r>
            <a:r>
              <a:rPr lang="fr-CH" dirty="0" err="1" smtClean="0"/>
              <a:t>many</a:t>
            </a:r>
            <a:r>
              <a:rPr lang="fr-CH" dirty="0" smtClean="0"/>
              <a:t> prototypes, </a:t>
            </a:r>
            <a:r>
              <a:rPr lang="fr-CH" dirty="0" err="1" smtClean="0"/>
              <a:t>errors</a:t>
            </a:r>
            <a:r>
              <a:rPr lang="fr-CH" dirty="0" smtClean="0"/>
              <a:t> (</a:t>
            </a:r>
            <a:r>
              <a:rPr lang="fr-CH" dirty="0" err="1" smtClean="0"/>
              <a:t>wrong</a:t>
            </a:r>
            <a:r>
              <a:rPr lang="fr-CH" dirty="0" smtClean="0"/>
              <a:t> pixels) show up.</a:t>
            </a:r>
          </a:p>
          <a:p>
            <a:r>
              <a:rPr lang="fr-CH" dirty="0"/>
              <a:t> </a:t>
            </a:r>
            <a:r>
              <a:rPr lang="fr-CH" dirty="0" smtClean="0"/>
              <a:t>    The </a:t>
            </a:r>
            <a:r>
              <a:rPr lang="fr-CH" dirty="0" err="1" smtClean="0"/>
              <a:t>number</a:t>
            </a:r>
            <a:r>
              <a:rPr lang="fr-CH" dirty="0" smtClean="0"/>
              <a:t> of prototypes M </a:t>
            </a:r>
            <a:r>
              <a:rPr lang="fr-CH" dirty="0" err="1" smtClean="0"/>
              <a:t>that</a:t>
            </a:r>
            <a:r>
              <a:rPr lang="fr-CH" dirty="0" smtClean="0"/>
              <a:t> </a:t>
            </a:r>
            <a:r>
              <a:rPr lang="fr-CH" dirty="0" err="1" smtClean="0"/>
              <a:t>can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stored</a:t>
            </a:r>
            <a:endParaRPr lang="fr-CH" dirty="0" smtClean="0"/>
          </a:p>
          <a:p>
            <a:r>
              <a:rPr lang="fr-CH" dirty="0"/>
              <a:t> </a:t>
            </a:r>
            <a:r>
              <a:rPr lang="fr-CH" dirty="0" smtClean="0"/>
              <a:t>   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proportional</a:t>
            </a:r>
            <a:r>
              <a:rPr lang="fr-CH" dirty="0" smtClean="0"/>
              <a:t> to </a:t>
            </a:r>
            <a:r>
              <a:rPr lang="fr-CH" dirty="0" err="1" smtClean="0"/>
              <a:t>number</a:t>
            </a:r>
            <a:r>
              <a:rPr lang="fr-CH" dirty="0" smtClean="0"/>
              <a:t> of  </a:t>
            </a:r>
            <a:r>
              <a:rPr lang="fr-CH" dirty="0" err="1" smtClean="0"/>
              <a:t>neurons</a:t>
            </a:r>
            <a:r>
              <a:rPr lang="fr-CH" dirty="0"/>
              <a:t> </a:t>
            </a:r>
            <a:r>
              <a:rPr lang="fr-CH" dirty="0" smtClean="0"/>
              <a:t>N;</a:t>
            </a:r>
          </a:p>
          <a:p>
            <a:r>
              <a:rPr lang="en-US" dirty="0" smtClean="0"/>
              <a:t>       memory load = M/N</a:t>
            </a:r>
            <a:endParaRPr lang="fr-FR" dirty="0"/>
          </a:p>
        </p:txBody>
      </p:sp>
      <p:pic>
        <p:nvPicPr>
          <p:cNvPr id="812034" name="Picture 2" descr="http://neuronaldynamics.epfl.ch/online/x54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6776" y="5783943"/>
            <a:ext cx="5927172" cy="460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6166804" y="10727658"/>
            <a:ext cx="51962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Image: Neuronal Dynamics, </a:t>
            </a:r>
          </a:p>
          <a:p>
            <a:r>
              <a:rPr lang="en-US" sz="2800" i="1" dirty="0" smtClean="0"/>
              <a:t>Gerstner et al.,</a:t>
            </a:r>
          </a:p>
          <a:p>
            <a:r>
              <a:rPr lang="en-US" sz="2800" i="1" dirty="0" smtClean="0"/>
              <a:t> Cambridge Univ. Press (2014),</a:t>
            </a:r>
          </a:p>
        </p:txBody>
      </p:sp>
      <p:graphicFrame>
        <p:nvGraphicFramePr>
          <p:cNvPr id="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265391"/>
              </p:ext>
            </p:extLst>
          </p:nvPr>
        </p:nvGraphicFramePr>
        <p:xfrm>
          <a:off x="374133" y="5779150"/>
          <a:ext cx="15173325" cy="362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086" name="Equation" r:id="rId5" imgW="2679480" imgH="711000" progId="Equation.3">
                  <p:embed/>
                </p:oleObj>
              </mc:Choice>
              <mc:Fallback>
                <p:oleObj name="Equation" r:id="rId5" imgW="26794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133" y="5779150"/>
                        <a:ext cx="15173325" cy="3622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959655"/>
              </p:ext>
            </p:extLst>
          </p:nvPr>
        </p:nvGraphicFramePr>
        <p:xfrm>
          <a:off x="7213600" y="10653713"/>
          <a:ext cx="647700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087" name="Equation" r:id="rId7" imgW="114120" imgH="215640" progId="Equation.3">
                  <p:embed/>
                </p:oleObj>
              </mc:Choice>
              <mc:Fallback>
                <p:oleObj name="Equation" r:id="rId7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3600" y="10653713"/>
                        <a:ext cx="647700" cy="1100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146964"/>
              </p:ext>
            </p:extLst>
          </p:nvPr>
        </p:nvGraphicFramePr>
        <p:xfrm>
          <a:off x="19632061" y="9330140"/>
          <a:ext cx="1077912" cy="123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088" name="Equation" r:id="rId9" imgW="190440" imgH="241200" progId="Equation.3">
                  <p:embed/>
                </p:oleObj>
              </mc:Choice>
              <mc:Fallback>
                <p:oleObj name="Equation" r:id="rId9" imgW="1904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32061" y="9330140"/>
                        <a:ext cx="1077912" cy="1230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8058150" y="9791700"/>
            <a:ext cx="361950" cy="768753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877300" y="10727658"/>
            <a:ext cx="327525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Gaussian</a:t>
            </a:r>
            <a:endParaRPr lang="fr-CH" dirty="0"/>
          </a:p>
        </p:txBody>
      </p:sp>
      <p:sp>
        <p:nvSpPr>
          <p:cNvPr id="7" name="TextBox 6"/>
          <p:cNvSpPr txBox="1"/>
          <p:nvPr/>
        </p:nvSpPr>
        <p:spPr>
          <a:xfrm>
            <a:off x="755865" y="9791700"/>
            <a:ext cx="3884397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Error-free if</a:t>
            </a:r>
            <a:endParaRPr lang="fr-CH" dirty="0"/>
          </a:p>
        </p:txBody>
      </p:sp>
      <p:graphicFrame>
        <p:nvGraphicFramePr>
          <p:cNvPr id="2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8879759"/>
              </p:ext>
            </p:extLst>
          </p:nvPr>
        </p:nvGraphicFramePr>
        <p:xfrm>
          <a:off x="361263" y="10727658"/>
          <a:ext cx="4673600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089" name="Equation" r:id="rId11" imgW="825480" imgH="241200" progId="Equation.3">
                  <p:embed/>
                </p:oleObj>
              </mc:Choice>
              <mc:Fallback>
                <p:oleObj name="Equation" r:id="rId11" imgW="825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263" y="10727658"/>
                        <a:ext cx="4673600" cy="1228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85"/>
          <p:cNvSpPr txBox="1">
            <a:spLocks noChangeArrowheads="1"/>
          </p:cNvSpPr>
          <p:nvPr/>
        </p:nvSpPr>
        <p:spPr bwMode="auto">
          <a:xfrm>
            <a:off x="17509400" y="155863"/>
            <a:ext cx="3969096" cy="1071957"/>
          </a:xfrm>
          <a:prstGeom prst="rect">
            <a:avLst/>
          </a:prstGeom>
          <a:solidFill>
            <a:srgbClr val="87D4F7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blackboard</a:t>
            </a:r>
          </a:p>
        </p:txBody>
      </p:sp>
    </p:spTree>
    <p:extLst>
      <p:ext uri="{BB962C8B-B14F-4D97-AF65-F5344CB8AC3E}">
        <p14:creationId xmlns:p14="http://schemas.microsoft.com/office/powerpoint/2010/main" val="16853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482239" y="1403574"/>
            <a:ext cx="6122115" cy="351066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3555" name="Line 3"/>
          <p:cNvSpPr>
            <a:spLocks noChangeShapeType="1"/>
          </p:cNvSpPr>
          <p:nvPr/>
        </p:nvSpPr>
        <p:spPr bwMode="auto">
          <a:xfrm>
            <a:off x="3781306" y="2888857"/>
            <a:ext cx="2520871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942198" y="2083865"/>
            <a:ext cx="4009170" cy="194912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Partial </a:t>
            </a:r>
            <a:endParaRPr lang="en-US" dirty="0">
              <a:solidFill>
                <a:srgbClr val="000099"/>
              </a:solidFill>
            </a:endParaRPr>
          </a:p>
          <a:p>
            <a:r>
              <a:rPr lang="en-US" dirty="0" smtClean="0">
                <a:solidFill>
                  <a:srgbClr val="000099"/>
                </a:solidFill>
              </a:rPr>
              <a:t>information</a:t>
            </a:r>
            <a:endParaRPr lang="en-US" dirty="0">
              <a:solidFill>
                <a:srgbClr val="000099"/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5709696" y="4070244"/>
            <a:ext cx="2987094" cy="2700514"/>
            <a:chOff x="432" y="528"/>
            <a:chExt cx="1056" cy="960"/>
          </a:xfrm>
        </p:grpSpPr>
        <p:sp>
          <p:nvSpPr>
            <p:cNvPr id="23669" name="Rectangle 7" descr="Dotted grid"/>
            <p:cNvSpPr>
              <a:spLocks noChangeArrowheads="1"/>
            </p:cNvSpPr>
            <p:nvPr/>
          </p:nvSpPr>
          <p:spPr bwMode="auto">
            <a:xfrm>
              <a:off x="432" y="528"/>
              <a:ext cx="1056" cy="960"/>
            </a:xfrm>
            <a:prstGeom prst="rect">
              <a:avLst/>
            </a:prstGeom>
            <a:pattFill prst="dotGrid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70" name="Rectangle 8"/>
            <p:cNvSpPr>
              <a:spLocks noChangeArrowheads="1"/>
            </p:cNvSpPr>
            <p:nvPr/>
          </p:nvSpPr>
          <p:spPr bwMode="auto">
            <a:xfrm>
              <a:off x="912" y="1008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71" name="Rectangle 9"/>
            <p:cNvSpPr>
              <a:spLocks noChangeArrowheads="1"/>
            </p:cNvSpPr>
            <p:nvPr/>
          </p:nvSpPr>
          <p:spPr bwMode="auto">
            <a:xfrm>
              <a:off x="912" y="1200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72" name="Rectangle 10"/>
            <p:cNvSpPr>
              <a:spLocks noChangeArrowheads="1"/>
            </p:cNvSpPr>
            <p:nvPr/>
          </p:nvSpPr>
          <p:spPr bwMode="auto">
            <a:xfrm>
              <a:off x="912" y="816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73" name="Rectangle 11"/>
            <p:cNvSpPr>
              <a:spLocks noChangeArrowheads="1"/>
            </p:cNvSpPr>
            <p:nvPr/>
          </p:nvSpPr>
          <p:spPr bwMode="auto">
            <a:xfrm>
              <a:off x="912" y="1104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74" name="Rectangle 12"/>
            <p:cNvSpPr>
              <a:spLocks noChangeArrowheads="1"/>
            </p:cNvSpPr>
            <p:nvPr/>
          </p:nvSpPr>
          <p:spPr bwMode="auto">
            <a:xfrm>
              <a:off x="912" y="912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75" name="Rectangle 13"/>
            <p:cNvSpPr>
              <a:spLocks noChangeArrowheads="1"/>
            </p:cNvSpPr>
            <p:nvPr/>
          </p:nvSpPr>
          <p:spPr bwMode="auto">
            <a:xfrm>
              <a:off x="816" y="720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76" name="Rectangle 14"/>
            <p:cNvSpPr>
              <a:spLocks noChangeArrowheads="1"/>
            </p:cNvSpPr>
            <p:nvPr/>
          </p:nvSpPr>
          <p:spPr bwMode="auto">
            <a:xfrm>
              <a:off x="720" y="720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77" name="Rectangle 15"/>
            <p:cNvSpPr>
              <a:spLocks noChangeArrowheads="1"/>
            </p:cNvSpPr>
            <p:nvPr/>
          </p:nvSpPr>
          <p:spPr bwMode="auto">
            <a:xfrm>
              <a:off x="1008" y="720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78" name="Rectangle 16"/>
            <p:cNvSpPr>
              <a:spLocks noChangeArrowheads="1"/>
            </p:cNvSpPr>
            <p:nvPr/>
          </p:nvSpPr>
          <p:spPr bwMode="auto">
            <a:xfrm>
              <a:off x="912" y="720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79" name="Rectangle 17"/>
            <p:cNvSpPr>
              <a:spLocks noChangeArrowheads="1"/>
            </p:cNvSpPr>
            <p:nvPr/>
          </p:nvSpPr>
          <p:spPr bwMode="auto">
            <a:xfrm>
              <a:off x="1104" y="720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937825" y="4509165"/>
            <a:ext cx="2946472" cy="2700514"/>
            <a:chOff x="3648" y="528"/>
            <a:chExt cx="1056" cy="960"/>
          </a:xfrm>
        </p:grpSpPr>
        <p:sp>
          <p:nvSpPr>
            <p:cNvPr id="23655" name="Rectangle 19" descr="Dotted grid"/>
            <p:cNvSpPr>
              <a:spLocks noChangeArrowheads="1"/>
            </p:cNvSpPr>
            <p:nvPr/>
          </p:nvSpPr>
          <p:spPr bwMode="auto">
            <a:xfrm>
              <a:off x="3648" y="528"/>
              <a:ext cx="1056" cy="960"/>
            </a:xfrm>
            <a:prstGeom prst="rect">
              <a:avLst/>
            </a:prstGeom>
            <a:pattFill prst="dotGrid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6" name="Rectangle 20"/>
            <p:cNvSpPr>
              <a:spLocks noChangeArrowheads="1"/>
            </p:cNvSpPr>
            <p:nvPr/>
          </p:nvSpPr>
          <p:spPr bwMode="auto">
            <a:xfrm>
              <a:off x="4128" y="1008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7" name="Rectangle 21"/>
            <p:cNvSpPr>
              <a:spLocks noChangeArrowheads="1"/>
            </p:cNvSpPr>
            <p:nvPr/>
          </p:nvSpPr>
          <p:spPr bwMode="auto">
            <a:xfrm>
              <a:off x="4128" y="1200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8" name="Rectangle 22"/>
            <p:cNvSpPr>
              <a:spLocks noChangeArrowheads="1"/>
            </p:cNvSpPr>
            <p:nvPr/>
          </p:nvSpPr>
          <p:spPr bwMode="auto">
            <a:xfrm>
              <a:off x="4128" y="816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9" name="Rectangle 23"/>
            <p:cNvSpPr>
              <a:spLocks noChangeArrowheads="1"/>
            </p:cNvSpPr>
            <p:nvPr/>
          </p:nvSpPr>
          <p:spPr bwMode="auto">
            <a:xfrm>
              <a:off x="4128" y="1104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60" name="Rectangle 24"/>
            <p:cNvSpPr>
              <a:spLocks noChangeArrowheads="1"/>
            </p:cNvSpPr>
            <p:nvPr/>
          </p:nvSpPr>
          <p:spPr bwMode="auto">
            <a:xfrm>
              <a:off x="3744" y="1200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61" name="Rectangle 25"/>
            <p:cNvSpPr>
              <a:spLocks noChangeArrowheads="1"/>
            </p:cNvSpPr>
            <p:nvPr/>
          </p:nvSpPr>
          <p:spPr bwMode="auto">
            <a:xfrm>
              <a:off x="4032" y="720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62" name="Rectangle 26"/>
            <p:cNvSpPr>
              <a:spLocks noChangeArrowheads="1"/>
            </p:cNvSpPr>
            <p:nvPr/>
          </p:nvSpPr>
          <p:spPr bwMode="auto">
            <a:xfrm>
              <a:off x="3936" y="720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63" name="Rectangle 27"/>
            <p:cNvSpPr>
              <a:spLocks noChangeArrowheads="1"/>
            </p:cNvSpPr>
            <p:nvPr/>
          </p:nvSpPr>
          <p:spPr bwMode="auto">
            <a:xfrm>
              <a:off x="4224" y="720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64" name="Rectangle 28"/>
            <p:cNvSpPr>
              <a:spLocks noChangeArrowheads="1"/>
            </p:cNvSpPr>
            <p:nvPr/>
          </p:nvSpPr>
          <p:spPr bwMode="auto">
            <a:xfrm>
              <a:off x="4512" y="912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65" name="Rectangle 29"/>
            <p:cNvSpPr>
              <a:spLocks noChangeArrowheads="1"/>
            </p:cNvSpPr>
            <p:nvPr/>
          </p:nvSpPr>
          <p:spPr bwMode="auto">
            <a:xfrm>
              <a:off x="4320" y="720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66" name="Rectangle 30"/>
            <p:cNvSpPr>
              <a:spLocks noChangeArrowheads="1"/>
            </p:cNvSpPr>
            <p:nvPr/>
          </p:nvSpPr>
          <p:spPr bwMode="auto">
            <a:xfrm>
              <a:off x="4608" y="1008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67" name="Rectangle 31"/>
            <p:cNvSpPr>
              <a:spLocks noChangeArrowheads="1"/>
            </p:cNvSpPr>
            <p:nvPr/>
          </p:nvSpPr>
          <p:spPr bwMode="auto">
            <a:xfrm>
              <a:off x="4464" y="1296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68" name="Rectangle 32"/>
            <p:cNvSpPr>
              <a:spLocks noChangeArrowheads="1"/>
            </p:cNvSpPr>
            <p:nvPr/>
          </p:nvSpPr>
          <p:spPr bwMode="auto">
            <a:xfrm>
              <a:off x="4368" y="1296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59" name="Text Box 33"/>
          <p:cNvSpPr txBox="1">
            <a:spLocks noChangeArrowheads="1"/>
          </p:cNvSpPr>
          <p:nvPr/>
        </p:nvSpPr>
        <p:spPr bwMode="auto">
          <a:xfrm>
            <a:off x="1034953" y="-68980"/>
            <a:ext cx="19750787" cy="148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8400" b="1" dirty="0"/>
              <a:t>Aim: Understand Associative </a:t>
            </a:r>
            <a:r>
              <a:rPr lang="en-US" sz="8400" b="1" dirty="0" smtClean="0"/>
              <a:t>Memory</a:t>
            </a:r>
            <a:endParaRPr lang="en-US" sz="8400" b="1" dirty="0"/>
          </a:p>
        </p:txBody>
      </p:sp>
      <p:sp>
        <p:nvSpPr>
          <p:cNvPr id="23560" name="Text Box 34"/>
          <p:cNvSpPr txBox="1">
            <a:spLocks noChangeArrowheads="1"/>
          </p:cNvSpPr>
          <p:nvPr/>
        </p:nvSpPr>
        <p:spPr bwMode="auto">
          <a:xfrm>
            <a:off x="6624789" y="1358317"/>
            <a:ext cx="5394165" cy="370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Associative</a:t>
            </a:r>
          </a:p>
          <a:p>
            <a:r>
              <a:rPr lang="en-US" dirty="0"/>
              <a:t>      memory/</a:t>
            </a:r>
          </a:p>
          <a:p>
            <a:r>
              <a:rPr lang="en-US" dirty="0"/>
              <a:t>collective</a:t>
            </a:r>
          </a:p>
          <a:p>
            <a:r>
              <a:rPr lang="en-US" dirty="0"/>
              <a:t>     computation</a:t>
            </a:r>
          </a:p>
        </p:txBody>
      </p:sp>
      <p:sp>
        <p:nvSpPr>
          <p:cNvPr id="23561" name="Line 39"/>
          <p:cNvSpPr>
            <a:spLocks noChangeShapeType="1"/>
          </p:cNvSpPr>
          <p:nvPr/>
        </p:nvSpPr>
        <p:spPr bwMode="auto">
          <a:xfrm>
            <a:off x="12604353" y="2888857"/>
            <a:ext cx="2520871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22266" name="Text Box 58"/>
          <p:cNvSpPr txBox="1">
            <a:spLocks noChangeArrowheads="1"/>
          </p:cNvSpPr>
          <p:nvPr/>
        </p:nvSpPr>
        <p:spPr bwMode="auto">
          <a:xfrm>
            <a:off x="518556" y="7755457"/>
            <a:ext cx="21860211" cy="4719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Brain-style </a:t>
            </a:r>
            <a:r>
              <a:rPr lang="en-US" sz="5400" b="1" dirty="0" smtClean="0">
                <a:solidFill>
                  <a:srgbClr val="FF0000"/>
                </a:solidFill>
              </a:rPr>
              <a:t>computation</a:t>
            </a:r>
          </a:p>
          <a:p>
            <a:pPr marL="1143000" indent="-1143000">
              <a:buFontTx/>
              <a:buChar char="-"/>
            </a:pPr>
            <a:r>
              <a:rPr lang="en-US" sz="4800" dirty="0" smtClean="0">
                <a:solidFill>
                  <a:srgbClr val="FF0000"/>
                </a:solidFill>
              </a:rPr>
              <a:t>Memory stored in connections</a:t>
            </a:r>
          </a:p>
          <a:p>
            <a:pPr marL="1143000" indent="-1143000">
              <a:buFontTx/>
              <a:buChar char="-"/>
            </a:pPr>
            <a:r>
              <a:rPr lang="en-US" sz="4800" dirty="0" smtClean="0">
                <a:solidFill>
                  <a:srgbClr val="FF0000"/>
                </a:solidFill>
              </a:rPr>
              <a:t>Many memories can be stored in same network</a:t>
            </a:r>
          </a:p>
          <a:p>
            <a:pPr marL="1143000" indent="-1143000">
              <a:buFontTx/>
              <a:buChar char="-"/>
            </a:pPr>
            <a:r>
              <a:rPr lang="en-US" sz="4800" dirty="0" smtClean="0">
                <a:solidFill>
                  <a:srgbClr val="FF0000"/>
                </a:solidFill>
              </a:rPr>
              <a:t>Retrieval of memories without centralized controller</a:t>
            </a:r>
          </a:p>
          <a:p>
            <a:pPr marL="1143000" indent="-1143000">
              <a:buFontTx/>
              <a:buChar char="-"/>
            </a:pPr>
            <a:r>
              <a:rPr lang="en-US" sz="4800" dirty="0" smtClean="0">
                <a:solidFill>
                  <a:srgbClr val="FF0000"/>
                </a:solidFill>
              </a:rPr>
              <a:t>Interactions of neurons makes network converge to  most similar pattern</a:t>
            </a:r>
          </a:p>
          <a:p>
            <a:pPr marL="1143000" indent="-1143000">
              <a:buFontTx/>
              <a:buChar char="-"/>
            </a:pP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23563" name="Text Box 65"/>
          <p:cNvSpPr txBox="1">
            <a:spLocks noChangeArrowheads="1"/>
          </p:cNvSpPr>
          <p:nvPr/>
        </p:nvSpPr>
        <p:spPr bwMode="auto">
          <a:xfrm>
            <a:off x="15589495" y="1884917"/>
            <a:ext cx="3563536" cy="194912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>
                <a:solidFill>
                  <a:srgbClr val="000099"/>
                </a:solidFill>
              </a:rPr>
              <a:t>Full  </a:t>
            </a:r>
          </a:p>
          <a:p>
            <a:r>
              <a:rPr lang="en-US" dirty="0">
                <a:solidFill>
                  <a:srgbClr val="000099"/>
                </a:solidFill>
              </a:rPr>
              <a:t>   </a:t>
            </a:r>
            <a:r>
              <a:rPr lang="en-US" dirty="0" smtClean="0">
                <a:solidFill>
                  <a:srgbClr val="000099"/>
                </a:solidFill>
              </a:rPr>
              <a:t>concept</a:t>
            </a:r>
            <a:endParaRPr lang="en-US" dirty="0">
              <a:solidFill>
                <a:srgbClr val="000099"/>
              </a:solidFill>
            </a:endParaRPr>
          </a:p>
        </p:txBody>
      </p:sp>
      <p:grpSp>
        <p:nvGrpSpPr>
          <p:cNvPr id="4" name="Group 66"/>
          <p:cNvGrpSpPr>
            <a:grpSpLocks/>
          </p:cNvGrpSpPr>
          <p:nvPr/>
        </p:nvGrpSpPr>
        <p:grpSpPr bwMode="auto">
          <a:xfrm rot="5400000">
            <a:off x="7057457" y="5003514"/>
            <a:ext cx="2908840" cy="3000350"/>
            <a:chOff x="144" y="2016"/>
            <a:chExt cx="1680" cy="1824"/>
          </a:xfrm>
        </p:grpSpPr>
        <p:sp>
          <p:nvSpPr>
            <p:cNvPr id="23567" name="Oval 67"/>
            <p:cNvSpPr>
              <a:spLocks noChangeArrowheads="1"/>
            </p:cNvSpPr>
            <p:nvPr/>
          </p:nvSpPr>
          <p:spPr bwMode="auto">
            <a:xfrm>
              <a:off x="720" y="2448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8" name="Oval 68"/>
            <p:cNvSpPr>
              <a:spLocks noChangeArrowheads="1"/>
            </p:cNvSpPr>
            <p:nvPr/>
          </p:nvSpPr>
          <p:spPr bwMode="auto">
            <a:xfrm>
              <a:off x="960" y="2160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9" name="Oval 69"/>
            <p:cNvSpPr>
              <a:spLocks noChangeArrowheads="1"/>
            </p:cNvSpPr>
            <p:nvPr/>
          </p:nvSpPr>
          <p:spPr bwMode="auto">
            <a:xfrm>
              <a:off x="1248" y="2448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0" name="Oval 70"/>
            <p:cNvSpPr>
              <a:spLocks noChangeArrowheads="1"/>
            </p:cNvSpPr>
            <p:nvPr/>
          </p:nvSpPr>
          <p:spPr bwMode="auto">
            <a:xfrm>
              <a:off x="912" y="2592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1" name="Oval 71"/>
            <p:cNvSpPr>
              <a:spLocks noChangeArrowheads="1"/>
            </p:cNvSpPr>
            <p:nvPr/>
          </p:nvSpPr>
          <p:spPr bwMode="auto">
            <a:xfrm>
              <a:off x="720" y="2112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Oval 72"/>
            <p:cNvSpPr>
              <a:spLocks noChangeArrowheads="1"/>
            </p:cNvSpPr>
            <p:nvPr/>
          </p:nvSpPr>
          <p:spPr bwMode="auto">
            <a:xfrm>
              <a:off x="1392" y="2016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3" name="Line 73"/>
            <p:cNvSpPr>
              <a:spLocks noChangeShapeType="1"/>
            </p:cNvSpPr>
            <p:nvPr/>
          </p:nvSpPr>
          <p:spPr bwMode="auto">
            <a:xfrm flipV="1">
              <a:off x="1056" y="2064"/>
              <a:ext cx="38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4" name="Line 74"/>
            <p:cNvSpPr>
              <a:spLocks noChangeShapeType="1"/>
            </p:cNvSpPr>
            <p:nvPr/>
          </p:nvSpPr>
          <p:spPr bwMode="auto">
            <a:xfrm>
              <a:off x="1008" y="2208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5" name="Line 75"/>
            <p:cNvSpPr>
              <a:spLocks noChangeShapeType="1"/>
            </p:cNvSpPr>
            <p:nvPr/>
          </p:nvSpPr>
          <p:spPr bwMode="auto">
            <a:xfrm flipV="1">
              <a:off x="1344" y="2064"/>
              <a:ext cx="9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6" name="Line 76"/>
            <p:cNvSpPr>
              <a:spLocks noChangeShapeType="1"/>
            </p:cNvSpPr>
            <p:nvPr/>
          </p:nvSpPr>
          <p:spPr bwMode="auto">
            <a:xfrm>
              <a:off x="768" y="2112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7" name="Line 77"/>
            <p:cNvSpPr>
              <a:spLocks noChangeShapeType="1"/>
            </p:cNvSpPr>
            <p:nvPr/>
          </p:nvSpPr>
          <p:spPr bwMode="auto">
            <a:xfrm>
              <a:off x="816" y="2112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8" name="Line 78"/>
            <p:cNvSpPr>
              <a:spLocks noChangeShapeType="1"/>
            </p:cNvSpPr>
            <p:nvPr/>
          </p:nvSpPr>
          <p:spPr bwMode="auto">
            <a:xfrm flipH="1">
              <a:off x="960" y="2208"/>
              <a:ext cx="9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9" name="Line 79"/>
            <p:cNvSpPr>
              <a:spLocks noChangeShapeType="1"/>
            </p:cNvSpPr>
            <p:nvPr/>
          </p:nvSpPr>
          <p:spPr bwMode="auto">
            <a:xfrm flipV="1">
              <a:off x="1008" y="2448"/>
              <a:ext cx="33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0" name="Line 80"/>
            <p:cNvSpPr>
              <a:spLocks noChangeShapeType="1"/>
            </p:cNvSpPr>
            <p:nvPr/>
          </p:nvSpPr>
          <p:spPr bwMode="auto">
            <a:xfrm>
              <a:off x="816" y="254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1" name="Line 81"/>
            <p:cNvSpPr>
              <a:spLocks noChangeShapeType="1"/>
            </p:cNvSpPr>
            <p:nvPr/>
          </p:nvSpPr>
          <p:spPr bwMode="auto">
            <a:xfrm>
              <a:off x="768" y="2496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2" name="Line 82"/>
            <p:cNvSpPr>
              <a:spLocks noChangeShapeType="1"/>
            </p:cNvSpPr>
            <p:nvPr/>
          </p:nvSpPr>
          <p:spPr bwMode="auto">
            <a:xfrm flipV="1">
              <a:off x="960" y="2112"/>
              <a:ext cx="48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3" name="Oval 83"/>
            <p:cNvSpPr>
              <a:spLocks noChangeArrowheads="1"/>
            </p:cNvSpPr>
            <p:nvPr/>
          </p:nvSpPr>
          <p:spPr bwMode="auto">
            <a:xfrm>
              <a:off x="1488" y="3360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4" name="Oval 84"/>
            <p:cNvSpPr>
              <a:spLocks noChangeArrowheads="1"/>
            </p:cNvSpPr>
            <p:nvPr/>
          </p:nvSpPr>
          <p:spPr bwMode="auto">
            <a:xfrm>
              <a:off x="1584" y="2592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5" name="Oval 85"/>
            <p:cNvSpPr>
              <a:spLocks noChangeArrowheads="1"/>
            </p:cNvSpPr>
            <p:nvPr/>
          </p:nvSpPr>
          <p:spPr bwMode="auto">
            <a:xfrm>
              <a:off x="1680" y="2208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6" name="Oval 86"/>
            <p:cNvSpPr>
              <a:spLocks noChangeArrowheads="1"/>
            </p:cNvSpPr>
            <p:nvPr/>
          </p:nvSpPr>
          <p:spPr bwMode="auto">
            <a:xfrm>
              <a:off x="144" y="3600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7" name="Oval 87"/>
            <p:cNvSpPr>
              <a:spLocks noChangeArrowheads="1"/>
            </p:cNvSpPr>
            <p:nvPr/>
          </p:nvSpPr>
          <p:spPr bwMode="auto">
            <a:xfrm>
              <a:off x="480" y="3600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8" name="Oval 88"/>
            <p:cNvSpPr>
              <a:spLocks noChangeArrowheads="1"/>
            </p:cNvSpPr>
            <p:nvPr/>
          </p:nvSpPr>
          <p:spPr bwMode="auto">
            <a:xfrm>
              <a:off x="1392" y="3072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9" name="Oval 89"/>
            <p:cNvSpPr>
              <a:spLocks noChangeArrowheads="1"/>
            </p:cNvSpPr>
            <p:nvPr/>
          </p:nvSpPr>
          <p:spPr bwMode="auto">
            <a:xfrm>
              <a:off x="144" y="3264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0" name="Oval 90"/>
            <p:cNvSpPr>
              <a:spLocks noChangeArrowheads="1"/>
            </p:cNvSpPr>
            <p:nvPr/>
          </p:nvSpPr>
          <p:spPr bwMode="auto">
            <a:xfrm>
              <a:off x="1248" y="2832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1" name="Oval 91"/>
            <p:cNvSpPr>
              <a:spLocks noChangeArrowheads="1"/>
            </p:cNvSpPr>
            <p:nvPr/>
          </p:nvSpPr>
          <p:spPr bwMode="auto">
            <a:xfrm>
              <a:off x="912" y="3408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2" name="Oval 92"/>
            <p:cNvSpPr>
              <a:spLocks noChangeArrowheads="1"/>
            </p:cNvSpPr>
            <p:nvPr/>
          </p:nvSpPr>
          <p:spPr bwMode="auto">
            <a:xfrm>
              <a:off x="912" y="3696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3" name="Oval 93"/>
            <p:cNvSpPr>
              <a:spLocks noChangeArrowheads="1"/>
            </p:cNvSpPr>
            <p:nvPr/>
          </p:nvSpPr>
          <p:spPr bwMode="auto">
            <a:xfrm>
              <a:off x="1392" y="3696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4" name="Line 94"/>
            <p:cNvSpPr>
              <a:spLocks noChangeShapeType="1"/>
            </p:cNvSpPr>
            <p:nvPr/>
          </p:nvSpPr>
          <p:spPr bwMode="auto">
            <a:xfrm flipV="1">
              <a:off x="960" y="3168"/>
              <a:ext cx="48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5" name="Oval 95"/>
            <p:cNvSpPr>
              <a:spLocks noChangeArrowheads="1"/>
            </p:cNvSpPr>
            <p:nvPr/>
          </p:nvSpPr>
          <p:spPr bwMode="auto">
            <a:xfrm>
              <a:off x="912" y="3408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6" name="Oval 96"/>
            <p:cNvSpPr>
              <a:spLocks noChangeArrowheads="1"/>
            </p:cNvSpPr>
            <p:nvPr/>
          </p:nvSpPr>
          <p:spPr bwMode="auto">
            <a:xfrm>
              <a:off x="1152" y="3120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7" name="Oval 97"/>
            <p:cNvSpPr>
              <a:spLocks noChangeArrowheads="1"/>
            </p:cNvSpPr>
            <p:nvPr/>
          </p:nvSpPr>
          <p:spPr bwMode="auto">
            <a:xfrm>
              <a:off x="1440" y="3408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8" name="Oval 98"/>
            <p:cNvSpPr>
              <a:spLocks noChangeArrowheads="1"/>
            </p:cNvSpPr>
            <p:nvPr/>
          </p:nvSpPr>
          <p:spPr bwMode="auto">
            <a:xfrm>
              <a:off x="1104" y="3552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9" name="Oval 99"/>
            <p:cNvSpPr>
              <a:spLocks noChangeArrowheads="1"/>
            </p:cNvSpPr>
            <p:nvPr/>
          </p:nvSpPr>
          <p:spPr bwMode="auto">
            <a:xfrm>
              <a:off x="1584" y="2976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0" name="Line 100"/>
            <p:cNvSpPr>
              <a:spLocks noChangeShapeType="1"/>
            </p:cNvSpPr>
            <p:nvPr/>
          </p:nvSpPr>
          <p:spPr bwMode="auto">
            <a:xfrm flipV="1">
              <a:off x="1248" y="3024"/>
              <a:ext cx="38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1" name="Line 101"/>
            <p:cNvSpPr>
              <a:spLocks noChangeShapeType="1"/>
            </p:cNvSpPr>
            <p:nvPr/>
          </p:nvSpPr>
          <p:spPr bwMode="auto">
            <a:xfrm>
              <a:off x="1200" y="3168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2" name="Line 102"/>
            <p:cNvSpPr>
              <a:spLocks noChangeShapeType="1"/>
            </p:cNvSpPr>
            <p:nvPr/>
          </p:nvSpPr>
          <p:spPr bwMode="auto">
            <a:xfrm flipV="1">
              <a:off x="1536" y="3024"/>
              <a:ext cx="9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3" name="Line 103"/>
            <p:cNvSpPr>
              <a:spLocks noChangeShapeType="1"/>
            </p:cNvSpPr>
            <p:nvPr/>
          </p:nvSpPr>
          <p:spPr bwMode="auto">
            <a:xfrm>
              <a:off x="960" y="3072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4" name="Line 104"/>
            <p:cNvSpPr>
              <a:spLocks noChangeShapeType="1"/>
            </p:cNvSpPr>
            <p:nvPr/>
          </p:nvSpPr>
          <p:spPr bwMode="auto">
            <a:xfrm>
              <a:off x="1008" y="3072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5" name="Line 105"/>
            <p:cNvSpPr>
              <a:spLocks noChangeShapeType="1"/>
            </p:cNvSpPr>
            <p:nvPr/>
          </p:nvSpPr>
          <p:spPr bwMode="auto">
            <a:xfrm flipH="1">
              <a:off x="1152" y="3168"/>
              <a:ext cx="9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6" name="Line 106"/>
            <p:cNvSpPr>
              <a:spLocks noChangeShapeType="1"/>
            </p:cNvSpPr>
            <p:nvPr/>
          </p:nvSpPr>
          <p:spPr bwMode="auto">
            <a:xfrm flipV="1">
              <a:off x="1200" y="3408"/>
              <a:ext cx="33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7" name="Line 107"/>
            <p:cNvSpPr>
              <a:spLocks noChangeShapeType="1"/>
            </p:cNvSpPr>
            <p:nvPr/>
          </p:nvSpPr>
          <p:spPr bwMode="auto">
            <a:xfrm>
              <a:off x="1008" y="350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8" name="Line 108"/>
            <p:cNvSpPr>
              <a:spLocks noChangeShapeType="1"/>
            </p:cNvSpPr>
            <p:nvPr/>
          </p:nvSpPr>
          <p:spPr bwMode="auto">
            <a:xfrm>
              <a:off x="960" y="3456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9" name="Line 109"/>
            <p:cNvSpPr>
              <a:spLocks noChangeShapeType="1"/>
            </p:cNvSpPr>
            <p:nvPr/>
          </p:nvSpPr>
          <p:spPr bwMode="auto">
            <a:xfrm flipV="1">
              <a:off x="1200" y="3072"/>
              <a:ext cx="48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0" name="Oval 110"/>
            <p:cNvSpPr>
              <a:spLocks noChangeArrowheads="1"/>
            </p:cNvSpPr>
            <p:nvPr/>
          </p:nvSpPr>
          <p:spPr bwMode="auto">
            <a:xfrm>
              <a:off x="384" y="3024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1" name="Oval 111"/>
            <p:cNvSpPr>
              <a:spLocks noChangeArrowheads="1"/>
            </p:cNvSpPr>
            <p:nvPr/>
          </p:nvSpPr>
          <p:spPr bwMode="auto">
            <a:xfrm>
              <a:off x="624" y="2736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2" name="Oval 112"/>
            <p:cNvSpPr>
              <a:spLocks noChangeArrowheads="1"/>
            </p:cNvSpPr>
            <p:nvPr/>
          </p:nvSpPr>
          <p:spPr bwMode="auto">
            <a:xfrm>
              <a:off x="912" y="3024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3" name="Oval 113"/>
            <p:cNvSpPr>
              <a:spLocks noChangeArrowheads="1"/>
            </p:cNvSpPr>
            <p:nvPr/>
          </p:nvSpPr>
          <p:spPr bwMode="auto">
            <a:xfrm>
              <a:off x="576" y="3168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4" name="Oval 114"/>
            <p:cNvSpPr>
              <a:spLocks noChangeArrowheads="1"/>
            </p:cNvSpPr>
            <p:nvPr/>
          </p:nvSpPr>
          <p:spPr bwMode="auto">
            <a:xfrm>
              <a:off x="384" y="2688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5" name="Oval 115"/>
            <p:cNvSpPr>
              <a:spLocks noChangeArrowheads="1"/>
            </p:cNvSpPr>
            <p:nvPr/>
          </p:nvSpPr>
          <p:spPr bwMode="auto">
            <a:xfrm>
              <a:off x="1056" y="2592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6" name="Line 116"/>
            <p:cNvSpPr>
              <a:spLocks noChangeShapeType="1"/>
            </p:cNvSpPr>
            <p:nvPr/>
          </p:nvSpPr>
          <p:spPr bwMode="auto">
            <a:xfrm flipV="1">
              <a:off x="720" y="2640"/>
              <a:ext cx="38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7" name="Line 117"/>
            <p:cNvSpPr>
              <a:spLocks noChangeShapeType="1"/>
            </p:cNvSpPr>
            <p:nvPr/>
          </p:nvSpPr>
          <p:spPr bwMode="auto">
            <a:xfrm>
              <a:off x="672" y="2784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8" name="Line 118"/>
            <p:cNvSpPr>
              <a:spLocks noChangeShapeType="1"/>
            </p:cNvSpPr>
            <p:nvPr/>
          </p:nvSpPr>
          <p:spPr bwMode="auto">
            <a:xfrm flipV="1">
              <a:off x="1008" y="2640"/>
              <a:ext cx="9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9" name="Line 119"/>
            <p:cNvSpPr>
              <a:spLocks noChangeShapeType="1"/>
            </p:cNvSpPr>
            <p:nvPr/>
          </p:nvSpPr>
          <p:spPr bwMode="auto">
            <a:xfrm>
              <a:off x="432" y="2688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0" name="Line 120"/>
            <p:cNvSpPr>
              <a:spLocks noChangeShapeType="1"/>
            </p:cNvSpPr>
            <p:nvPr/>
          </p:nvSpPr>
          <p:spPr bwMode="auto">
            <a:xfrm>
              <a:off x="480" y="268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1" name="Line 121"/>
            <p:cNvSpPr>
              <a:spLocks noChangeShapeType="1"/>
            </p:cNvSpPr>
            <p:nvPr/>
          </p:nvSpPr>
          <p:spPr bwMode="auto">
            <a:xfrm flipH="1">
              <a:off x="624" y="2784"/>
              <a:ext cx="9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2" name="Line 122"/>
            <p:cNvSpPr>
              <a:spLocks noChangeShapeType="1"/>
            </p:cNvSpPr>
            <p:nvPr/>
          </p:nvSpPr>
          <p:spPr bwMode="auto">
            <a:xfrm flipV="1">
              <a:off x="672" y="3024"/>
              <a:ext cx="33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3" name="Line 123"/>
            <p:cNvSpPr>
              <a:spLocks noChangeShapeType="1"/>
            </p:cNvSpPr>
            <p:nvPr/>
          </p:nvSpPr>
          <p:spPr bwMode="auto">
            <a:xfrm>
              <a:off x="480" y="3120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4" name="Line 124"/>
            <p:cNvSpPr>
              <a:spLocks noChangeShapeType="1"/>
            </p:cNvSpPr>
            <p:nvPr/>
          </p:nvSpPr>
          <p:spPr bwMode="auto">
            <a:xfrm>
              <a:off x="432" y="3072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5" name="Line 125"/>
            <p:cNvSpPr>
              <a:spLocks noChangeShapeType="1"/>
            </p:cNvSpPr>
            <p:nvPr/>
          </p:nvSpPr>
          <p:spPr bwMode="auto">
            <a:xfrm flipV="1">
              <a:off x="672" y="2688"/>
              <a:ext cx="48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6" name="Line 126"/>
            <p:cNvSpPr>
              <a:spLocks noChangeShapeType="1"/>
            </p:cNvSpPr>
            <p:nvPr/>
          </p:nvSpPr>
          <p:spPr bwMode="auto">
            <a:xfrm flipV="1">
              <a:off x="1296" y="2640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7" name="Line 127"/>
            <p:cNvSpPr>
              <a:spLocks noChangeShapeType="1"/>
            </p:cNvSpPr>
            <p:nvPr/>
          </p:nvSpPr>
          <p:spPr bwMode="auto">
            <a:xfrm flipV="1">
              <a:off x="1296" y="2304"/>
              <a:ext cx="48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8" name="Line 128"/>
            <p:cNvSpPr>
              <a:spLocks noChangeShapeType="1"/>
            </p:cNvSpPr>
            <p:nvPr/>
          </p:nvSpPr>
          <p:spPr bwMode="auto">
            <a:xfrm flipV="1">
              <a:off x="528" y="3072"/>
              <a:ext cx="48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9" name="Line 129"/>
            <p:cNvSpPr>
              <a:spLocks noChangeShapeType="1"/>
            </p:cNvSpPr>
            <p:nvPr/>
          </p:nvSpPr>
          <p:spPr bwMode="auto">
            <a:xfrm>
              <a:off x="192" y="3312"/>
              <a:ext cx="38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0" name="Line 130"/>
            <p:cNvSpPr>
              <a:spLocks noChangeShapeType="1"/>
            </p:cNvSpPr>
            <p:nvPr/>
          </p:nvSpPr>
          <p:spPr bwMode="auto">
            <a:xfrm>
              <a:off x="240" y="3648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1" name="Line 131"/>
            <p:cNvSpPr>
              <a:spLocks noChangeShapeType="1"/>
            </p:cNvSpPr>
            <p:nvPr/>
          </p:nvSpPr>
          <p:spPr bwMode="auto">
            <a:xfrm flipV="1">
              <a:off x="480" y="2160"/>
              <a:ext cx="336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2" name="Line 132"/>
            <p:cNvSpPr>
              <a:spLocks noChangeShapeType="1"/>
            </p:cNvSpPr>
            <p:nvPr/>
          </p:nvSpPr>
          <p:spPr bwMode="auto">
            <a:xfrm>
              <a:off x="1152" y="3600"/>
              <a:ext cx="38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3" name="Line 133"/>
            <p:cNvSpPr>
              <a:spLocks noChangeShapeType="1"/>
            </p:cNvSpPr>
            <p:nvPr/>
          </p:nvSpPr>
          <p:spPr bwMode="auto">
            <a:xfrm flipH="1">
              <a:off x="288" y="3120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4" name="Line 134"/>
            <p:cNvSpPr>
              <a:spLocks noChangeShapeType="1"/>
            </p:cNvSpPr>
            <p:nvPr/>
          </p:nvSpPr>
          <p:spPr bwMode="auto">
            <a:xfrm flipH="1">
              <a:off x="576" y="3264"/>
              <a:ext cx="9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5" name="Line 135"/>
            <p:cNvSpPr>
              <a:spLocks noChangeShapeType="1"/>
            </p:cNvSpPr>
            <p:nvPr/>
          </p:nvSpPr>
          <p:spPr bwMode="auto">
            <a:xfrm>
              <a:off x="192" y="331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6" name="Line 136"/>
            <p:cNvSpPr>
              <a:spLocks noChangeShapeType="1"/>
            </p:cNvSpPr>
            <p:nvPr/>
          </p:nvSpPr>
          <p:spPr bwMode="auto">
            <a:xfrm flipV="1">
              <a:off x="240" y="3264"/>
              <a:ext cx="384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7" name="Line 137"/>
            <p:cNvSpPr>
              <a:spLocks noChangeShapeType="1"/>
            </p:cNvSpPr>
            <p:nvPr/>
          </p:nvSpPr>
          <p:spPr bwMode="auto">
            <a:xfrm>
              <a:off x="576" y="3648"/>
              <a:ext cx="43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8" name="Line 138"/>
            <p:cNvSpPr>
              <a:spLocks noChangeShapeType="1"/>
            </p:cNvSpPr>
            <p:nvPr/>
          </p:nvSpPr>
          <p:spPr bwMode="auto">
            <a:xfrm flipV="1">
              <a:off x="576" y="3504"/>
              <a:ext cx="43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9" name="Line 139"/>
            <p:cNvSpPr>
              <a:spLocks noChangeShapeType="1"/>
            </p:cNvSpPr>
            <p:nvPr/>
          </p:nvSpPr>
          <p:spPr bwMode="auto">
            <a:xfrm>
              <a:off x="1488" y="2112"/>
              <a:ext cx="192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0" name="Line 140"/>
            <p:cNvSpPr>
              <a:spLocks noChangeShapeType="1"/>
            </p:cNvSpPr>
            <p:nvPr/>
          </p:nvSpPr>
          <p:spPr bwMode="auto">
            <a:xfrm flipH="1">
              <a:off x="1632" y="2256"/>
              <a:ext cx="9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1" name="Line 141"/>
            <p:cNvSpPr>
              <a:spLocks noChangeShapeType="1"/>
            </p:cNvSpPr>
            <p:nvPr/>
          </p:nvSpPr>
          <p:spPr bwMode="auto">
            <a:xfrm flipV="1">
              <a:off x="1008" y="2880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2" name="Line 142"/>
            <p:cNvSpPr>
              <a:spLocks noChangeShapeType="1"/>
            </p:cNvSpPr>
            <p:nvPr/>
          </p:nvSpPr>
          <p:spPr bwMode="auto">
            <a:xfrm>
              <a:off x="1296" y="254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3" name="Line 143"/>
            <p:cNvSpPr>
              <a:spLocks noChangeShapeType="1"/>
            </p:cNvSpPr>
            <p:nvPr/>
          </p:nvSpPr>
          <p:spPr bwMode="auto">
            <a:xfrm>
              <a:off x="1344" y="2544"/>
              <a:ext cx="288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4" name="Line 144"/>
            <p:cNvSpPr>
              <a:spLocks noChangeShapeType="1"/>
            </p:cNvSpPr>
            <p:nvPr/>
          </p:nvSpPr>
          <p:spPr bwMode="auto">
            <a:xfrm>
              <a:off x="1008" y="2688"/>
              <a:ext cx="24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5" name="Line 145"/>
            <p:cNvSpPr>
              <a:spLocks noChangeShapeType="1"/>
            </p:cNvSpPr>
            <p:nvPr/>
          </p:nvSpPr>
          <p:spPr bwMode="auto">
            <a:xfrm>
              <a:off x="432" y="3072"/>
              <a:ext cx="96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6" name="Line 146"/>
            <p:cNvSpPr>
              <a:spLocks noChangeShapeType="1"/>
            </p:cNvSpPr>
            <p:nvPr/>
          </p:nvSpPr>
          <p:spPr bwMode="auto">
            <a:xfrm>
              <a:off x="672" y="3264"/>
              <a:ext cx="336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7" name="Line 147"/>
            <p:cNvSpPr>
              <a:spLocks noChangeShapeType="1"/>
            </p:cNvSpPr>
            <p:nvPr/>
          </p:nvSpPr>
          <p:spPr bwMode="auto">
            <a:xfrm>
              <a:off x="720" y="3216"/>
              <a:ext cx="28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8" name="Line 148"/>
            <p:cNvSpPr>
              <a:spLocks noChangeShapeType="1"/>
            </p:cNvSpPr>
            <p:nvPr/>
          </p:nvSpPr>
          <p:spPr bwMode="auto">
            <a:xfrm>
              <a:off x="1680" y="26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9" name="Line 149"/>
            <p:cNvSpPr>
              <a:spLocks noChangeShapeType="1"/>
            </p:cNvSpPr>
            <p:nvPr/>
          </p:nvSpPr>
          <p:spPr bwMode="auto">
            <a:xfrm>
              <a:off x="1488" y="2112"/>
              <a:ext cx="28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0" name="Line 150"/>
            <p:cNvSpPr>
              <a:spLocks noChangeShapeType="1"/>
            </p:cNvSpPr>
            <p:nvPr/>
          </p:nvSpPr>
          <p:spPr bwMode="auto">
            <a:xfrm flipV="1">
              <a:off x="1296" y="2256"/>
              <a:ext cx="43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1" name="Line 151"/>
            <p:cNvSpPr>
              <a:spLocks noChangeShapeType="1"/>
            </p:cNvSpPr>
            <p:nvPr/>
          </p:nvSpPr>
          <p:spPr bwMode="auto">
            <a:xfrm flipH="1">
              <a:off x="672" y="2496"/>
              <a:ext cx="14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2" name="Line 152"/>
            <p:cNvSpPr>
              <a:spLocks noChangeShapeType="1"/>
            </p:cNvSpPr>
            <p:nvPr/>
          </p:nvSpPr>
          <p:spPr bwMode="auto">
            <a:xfrm flipV="1">
              <a:off x="432" y="2496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3" name="Line 153"/>
            <p:cNvSpPr>
              <a:spLocks noChangeShapeType="1"/>
            </p:cNvSpPr>
            <p:nvPr/>
          </p:nvSpPr>
          <p:spPr bwMode="auto">
            <a:xfrm>
              <a:off x="816" y="2544"/>
              <a:ext cx="192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4" name="Line 154"/>
            <p:cNvSpPr>
              <a:spLocks noChangeShapeType="1"/>
            </p:cNvSpPr>
            <p:nvPr/>
          </p:nvSpPr>
          <p:spPr bwMode="auto">
            <a:xfrm>
              <a:off x="1152" y="2688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29" name="Straight Connector 128"/>
          <p:cNvCxnSpPr/>
          <p:nvPr/>
        </p:nvCxnSpPr>
        <p:spPr>
          <a:xfrm>
            <a:off x="0" y="1229263"/>
            <a:ext cx="216074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06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2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2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66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1440497" y="-47821"/>
            <a:ext cx="18605217" cy="13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7600" b="1" dirty="0"/>
              <a:t> </a:t>
            </a:r>
            <a:r>
              <a:rPr lang="en-US" sz="7600" b="1"/>
              <a:t>Exercise </a:t>
            </a:r>
            <a:r>
              <a:rPr lang="en-US" sz="7600" b="1" smtClean="0"/>
              <a:t>3 </a:t>
            </a:r>
            <a:r>
              <a:rPr lang="en-US" sz="7600" b="1" dirty="0"/>
              <a:t>now: Associative  memory</a:t>
            </a:r>
            <a:endParaRPr lang="en-US" sz="6800" dirty="0"/>
          </a:p>
        </p:txBody>
      </p:sp>
      <p:sp>
        <p:nvSpPr>
          <p:cNvPr id="13317" name="Rectangle 55"/>
          <p:cNvSpPr>
            <a:spLocks noChangeArrowheads="1"/>
          </p:cNvSpPr>
          <p:nvPr/>
        </p:nvSpPr>
        <p:spPr bwMode="auto">
          <a:xfrm>
            <a:off x="0" y="1012693"/>
            <a:ext cx="21607463" cy="11139620"/>
          </a:xfrm>
          <a:prstGeom prst="rect">
            <a:avLst/>
          </a:prstGeom>
          <a:solidFill>
            <a:srgbClr val="FF9900">
              <a:alpha val="27843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5100" dirty="0"/>
          </a:p>
        </p:txBody>
      </p:sp>
      <p:sp>
        <p:nvSpPr>
          <p:cNvPr id="13355" name="Text Box 128"/>
          <p:cNvSpPr txBox="1">
            <a:spLocks noChangeArrowheads="1"/>
          </p:cNvSpPr>
          <p:nvPr/>
        </p:nvSpPr>
        <p:spPr bwMode="auto">
          <a:xfrm>
            <a:off x="592705" y="1077393"/>
            <a:ext cx="13487727" cy="1071957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dirty="0" smtClean="0"/>
              <a:t>Q: </a:t>
            </a:r>
            <a:r>
              <a:rPr lang="fr-CH" dirty="0"/>
              <a:t>How </a:t>
            </a:r>
            <a:r>
              <a:rPr lang="fr-CH" dirty="0" err="1"/>
              <a:t>many</a:t>
            </a:r>
            <a:r>
              <a:rPr lang="fr-CH" dirty="0"/>
              <a:t> prototypes </a:t>
            </a:r>
            <a:r>
              <a:rPr lang="fr-CH" dirty="0" err="1"/>
              <a:t>can</a:t>
            </a:r>
            <a:r>
              <a:rPr lang="fr-CH" dirty="0"/>
              <a:t> </a:t>
            </a:r>
            <a:r>
              <a:rPr lang="fr-CH" dirty="0" err="1"/>
              <a:t>be</a:t>
            </a:r>
            <a:r>
              <a:rPr lang="fr-CH" dirty="0"/>
              <a:t> </a:t>
            </a:r>
            <a:r>
              <a:rPr lang="fr-CH" dirty="0" err="1"/>
              <a:t>stored</a:t>
            </a:r>
            <a:r>
              <a:rPr lang="fr-CH" dirty="0"/>
              <a:t>?</a:t>
            </a:r>
            <a:endParaRPr lang="fr-FR" dirty="0"/>
          </a:p>
        </p:txBody>
      </p:sp>
      <p:sp>
        <p:nvSpPr>
          <p:cNvPr id="13358" name="Text Box 132"/>
          <p:cNvSpPr txBox="1">
            <a:spLocks noChangeArrowheads="1"/>
          </p:cNvSpPr>
          <p:nvPr/>
        </p:nvSpPr>
        <p:spPr bwMode="auto">
          <a:xfrm>
            <a:off x="2247027" y="8627580"/>
            <a:ext cx="11477562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Random patterns </a:t>
            </a:r>
            <a:r>
              <a:rPr lang="fr-CH">
                <a:sym typeface="Wingdings" pitchFamily="2" charset="2"/>
              </a:rPr>
              <a:t>  random walk</a:t>
            </a:r>
            <a:endParaRPr lang="fr-FR"/>
          </a:p>
        </p:txBody>
      </p:sp>
      <p:sp>
        <p:nvSpPr>
          <p:cNvPr id="13359" name="Text Box 133"/>
          <p:cNvSpPr txBox="1">
            <a:spLocks noChangeArrowheads="1"/>
          </p:cNvSpPr>
          <p:nvPr/>
        </p:nvSpPr>
        <p:spPr bwMode="auto">
          <a:xfrm>
            <a:off x="765266" y="9528089"/>
            <a:ext cx="17583399" cy="254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i="1" dirty="0"/>
              <a:t>a)</a:t>
            </a:r>
            <a:r>
              <a:rPr lang="fr-CH" sz="5100" dirty="0"/>
              <a:t> show relation to </a:t>
            </a:r>
            <a:r>
              <a:rPr lang="fr-CH" sz="5100" dirty="0" err="1"/>
              <a:t>erf</a:t>
            </a:r>
            <a:r>
              <a:rPr lang="fr-CH" sz="5100" dirty="0"/>
              <a:t> </a:t>
            </a:r>
            <a:r>
              <a:rPr lang="fr-CH" sz="5100" dirty="0" err="1"/>
              <a:t>function</a:t>
            </a:r>
            <a:r>
              <a:rPr lang="fr-CH" sz="5100" dirty="0"/>
              <a:t>: importance of p/N</a:t>
            </a:r>
          </a:p>
          <a:p>
            <a:r>
              <a:rPr lang="fr-CH" sz="5100" i="1" dirty="0"/>
              <a:t>b)</a:t>
            </a:r>
            <a:r>
              <a:rPr lang="fr-CH" sz="5100" dirty="0"/>
              <a:t> network of 1000 </a:t>
            </a:r>
            <a:r>
              <a:rPr lang="fr-CH" sz="5100" dirty="0" err="1"/>
              <a:t>neurons</a:t>
            </a:r>
            <a:r>
              <a:rPr lang="fr-CH" sz="5100" dirty="0"/>
              <a:t> – </a:t>
            </a:r>
            <a:r>
              <a:rPr lang="fr-CH" sz="5100" dirty="0" err="1"/>
              <a:t>allow</a:t>
            </a:r>
            <a:r>
              <a:rPr lang="fr-CH" sz="5100" dirty="0"/>
              <a:t> </a:t>
            </a:r>
            <a:r>
              <a:rPr lang="fr-CH" sz="5100" dirty="0" err="1"/>
              <a:t>at</a:t>
            </a:r>
            <a:r>
              <a:rPr lang="fr-CH" sz="5100" dirty="0"/>
              <a:t> </a:t>
            </a:r>
            <a:r>
              <a:rPr lang="fr-CH" sz="5100" dirty="0" err="1"/>
              <a:t>most</a:t>
            </a:r>
            <a:r>
              <a:rPr lang="fr-CH" sz="5100" dirty="0"/>
              <a:t> 1 </a:t>
            </a:r>
            <a:r>
              <a:rPr lang="fr-CH" sz="5100" dirty="0" err="1"/>
              <a:t>wrong</a:t>
            </a:r>
            <a:r>
              <a:rPr lang="fr-CH" sz="5100" dirty="0"/>
              <a:t> pixel?</a:t>
            </a:r>
          </a:p>
          <a:p>
            <a:r>
              <a:rPr lang="fr-CH" sz="5100" i="1" dirty="0"/>
              <a:t>c)</a:t>
            </a:r>
            <a:r>
              <a:rPr lang="fr-CH" sz="5100" dirty="0"/>
              <a:t> network of N </a:t>
            </a:r>
            <a:r>
              <a:rPr lang="fr-CH" sz="5100" dirty="0" err="1"/>
              <a:t>neurons</a:t>
            </a:r>
            <a:r>
              <a:rPr lang="fr-CH" sz="5100" dirty="0"/>
              <a:t> – </a:t>
            </a:r>
            <a:r>
              <a:rPr lang="fr-CH" sz="5100" dirty="0" err="1"/>
              <a:t>at</a:t>
            </a:r>
            <a:r>
              <a:rPr lang="fr-CH" sz="5100" dirty="0"/>
              <a:t> </a:t>
            </a:r>
            <a:r>
              <a:rPr lang="fr-CH" sz="5100" dirty="0" err="1"/>
              <a:t>most</a:t>
            </a:r>
            <a:r>
              <a:rPr lang="fr-CH" sz="5100" dirty="0"/>
              <a:t> 1 </a:t>
            </a:r>
            <a:r>
              <a:rPr lang="fr-CH" sz="5100" dirty="0" err="1"/>
              <a:t>promille</a:t>
            </a:r>
            <a:r>
              <a:rPr lang="fr-CH" sz="5100" dirty="0"/>
              <a:t> </a:t>
            </a:r>
            <a:r>
              <a:rPr lang="fr-CH" sz="5100" dirty="0" err="1"/>
              <a:t>wrong</a:t>
            </a:r>
            <a:r>
              <a:rPr lang="fr-CH" sz="5100" dirty="0"/>
              <a:t> pixels? </a:t>
            </a:r>
            <a:endParaRPr lang="fr-FR" sz="5100" dirty="0"/>
          </a:p>
        </p:txBody>
      </p:sp>
      <p:sp>
        <p:nvSpPr>
          <p:cNvPr id="13360" name="Text Box 134"/>
          <p:cNvSpPr txBox="1">
            <a:spLocks noChangeArrowheads="1"/>
          </p:cNvSpPr>
          <p:nvPr/>
        </p:nvSpPr>
        <p:spPr bwMode="auto">
          <a:xfrm>
            <a:off x="10128500" y="2405146"/>
            <a:ext cx="11661906" cy="228767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6800" b="1" i="1" dirty="0"/>
              <a:t>End of lecture,  </a:t>
            </a:r>
            <a:r>
              <a:rPr lang="fr-CH" sz="6800" b="1" i="1" dirty="0" err="1"/>
              <a:t>exercise</a:t>
            </a:r>
            <a:r>
              <a:rPr lang="fr-CH" sz="6800" b="1" i="1" dirty="0"/>
              <a:t>+   </a:t>
            </a:r>
          </a:p>
          <a:p>
            <a:r>
              <a:rPr lang="fr-CH" sz="6800" b="1" i="1" dirty="0"/>
              <a:t>Computer </a:t>
            </a:r>
            <a:r>
              <a:rPr lang="fr-CH" sz="6800" b="1" i="1" dirty="0" err="1"/>
              <a:t>exercise</a:t>
            </a:r>
            <a:r>
              <a:rPr lang="fr-CH" sz="6800" b="1" i="1" dirty="0"/>
              <a:t> : 12:00</a:t>
            </a:r>
            <a:endParaRPr lang="fr-FR" sz="6800" b="1" i="1" dirty="0"/>
          </a:p>
        </p:txBody>
      </p:sp>
      <p:sp>
        <p:nvSpPr>
          <p:cNvPr id="80" name="Rectangle 44" descr="Dotted grid"/>
          <p:cNvSpPr>
            <a:spLocks noChangeArrowheads="1"/>
          </p:cNvSpPr>
          <p:nvPr/>
        </p:nvSpPr>
        <p:spPr bwMode="auto">
          <a:xfrm>
            <a:off x="560862" y="2410425"/>
            <a:ext cx="3114184" cy="2804595"/>
          </a:xfrm>
          <a:prstGeom prst="rect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1" name="Text Box 3"/>
          <p:cNvSpPr txBox="1">
            <a:spLocks noChangeArrowheads="1"/>
          </p:cNvSpPr>
          <p:nvPr/>
        </p:nvSpPr>
        <p:spPr bwMode="auto">
          <a:xfrm>
            <a:off x="765265" y="5141218"/>
            <a:ext cx="3521858" cy="224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Prototype</a:t>
            </a:r>
          </a:p>
          <a:p>
            <a:r>
              <a:rPr lang="en-US" dirty="0"/>
              <a:t>    </a:t>
            </a:r>
            <a:r>
              <a:rPr lang="en-US" sz="7600" dirty="0"/>
              <a:t>p</a:t>
            </a:r>
            <a:r>
              <a:rPr lang="en-US" sz="7600" baseline="30000" dirty="0"/>
              <a:t>1</a:t>
            </a:r>
            <a:endParaRPr lang="en-US" dirty="0"/>
          </a:p>
        </p:txBody>
      </p:sp>
      <p:sp>
        <p:nvSpPr>
          <p:cNvPr id="82" name="Text Box 4"/>
          <p:cNvSpPr txBox="1">
            <a:spLocks noChangeArrowheads="1"/>
          </p:cNvSpPr>
          <p:nvPr/>
        </p:nvSpPr>
        <p:spPr bwMode="auto">
          <a:xfrm>
            <a:off x="6380955" y="5034322"/>
            <a:ext cx="3521858" cy="224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Prototype</a:t>
            </a:r>
          </a:p>
          <a:p>
            <a:r>
              <a:rPr lang="en-US" dirty="0"/>
              <a:t>    </a:t>
            </a:r>
            <a:r>
              <a:rPr lang="en-US" sz="7600" dirty="0"/>
              <a:t>p</a:t>
            </a:r>
            <a:r>
              <a:rPr lang="en-US" sz="7600" baseline="30000" dirty="0"/>
              <a:t>2</a:t>
            </a:r>
            <a:endParaRPr lang="en-US" dirty="0"/>
          </a:p>
        </p:txBody>
      </p:sp>
      <p:sp>
        <p:nvSpPr>
          <p:cNvPr id="83" name="Line 5"/>
          <p:cNvSpPr>
            <a:spLocks noChangeShapeType="1"/>
          </p:cNvSpPr>
          <p:nvPr/>
        </p:nvSpPr>
        <p:spPr bwMode="auto">
          <a:xfrm>
            <a:off x="1703088" y="6238301"/>
            <a:ext cx="54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8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329362"/>
              </p:ext>
            </p:extLst>
          </p:nvPr>
        </p:nvGraphicFramePr>
        <p:xfrm>
          <a:off x="15207753" y="4733326"/>
          <a:ext cx="4160413" cy="1811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6968" name="Equation" r:id="rId4" imgW="876240" imgH="355320" progId="Equation.3">
                  <p:embed/>
                </p:oleObj>
              </mc:Choice>
              <mc:Fallback>
                <p:oleObj name="Equation" r:id="rId4" imgW="876240" imgH="3553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07753" y="4733326"/>
                        <a:ext cx="4160413" cy="18115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Text Box 8"/>
          <p:cNvSpPr txBox="1">
            <a:spLocks noChangeArrowheads="1"/>
          </p:cNvSpPr>
          <p:nvPr/>
        </p:nvSpPr>
        <p:spPr bwMode="auto">
          <a:xfrm>
            <a:off x="10293556" y="5014630"/>
            <a:ext cx="4751361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i="1" dirty="0">
                <a:solidFill>
                  <a:schemeClr val="accent2"/>
                </a:solidFill>
              </a:rPr>
              <a:t>Interactions (1)</a:t>
            </a:r>
          </a:p>
        </p:txBody>
      </p:sp>
      <p:sp>
        <p:nvSpPr>
          <p:cNvPr id="86" name="Rectangle 14"/>
          <p:cNvSpPr>
            <a:spLocks noChangeArrowheads="1"/>
          </p:cNvSpPr>
          <p:nvPr/>
        </p:nvSpPr>
        <p:spPr bwMode="auto">
          <a:xfrm>
            <a:off x="2117954" y="3517503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Rectangle 15"/>
          <p:cNvSpPr>
            <a:spLocks noChangeArrowheads="1"/>
          </p:cNvSpPr>
          <p:nvPr/>
        </p:nvSpPr>
        <p:spPr bwMode="auto">
          <a:xfrm>
            <a:off x="2117954" y="4107944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Rectangle 16"/>
          <p:cNvSpPr>
            <a:spLocks noChangeArrowheads="1"/>
          </p:cNvSpPr>
          <p:nvPr/>
        </p:nvSpPr>
        <p:spPr bwMode="auto">
          <a:xfrm>
            <a:off x="1164673" y="3886529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Rectangle 17"/>
          <p:cNvSpPr>
            <a:spLocks noChangeArrowheads="1"/>
          </p:cNvSpPr>
          <p:nvPr/>
        </p:nvSpPr>
        <p:spPr bwMode="auto">
          <a:xfrm>
            <a:off x="2117954" y="3812724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Rectangle 18"/>
          <p:cNvSpPr>
            <a:spLocks noChangeArrowheads="1"/>
          </p:cNvSpPr>
          <p:nvPr/>
        </p:nvSpPr>
        <p:spPr bwMode="auto">
          <a:xfrm>
            <a:off x="1260001" y="4476970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Rectangle 19"/>
          <p:cNvSpPr>
            <a:spLocks noChangeArrowheads="1"/>
          </p:cNvSpPr>
          <p:nvPr/>
        </p:nvSpPr>
        <p:spPr bwMode="auto">
          <a:xfrm>
            <a:off x="1069345" y="2631841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Rectangle 20"/>
          <p:cNvSpPr>
            <a:spLocks noChangeArrowheads="1"/>
          </p:cNvSpPr>
          <p:nvPr/>
        </p:nvSpPr>
        <p:spPr bwMode="auto">
          <a:xfrm>
            <a:off x="1736642" y="3222282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Rectangle 21"/>
          <p:cNvSpPr>
            <a:spLocks noChangeArrowheads="1"/>
          </p:cNvSpPr>
          <p:nvPr/>
        </p:nvSpPr>
        <p:spPr bwMode="auto">
          <a:xfrm>
            <a:off x="2308610" y="2853256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Rectangle 22"/>
          <p:cNvSpPr>
            <a:spLocks noChangeArrowheads="1"/>
          </p:cNvSpPr>
          <p:nvPr/>
        </p:nvSpPr>
        <p:spPr bwMode="auto">
          <a:xfrm>
            <a:off x="2117954" y="3222282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Rectangle 23"/>
          <p:cNvSpPr>
            <a:spLocks noChangeArrowheads="1"/>
          </p:cNvSpPr>
          <p:nvPr/>
        </p:nvSpPr>
        <p:spPr bwMode="auto">
          <a:xfrm>
            <a:off x="3166563" y="3369893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Rectangle 24"/>
          <p:cNvSpPr>
            <a:spLocks noChangeArrowheads="1"/>
          </p:cNvSpPr>
          <p:nvPr/>
        </p:nvSpPr>
        <p:spPr bwMode="auto">
          <a:xfrm>
            <a:off x="2880578" y="4550776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Rectangle 25"/>
          <p:cNvSpPr>
            <a:spLocks noChangeArrowheads="1"/>
          </p:cNvSpPr>
          <p:nvPr/>
        </p:nvSpPr>
        <p:spPr bwMode="auto">
          <a:xfrm>
            <a:off x="2975906" y="4181750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Rectangle 26"/>
          <p:cNvSpPr>
            <a:spLocks noChangeArrowheads="1"/>
          </p:cNvSpPr>
          <p:nvPr/>
        </p:nvSpPr>
        <p:spPr bwMode="auto">
          <a:xfrm>
            <a:off x="2689922" y="3222282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Rectangle 27"/>
          <p:cNvSpPr>
            <a:spLocks noChangeArrowheads="1"/>
          </p:cNvSpPr>
          <p:nvPr/>
        </p:nvSpPr>
        <p:spPr bwMode="auto">
          <a:xfrm>
            <a:off x="1545986" y="3222282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Rectangle 28"/>
          <p:cNvSpPr>
            <a:spLocks noChangeArrowheads="1"/>
          </p:cNvSpPr>
          <p:nvPr/>
        </p:nvSpPr>
        <p:spPr bwMode="auto">
          <a:xfrm>
            <a:off x="3357219" y="3517503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Rectangle 29"/>
          <p:cNvSpPr>
            <a:spLocks noChangeArrowheads="1"/>
          </p:cNvSpPr>
          <p:nvPr/>
        </p:nvSpPr>
        <p:spPr bwMode="auto">
          <a:xfrm>
            <a:off x="3421751" y="2937805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Rectangle 31"/>
          <p:cNvSpPr>
            <a:spLocks noChangeArrowheads="1"/>
          </p:cNvSpPr>
          <p:nvPr/>
        </p:nvSpPr>
        <p:spPr bwMode="auto">
          <a:xfrm>
            <a:off x="3357219" y="3960334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Rectangle 32"/>
          <p:cNvSpPr>
            <a:spLocks noChangeArrowheads="1"/>
          </p:cNvSpPr>
          <p:nvPr/>
        </p:nvSpPr>
        <p:spPr bwMode="auto">
          <a:xfrm>
            <a:off x="1355329" y="3591308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" name="Rectangle 33"/>
          <p:cNvSpPr>
            <a:spLocks noChangeArrowheads="1"/>
          </p:cNvSpPr>
          <p:nvPr/>
        </p:nvSpPr>
        <p:spPr bwMode="auto">
          <a:xfrm>
            <a:off x="1545986" y="4181750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Rectangle 34"/>
          <p:cNvSpPr>
            <a:spLocks noChangeArrowheads="1"/>
          </p:cNvSpPr>
          <p:nvPr/>
        </p:nvSpPr>
        <p:spPr bwMode="auto">
          <a:xfrm>
            <a:off x="1736642" y="4329360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Rectangle 35"/>
          <p:cNvSpPr>
            <a:spLocks noChangeArrowheads="1"/>
          </p:cNvSpPr>
          <p:nvPr/>
        </p:nvSpPr>
        <p:spPr bwMode="auto">
          <a:xfrm>
            <a:off x="1927298" y="4476970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Rectangle 36"/>
          <p:cNvSpPr>
            <a:spLocks noChangeArrowheads="1"/>
          </p:cNvSpPr>
          <p:nvPr/>
        </p:nvSpPr>
        <p:spPr bwMode="auto">
          <a:xfrm>
            <a:off x="1545986" y="3443698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Rectangle 37"/>
          <p:cNvSpPr>
            <a:spLocks noChangeArrowheads="1"/>
          </p:cNvSpPr>
          <p:nvPr/>
        </p:nvSpPr>
        <p:spPr bwMode="auto">
          <a:xfrm>
            <a:off x="1736642" y="3443698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Rectangle 38"/>
          <p:cNvSpPr>
            <a:spLocks noChangeArrowheads="1"/>
          </p:cNvSpPr>
          <p:nvPr/>
        </p:nvSpPr>
        <p:spPr bwMode="auto">
          <a:xfrm>
            <a:off x="1927298" y="2558036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" name="Rectangle 39"/>
          <p:cNvSpPr>
            <a:spLocks noChangeArrowheads="1"/>
          </p:cNvSpPr>
          <p:nvPr/>
        </p:nvSpPr>
        <p:spPr bwMode="auto">
          <a:xfrm>
            <a:off x="2117954" y="2410425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" name="Rectangle 40"/>
          <p:cNvSpPr>
            <a:spLocks noChangeArrowheads="1"/>
          </p:cNvSpPr>
          <p:nvPr/>
        </p:nvSpPr>
        <p:spPr bwMode="auto">
          <a:xfrm>
            <a:off x="2308610" y="2558036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" name="Rectangle 41"/>
          <p:cNvSpPr>
            <a:spLocks noChangeArrowheads="1"/>
          </p:cNvSpPr>
          <p:nvPr/>
        </p:nvSpPr>
        <p:spPr bwMode="auto">
          <a:xfrm>
            <a:off x="1736642" y="3591308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" name="Rectangle 42"/>
          <p:cNvSpPr>
            <a:spLocks noChangeArrowheads="1"/>
          </p:cNvSpPr>
          <p:nvPr/>
        </p:nvSpPr>
        <p:spPr bwMode="auto">
          <a:xfrm>
            <a:off x="592705" y="2927061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Rectangle 43"/>
          <p:cNvSpPr>
            <a:spLocks noChangeArrowheads="1"/>
          </p:cNvSpPr>
          <p:nvPr/>
        </p:nvSpPr>
        <p:spPr bwMode="auto">
          <a:xfrm>
            <a:off x="783361" y="3074672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Rectangle 44" descr="Dotted grid"/>
          <p:cNvSpPr>
            <a:spLocks noChangeArrowheads="1"/>
          </p:cNvSpPr>
          <p:nvPr/>
        </p:nvSpPr>
        <p:spPr bwMode="auto">
          <a:xfrm>
            <a:off x="6879856" y="2433669"/>
            <a:ext cx="3114184" cy="2804595"/>
          </a:xfrm>
          <a:prstGeom prst="rect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116" name="Group 115"/>
          <p:cNvGrpSpPr/>
          <p:nvPr/>
        </p:nvGrpSpPr>
        <p:grpSpPr>
          <a:xfrm>
            <a:off x="6862594" y="2432264"/>
            <a:ext cx="2992060" cy="3730084"/>
            <a:chOff x="6236546" y="1580927"/>
            <a:chExt cx="3618109" cy="3730084"/>
          </a:xfrm>
        </p:grpSpPr>
        <p:sp>
          <p:nvSpPr>
            <p:cNvPr id="117" name="Line 6"/>
            <p:cNvSpPr>
              <a:spLocks noChangeShapeType="1"/>
            </p:cNvSpPr>
            <p:nvPr/>
          </p:nvSpPr>
          <p:spPr bwMode="auto">
            <a:xfrm>
              <a:off x="7401307" y="5311011"/>
              <a:ext cx="5401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18" name="Rectangle 45"/>
            <p:cNvSpPr>
              <a:spLocks noChangeArrowheads="1"/>
            </p:cNvSpPr>
            <p:nvPr/>
          </p:nvSpPr>
          <p:spPr bwMode="auto">
            <a:xfrm>
              <a:off x="8386559" y="2689262"/>
              <a:ext cx="200157" cy="14627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19" name="Rectangle 46"/>
            <p:cNvSpPr>
              <a:spLocks noChangeArrowheads="1"/>
            </p:cNvSpPr>
            <p:nvPr/>
          </p:nvSpPr>
          <p:spPr bwMode="auto">
            <a:xfrm>
              <a:off x="7692571" y="3280000"/>
              <a:ext cx="200157" cy="14627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20" name="Rectangle 47"/>
            <p:cNvSpPr>
              <a:spLocks noChangeArrowheads="1"/>
            </p:cNvSpPr>
            <p:nvPr/>
          </p:nvSpPr>
          <p:spPr bwMode="auto">
            <a:xfrm>
              <a:off x="6540398" y="3057769"/>
              <a:ext cx="196930" cy="14627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21" name="Rectangle 48"/>
            <p:cNvSpPr>
              <a:spLocks noChangeArrowheads="1"/>
            </p:cNvSpPr>
            <p:nvPr/>
          </p:nvSpPr>
          <p:spPr bwMode="auto">
            <a:xfrm>
              <a:off x="7692571" y="2984630"/>
              <a:ext cx="200157" cy="14627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22" name="Rectangle 49"/>
            <p:cNvSpPr>
              <a:spLocks noChangeArrowheads="1"/>
            </p:cNvSpPr>
            <p:nvPr/>
          </p:nvSpPr>
          <p:spPr bwMode="auto">
            <a:xfrm>
              <a:off x="6653460" y="3648507"/>
              <a:ext cx="200157" cy="14627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23" name="Rectangle 50"/>
            <p:cNvSpPr>
              <a:spLocks noChangeArrowheads="1"/>
            </p:cNvSpPr>
            <p:nvPr/>
          </p:nvSpPr>
          <p:spPr bwMode="auto">
            <a:xfrm>
              <a:off x="6577911" y="3420652"/>
              <a:ext cx="196930" cy="14627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24" name="Rectangle 51"/>
            <p:cNvSpPr>
              <a:spLocks noChangeArrowheads="1"/>
            </p:cNvSpPr>
            <p:nvPr/>
          </p:nvSpPr>
          <p:spPr bwMode="auto">
            <a:xfrm>
              <a:off x="7088611" y="2019760"/>
              <a:ext cx="200157" cy="14627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25" name="Rectangle 52"/>
            <p:cNvSpPr>
              <a:spLocks noChangeArrowheads="1"/>
            </p:cNvSpPr>
            <p:nvPr/>
          </p:nvSpPr>
          <p:spPr bwMode="auto">
            <a:xfrm>
              <a:off x="7925151" y="2025386"/>
              <a:ext cx="200157" cy="14627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26" name="Rectangle 53"/>
            <p:cNvSpPr>
              <a:spLocks noChangeArrowheads="1"/>
            </p:cNvSpPr>
            <p:nvPr/>
          </p:nvSpPr>
          <p:spPr bwMode="auto">
            <a:xfrm>
              <a:off x="9069295" y="1634373"/>
              <a:ext cx="200157" cy="14627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27" name="Rectangle 54"/>
            <p:cNvSpPr>
              <a:spLocks noChangeArrowheads="1"/>
            </p:cNvSpPr>
            <p:nvPr/>
          </p:nvSpPr>
          <p:spPr bwMode="auto">
            <a:xfrm>
              <a:off x="8964259" y="2540171"/>
              <a:ext cx="200157" cy="1490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28" name="Rectangle 55"/>
            <p:cNvSpPr>
              <a:spLocks noChangeArrowheads="1"/>
            </p:cNvSpPr>
            <p:nvPr/>
          </p:nvSpPr>
          <p:spPr bwMode="auto">
            <a:xfrm>
              <a:off x="8618616" y="3721645"/>
              <a:ext cx="196930" cy="1490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29" name="Rectangle 56"/>
            <p:cNvSpPr>
              <a:spLocks noChangeArrowheads="1"/>
            </p:cNvSpPr>
            <p:nvPr/>
          </p:nvSpPr>
          <p:spPr bwMode="auto">
            <a:xfrm>
              <a:off x="8731678" y="3353139"/>
              <a:ext cx="200157" cy="14627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30" name="Rectangle 57"/>
            <p:cNvSpPr>
              <a:spLocks noChangeArrowheads="1"/>
            </p:cNvSpPr>
            <p:nvPr/>
          </p:nvSpPr>
          <p:spPr bwMode="auto">
            <a:xfrm>
              <a:off x="9470685" y="1763773"/>
              <a:ext cx="200157" cy="14627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31" name="Rectangle 58"/>
            <p:cNvSpPr>
              <a:spLocks noChangeArrowheads="1"/>
            </p:cNvSpPr>
            <p:nvPr/>
          </p:nvSpPr>
          <p:spPr bwMode="auto">
            <a:xfrm>
              <a:off x="7001810" y="2146346"/>
              <a:ext cx="196928" cy="14627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32" name="Rectangle 59"/>
            <p:cNvSpPr>
              <a:spLocks noChangeArrowheads="1"/>
            </p:cNvSpPr>
            <p:nvPr/>
          </p:nvSpPr>
          <p:spPr bwMode="auto">
            <a:xfrm>
              <a:off x="9196316" y="3147786"/>
              <a:ext cx="196930" cy="14627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33" name="Rectangle 60"/>
            <p:cNvSpPr>
              <a:spLocks noChangeArrowheads="1"/>
            </p:cNvSpPr>
            <p:nvPr/>
          </p:nvSpPr>
          <p:spPr bwMode="auto">
            <a:xfrm>
              <a:off x="9616311" y="2297789"/>
              <a:ext cx="200156" cy="14909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34" name="Rectangle 61"/>
            <p:cNvSpPr>
              <a:spLocks noChangeArrowheads="1"/>
            </p:cNvSpPr>
            <p:nvPr/>
          </p:nvSpPr>
          <p:spPr bwMode="auto">
            <a:xfrm>
              <a:off x="9657727" y="3575368"/>
              <a:ext cx="196928" cy="14627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35" name="Rectangle 62"/>
            <p:cNvSpPr>
              <a:spLocks noChangeArrowheads="1"/>
            </p:cNvSpPr>
            <p:nvPr/>
          </p:nvSpPr>
          <p:spPr bwMode="auto">
            <a:xfrm>
              <a:off x="8791176" y="3038080"/>
              <a:ext cx="196930" cy="14909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36" name="Rectangle 63"/>
            <p:cNvSpPr>
              <a:spLocks noChangeArrowheads="1"/>
            </p:cNvSpPr>
            <p:nvPr/>
          </p:nvSpPr>
          <p:spPr bwMode="auto">
            <a:xfrm>
              <a:off x="9579471" y="4094016"/>
              <a:ext cx="200157" cy="1490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37" name="Rectangle 64"/>
            <p:cNvSpPr>
              <a:spLocks noChangeArrowheads="1"/>
            </p:cNvSpPr>
            <p:nvPr/>
          </p:nvSpPr>
          <p:spPr bwMode="auto">
            <a:xfrm>
              <a:off x="6236546" y="3294064"/>
              <a:ext cx="196928" cy="14627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38" name="Rectangle 65"/>
            <p:cNvSpPr>
              <a:spLocks noChangeArrowheads="1"/>
            </p:cNvSpPr>
            <p:nvPr/>
          </p:nvSpPr>
          <p:spPr bwMode="auto">
            <a:xfrm>
              <a:off x="7940156" y="3806036"/>
              <a:ext cx="200157" cy="1490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39" name="Rectangle 66"/>
            <p:cNvSpPr>
              <a:spLocks noChangeArrowheads="1"/>
            </p:cNvSpPr>
            <p:nvPr/>
          </p:nvSpPr>
          <p:spPr bwMode="auto">
            <a:xfrm>
              <a:off x="7463217" y="3648507"/>
              <a:ext cx="196930" cy="14627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40" name="Rectangle 67"/>
            <p:cNvSpPr>
              <a:spLocks noChangeArrowheads="1"/>
            </p:cNvSpPr>
            <p:nvPr/>
          </p:nvSpPr>
          <p:spPr bwMode="auto">
            <a:xfrm>
              <a:off x="8618616" y="2019760"/>
              <a:ext cx="196930" cy="14627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41" name="Rectangle 68"/>
            <p:cNvSpPr>
              <a:spLocks noChangeArrowheads="1"/>
            </p:cNvSpPr>
            <p:nvPr/>
          </p:nvSpPr>
          <p:spPr bwMode="auto">
            <a:xfrm>
              <a:off x="7231160" y="2616123"/>
              <a:ext cx="200157" cy="14627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42" name="Rectangle 69"/>
            <p:cNvSpPr>
              <a:spLocks noChangeArrowheads="1"/>
            </p:cNvSpPr>
            <p:nvPr/>
          </p:nvSpPr>
          <p:spPr bwMode="auto">
            <a:xfrm>
              <a:off x="6919281" y="1763773"/>
              <a:ext cx="196928" cy="14627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43" name="Rectangle 70"/>
            <p:cNvSpPr>
              <a:spLocks noChangeArrowheads="1"/>
            </p:cNvSpPr>
            <p:nvPr/>
          </p:nvSpPr>
          <p:spPr bwMode="auto">
            <a:xfrm>
              <a:off x="7692571" y="1580927"/>
              <a:ext cx="200157" cy="14909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44" name="Rectangle 71"/>
            <p:cNvSpPr>
              <a:spLocks noChangeArrowheads="1"/>
            </p:cNvSpPr>
            <p:nvPr/>
          </p:nvSpPr>
          <p:spPr bwMode="auto">
            <a:xfrm>
              <a:off x="8619139" y="2402333"/>
              <a:ext cx="200157" cy="14627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45" name="Rectangle 72"/>
            <p:cNvSpPr>
              <a:spLocks noChangeArrowheads="1"/>
            </p:cNvSpPr>
            <p:nvPr/>
          </p:nvSpPr>
          <p:spPr bwMode="auto">
            <a:xfrm>
              <a:off x="7231160" y="3018387"/>
              <a:ext cx="200157" cy="1490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46" name="Rectangle 73"/>
            <p:cNvSpPr>
              <a:spLocks noChangeArrowheads="1"/>
            </p:cNvSpPr>
            <p:nvPr/>
          </p:nvSpPr>
          <p:spPr bwMode="auto">
            <a:xfrm>
              <a:off x="6342603" y="2098525"/>
              <a:ext cx="200156" cy="14627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47" name="Rectangle 74"/>
            <p:cNvSpPr>
              <a:spLocks noChangeArrowheads="1"/>
            </p:cNvSpPr>
            <p:nvPr/>
          </p:nvSpPr>
          <p:spPr bwMode="auto">
            <a:xfrm>
              <a:off x="6746722" y="2402334"/>
              <a:ext cx="196928" cy="14909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</p:grpSp>
      <p:sp>
        <p:nvSpPr>
          <p:cNvPr id="148" name="Text Box 76"/>
          <p:cNvSpPr txBox="1">
            <a:spLocks noChangeArrowheads="1"/>
          </p:cNvSpPr>
          <p:nvPr/>
        </p:nvSpPr>
        <p:spPr bwMode="auto">
          <a:xfrm>
            <a:off x="5052877" y="7183480"/>
            <a:ext cx="4696859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Dynamics (2)</a:t>
            </a:r>
            <a:endParaRPr lang="en-US" dirty="0"/>
          </a:p>
        </p:txBody>
      </p:sp>
      <p:graphicFrame>
        <p:nvGraphicFramePr>
          <p:cNvPr id="151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7912"/>
              </p:ext>
            </p:extLst>
          </p:nvPr>
        </p:nvGraphicFramePr>
        <p:xfrm>
          <a:off x="10730023" y="6460316"/>
          <a:ext cx="9744075" cy="209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6969" name="Equation" r:id="rId6" imgW="1600200" imgH="355320" progId="Equation.DSMT4">
                  <p:embed/>
                </p:oleObj>
              </mc:Choice>
              <mc:Fallback>
                <p:oleObj name="Equation" r:id="rId6" imgW="1600200" imgH="355320" progId="Equation.DSMT4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30023" y="6460316"/>
                        <a:ext cx="9744075" cy="209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" name="Rectangle 35"/>
          <p:cNvSpPr>
            <a:spLocks noChangeArrowheads="1"/>
          </p:cNvSpPr>
          <p:nvPr/>
        </p:nvSpPr>
        <p:spPr bwMode="auto">
          <a:xfrm>
            <a:off x="2079698" y="4944680"/>
            <a:ext cx="190656" cy="147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444250" y="1226485"/>
            <a:ext cx="18546406" cy="9569946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5100" dirty="0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7596375" y="4683705"/>
            <a:ext cx="3964286" cy="13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7600" i="1" dirty="0"/>
              <a:t>The end</a:t>
            </a:r>
            <a:endParaRPr lang="fr-FR" sz="7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8"/>
          <p:cNvSpPr txBox="1">
            <a:spLocks noChangeArrowheads="1"/>
          </p:cNvSpPr>
          <p:nvPr/>
        </p:nvSpPr>
        <p:spPr bwMode="auto">
          <a:xfrm>
            <a:off x="5544415" y="2953688"/>
            <a:ext cx="2300369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Brain </a:t>
            </a:r>
          </a:p>
        </p:txBody>
      </p:sp>
      <p:sp>
        <p:nvSpPr>
          <p:cNvPr id="19461" name="Text Box 37"/>
          <p:cNvSpPr txBox="1">
            <a:spLocks noChangeArrowheads="1"/>
          </p:cNvSpPr>
          <p:nvPr/>
        </p:nvSpPr>
        <p:spPr bwMode="auto">
          <a:xfrm>
            <a:off x="10064728" y="6751285"/>
            <a:ext cx="7912483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Distributed architecture</a:t>
            </a:r>
          </a:p>
          <a:p>
            <a:endParaRPr lang="en-US"/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10282304" y="7561442"/>
            <a:ext cx="5679461" cy="1240550"/>
            <a:chOff x="384" y="3360"/>
            <a:chExt cx="1514" cy="441"/>
          </a:xfrm>
        </p:grpSpPr>
        <p:sp>
          <p:nvSpPr>
            <p:cNvPr id="19560" name="Text Box 39"/>
            <p:cNvSpPr txBox="1">
              <a:spLocks noChangeArrowheads="1"/>
            </p:cNvSpPr>
            <p:nvPr/>
          </p:nvSpPr>
          <p:spPr bwMode="auto">
            <a:xfrm>
              <a:off x="720" y="3360"/>
              <a:ext cx="209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/>
                <a:t>10</a:t>
              </a:r>
              <a:endParaRPr lang="en-US" dirty="0"/>
            </a:p>
          </p:txBody>
        </p:sp>
        <p:sp>
          <p:nvSpPr>
            <p:cNvPr id="19561" name="Text Box 40"/>
            <p:cNvSpPr txBox="1">
              <a:spLocks noChangeArrowheads="1"/>
            </p:cNvSpPr>
            <p:nvPr/>
          </p:nvSpPr>
          <p:spPr bwMode="auto">
            <a:xfrm>
              <a:off x="384" y="3456"/>
              <a:ext cx="1514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  10        neurons</a:t>
              </a:r>
            </a:p>
          </p:txBody>
        </p:sp>
      </p:grpSp>
      <p:sp>
        <p:nvSpPr>
          <p:cNvPr id="19463" name="Text Box 41"/>
          <p:cNvSpPr txBox="1">
            <a:spLocks noChangeArrowheads="1"/>
          </p:cNvSpPr>
          <p:nvPr/>
        </p:nvSpPr>
        <p:spPr bwMode="auto">
          <a:xfrm>
            <a:off x="10102240" y="10070667"/>
            <a:ext cx="10068521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b="1"/>
              <a:t>No separation of </a:t>
            </a:r>
          </a:p>
          <a:p>
            <a:r>
              <a:rPr lang="en-US" b="1"/>
              <a:t>      processing and memory</a:t>
            </a:r>
          </a:p>
        </p:txBody>
      </p:sp>
      <p:grpSp>
        <p:nvGrpSpPr>
          <p:cNvPr id="3" name="Group 111"/>
          <p:cNvGrpSpPr>
            <a:grpSpLocks/>
          </p:cNvGrpSpPr>
          <p:nvPr/>
        </p:nvGrpSpPr>
        <p:grpSpPr bwMode="auto">
          <a:xfrm>
            <a:off x="10282303" y="8506622"/>
            <a:ext cx="8973098" cy="1240550"/>
            <a:chOff x="384" y="3360"/>
            <a:chExt cx="2392" cy="441"/>
          </a:xfrm>
        </p:grpSpPr>
        <p:sp>
          <p:nvSpPr>
            <p:cNvPr id="19558" name="Text Box 112"/>
            <p:cNvSpPr txBox="1">
              <a:spLocks noChangeArrowheads="1"/>
            </p:cNvSpPr>
            <p:nvPr/>
          </p:nvSpPr>
          <p:spPr bwMode="auto">
            <a:xfrm>
              <a:off x="720" y="3360"/>
              <a:ext cx="129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/>
                <a:t>4</a:t>
              </a:r>
              <a:endParaRPr lang="en-US" dirty="0"/>
            </a:p>
          </p:txBody>
        </p:sp>
        <p:sp>
          <p:nvSpPr>
            <p:cNvPr id="19559" name="Text Box 113"/>
            <p:cNvSpPr txBox="1">
              <a:spLocks noChangeArrowheads="1"/>
            </p:cNvSpPr>
            <p:nvPr/>
          </p:nvSpPr>
          <p:spPr bwMode="auto">
            <a:xfrm>
              <a:off x="384" y="3456"/>
              <a:ext cx="2392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  10    connections/neurons</a:t>
              </a:r>
            </a:p>
          </p:txBody>
        </p:sp>
      </p:grpSp>
      <p:grpSp>
        <p:nvGrpSpPr>
          <p:cNvPr id="4" name="Group 121"/>
          <p:cNvGrpSpPr>
            <a:grpSpLocks/>
          </p:cNvGrpSpPr>
          <p:nvPr/>
        </p:nvGrpSpPr>
        <p:grpSpPr bwMode="auto">
          <a:xfrm>
            <a:off x="1800621" y="5671079"/>
            <a:ext cx="5041742" cy="5130977"/>
            <a:chOff x="144" y="2016"/>
            <a:chExt cx="1680" cy="1824"/>
          </a:xfrm>
        </p:grpSpPr>
        <p:sp>
          <p:nvSpPr>
            <p:cNvPr id="19470" name="Oval 18"/>
            <p:cNvSpPr>
              <a:spLocks noChangeArrowheads="1"/>
            </p:cNvSpPr>
            <p:nvPr/>
          </p:nvSpPr>
          <p:spPr bwMode="auto">
            <a:xfrm>
              <a:off x="720" y="2448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1" name="Oval 19"/>
            <p:cNvSpPr>
              <a:spLocks noChangeArrowheads="1"/>
            </p:cNvSpPr>
            <p:nvPr/>
          </p:nvSpPr>
          <p:spPr bwMode="auto">
            <a:xfrm>
              <a:off x="960" y="2160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2" name="Oval 20"/>
            <p:cNvSpPr>
              <a:spLocks noChangeArrowheads="1"/>
            </p:cNvSpPr>
            <p:nvPr/>
          </p:nvSpPr>
          <p:spPr bwMode="auto">
            <a:xfrm>
              <a:off x="1248" y="2448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3" name="Oval 21"/>
            <p:cNvSpPr>
              <a:spLocks noChangeArrowheads="1"/>
            </p:cNvSpPr>
            <p:nvPr/>
          </p:nvSpPr>
          <p:spPr bwMode="auto">
            <a:xfrm>
              <a:off x="912" y="2592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4" name="Oval 22"/>
            <p:cNvSpPr>
              <a:spLocks noChangeArrowheads="1"/>
            </p:cNvSpPr>
            <p:nvPr/>
          </p:nvSpPr>
          <p:spPr bwMode="auto">
            <a:xfrm>
              <a:off x="720" y="2112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5" name="Oval 23"/>
            <p:cNvSpPr>
              <a:spLocks noChangeArrowheads="1"/>
            </p:cNvSpPr>
            <p:nvPr/>
          </p:nvSpPr>
          <p:spPr bwMode="auto">
            <a:xfrm>
              <a:off x="1392" y="2016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6" name="Line 24"/>
            <p:cNvSpPr>
              <a:spLocks noChangeShapeType="1"/>
            </p:cNvSpPr>
            <p:nvPr/>
          </p:nvSpPr>
          <p:spPr bwMode="auto">
            <a:xfrm flipV="1">
              <a:off x="1056" y="2064"/>
              <a:ext cx="38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7" name="Line 25"/>
            <p:cNvSpPr>
              <a:spLocks noChangeShapeType="1"/>
            </p:cNvSpPr>
            <p:nvPr/>
          </p:nvSpPr>
          <p:spPr bwMode="auto">
            <a:xfrm>
              <a:off x="1008" y="2208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8" name="Line 26"/>
            <p:cNvSpPr>
              <a:spLocks noChangeShapeType="1"/>
            </p:cNvSpPr>
            <p:nvPr/>
          </p:nvSpPr>
          <p:spPr bwMode="auto">
            <a:xfrm flipV="1">
              <a:off x="1344" y="2064"/>
              <a:ext cx="9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9" name="Line 27"/>
            <p:cNvSpPr>
              <a:spLocks noChangeShapeType="1"/>
            </p:cNvSpPr>
            <p:nvPr/>
          </p:nvSpPr>
          <p:spPr bwMode="auto">
            <a:xfrm>
              <a:off x="768" y="2112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0" name="Line 28"/>
            <p:cNvSpPr>
              <a:spLocks noChangeShapeType="1"/>
            </p:cNvSpPr>
            <p:nvPr/>
          </p:nvSpPr>
          <p:spPr bwMode="auto">
            <a:xfrm>
              <a:off x="816" y="2112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1" name="Line 29"/>
            <p:cNvSpPr>
              <a:spLocks noChangeShapeType="1"/>
            </p:cNvSpPr>
            <p:nvPr/>
          </p:nvSpPr>
          <p:spPr bwMode="auto">
            <a:xfrm flipH="1">
              <a:off x="960" y="2208"/>
              <a:ext cx="9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2" name="Line 30"/>
            <p:cNvSpPr>
              <a:spLocks noChangeShapeType="1"/>
            </p:cNvSpPr>
            <p:nvPr/>
          </p:nvSpPr>
          <p:spPr bwMode="auto">
            <a:xfrm flipV="1">
              <a:off x="1008" y="2448"/>
              <a:ext cx="33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3" name="Line 31"/>
            <p:cNvSpPr>
              <a:spLocks noChangeShapeType="1"/>
            </p:cNvSpPr>
            <p:nvPr/>
          </p:nvSpPr>
          <p:spPr bwMode="auto">
            <a:xfrm>
              <a:off x="816" y="254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4" name="Line 32"/>
            <p:cNvSpPr>
              <a:spLocks noChangeShapeType="1"/>
            </p:cNvSpPr>
            <p:nvPr/>
          </p:nvSpPr>
          <p:spPr bwMode="auto">
            <a:xfrm>
              <a:off x="768" y="2496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5" name="Line 33"/>
            <p:cNvSpPr>
              <a:spLocks noChangeShapeType="1"/>
            </p:cNvSpPr>
            <p:nvPr/>
          </p:nvSpPr>
          <p:spPr bwMode="auto">
            <a:xfrm flipV="1">
              <a:off x="960" y="2112"/>
              <a:ext cx="48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6" name="Oval 43"/>
            <p:cNvSpPr>
              <a:spLocks noChangeArrowheads="1"/>
            </p:cNvSpPr>
            <p:nvPr/>
          </p:nvSpPr>
          <p:spPr bwMode="auto">
            <a:xfrm>
              <a:off x="1488" y="3360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7" name="Oval 44"/>
            <p:cNvSpPr>
              <a:spLocks noChangeArrowheads="1"/>
            </p:cNvSpPr>
            <p:nvPr/>
          </p:nvSpPr>
          <p:spPr bwMode="auto">
            <a:xfrm>
              <a:off x="1584" y="2592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8" name="Oval 45"/>
            <p:cNvSpPr>
              <a:spLocks noChangeArrowheads="1"/>
            </p:cNvSpPr>
            <p:nvPr/>
          </p:nvSpPr>
          <p:spPr bwMode="auto">
            <a:xfrm>
              <a:off x="1680" y="2208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9" name="Oval 46"/>
            <p:cNvSpPr>
              <a:spLocks noChangeArrowheads="1"/>
            </p:cNvSpPr>
            <p:nvPr/>
          </p:nvSpPr>
          <p:spPr bwMode="auto">
            <a:xfrm>
              <a:off x="144" y="3600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0" name="Oval 47"/>
            <p:cNvSpPr>
              <a:spLocks noChangeArrowheads="1"/>
            </p:cNvSpPr>
            <p:nvPr/>
          </p:nvSpPr>
          <p:spPr bwMode="auto">
            <a:xfrm>
              <a:off x="480" y="3600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1" name="Oval 48"/>
            <p:cNvSpPr>
              <a:spLocks noChangeArrowheads="1"/>
            </p:cNvSpPr>
            <p:nvPr/>
          </p:nvSpPr>
          <p:spPr bwMode="auto">
            <a:xfrm>
              <a:off x="1392" y="3072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2" name="Oval 50"/>
            <p:cNvSpPr>
              <a:spLocks noChangeArrowheads="1"/>
            </p:cNvSpPr>
            <p:nvPr/>
          </p:nvSpPr>
          <p:spPr bwMode="auto">
            <a:xfrm>
              <a:off x="144" y="3264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3" name="Oval 51"/>
            <p:cNvSpPr>
              <a:spLocks noChangeArrowheads="1"/>
            </p:cNvSpPr>
            <p:nvPr/>
          </p:nvSpPr>
          <p:spPr bwMode="auto">
            <a:xfrm>
              <a:off x="1248" y="2832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4" name="Oval 52"/>
            <p:cNvSpPr>
              <a:spLocks noChangeArrowheads="1"/>
            </p:cNvSpPr>
            <p:nvPr/>
          </p:nvSpPr>
          <p:spPr bwMode="auto">
            <a:xfrm>
              <a:off x="912" y="3408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5" name="Oval 53"/>
            <p:cNvSpPr>
              <a:spLocks noChangeArrowheads="1"/>
            </p:cNvSpPr>
            <p:nvPr/>
          </p:nvSpPr>
          <p:spPr bwMode="auto">
            <a:xfrm>
              <a:off x="912" y="3696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6" name="Oval 54"/>
            <p:cNvSpPr>
              <a:spLocks noChangeArrowheads="1"/>
            </p:cNvSpPr>
            <p:nvPr/>
          </p:nvSpPr>
          <p:spPr bwMode="auto">
            <a:xfrm>
              <a:off x="1392" y="3696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7" name="Line 55"/>
            <p:cNvSpPr>
              <a:spLocks noChangeShapeType="1"/>
            </p:cNvSpPr>
            <p:nvPr/>
          </p:nvSpPr>
          <p:spPr bwMode="auto">
            <a:xfrm flipV="1">
              <a:off x="960" y="3168"/>
              <a:ext cx="48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8" name="Oval 57"/>
            <p:cNvSpPr>
              <a:spLocks noChangeArrowheads="1"/>
            </p:cNvSpPr>
            <p:nvPr/>
          </p:nvSpPr>
          <p:spPr bwMode="auto">
            <a:xfrm>
              <a:off x="912" y="3408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9" name="Oval 58"/>
            <p:cNvSpPr>
              <a:spLocks noChangeArrowheads="1"/>
            </p:cNvSpPr>
            <p:nvPr/>
          </p:nvSpPr>
          <p:spPr bwMode="auto">
            <a:xfrm>
              <a:off x="1152" y="3120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0" name="Oval 59"/>
            <p:cNvSpPr>
              <a:spLocks noChangeArrowheads="1"/>
            </p:cNvSpPr>
            <p:nvPr/>
          </p:nvSpPr>
          <p:spPr bwMode="auto">
            <a:xfrm>
              <a:off x="1440" y="3408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1" name="Oval 60"/>
            <p:cNvSpPr>
              <a:spLocks noChangeArrowheads="1"/>
            </p:cNvSpPr>
            <p:nvPr/>
          </p:nvSpPr>
          <p:spPr bwMode="auto">
            <a:xfrm>
              <a:off x="1104" y="3552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2" name="Oval 62"/>
            <p:cNvSpPr>
              <a:spLocks noChangeArrowheads="1"/>
            </p:cNvSpPr>
            <p:nvPr/>
          </p:nvSpPr>
          <p:spPr bwMode="auto">
            <a:xfrm>
              <a:off x="1584" y="2976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3" name="Line 63"/>
            <p:cNvSpPr>
              <a:spLocks noChangeShapeType="1"/>
            </p:cNvSpPr>
            <p:nvPr/>
          </p:nvSpPr>
          <p:spPr bwMode="auto">
            <a:xfrm flipV="1">
              <a:off x="1248" y="3024"/>
              <a:ext cx="38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4" name="Line 64"/>
            <p:cNvSpPr>
              <a:spLocks noChangeShapeType="1"/>
            </p:cNvSpPr>
            <p:nvPr/>
          </p:nvSpPr>
          <p:spPr bwMode="auto">
            <a:xfrm>
              <a:off x="1200" y="3168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5" name="Line 65"/>
            <p:cNvSpPr>
              <a:spLocks noChangeShapeType="1"/>
            </p:cNvSpPr>
            <p:nvPr/>
          </p:nvSpPr>
          <p:spPr bwMode="auto">
            <a:xfrm flipV="1">
              <a:off x="1536" y="3024"/>
              <a:ext cx="9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6" name="Line 66"/>
            <p:cNvSpPr>
              <a:spLocks noChangeShapeType="1"/>
            </p:cNvSpPr>
            <p:nvPr/>
          </p:nvSpPr>
          <p:spPr bwMode="auto">
            <a:xfrm>
              <a:off x="960" y="3072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7" name="Line 67"/>
            <p:cNvSpPr>
              <a:spLocks noChangeShapeType="1"/>
            </p:cNvSpPr>
            <p:nvPr/>
          </p:nvSpPr>
          <p:spPr bwMode="auto">
            <a:xfrm>
              <a:off x="1008" y="3072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8" name="Line 68"/>
            <p:cNvSpPr>
              <a:spLocks noChangeShapeType="1"/>
            </p:cNvSpPr>
            <p:nvPr/>
          </p:nvSpPr>
          <p:spPr bwMode="auto">
            <a:xfrm flipH="1">
              <a:off x="1152" y="3168"/>
              <a:ext cx="9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9" name="Line 69"/>
            <p:cNvSpPr>
              <a:spLocks noChangeShapeType="1"/>
            </p:cNvSpPr>
            <p:nvPr/>
          </p:nvSpPr>
          <p:spPr bwMode="auto">
            <a:xfrm flipV="1">
              <a:off x="1200" y="3408"/>
              <a:ext cx="33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0" name="Line 70"/>
            <p:cNvSpPr>
              <a:spLocks noChangeShapeType="1"/>
            </p:cNvSpPr>
            <p:nvPr/>
          </p:nvSpPr>
          <p:spPr bwMode="auto">
            <a:xfrm>
              <a:off x="1008" y="350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1" name="Line 71"/>
            <p:cNvSpPr>
              <a:spLocks noChangeShapeType="1"/>
            </p:cNvSpPr>
            <p:nvPr/>
          </p:nvSpPr>
          <p:spPr bwMode="auto">
            <a:xfrm>
              <a:off x="960" y="3456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2" name="Line 72"/>
            <p:cNvSpPr>
              <a:spLocks noChangeShapeType="1"/>
            </p:cNvSpPr>
            <p:nvPr/>
          </p:nvSpPr>
          <p:spPr bwMode="auto">
            <a:xfrm flipV="1">
              <a:off x="1200" y="3072"/>
              <a:ext cx="48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3" name="Oval 73"/>
            <p:cNvSpPr>
              <a:spLocks noChangeArrowheads="1"/>
            </p:cNvSpPr>
            <p:nvPr/>
          </p:nvSpPr>
          <p:spPr bwMode="auto">
            <a:xfrm>
              <a:off x="384" y="3024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4" name="Oval 74"/>
            <p:cNvSpPr>
              <a:spLocks noChangeArrowheads="1"/>
            </p:cNvSpPr>
            <p:nvPr/>
          </p:nvSpPr>
          <p:spPr bwMode="auto">
            <a:xfrm>
              <a:off x="624" y="2736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5" name="Oval 75"/>
            <p:cNvSpPr>
              <a:spLocks noChangeArrowheads="1"/>
            </p:cNvSpPr>
            <p:nvPr/>
          </p:nvSpPr>
          <p:spPr bwMode="auto">
            <a:xfrm>
              <a:off x="912" y="3024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6" name="Oval 76"/>
            <p:cNvSpPr>
              <a:spLocks noChangeArrowheads="1"/>
            </p:cNvSpPr>
            <p:nvPr/>
          </p:nvSpPr>
          <p:spPr bwMode="auto">
            <a:xfrm>
              <a:off x="576" y="3168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7" name="Oval 77"/>
            <p:cNvSpPr>
              <a:spLocks noChangeArrowheads="1"/>
            </p:cNvSpPr>
            <p:nvPr/>
          </p:nvSpPr>
          <p:spPr bwMode="auto">
            <a:xfrm>
              <a:off x="384" y="2688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8" name="Oval 78"/>
            <p:cNvSpPr>
              <a:spLocks noChangeArrowheads="1"/>
            </p:cNvSpPr>
            <p:nvPr/>
          </p:nvSpPr>
          <p:spPr bwMode="auto">
            <a:xfrm>
              <a:off x="1056" y="2592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9" name="Line 79"/>
            <p:cNvSpPr>
              <a:spLocks noChangeShapeType="1"/>
            </p:cNvSpPr>
            <p:nvPr/>
          </p:nvSpPr>
          <p:spPr bwMode="auto">
            <a:xfrm flipV="1">
              <a:off x="720" y="2640"/>
              <a:ext cx="38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0" name="Line 80"/>
            <p:cNvSpPr>
              <a:spLocks noChangeShapeType="1"/>
            </p:cNvSpPr>
            <p:nvPr/>
          </p:nvSpPr>
          <p:spPr bwMode="auto">
            <a:xfrm>
              <a:off x="672" y="2784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1" name="Line 81"/>
            <p:cNvSpPr>
              <a:spLocks noChangeShapeType="1"/>
            </p:cNvSpPr>
            <p:nvPr/>
          </p:nvSpPr>
          <p:spPr bwMode="auto">
            <a:xfrm flipV="1">
              <a:off x="1008" y="2640"/>
              <a:ext cx="9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2" name="Line 82"/>
            <p:cNvSpPr>
              <a:spLocks noChangeShapeType="1"/>
            </p:cNvSpPr>
            <p:nvPr/>
          </p:nvSpPr>
          <p:spPr bwMode="auto">
            <a:xfrm>
              <a:off x="432" y="2688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3" name="Line 83"/>
            <p:cNvSpPr>
              <a:spLocks noChangeShapeType="1"/>
            </p:cNvSpPr>
            <p:nvPr/>
          </p:nvSpPr>
          <p:spPr bwMode="auto">
            <a:xfrm>
              <a:off x="480" y="268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4" name="Line 84"/>
            <p:cNvSpPr>
              <a:spLocks noChangeShapeType="1"/>
            </p:cNvSpPr>
            <p:nvPr/>
          </p:nvSpPr>
          <p:spPr bwMode="auto">
            <a:xfrm flipH="1">
              <a:off x="624" y="2784"/>
              <a:ext cx="9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5" name="Line 85"/>
            <p:cNvSpPr>
              <a:spLocks noChangeShapeType="1"/>
            </p:cNvSpPr>
            <p:nvPr/>
          </p:nvSpPr>
          <p:spPr bwMode="auto">
            <a:xfrm flipV="1">
              <a:off x="672" y="3024"/>
              <a:ext cx="33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6" name="Line 86"/>
            <p:cNvSpPr>
              <a:spLocks noChangeShapeType="1"/>
            </p:cNvSpPr>
            <p:nvPr/>
          </p:nvSpPr>
          <p:spPr bwMode="auto">
            <a:xfrm>
              <a:off x="480" y="3120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7" name="Line 87"/>
            <p:cNvSpPr>
              <a:spLocks noChangeShapeType="1"/>
            </p:cNvSpPr>
            <p:nvPr/>
          </p:nvSpPr>
          <p:spPr bwMode="auto">
            <a:xfrm>
              <a:off x="432" y="3072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8" name="Line 88"/>
            <p:cNvSpPr>
              <a:spLocks noChangeShapeType="1"/>
            </p:cNvSpPr>
            <p:nvPr/>
          </p:nvSpPr>
          <p:spPr bwMode="auto">
            <a:xfrm flipV="1">
              <a:off x="672" y="2688"/>
              <a:ext cx="48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9" name="Line 89"/>
            <p:cNvSpPr>
              <a:spLocks noChangeShapeType="1"/>
            </p:cNvSpPr>
            <p:nvPr/>
          </p:nvSpPr>
          <p:spPr bwMode="auto">
            <a:xfrm flipV="1">
              <a:off x="1296" y="2640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30" name="Line 90"/>
            <p:cNvSpPr>
              <a:spLocks noChangeShapeType="1"/>
            </p:cNvSpPr>
            <p:nvPr/>
          </p:nvSpPr>
          <p:spPr bwMode="auto">
            <a:xfrm flipV="1">
              <a:off x="1296" y="2304"/>
              <a:ext cx="48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31" name="Line 91"/>
            <p:cNvSpPr>
              <a:spLocks noChangeShapeType="1"/>
            </p:cNvSpPr>
            <p:nvPr/>
          </p:nvSpPr>
          <p:spPr bwMode="auto">
            <a:xfrm flipV="1">
              <a:off x="528" y="3072"/>
              <a:ext cx="48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32" name="Line 92"/>
            <p:cNvSpPr>
              <a:spLocks noChangeShapeType="1"/>
            </p:cNvSpPr>
            <p:nvPr/>
          </p:nvSpPr>
          <p:spPr bwMode="auto">
            <a:xfrm>
              <a:off x="192" y="3312"/>
              <a:ext cx="38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33" name="Line 93"/>
            <p:cNvSpPr>
              <a:spLocks noChangeShapeType="1"/>
            </p:cNvSpPr>
            <p:nvPr/>
          </p:nvSpPr>
          <p:spPr bwMode="auto">
            <a:xfrm>
              <a:off x="240" y="3648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34" name="Line 94"/>
            <p:cNvSpPr>
              <a:spLocks noChangeShapeType="1"/>
            </p:cNvSpPr>
            <p:nvPr/>
          </p:nvSpPr>
          <p:spPr bwMode="auto">
            <a:xfrm flipV="1">
              <a:off x="480" y="2160"/>
              <a:ext cx="336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35" name="Line 95"/>
            <p:cNvSpPr>
              <a:spLocks noChangeShapeType="1"/>
            </p:cNvSpPr>
            <p:nvPr/>
          </p:nvSpPr>
          <p:spPr bwMode="auto">
            <a:xfrm>
              <a:off x="1152" y="3600"/>
              <a:ext cx="38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36" name="Line 96"/>
            <p:cNvSpPr>
              <a:spLocks noChangeShapeType="1"/>
            </p:cNvSpPr>
            <p:nvPr/>
          </p:nvSpPr>
          <p:spPr bwMode="auto">
            <a:xfrm flipH="1">
              <a:off x="288" y="3120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37" name="Line 97"/>
            <p:cNvSpPr>
              <a:spLocks noChangeShapeType="1"/>
            </p:cNvSpPr>
            <p:nvPr/>
          </p:nvSpPr>
          <p:spPr bwMode="auto">
            <a:xfrm flipH="1">
              <a:off x="576" y="3264"/>
              <a:ext cx="9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38" name="Line 98"/>
            <p:cNvSpPr>
              <a:spLocks noChangeShapeType="1"/>
            </p:cNvSpPr>
            <p:nvPr/>
          </p:nvSpPr>
          <p:spPr bwMode="auto">
            <a:xfrm>
              <a:off x="192" y="331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39" name="Line 99"/>
            <p:cNvSpPr>
              <a:spLocks noChangeShapeType="1"/>
            </p:cNvSpPr>
            <p:nvPr/>
          </p:nvSpPr>
          <p:spPr bwMode="auto">
            <a:xfrm flipV="1">
              <a:off x="240" y="3264"/>
              <a:ext cx="384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40" name="Line 100"/>
            <p:cNvSpPr>
              <a:spLocks noChangeShapeType="1"/>
            </p:cNvSpPr>
            <p:nvPr/>
          </p:nvSpPr>
          <p:spPr bwMode="auto">
            <a:xfrm>
              <a:off x="576" y="3648"/>
              <a:ext cx="43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41" name="Line 101"/>
            <p:cNvSpPr>
              <a:spLocks noChangeShapeType="1"/>
            </p:cNvSpPr>
            <p:nvPr/>
          </p:nvSpPr>
          <p:spPr bwMode="auto">
            <a:xfrm flipV="1">
              <a:off x="576" y="3504"/>
              <a:ext cx="43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42" name="Line 102"/>
            <p:cNvSpPr>
              <a:spLocks noChangeShapeType="1"/>
            </p:cNvSpPr>
            <p:nvPr/>
          </p:nvSpPr>
          <p:spPr bwMode="auto">
            <a:xfrm>
              <a:off x="1488" y="2112"/>
              <a:ext cx="192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43" name="Line 103"/>
            <p:cNvSpPr>
              <a:spLocks noChangeShapeType="1"/>
            </p:cNvSpPr>
            <p:nvPr/>
          </p:nvSpPr>
          <p:spPr bwMode="auto">
            <a:xfrm flipH="1">
              <a:off x="1632" y="2256"/>
              <a:ext cx="9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44" name="Line 104"/>
            <p:cNvSpPr>
              <a:spLocks noChangeShapeType="1"/>
            </p:cNvSpPr>
            <p:nvPr/>
          </p:nvSpPr>
          <p:spPr bwMode="auto">
            <a:xfrm flipV="1">
              <a:off x="1008" y="2880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45" name="Line 105"/>
            <p:cNvSpPr>
              <a:spLocks noChangeShapeType="1"/>
            </p:cNvSpPr>
            <p:nvPr/>
          </p:nvSpPr>
          <p:spPr bwMode="auto">
            <a:xfrm>
              <a:off x="1296" y="254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46" name="Line 106"/>
            <p:cNvSpPr>
              <a:spLocks noChangeShapeType="1"/>
            </p:cNvSpPr>
            <p:nvPr/>
          </p:nvSpPr>
          <p:spPr bwMode="auto">
            <a:xfrm>
              <a:off x="1344" y="2544"/>
              <a:ext cx="288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47" name="Line 107"/>
            <p:cNvSpPr>
              <a:spLocks noChangeShapeType="1"/>
            </p:cNvSpPr>
            <p:nvPr/>
          </p:nvSpPr>
          <p:spPr bwMode="auto">
            <a:xfrm>
              <a:off x="1008" y="2688"/>
              <a:ext cx="24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48" name="Line 108"/>
            <p:cNvSpPr>
              <a:spLocks noChangeShapeType="1"/>
            </p:cNvSpPr>
            <p:nvPr/>
          </p:nvSpPr>
          <p:spPr bwMode="auto">
            <a:xfrm>
              <a:off x="432" y="3072"/>
              <a:ext cx="96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49" name="Line 109"/>
            <p:cNvSpPr>
              <a:spLocks noChangeShapeType="1"/>
            </p:cNvSpPr>
            <p:nvPr/>
          </p:nvSpPr>
          <p:spPr bwMode="auto">
            <a:xfrm>
              <a:off x="672" y="3264"/>
              <a:ext cx="336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50" name="Line 110"/>
            <p:cNvSpPr>
              <a:spLocks noChangeShapeType="1"/>
            </p:cNvSpPr>
            <p:nvPr/>
          </p:nvSpPr>
          <p:spPr bwMode="auto">
            <a:xfrm>
              <a:off x="720" y="3216"/>
              <a:ext cx="28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51" name="Line 114"/>
            <p:cNvSpPr>
              <a:spLocks noChangeShapeType="1"/>
            </p:cNvSpPr>
            <p:nvPr/>
          </p:nvSpPr>
          <p:spPr bwMode="auto">
            <a:xfrm>
              <a:off x="1680" y="26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52" name="Line 115"/>
            <p:cNvSpPr>
              <a:spLocks noChangeShapeType="1"/>
            </p:cNvSpPr>
            <p:nvPr/>
          </p:nvSpPr>
          <p:spPr bwMode="auto">
            <a:xfrm>
              <a:off x="1488" y="2112"/>
              <a:ext cx="28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53" name="Line 116"/>
            <p:cNvSpPr>
              <a:spLocks noChangeShapeType="1"/>
            </p:cNvSpPr>
            <p:nvPr/>
          </p:nvSpPr>
          <p:spPr bwMode="auto">
            <a:xfrm flipV="1">
              <a:off x="1296" y="2256"/>
              <a:ext cx="43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54" name="Line 117"/>
            <p:cNvSpPr>
              <a:spLocks noChangeShapeType="1"/>
            </p:cNvSpPr>
            <p:nvPr/>
          </p:nvSpPr>
          <p:spPr bwMode="auto">
            <a:xfrm flipH="1">
              <a:off x="672" y="2496"/>
              <a:ext cx="14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55" name="Line 118"/>
            <p:cNvSpPr>
              <a:spLocks noChangeShapeType="1"/>
            </p:cNvSpPr>
            <p:nvPr/>
          </p:nvSpPr>
          <p:spPr bwMode="auto">
            <a:xfrm flipV="1">
              <a:off x="432" y="2496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56" name="Line 119"/>
            <p:cNvSpPr>
              <a:spLocks noChangeShapeType="1"/>
            </p:cNvSpPr>
            <p:nvPr/>
          </p:nvSpPr>
          <p:spPr bwMode="auto">
            <a:xfrm>
              <a:off x="816" y="2544"/>
              <a:ext cx="192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57" name="Line 120"/>
            <p:cNvSpPr>
              <a:spLocks noChangeShapeType="1"/>
            </p:cNvSpPr>
            <p:nvPr/>
          </p:nvSpPr>
          <p:spPr bwMode="auto">
            <a:xfrm>
              <a:off x="1152" y="2688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" name="Freeform 104"/>
          <p:cNvSpPr>
            <a:spLocks/>
          </p:cNvSpPr>
          <p:nvPr/>
        </p:nvSpPr>
        <p:spPr bwMode="auto">
          <a:xfrm>
            <a:off x="8841805" y="9842813"/>
            <a:ext cx="12619359" cy="2199794"/>
          </a:xfrm>
          <a:custGeom>
            <a:avLst/>
            <a:gdLst>
              <a:gd name="T0" fmla="*/ 2957443 w 5340824"/>
              <a:gd name="T1" fmla="*/ 0 h 1241946"/>
              <a:gd name="T2" fmla="*/ 884277 w 5340824"/>
              <a:gd name="T3" fmla="*/ 163290 h 1241946"/>
              <a:gd name="T4" fmla="*/ 229598 w 5340824"/>
              <a:gd name="T5" fmla="*/ 421840 h 1241946"/>
              <a:gd name="T6" fmla="*/ 202316 w 5340824"/>
              <a:gd name="T7" fmla="*/ 898109 h 1241946"/>
              <a:gd name="T8" fmla="*/ 1443492 w 5340824"/>
              <a:gd name="T9" fmla="*/ 1183873 h 1241946"/>
              <a:gd name="T10" fmla="*/ 4703263 w 5340824"/>
              <a:gd name="T11" fmla="*/ 1183873 h 1241946"/>
              <a:gd name="T12" fmla="*/ 5248838 w 5340824"/>
              <a:gd name="T13" fmla="*/ 1238303 h 124194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340824"/>
              <a:gd name="T22" fmla="*/ 0 h 1241946"/>
              <a:gd name="T23" fmla="*/ 5340824 w 5340824"/>
              <a:gd name="T24" fmla="*/ 1241946 h 124194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340824" h="1241946">
                <a:moveTo>
                  <a:pt x="2959290" y="0"/>
                </a:moveTo>
                <a:cubicBezTo>
                  <a:pt x="2149522" y="46630"/>
                  <a:pt x="1339755" y="93260"/>
                  <a:pt x="884830" y="163773"/>
                </a:cubicBezTo>
                <a:cubicBezTo>
                  <a:pt x="429905" y="234286"/>
                  <a:pt x="343469" y="300250"/>
                  <a:pt x="229738" y="423080"/>
                </a:cubicBezTo>
                <a:cubicBezTo>
                  <a:pt x="116007" y="545910"/>
                  <a:pt x="0" y="773373"/>
                  <a:pt x="202442" y="900752"/>
                </a:cubicBezTo>
                <a:cubicBezTo>
                  <a:pt x="404884" y="1028131"/>
                  <a:pt x="693761" y="1139588"/>
                  <a:pt x="1444388" y="1187355"/>
                </a:cubicBezTo>
                <a:cubicBezTo>
                  <a:pt x="2195015" y="1235122"/>
                  <a:pt x="4071582" y="1178257"/>
                  <a:pt x="4706203" y="1187355"/>
                </a:cubicBezTo>
                <a:cubicBezTo>
                  <a:pt x="5340824" y="1196453"/>
                  <a:pt x="5296469" y="1219199"/>
                  <a:pt x="5252114" y="1241946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pic>
        <p:nvPicPr>
          <p:cNvPr id="106" name="Picture 7" descr="pipe_cervel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0499" y="2025385"/>
            <a:ext cx="4141429" cy="274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" name="Text Box 2"/>
          <p:cNvSpPr txBox="1">
            <a:spLocks noChangeArrowheads="1"/>
          </p:cNvSpPr>
          <p:nvPr/>
        </p:nvSpPr>
        <p:spPr bwMode="auto">
          <a:xfrm>
            <a:off x="688194" y="-103142"/>
            <a:ext cx="19162358" cy="1118124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5.1. Systems </a:t>
            </a:r>
            <a:r>
              <a:rPr lang="en-US" sz="6000" dirty="0">
                <a:solidFill>
                  <a:srgbClr val="FF0000"/>
                </a:solidFill>
              </a:rPr>
              <a:t>for computing and information processing</a:t>
            </a:r>
            <a:endParaRPr lang="en-US" sz="8000" dirty="0">
              <a:solidFill>
                <a:srgbClr val="FF0000"/>
              </a:solidFill>
            </a:endParaRPr>
          </a:p>
        </p:txBody>
      </p:sp>
      <p:cxnSp>
        <p:nvCxnSpPr>
          <p:cNvPr id="108" name="Straight Connector 107"/>
          <p:cNvCxnSpPr/>
          <p:nvPr/>
        </p:nvCxnSpPr>
        <p:spPr>
          <a:xfrm>
            <a:off x="0" y="1138092"/>
            <a:ext cx="216074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AutoShape 4"/>
          <p:cNvSpPr>
            <a:spLocks noChangeArrowheads="1"/>
          </p:cNvSpPr>
          <p:nvPr/>
        </p:nvSpPr>
        <p:spPr bwMode="auto">
          <a:xfrm>
            <a:off x="9919118" y="1727232"/>
            <a:ext cx="1022147" cy="1080206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10" name="Text Box 5"/>
          <p:cNvSpPr txBox="1">
            <a:spLocks noChangeArrowheads="1"/>
          </p:cNvSpPr>
          <p:nvPr/>
        </p:nvSpPr>
        <p:spPr bwMode="auto">
          <a:xfrm>
            <a:off x="9018807" y="3012763"/>
            <a:ext cx="4935706" cy="176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/>
              <a:t>10 000 neurons</a:t>
            </a:r>
          </a:p>
          <a:p>
            <a:r>
              <a:rPr lang="en-US" sz="5100" dirty="0"/>
              <a:t>3 km </a:t>
            </a:r>
            <a:r>
              <a:rPr lang="en-US" sz="5100" dirty="0" smtClean="0"/>
              <a:t>of wire</a:t>
            </a:r>
            <a:endParaRPr lang="en-US" sz="5100" dirty="0"/>
          </a:p>
        </p:txBody>
      </p:sp>
      <p:sp>
        <p:nvSpPr>
          <p:cNvPr id="111" name="Text Box 6"/>
          <p:cNvSpPr txBox="1">
            <a:spLocks noChangeArrowheads="1"/>
          </p:cNvSpPr>
          <p:nvPr/>
        </p:nvSpPr>
        <p:spPr bwMode="auto">
          <a:xfrm>
            <a:off x="11326089" y="2025385"/>
            <a:ext cx="1587033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/>
              <a:t>1mm</a:t>
            </a:r>
          </a:p>
        </p:txBody>
      </p:sp>
      <p:sp>
        <p:nvSpPr>
          <p:cNvPr id="5" name="Rectangle 4"/>
          <p:cNvSpPr/>
          <p:nvPr/>
        </p:nvSpPr>
        <p:spPr>
          <a:xfrm>
            <a:off x="861391" y="4295695"/>
            <a:ext cx="5485802" cy="832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2" name="Rectangle 111"/>
          <p:cNvSpPr/>
          <p:nvPr/>
        </p:nvSpPr>
        <p:spPr>
          <a:xfrm>
            <a:off x="3756692" y="3985121"/>
            <a:ext cx="2941622" cy="832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Box 104"/>
          <p:cNvSpPr txBox="1">
            <a:spLocks noChangeArrowheads="1"/>
          </p:cNvSpPr>
          <p:nvPr/>
        </p:nvSpPr>
        <p:spPr bwMode="auto">
          <a:xfrm>
            <a:off x="1954426" y="2759588"/>
            <a:ext cx="9271830" cy="136434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7600" i="1" dirty="0"/>
              <a:t>Read this text </a:t>
            </a:r>
            <a:r>
              <a:rPr lang="en-US" sz="7600" b="1" i="1" dirty="0"/>
              <a:t>NOW</a:t>
            </a:r>
            <a:r>
              <a:rPr lang="en-US" sz="7600" i="1" dirty="0"/>
              <a:t>!</a:t>
            </a:r>
          </a:p>
        </p:txBody>
      </p:sp>
      <p:sp>
        <p:nvSpPr>
          <p:cNvPr id="20485" name="TextBox 105"/>
          <p:cNvSpPr txBox="1">
            <a:spLocks noChangeArrowheads="1"/>
          </p:cNvSpPr>
          <p:nvPr/>
        </p:nvSpPr>
        <p:spPr bwMode="auto">
          <a:xfrm>
            <a:off x="2637163" y="4416466"/>
            <a:ext cx="16333141" cy="721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2911" tIns="96455" rIns="192911" bIns="96455">
            <a:spAutoFit/>
          </a:bodyPr>
          <a:lstStyle/>
          <a:p>
            <a:r>
              <a:rPr lang="en-US" sz="7600" dirty="0"/>
              <a:t>I find it </a:t>
            </a:r>
            <a:r>
              <a:rPr lang="en-US" sz="7600" dirty="0" err="1"/>
              <a:t>rea</a:t>
            </a:r>
            <a:r>
              <a:rPr lang="en-US" sz="7600" dirty="0"/>
              <a:t>*l* </a:t>
            </a:r>
            <a:r>
              <a:rPr lang="en-US" sz="7600" dirty="0" err="1"/>
              <a:t>amazin</a:t>
            </a:r>
            <a:r>
              <a:rPr lang="en-US" sz="7600" dirty="0"/>
              <a:t>* t*at y*u </a:t>
            </a:r>
            <a:r>
              <a:rPr lang="en-US" sz="7600" dirty="0" err="1"/>
              <a:t>ar</a:t>
            </a:r>
            <a:r>
              <a:rPr lang="en-US" sz="7600" dirty="0"/>
              <a:t>* </a:t>
            </a:r>
            <a:r>
              <a:rPr lang="en-US" sz="7600" dirty="0" err="1"/>
              <a:t>abl</a:t>
            </a:r>
            <a:r>
              <a:rPr lang="en-US" sz="7600" dirty="0"/>
              <a:t>* to re*d  t*is </a:t>
            </a:r>
            <a:r>
              <a:rPr lang="en-US" sz="7600" dirty="0" err="1"/>
              <a:t>tex</a:t>
            </a:r>
            <a:r>
              <a:rPr lang="en-US" sz="7600" dirty="0"/>
              <a:t>* </a:t>
            </a:r>
            <a:r>
              <a:rPr lang="en-US" sz="7600" dirty="0" err="1"/>
              <a:t>despit</a:t>
            </a:r>
            <a:r>
              <a:rPr lang="en-US" sz="7600" dirty="0"/>
              <a:t>* </a:t>
            </a:r>
            <a:r>
              <a:rPr lang="en-US" sz="7600" dirty="0" err="1"/>
              <a:t>th</a:t>
            </a:r>
            <a:r>
              <a:rPr lang="en-US" sz="7600" dirty="0"/>
              <a:t>* </a:t>
            </a:r>
            <a:r>
              <a:rPr lang="en-US" sz="7600" dirty="0" err="1"/>
              <a:t>fac</a:t>
            </a:r>
            <a:r>
              <a:rPr lang="en-US" sz="7600" dirty="0"/>
              <a:t>* *hat more t*an t*</a:t>
            </a:r>
            <a:r>
              <a:rPr lang="en-US" sz="7600" dirty="0" err="1"/>
              <a:t>ent</a:t>
            </a:r>
            <a:r>
              <a:rPr lang="en-US" sz="7600" dirty="0"/>
              <a:t>* </a:t>
            </a:r>
            <a:r>
              <a:rPr lang="en-US" sz="7600" dirty="0" err="1"/>
              <a:t>perc</a:t>
            </a:r>
            <a:r>
              <a:rPr lang="en-US" sz="7600" dirty="0"/>
              <a:t>*n* of t** char*</a:t>
            </a:r>
            <a:r>
              <a:rPr lang="en-US" sz="7600" dirty="0" err="1"/>
              <a:t>cte</a:t>
            </a:r>
            <a:r>
              <a:rPr lang="en-US" sz="7600" dirty="0"/>
              <a:t>*s a*e </a:t>
            </a:r>
            <a:r>
              <a:rPr lang="en-US" sz="7600" dirty="0" err="1"/>
              <a:t>mis</a:t>
            </a:r>
            <a:r>
              <a:rPr lang="en-US" sz="7600" dirty="0"/>
              <a:t>*</a:t>
            </a:r>
            <a:r>
              <a:rPr lang="en-US" sz="7600" dirty="0" err="1"/>
              <a:t>ing</a:t>
            </a:r>
            <a:r>
              <a:rPr lang="en-US" sz="7600" dirty="0"/>
              <a:t>.</a:t>
            </a:r>
          </a:p>
          <a:p>
            <a:r>
              <a:rPr lang="en-US" sz="7600" dirty="0"/>
              <a:t>*his mean* t*at you* </a:t>
            </a:r>
            <a:r>
              <a:rPr lang="en-US" sz="7600" dirty="0" err="1"/>
              <a:t>brai</a:t>
            </a:r>
            <a:r>
              <a:rPr lang="en-US" sz="7600" dirty="0"/>
              <a:t>* </a:t>
            </a:r>
            <a:r>
              <a:rPr lang="en-US" sz="7600" dirty="0" err="1"/>
              <a:t>i</a:t>
            </a:r>
            <a:r>
              <a:rPr lang="en-US" sz="7600" dirty="0"/>
              <a:t>* </a:t>
            </a:r>
            <a:r>
              <a:rPr lang="en-US" sz="7600" dirty="0" err="1"/>
              <a:t>abl</a:t>
            </a:r>
            <a:r>
              <a:rPr lang="en-US" sz="7600" dirty="0"/>
              <a:t>* ** fill in </a:t>
            </a:r>
            <a:r>
              <a:rPr lang="en-US" sz="7600" dirty="0" err="1"/>
              <a:t>missin</a:t>
            </a:r>
            <a:r>
              <a:rPr lang="en-US" sz="7600" dirty="0"/>
              <a:t>* info*</a:t>
            </a:r>
            <a:r>
              <a:rPr lang="en-US" sz="7600" dirty="0" err="1"/>
              <a:t>matio</a:t>
            </a:r>
            <a:r>
              <a:rPr lang="en-US" sz="7600" dirty="0"/>
              <a:t>*. </a:t>
            </a:r>
          </a:p>
        </p:txBody>
      </p:sp>
      <p:sp>
        <p:nvSpPr>
          <p:cNvPr id="107" name="Rectangle 106"/>
          <p:cNvSpPr/>
          <p:nvPr/>
        </p:nvSpPr>
        <p:spPr bwMode="auto">
          <a:xfrm>
            <a:off x="2464602" y="4416466"/>
            <a:ext cx="16505701" cy="72121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92911" tIns="96455" rIns="192911" bIns="96455"/>
          <a:lstStyle/>
          <a:p>
            <a:pPr>
              <a:defRPr/>
            </a:pPr>
            <a:endParaRPr lang="en-US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88194" y="-103142"/>
            <a:ext cx="13431686" cy="1118124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5.1. Associations, Associative memory</a:t>
            </a:r>
            <a:endParaRPr lang="en-US" sz="8000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138092"/>
            <a:ext cx="216074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482239" y="3510668"/>
            <a:ext cx="6122115" cy="351066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>
            <a:off x="3781306" y="4995951"/>
            <a:ext cx="2520871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12604353" y="3510668"/>
            <a:ext cx="2520871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592706" y="7862436"/>
            <a:ext cx="4005964" cy="107195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rgbClr val="000099"/>
                </a:solidFill>
              </a:rPr>
              <a:t>Noisy word</a:t>
            </a:r>
          </a:p>
        </p:txBody>
      </p:sp>
      <p:sp>
        <p:nvSpPr>
          <p:cNvPr id="21510" name="Text Box 33"/>
          <p:cNvSpPr txBox="1">
            <a:spLocks noChangeArrowheads="1"/>
          </p:cNvSpPr>
          <p:nvPr/>
        </p:nvSpPr>
        <p:spPr bwMode="auto">
          <a:xfrm>
            <a:off x="1440499" y="270052"/>
            <a:ext cx="17870337" cy="2410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endParaRPr lang="en-US" sz="6800" dirty="0"/>
          </a:p>
          <a:p>
            <a:r>
              <a:rPr lang="en-US" sz="7600" b="1" dirty="0"/>
              <a:t>  pattern completion/word recognition</a:t>
            </a:r>
            <a:endParaRPr lang="en-US" sz="6800" b="1" dirty="0"/>
          </a:p>
        </p:txBody>
      </p:sp>
      <p:sp>
        <p:nvSpPr>
          <p:cNvPr id="21511" name="Line 35"/>
          <p:cNvSpPr>
            <a:spLocks noChangeShapeType="1"/>
          </p:cNvSpPr>
          <p:nvPr/>
        </p:nvSpPr>
        <p:spPr bwMode="auto">
          <a:xfrm>
            <a:off x="12604353" y="4185797"/>
            <a:ext cx="2520871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1512" name="Line 36"/>
          <p:cNvSpPr>
            <a:spLocks noChangeShapeType="1"/>
          </p:cNvSpPr>
          <p:nvPr/>
        </p:nvSpPr>
        <p:spPr bwMode="auto">
          <a:xfrm>
            <a:off x="12604353" y="4860925"/>
            <a:ext cx="2520871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1513" name="Line 37"/>
          <p:cNvSpPr>
            <a:spLocks noChangeShapeType="1"/>
          </p:cNvSpPr>
          <p:nvPr/>
        </p:nvSpPr>
        <p:spPr bwMode="auto">
          <a:xfrm>
            <a:off x="12604353" y="5536054"/>
            <a:ext cx="2520871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1514" name="Line 38"/>
          <p:cNvSpPr>
            <a:spLocks noChangeShapeType="1"/>
          </p:cNvSpPr>
          <p:nvPr/>
        </p:nvSpPr>
        <p:spPr bwMode="auto">
          <a:xfrm>
            <a:off x="12604353" y="6211182"/>
            <a:ext cx="2520871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1515" name="Line 39"/>
          <p:cNvSpPr>
            <a:spLocks noChangeShapeType="1"/>
          </p:cNvSpPr>
          <p:nvPr/>
        </p:nvSpPr>
        <p:spPr bwMode="auto">
          <a:xfrm>
            <a:off x="12604353" y="6886311"/>
            <a:ext cx="2520871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1516" name="Text Box 42"/>
          <p:cNvSpPr txBox="1">
            <a:spLocks noChangeArrowheads="1"/>
          </p:cNvSpPr>
          <p:nvPr/>
        </p:nvSpPr>
        <p:spPr bwMode="auto">
          <a:xfrm>
            <a:off x="15087711" y="4995952"/>
            <a:ext cx="2016638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brain</a:t>
            </a:r>
          </a:p>
        </p:txBody>
      </p:sp>
      <p:sp>
        <p:nvSpPr>
          <p:cNvPr id="21517" name="Text Box 5"/>
          <p:cNvSpPr txBox="1">
            <a:spLocks noChangeArrowheads="1"/>
          </p:cNvSpPr>
          <p:nvPr/>
        </p:nvSpPr>
        <p:spPr bwMode="auto">
          <a:xfrm>
            <a:off x="7059940" y="7862436"/>
            <a:ext cx="4496483" cy="107195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rgbClr val="000099"/>
                </a:solidFill>
              </a:rPr>
              <a:t>List of words</a:t>
            </a:r>
          </a:p>
        </p:txBody>
      </p:sp>
      <p:sp>
        <p:nvSpPr>
          <p:cNvPr id="21518" name="Text Box 42"/>
          <p:cNvSpPr txBox="1">
            <a:spLocks noChangeArrowheads="1"/>
          </p:cNvSpPr>
          <p:nvPr/>
        </p:nvSpPr>
        <p:spPr bwMode="auto">
          <a:xfrm>
            <a:off x="1275441" y="4545865"/>
            <a:ext cx="1893207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brai*</a:t>
            </a:r>
          </a:p>
        </p:txBody>
      </p:sp>
      <p:sp>
        <p:nvSpPr>
          <p:cNvPr id="21519" name="TextBox 66"/>
          <p:cNvSpPr txBox="1">
            <a:spLocks noChangeArrowheads="1"/>
          </p:cNvSpPr>
          <p:nvPr/>
        </p:nvSpPr>
        <p:spPr bwMode="auto">
          <a:xfrm>
            <a:off x="7570116" y="3524734"/>
            <a:ext cx="2220219" cy="370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atom</a:t>
            </a:r>
          </a:p>
          <a:p>
            <a:r>
              <a:rPr lang="en-US"/>
              <a:t>brave</a:t>
            </a:r>
          </a:p>
          <a:p>
            <a:r>
              <a:rPr lang="en-US"/>
              <a:t>brain</a:t>
            </a:r>
          </a:p>
          <a:p>
            <a:r>
              <a:rPr lang="en-US"/>
              <a:t>brass</a:t>
            </a:r>
          </a:p>
        </p:txBody>
      </p:sp>
      <p:sp>
        <p:nvSpPr>
          <p:cNvPr id="21520" name="Text Box 5"/>
          <p:cNvSpPr txBox="1">
            <a:spLocks noChangeArrowheads="1"/>
          </p:cNvSpPr>
          <p:nvPr/>
        </p:nvSpPr>
        <p:spPr bwMode="auto">
          <a:xfrm>
            <a:off x="13527173" y="7862436"/>
            <a:ext cx="7713711" cy="107195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rgbClr val="000099"/>
                </a:solidFill>
              </a:rPr>
              <a:t>Output the closest one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2295794" y="9139553"/>
            <a:ext cx="18217291" cy="253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7600" b="1" i="1" dirty="0"/>
              <a:t>Your brain fills in missing information:</a:t>
            </a:r>
          </a:p>
          <a:p>
            <a:r>
              <a:rPr lang="en-US" sz="7600" b="1" i="1" dirty="0"/>
              <a:t>   ‘associative memory’</a:t>
            </a: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688194" y="-103142"/>
            <a:ext cx="13431686" cy="1118124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5.1. Associations, Associative memory</a:t>
            </a:r>
            <a:endParaRPr lang="en-US" sz="8000" dirty="0">
              <a:solidFill>
                <a:srgbClr val="FF00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1138092"/>
            <a:ext cx="216074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2910016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</a:t>
            </a:r>
            <a:br>
              <a:rPr lang="en-US" dirty="0" smtClean="0">
                <a:latin typeface="Impact" charset="0"/>
                <a:cs typeface="Impact" charset="0"/>
              </a:rPr>
            </a:br>
            <a:r>
              <a:rPr lang="en-US" dirty="0" smtClean="0">
                <a:latin typeface="Impact" charset="0"/>
                <a:cs typeface="Impact" charset="0"/>
              </a:rPr>
              <a:t>of Neural Networks</a:t>
            </a:r>
            <a:br>
              <a:rPr lang="en-US" dirty="0" smtClean="0">
                <a:latin typeface="Impact" charset="0"/>
                <a:cs typeface="Impact" charset="0"/>
              </a:rPr>
            </a:b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952340" y="5693660"/>
            <a:ext cx="10160829" cy="320427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Week 5 </a:t>
            </a:r>
            <a:endParaRPr lang="en-US" sz="5400" dirty="0">
              <a:latin typeface="Arial Narrow" pitchFamily="34" charset="0"/>
              <a:ea typeface="ＭＳ Ｐゴシック" pitchFamily="34" charset="-128"/>
            </a:endParaRPr>
          </a:p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NETWORKS of NEURONS and</a:t>
            </a:r>
          </a:p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ASSOCIATIVE MEMORY</a:t>
            </a:r>
            <a:endParaRPr lang="en-US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2" y="889793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185359" y="984103"/>
            <a:ext cx="10422104" cy="10852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5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Introduction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          - networks of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neuron</a:t>
            </a:r>
            <a:endParaRPr lang="fr-CH" sz="5400" b="1" dirty="0" smtClean="0"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          -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systems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for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computing</a:t>
            </a:r>
            <a:endParaRPr lang="fr-CH" sz="5400" b="1" dirty="0" smtClean="0"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    - associative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memory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endParaRPr lang="fr-CH" sz="3600" noProof="0" dirty="0" smtClean="0"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5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Classification by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similarity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5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 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Detour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: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Magnetic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Materials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000" b="1" dirty="0" smtClean="0">
                <a:latin typeface="Arial Narrow" pitchFamily="34" charset="0"/>
                <a:cs typeface="ＭＳ Ｐゴシック" charset="0"/>
              </a:rPr>
              <a:t>        </a:t>
            </a:r>
            <a:endParaRPr kumimoji="0" lang="fr-CH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5.4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Hopfield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Model</a:t>
            </a:r>
            <a:endParaRPr kumimoji="0" lang="fr-CH" sz="60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endParaRPr lang="fr-CH" sz="4000" b="1" baseline="0" dirty="0" smtClean="0"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5.5 Learning of Associations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endParaRPr kumimoji="0" lang="fr-CH" sz="28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5.6 Storage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Capacity</a:t>
            </a:r>
            <a:endParaRPr lang="fr-CH" sz="5400" b="1" dirty="0" smtClean="0"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6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</a:t>
            </a:r>
            <a:endParaRPr kumimoji="0" lang="fr-CH" sz="5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529390" y="0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Week </a:t>
            </a:r>
            <a:r>
              <a:rPr lang="en-US" sz="6000" b="1" dirty="0" smtClean="0">
                <a:solidFill>
                  <a:srgbClr val="FF0000"/>
                </a:solidFill>
                <a:latin typeface="Arial Narrow" pitchFamily="34" charset="0"/>
                <a:cs typeface="Arial Narrow" charset="0"/>
              </a:rPr>
              <a:t>5: Networks of Neurons-Introduction</a:t>
            </a:r>
            <a:endParaRPr kumimoji="0" lang="en-US" sz="6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Arial Narrow" charset="0"/>
            </a:endParaRPr>
          </a:p>
        </p:txBody>
      </p:sp>
      <p:grpSp>
        <p:nvGrpSpPr>
          <p:cNvPr id="3" name="Group 10"/>
          <p:cNvGrpSpPr/>
          <p:nvPr/>
        </p:nvGrpSpPr>
        <p:grpSpPr>
          <a:xfrm>
            <a:off x="11193379" y="984103"/>
            <a:ext cx="312822" cy="659981"/>
            <a:chOff x="11381873" y="2275724"/>
            <a:chExt cx="312822" cy="659981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 flipV="1">
            <a:off x="11506201" y="4572000"/>
            <a:ext cx="9765629" cy="151349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482239" y="2816986"/>
            <a:ext cx="6122115" cy="351066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3781306" y="4302269"/>
            <a:ext cx="2520871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12604353" y="2816986"/>
            <a:ext cx="2520871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080373" y="3897192"/>
            <a:ext cx="2382123" cy="107195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rgbClr val="000099"/>
                </a:solidFill>
              </a:rPr>
              <a:t>image</a:t>
            </a:r>
          </a:p>
        </p:txBody>
      </p:sp>
      <p:sp>
        <p:nvSpPr>
          <p:cNvPr id="22536" name="Text Box 33"/>
          <p:cNvSpPr txBox="1">
            <a:spLocks noChangeArrowheads="1"/>
          </p:cNvSpPr>
          <p:nvPr/>
        </p:nvSpPr>
        <p:spPr bwMode="auto">
          <a:xfrm>
            <a:off x="52636" y="-189186"/>
            <a:ext cx="21142066" cy="13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 smtClean="0">
                <a:solidFill>
                  <a:srgbClr val="FF0000"/>
                </a:solidFill>
              </a:rPr>
              <a:t>5.2 Classification </a:t>
            </a:r>
            <a:r>
              <a:rPr lang="en-US" sz="6800" dirty="0">
                <a:solidFill>
                  <a:srgbClr val="FF0000"/>
                </a:solidFill>
              </a:rPr>
              <a:t>by </a:t>
            </a:r>
            <a:r>
              <a:rPr lang="en-US" sz="6800" dirty="0" smtClean="0">
                <a:solidFill>
                  <a:srgbClr val="FF0000"/>
                </a:solidFill>
              </a:rPr>
              <a:t>similarity: </a:t>
            </a:r>
            <a:r>
              <a:rPr lang="en-US" sz="7600" b="1" dirty="0" smtClean="0">
                <a:solidFill>
                  <a:srgbClr val="FF0000"/>
                </a:solidFill>
              </a:rPr>
              <a:t>pattern </a:t>
            </a:r>
            <a:r>
              <a:rPr lang="en-US" sz="7600" b="1" dirty="0">
                <a:solidFill>
                  <a:srgbClr val="FF0000"/>
                </a:solidFill>
              </a:rPr>
              <a:t>recognition</a:t>
            </a:r>
            <a:endParaRPr lang="en-US" sz="6800" b="1" dirty="0">
              <a:solidFill>
                <a:srgbClr val="FF0000"/>
              </a:solidFill>
            </a:endParaRPr>
          </a:p>
        </p:txBody>
      </p:sp>
      <p:sp>
        <p:nvSpPr>
          <p:cNvPr id="22537" name="Text Box 34"/>
          <p:cNvSpPr txBox="1">
            <a:spLocks noChangeArrowheads="1"/>
          </p:cNvSpPr>
          <p:nvPr/>
        </p:nvSpPr>
        <p:spPr bwMode="auto">
          <a:xfrm>
            <a:off x="6624789" y="3205185"/>
            <a:ext cx="5310809" cy="282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Classification:</a:t>
            </a:r>
          </a:p>
          <a:p>
            <a:r>
              <a:rPr lang="en-US"/>
              <a:t>comparison</a:t>
            </a:r>
          </a:p>
          <a:p>
            <a:r>
              <a:rPr lang="en-US"/>
              <a:t>with prototypes</a:t>
            </a:r>
          </a:p>
        </p:txBody>
      </p:sp>
      <p:sp>
        <p:nvSpPr>
          <p:cNvPr id="22538" name="Line 35"/>
          <p:cNvSpPr>
            <a:spLocks noChangeShapeType="1"/>
          </p:cNvSpPr>
          <p:nvPr/>
        </p:nvSpPr>
        <p:spPr bwMode="auto">
          <a:xfrm>
            <a:off x="12604353" y="3492115"/>
            <a:ext cx="2520871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2539" name="Line 36"/>
          <p:cNvSpPr>
            <a:spLocks noChangeShapeType="1"/>
          </p:cNvSpPr>
          <p:nvPr/>
        </p:nvSpPr>
        <p:spPr bwMode="auto">
          <a:xfrm>
            <a:off x="12604353" y="4167243"/>
            <a:ext cx="2520871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2540" name="Line 37"/>
          <p:cNvSpPr>
            <a:spLocks noChangeShapeType="1"/>
          </p:cNvSpPr>
          <p:nvPr/>
        </p:nvSpPr>
        <p:spPr bwMode="auto">
          <a:xfrm>
            <a:off x="12604353" y="4842372"/>
            <a:ext cx="2520871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2541" name="Line 38"/>
          <p:cNvSpPr>
            <a:spLocks noChangeShapeType="1"/>
          </p:cNvSpPr>
          <p:nvPr/>
        </p:nvSpPr>
        <p:spPr bwMode="auto">
          <a:xfrm>
            <a:off x="12604353" y="5517500"/>
            <a:ext cx="2520871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2542" name="Line 39"/>
          <p:cNvSpPr>
            <a:spLocks noChangeShapeType="1"/>
          </p:cNvSpPr>
          <p:nvPr/>
        </p:nvSpPr>
        <p:spPr bwMode="auto">
          <a:xfrm>
            <a:off x="12604353" y="6192629"/>
            <a:ext cx="2520871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2543" name="Text Box 40"/>
          <p:cNvSpPr txBox="1">
            <a:spLocks noChangeArrowheads="1"/>
          </p:cNvSpPr>
          <p:nvPr/>
        </p:nvSpPr>
        <p:spPr bwMode="auto">
          <a:xfrm>
            <a:off x="14945163" y="2124981"/>
            <a:ext cx="87690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22544" name="Text Box 41"/>
          <p:cNvSpPr txBox="1">
            <a:spLocks noChangeArrowheads="1"/>
          </p:cNvSpPr>
          <p:nvPr/>
        </p:nvSpPr>
        <p:spPr bwMode="auto">
          <a:xfrm>
            <a:off x="15087711" y="2935135"/>
            <a:ext cx="87690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22545" name="Text Box 42"/>
          <p:cNvSpPr txBox="1">
            <a:spLocks noChangeArrowheads="1"/>
          </p:cNvSpPr>
          <p:nvPr/>
        </p:nvSpPr>
        <p:spPr bwMode="auto">
          <a:xfrm>
            <a:off x="15087711" y="4302270"/>
            <a:ext cx="836828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22546" name="Text Box 43"/>
          <p:cNvSpPr txBox="1">
            <a:spLocks noChangeArrowheads="1"/>
          </p:cNvSpPr>
          <p:nvPr/>
        </p:nvSpPr>
        <p:spPr bwMode="auto">
          <a:xfrm>
            <a:off x="15125224" y="5677844"/>
            <a:ext cx="836828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Z</a:t>
            </a:r>
          </a:p>
        </p:txBody>
      </p:sp>
      <p:sp>
        <p:nvSpPr>
          <p:cNvPr id="22566" name="Text Box 63"/>
          <p:cNvSpPr txBox="1">
            <a:spLocks noChangeArrowheads="1"/>
          </p:cNvSpPr>
          <p:nvPr/>
        </p:nvSpPr>
        <p:spPr bwMode="auto">
          <a:xfrm>
            <a:off x="10556147" y="10692348"/>
            <a:ext cx="3887342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Prototypes</a:t>
            </a:r>
          </a:p>
        </p:txBody>
      </p:sp>
      <p:sp>
        <p:nvSpPr>
          <p:cNvPr id="22567" name="Text Box 64"/>
          <p:cNvSpPr txBox="1">
            <a:spLocks noChangeArrowheads="1"/>
          </p:cNvSpPr>
          <p:nvPr/>
        </p:nvSpPr>
        <p:spPr bwMode="auto">
          <a:xfrm>
            <a:off x="1042860" y="9975025"/>
            <a:ext cx="4413127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Noisy image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0" y="1138092"/>
            <a:ext cx="216074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6" name="Group 2"/>
          <p:cNvGrpSpPr>
            <a:grpSpLocks/>
          </p:cNvGrpSpPr>
          <p:nvPr/>
        </p:nvGrpSpPr>
        <p:grpSpPr bwMode="auto">
          <a:xfrm>
            <a:off x="9003109" y="6751285"/>
            <a:ext cx="2880995" cy="2700514"/>
            <a:chOff x="432" y="528"/>
            <a:chExt cx="1056" cy="960"/>
          </a:xfrm>
        </p:grpSpPr>
        <p:sp>
          <p:nvSpPr>
            <p:cNvPr id="67" name="Rectangle 3" descr="Dotted grid"/>
            <p:cNvSpPr>
              <a:spLocks noChangeArrowheads="1"/>
            </p:cNvSpPr>
            <p:nvPr/>
          </p:nvSpPr>
          <p:spPr bwMode="auto">
            <a:xfrm>
              <a:off x="432" y="528"/>
              <a:ext cx="1056" cy="960"/>
            </a:xfrm>
            <a:prstGeom prst="rect">
              <a:avLst/>
            </a:prstGeom>
            <a:pattFill prst="dotGrid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Rectangle 4"/>
            <p:cNvSpPr>
              <a:spLocks noChangeArrowheads="1"/>
            </p:cNvSpPr>
            <p:nvPr/>
          </p:nvSpPr>
          <p:spPr bwMode="auto">
            <a:xfrm>
              <a:off x="912" y="1008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Rectangle 5"/>
            <p:cNvSpPr>
              <a:spLocks noChangeArrowheads="1"/>
            </p:cNvSpPr>
            <p:nvPr/>
          </p:nvSpPr>
          <p:spPr bwMode="auto">
            <a:xfrm>
              <a:off x="912" y="1200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Rectangle 6"/>
            <p:cNvSpPr>
              <a:spLocks noChangeArrowheads="1"/>
            </p:cNvSpPr>
            <p:nvPr/>
          </p:nvSpPr>
          <p:spPr bwMode="auto">
            <a:xfrm>
              <a:off x="912" y="816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Rectangle 7"/>
            <p:cNvSpPr>
              <a:spLocks noChangeArrowheads="1"/>
            </p:cNvSpPr>
            <p:nvPr/>
          </p:nvSpPr>
          <p:spPr bwMode="auto">
            <a:xfrm>
              <a:off x="912" y="1104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Rectangle 8"/>
            <p:cNvSpPr>
              <a:spLocks noChangeArrowheads="1"/>
            </p:cNvSpPr>
            <p:nvPr/>
          </p:nvSpPr>
          <p:spPr bwMode="auto">
            <a:xfrm>
              <a:off x="912" y="912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Rectangle 9"/>
            <p:cNvSpPr>
              <a:spLocks noChangeArrowheads="1"/>
            </p:cNvSpPr>
            <p:nvPr/>
          </p:nvSpPr>
          <p:spPr bwMode="auto">
            <a:xfrm>
              <a:off x="816" y="720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Rectangle 10"/>
            <p:cNvSpPr>
              <a:spLocks noChangeArrowheads="1"/>
            </p:cNvSpPr>
            <p:nvPr/>
          </p:nvSpPr>
          <p:spPr bwMode="auto">
            <a:xfrm>
              <a:off x="720" y="720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Rectangle 11"/>
            <p:cNvSpPr>
              <a:spLocks noChangeArrowheads="1"/>
            </p:cNvSpPr>
            <p:nvPr/>
          </p:nvSpPr>
          <p:spPr bwMode="auto">
            <a:xfrm>
              <a:off x="1008" y="720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Rectangle 12"/>
            <p:cNvSpPr>
              <a:spLocks noChangeArrowheads="1"/>
            </p:cNvSpPr>
            <p:nvPr/>
          </p:nvSpPr>
          <p:spPr bwMode="auto">
            <a:xfrm>
              <a:off x="912" y="720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Rectangle 13"/>
            <p:cNvSpPr>
              <a:spLocks noChangeArrowheads="1"/>
            </p:cNvSpPr>
            <p:nvPr/>
          </p:nvSpPr>
          <p:spPr bwMode="auto">
            <a:xfrm>
              <a:off x="1104" y="720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8" name="Group 31"/>
          <p:cNvGrpSpPr>
            <a:grpSpLocks/>
          </p:cNvGrpSpPr>
          <p:nvPr/>
        </p:nvGrpSpPr>
        <p:grpSpPr bwMode="auto">
          <a:xfrm>
            <a:off x="14317365" y="6751285"/>
            <a:ext cx="2898580" cy="2700514"/>
            <a:chOff x="2160" y="2160"/>
            <a:chExt cx="1056" cy="960"/>
          </a:xfrm>
        </p:grpSpPr>
        <p:sp>
          <p:nvSpPr>
            <p:cNvPr id="79" name="Rectangle 32" descr="Dotted grid"/>
            <p:cNvSpPr>
              <a:spLocks noChangeArrowheads="1"/>
            </p:cNvSpPr>
            <p:nvPr/>
          </p:nvSpPr>
          <p:spPr bwMode="auto">
            <a:xfrm>
              <a:off x="2160" y="2160"/>
              <a:ext cx="1056" cy="960"/>
            </a:xfrm>
            <a:prstGeom prst="rect">
              <a:avLst/>
            </a:prstGeom>
            <a:pattFill prst="dotGrid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Rectangle 33"/>
            <p:cNvSpPr>
              <a:spLocks noChangeArrowheads="1"/>
            </p:cNvSpPr>
            <p:nvPr/>
          </p:nvSpPr>
          <p:spPr bwMode="auto">
            <a:xfrm>
              <a:off x="2400" y="2592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Rectangle 34"/>
            <p:cNvSpPr>
              <a:spLocks noChangeArrowheads="1"/>
            </p:cNvSpPr>
            <p:nvPr/>
          </p:nvSpPr>
          <p:spPr bwMode="auto">
            <a:xfrm>
              <a:off x="2400" y="2784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Rectangle 35"/>
            <p:cNvSpPr>
              <a:spLocks noChangeArrowheads="1"/>
            </p:cNvSpPr>
            <p:nvPr/>
          </p:nvSpPr>
          <p:spPr bwMode="auto">
            <a:xfrm>
              <a:off x="2496" y="2400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Rectangle 36"/>
            <p:cNvSpPr>
              <a:spLocks noChangeArrowheads="1"/>
            </p:cNvSpPr>
            <p:nvPr/>
          </p:nvSpPr>
          <p:spPr bwMode="auto">
            <a:xfrm>
              <a:off x="2400" y="2688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Rectangle 37"/>
            <p:cNvSpPr>
              <a:spLocks noChangeArrowheads="1"/>
            </p:cNvSpPr>
            <p:nvPr/>
          </p:nvSpPr>
          <p:spPr bwMode="auto">
            <a:xfrm>
              <a:off x="2784" y="2688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Rectangle 38"/>
            <p:cNvSpPr>
              <a:spLocks noChangeArrowheads="1"/>
            </p:cNvSpPr>
            <p:nvPr/>
          </p:nvSpPr>
          <p:spPr bwMode="auto">
            <a:xfrm>
              <a:off x="2592" y="2352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Rectangle 39"/>
            <p:cNvSpPr>
              <a:spLocks noChangeArrowheads="1"/>
            </p:cNvSpPr>
            <p:nvPr/>
          </p:nvSpPr>
          <p:spPr bwMode="auto">
            <a:xfrm>
              <a:off x="2448" y="2496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Rectangle 40"/>
            <p:cNvSpPr>
              <a:spLocks noChangeArrowheads="1"/>
            </p:cNvSpPr>
            <p:nvPr/>
          </p:nvSpPr>
          <p:spPr bwMode="auto">
            <a:xfrm>
              <a:off x="2640" y="2352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41"/>
            <p:cNvSpPr>
              <a:spLocks noChangeArrowheads="1"/>
            </p:cNvSpPr>
            <p:nvPr/>
          </p:nvSpPr>
          <p:spPr bwMode="auto">
            <a:xfrm>
              <a:off x="2736" y="2496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Rectangle 42"/>
            <p:cNvSpPr>
              <a:spLocks noChangeArrowheads="1"/>
            </p:cNvSpPr>
            <p:nvPr/>
          </p:nvSpPr>
          <p:spPr bwMode="auto">
            <a:xfrm>
              <a:off x="2688" y="2400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Rectangle 43"/>
            <p:cNvSpPr>
              <a:spLocks noChangeArrowheads="1"/>
            </p:cNvSpPr>
            <p:nvPr/>
          </p:nvSpPr>
          <p:spPr bwMode="auto">
            <a:xfrm>
              <a:off x="2784" y="2592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Rectangle 44"/>
            <p:cNvSpPr>
              <a:spLocks noChangeArrowheads="1"/>
            </p:cNvSpPr>
            <p:nvPr/>
          </p:nvSpPr>
          <p:spPr bwMode="auto">
            <a:xfrm>
              <a:off x="2400" y="2880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Rectangle 45"/>
            <p:cNvSpPr>
              <a:spLocks noChangeArrowheads="1"/>
            </p:cNvSpPr>
            <p:nvPr/>
          </p:nvSpPr>
          <p:spPr bwMode="auto">
            <a:xfrm>
              <a:off x="2784" y="2784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46"/>
            <p:cNvSpPr>
              <a:spLocks noChangeArrowheads="1"/>
            </p:cNvSpPr>
            <p:nvPr/>
          </p:nvSpPr>
          <p:spPr bwMode="auto">
            <a:xfrm>
              <a:off x="2784" y="2880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Rectangle 47"/>
            <p:cNvSpPr>
              <a:spLocks noChangeArrowheads="1"/>
            </p:cNvSpPr>
            <p:nvPr/>
          </p:nvSpPr>
          <p:spPr bwMode="auto">
            <a:xfrm>
              <a:off x="2496" y="2736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Rectangle 48"/>
            <p:cNvSpPr>
              <a:spLocks noChangeArrowheads="1"/>
            </p:cNvSpPr>
            <p:nvPr/>
          </p:nvSpPr>
          <p:spPr bwMode="auto">
            <a:xfrm>
              <a:off x="2592" y="2736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Rectangle 49"/>
            <p:cNvSpPr>
              <a:spLocks noChangeArrowheads="1"/>
            </p:cNvSpPr>
            <p:nvPr/>
          </p:nvSpPr>
          <p:spPr bwMode="auto">
            <a:xfrm>
              <a:off x="2688" y="2736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7" name="Group 18"/>
          <p:cNvGrpSpPr>
            <a:grpSpLocks/>
          </p:cNvGrpSpPr>
          <p:nvPr/>
        </p:nvGrpSpPr>
        <p:grpSpPr bwMode="auto">
          <a:xfrm>
            <a:off x="937825" y="6143294"/>
            <a:ext cx="2946472" cy="2700514"/>
            <a:chOff x="3648" y="528"/>
            <a:chExt cx="1056" cy="960"/>
          </a:xfrm>
        </p:grpSpPr>
        <p:sp>
          <p:nvSpPr>
            <p:cNvPr id="98" name="Rectangle 19" descr="Dotted grid"/>
            <p:cNvSpPr>
              <a:spLocks noChangeArrowheads="1"/>
            </p:cNvSpPr>
            <p:nvPr/>
          </p:nvSpPr>
          <p:spPr bwMode="auto">
            <a:xfrm>
              <a:off x="3648" y="528"/>
              <a:ext cx="1056" cy="960"/>
            </a:xfrm>
            <a:prstGeom prst="rect">
              <a:avLst/>
            </a:prstGeom>
            <a:pattFill prst="dotGrid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Rectangle 20"/>
            <p:cNvSpPr>
              <a:spLocks noChangeArrowheads="1"/>
            </p:cNvSpPr>
            <p:nvPr/>
          </p:nvSpPr>
          <p:spPr bwMode="auto">
            <a:xfrm>
              <a:off x="4128" y="1008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Rectangle 21"/>
            <p:cNvSpPr>
              <a:spLocks noChangeArrowheads="1"/>
            </p:cNvSpPr>
            <p:nvPr/>
          </p:nvSpPr>
          <p:spPr bwMode="auto">
            <a:xfrm>
              <a:off x="4128" y="1200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Rectangle 22"/>
            <p:cNvSpPr>
              <a:spLocks noChangeArrowheads="1"/>
            </p:cNvSpPr>
            <p:nvPr/>
          </p:nvSpPr>
          <p:spPr bwMode="auto">
            <a:xfrm>
              <a:off x="4128" y="816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Rectangle 23"/>
            <p:cNvSpPr>
              <a:spLocks noChangeArrowheads="1"/>
            </p:cNvSpPr>
            <p:nvPr/>
          </p:nvSpPr>
          <p:spPr bwMode="auto">
            <a:xfrm>
              <a:off x="4128" y="1104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Rectangle 24"/>
            <p:cNvSpPr>
              <a:spLocks noChangeArrowheads="1"/>
            </p:cNvSpPr>
            <p:nvPr/>
          </p:nvSpPr>
          <p:spPr bwMode="auto">
            <a:xfrm>
              <a:off x="3744" y="1200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Rectangle 25"/>
            <p:cNvSpPr>
              <a:spLocks noChangeArrowheads="1"/>
            </p:cNvSpPr>
            <p:nvPr/>
          </p:nvSpPr>
          <p:spPr bwMode="auto">
            <a:xfrm>
              <a:off x="4032" y="720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Rectangle 26"/>
            <p:cNvSpPr>
              <a:spLocks noChangeArrowheads="1"/>
            </p:cNvSpPr>
            <p:nvPr/>
          </p:nvSpPr>
          <p:spPr bwMode="auto">
            <a:xfrm>
              <a:off x="3936" y="720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Rectangle 27"/>
            <p:cNvSpPr>
              <a:spLocks noChangeArrowheads="1"/>
            </p:cNvSpPr>
            <p:nvPr/>
          </p:nvSpPr>
          <p:spPr bwMode="auto">
            <a:xfrm>
              <a:off x="4224" y="720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Rectangle 28"/>
            <p:cNvSpPr>
              <a:spLocks noChangeArrowheads="1"/>
            </p:cNvSpPr>
            <p:nvPr/>
          </p:nvSpPr>
          <p:spPr bwMode="auto">
            <a:xfrm>
              <a:off x="4512" y="912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Rectangle 29"/>
            <p:cNvSpPr>
              <a:spLocks noChangeArrowheads="1"/>
            </p:cNvSpPr>
            <p:nvPr/>
          </p:nvSpPr>
          <p:spPr bwMode="auto">
            <a:xfrm>
              <a:off x="4320" y="720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Rectangle 30"/>
            <p:cNvSpPr>
              <a:spLocks noChangeArrowheads="1"/>
            </p:cNvSpPr>
            <p:nvPr/>
          </p:nvSpPr>
          <p:spPr bwMode="auto">
            <a:xfrm>
              <a:off x="4608" y="1008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Rectangle 31"/>
            <p:cNvSpPr>
              <a:spLocks noChangeArrowheads="1"/>
            </p:cNvSpPr>
            <p:nvPr/>
          </p:nvSpPr>
          <p:spPr bwMode="auto">
            <a:xfrm>
              <a:off x="4464" y="1296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Rectangle 32"/>
            <p:cNvSpPr>
              <a:spLocks noChangeArrowheads="1"/>
            </p:cNvSpPr>
            <p:nvPr/>
          </p:nvSpPr>
          <p:spPr bwMode="auto">
            <a:xfrm>
              <a:off x="4368" y="1296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70652</TotalTime>
  <Words>2219</Words>
  <Application>Microsoft Office PowerPoint</Application>
  <PresentationFormat>Custom</PresentationFormat>
  <Paragraphs>558</Paragraphs>
  <Slides>46</Slides>
  <Notes>40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6" baseType="lpstr">
      <vt:lpstr>ＭＳ Ｐゴシック</vt:lpstr>
      <vt:lpstr>Arial</vt:lpstr>
      <vt:lpstr>Arial Narrow</vt:lpstr>
      <vt:lpstr>Calibri</vt:lpstr>
      <vt:lpstr>HelveticaNeueLT Pro 55 Roman</vt:lpstr>
      <vt:lpstr>Impact</vt:lpstr>
      <vt:lpstr>Verdana</vt:lpstr>
      <vt:lpstr>Wingdings</vt:lpstr>
      <vt:lpstr>Thème Office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Biological Modeling of Neural Networks </vt:lpstr>
      <vt:lpstr>PowerPoint Presentation</vt:lpstr>
      <vt:lpstr>PowerPoint Presentation</vt:lpstr>
      <vt:lpstr>PowerPoint Presentation</vt:lpstr>
      <vt:lpstr>PowerPoint Presentation</vt:lpstr>
      <vt:lpstr>Biological Modeling of Neural Networks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Biological Modeling of Neural Networks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Biological Modeling of Neural Networks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Biological Modeling of Neural Networks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EPFL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Wulfram Gerstner</dc:creator>
  <cp:lastModifiedBy>Wulfram Gerstner</cp:lastModifiedBy>
  <cp:revision>1225</cp:revision>
  <cp:lastPrinted>2013-05-07T08:05:56Z</cp:lastPrinted>
  <dcterms:created xsi:type="dcterms:W3CDTF">2011-05-09T14:50:50Z</dcterms:created>
  <dcterms:modified xsi:type="dcterms:W3CDTF">2019-03-25T12:47:00Z</dcterms:modified>
</cp:coreProperties>
</file>