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507" r:id="rId2"/>
    <p:sldId id="508" r:id="rId3"/>
    <p:sldId id="509" r:id="rId4"/>
    <p:sldId id="510" r:id="rId5"/>
    <p:sldId id="615" r:id="rId6"/>
    <p:sldId id="544" r:id="rId7"/>
    <p:sldId id="543" r:id="rId8"/>
    <p:sldId id="557" r:id="rId9"/>
    <p:sldId id="601" r:id="rId10"/>
    <p:sldId id="600" r:id="rId11"/>
    <p:sldId id="518" r:id="rId12"/>
    <p:sldId id="519" r:id="rId13"/>
    <p:sldId id="520" r:id="rId14"/>
    <p:sldId id="521" r:id="rId15"/>
    <p:sldId id="522" r:id="rId16"/>
    <p:sldId id="523" r:id="rId17"/>
    <p:sldId id="571" r:id="rId18"/>
    <p:sldId id="524" r:id="rId19"/>
    <p:sldId id="584" r:id="rId20"/>
    <p:sldId id="602" r:id="rId21"/>
    <p:sldId id="577" r:id="rId22"/>
    <p:sldId id="583" r:id="rId23"/>
    <p:sldId id="558" r:id="rId24"/>
    <p:sldId id="559" r:id="rId25"/>
    <p:sldId id="605" r:id="rId26"/>
    <p:sldId id="613" r:id="rId27"/>
    <p:sldId id="582" r:id="rId28"/>
    <p:sldId id="603" r:id="rId29"/>
    <p:sldId id="515" r:id="rId30"/>
    <p:sldId id="563" r:id="rId31"/>
    <p:sldId id="616" r:id="rId32"/>
    <p:sldId id="592" r:id="rId33"/>
    <p:sldId id="514" r:id="rId34"/>
    <p:sldId id="564" r:id="rId35"/>
    <p:sldId id="617" r:id="rId36"/>
    <p:sldId id="533" r:id="rId37"/>
    <p:sldId id="534" r:id="rId38"/>
    <p:sldId id="535" r:id="rId39"/>
    <p:sldId id="614" r:id="rId40"/>
    <p:sldId id="618" r:id="rId41"/>
    <p:sldId id="585" r:id="rId42"/>
    <p:sldId id="536" r:id="rId43"/>
    <p:sldId id="537" r:id="rId44"/>
    <p:sldId id="606" r:id="rId45"/>
    <p:sldId id="538" r:id="rId46"/>
    <p:sldId id="595" r:id="rId47"/>
    <p:sldId id="608" r:id="rId48"/>
    <p:sldId id="588" r:id="rId49"/>
    <p:sldId id="604" r:id="rId50"/>
    <p:sldId id="532" r:id="rId51"/>
    <p:sldId id="619" r:id="rId52"/>
    <p:sldId id="578" r:id="rId53"/>
    <p:sldId id="579" r:id="rId54"/>
    <p:sldId id="589" r:id="rId55"/>
    <p:sldId id="620" r:id="rId56"/>
    <p:sldId id="622" r:id="rId57"/>
    <p:sldId id="621" r:id="rId58"/>
    <p:sldId id="580" r:id="rId59"/>
    <p:sldId id="590" r:id="rId60"/>
    <p:sldId id="612" r:id="rId61"/>
    <p:sldId id="610" r:id="rId62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0FE"/>
    <a:srgbClr val="87D4F7"/>
    <a:srgbClr val="0076FF"/>
    <a:srgbClr val="C30000"/>
    <a:srgbClr val="29ABE2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4" autoAdjust="0"/>
    <p:restoredTop sz="84108" autoAdjust="0"/>
  </p:normalViewPr>
  <p:slideViewPr>
    <p:cSldViewPr snapToGrid="0" snapToObjects="1">
      <p:cViewPr varScale="1">
        <p:scale>
          <a:sx n="42" d="100"/>
          <a:sy n="42" d="100"/>
        </p:scale>
        <p:origin x="130" y="360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20587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14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4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2016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became</a:t>
            </a:r>
            <a:r>
              <a:rPr lang="fr-FR" baseline="0" dirty="0" smtClean="0">
                <a:ea typeface="ＭＳ Ｐゴシック" pitchFamily="34" charset="-128"/>
              </a:rPr>
              <a:t> lecture 7. The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only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looking</a:t>
            </a:r>
            <a:r>
              <a:rPr lang="fr-FR" baseline="0" dirty="0" smtClean="0">
                <a:ea typeface="ＭＳ Ｐゴシック" pitchFamily="34" charset="-128"/>
              </a:rPr>
              <a:t> at </a:t>
            </a:r>
            <a:r>
              <a:rPr lang="fr-FR" baseline="0" dirty="0" err="1" smtClean="0">
                <a:ea typeface="ＭＳ Ｐゴシック" pitchFamily="34" charset="-128"/>
              </a:rPr>
              <a:t>mean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current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now</a:t>
            </a:r>
            <a:r>
              <a:rPr lang="fr-FR" baseline="0" dirty="0" smtClean="0">
                <a:ea typeface="ＭＳ Ｐゴシック" pitchFamily="34" charset="-128"/>
              </a:rPr>
              <a:t>, no fluctuations. The </a:t>
            </a:r>
            <a:r>
              <a:rPr lang="fr-FR" baseline="0" dirty="0" err="1" smtClean="0">
                <a:ea typeface="ＭＳ Ｐゴシック" pitchFamily="34" charset="-128"/>
              </a:rPr>
              <a:t>old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r>
              <a:rPr lang="fr-FR" baseline="0" dirty="0" smtClean="0">
                <a:ea typeface="ＭＳ Ｐゴシック" pitchFamily="34" charset="-128"/>
              </a:rPr>
              <a:t> 2 and 3 have been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smtClean="0">
                <a:ea typeface="ＭＳ Ｐゴシック" pitchFamily="34" charset="-128"/>
              </a:rPr>
              <a:t>IN 2015 </a:t>
            </a:r>
            <a:r>
              <a:rPr lang="fr-FR" dirty="0" err="1" smtClean="0">
                <a:ea typeface="ＭＳ Ｐゴシック" pitchFamily="34" charset="-128"/>
              </a:rPr>
              <a:t>this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was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given</a:t>
            </a:r>
            <a:r>
              <a:rPr lang="fr-FR" dirty="0" smtClean="0">
                <a:ea typeface="ＭＳ Ｐゴシック" pitchFamily="34" charset="-128"/>
              </a:rPr>
              <a:t> as lecture 10.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dirty="0" smtClean="0">
                <a:ea typeface="ＭＳ Ｐゴシック" pitchFamily="34" charset="-128"/>
              </a:rPr>
              <a:t>1st lecture:</a:t>
            </a:r>
            <a:r>
              <a:rPr lang="fr-FR" baseline="0" dirty="0" smtClean="0">
                <a:ea typeface="ＭＳ Ｐゴシック" pitchFamily="34" charset="-128"/>
              </a:rPr>
              <a:t>  25 minutes to arrive at Quiz 2, </a:t>
            </a:r>
            <a:r>
              <a:rPr lang="fr-FR" dirty="0" smtClean="0">
                <a:ea typeface="ＭＳ Ｐゴシック" pitchFamily="34" charset="-128"/>
              </a:rPr>
              <a:t>45 minutes to arrive</a:t>
            </a:r>
            <a:r>
              <a:rPr lang="fr-FR" baseline="0" dirty="0" smtClean="0">
                <a:ea typeface="ＭＳ Ｐゴシック" pitchFamily="34" charset="-128"/>
              </a:rPr>
              <a:t> at</a:t>
            </a:r>
            <a:r>
              <a:rPr lang="fr-FR" dirty="0" smtClean="0">
                <a:ea typeface="ＭＳ Ｐゴシック" pitchFamily="34" charset="-128"/>
              </a:rPr>
              <a:t> slide 30: 1st lecture </a:t>
            </a:r>
            <a:r>
              <a:rPr lang="fr-FR" dirty="0" err="1" smtClean="0">
                <a:ea typeface="ＭＳ Ｐゴシック" pitchFamily="34" charset="-128"/>
              </a:rPr>
              <a:t>finished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with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asynchrounous</a:t>
            </a:r>
            <a:r>
              <a:rPr lang="fr-FR" baseline="0" dirty="0" smtClean="0">
                <a:ea typeface="ＭＳ Ｐゴシック" pitchFamily="34" charset="-128"/>
              </a:rPr>
              <a:t> state on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dirty="0" smtClean="0">
                <a:ea typeface="ＭＳ Ｐゴシック" pitchFamily="34" charset="-128"/>
              </a:rPr>
              <a:t>2</a:t>
            </a:r>
            <a:r>
              <a:rPr lang="fr-FR" baseline="30000" dirty="0" smtClean="0">
                <a:ea typeface="ＭＳ Ｐゴシック" pitchFamily="34" charset="-128"/>
              </a:rPr>
              <a:t>nd</a:t>
            </a:r>
            <a:r>
              <a:rPr lang="fr-FR" dirty="0" smtClean="0">
                <a:ea typeface="ＭＳ Ｐゴシック" pitchFamily="34" charset="-128"/>
              </a:rPr>
              <a:t> lecture: 30 minutes, to</a:t>
            </a:r>
            <a:r>
              <a:rPr lang="fr-FR" baseline="0" dirty="0" smtClean="0">
                <a:ea typeface="ＭＳ Ｐゴシック" pitchFamily="34" charset="-128"/>
              </a:rPr>
              <a:t> arrive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(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10:45 – 11:15)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3rd lecture: 15 minutes to </a:t>
            </a:r>
            <a:r>
              <a:rPr lang="fr-FR" baseline="0" dirty="0" err="1" smtClean="0">
                <a:ea typeface="ＭＳ Ｐゴシック" pitchFamily="34" charset="-128"/>
              </a:rPr>
              <a:t>explain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;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noise-</a:t>
            </a:r>
            <a:r>
              <a:rPr lang="fr-FR" baseline="0" dirty="0" err="1" smtClean="0">
                <a:ea typeface="ＭＳ Ｐゴシック" pitchFamily="34" charset="-128"/>
              </a:rPr>
              <a:t>dependent</a:t>
            </a:r>
            <a:r>
              <a:rPr lang="fr-FR" baseline="0" dirty="0" smtClean="0">
                <a:ea typeface="ＭＳ Ｐゴシック" pitchFamily="34" charset="-128"/>
              </a:rPr>
              <a:t> gain </a:t>
            </a:r>
            <a:r>
              <a:rPr lang="fr-FR" baseline="0" dirty="0" err="1" smtClean="0">
                <a:ea typeface="ＭＳ Ｐゴシック" pitchFamily="34" charset="-128"/>
              </a:rPr>
              <a:t>function</a:t>
            </a:r>
            <a:r>
              <a:rPr lang="fr-FR" baseline="0" dirty="0" smtClean="0">
                <a:ea typeface="ＭＳ Ｐゴシック" pitchFamily="34" charset="-128"/>
              </a:rPr>
              <a:t> and </a:t>
            </a:r>
            <a:r>
              <a:rPr lang="fr-FR" baseline="0" dirty="0" err="1" smtClean="0">
                <a:ea typeface="ＭＳ Ｐゴシック" pitchFamily="34" charset="-128"/>
              </a:rPr>
              <a:t>random</a:t>
            </a:r>
            <a:r>
              <a:rPr lang="fr-FR" baseline="0" dirty="0" smtClean="0">
                <a:ea typeface="ＭＳ Ｐゴシック" pitchFamily="34" charset="-128"/>
              </a:rPr>
              <a:t> networks.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2015&gt; Lecture 10:</a:t>
            </a:r>
          </a:p>
          <a:p>
            <a:r>
              <a:rPr lang="fr-FR" dirty="0" smtClean="0">
                <a:ea typeface="ＭＳ Ｐゴシック" pitchFamily="34" charset="-128"/>
              </a:rPr>
              <a:t>1st lecture:</a:t>
            </a:r>
            <a:r>
              <a:rPr lang="fr-FR" baseline="0" dirty="0" smtClean="0">
                <a:ea typeface="ＭＳ Ｐゴシック" pitchFamily="34" charset="-128"/>
              </a:rPr>
              <a:t>  </a:t>
            </a:r>
            <a:r>
              <a:rPr lang="fr-FR" dirty="0" smtClean="0">
                <a:ea typeface="ＭＳ Ｐゴシック" pitchFamily="34" charset="-128"/>
              </a:rPr>
              <a:t>45 minutes to arrive</a:t>
            </a:r>
            <a:r>
              <a:rPr lang="fr-FR" baseline="0" dirty="0" smtClean="0">
                <a:ea typeface="ＭＳ Ｐゴシック" pitchFamily="34" charset="-128"/>
              </a:rPr>
              <a:t> at</a:t>
            </a:r>
            <a:r>
              <a:rPr lang="fr-FR" dirty="0" smtClean="0">
                <a:ea typeface="ＭＳ Ｐゴシック" pitchFamily="34" charset="-128"/>
              </a:rPr>
              <a:t> slide 32: 1st lecture </a:t>
            </a:r>
            <a:r>
              <a:rPr lang="fr-FR" dirty="0" err="1" smtClean="0">
                <a:ea typeface="ＭＳ Ｐゴシック" pitchFamily="34" charset="-128"/>
              </a:rPr>
              <a:t>finished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with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asynchrounous</a:t>
            </a:r>
            <a:r>
              <a:rPr lang="fr-FR" baseline="0" dirty="0" smtClean="0">
                <a:ea typeface="ＭＳ Ｐゴシック" pitchFamily="34" charset="-128"/>
              </a:rPr>
              <a:t> state on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dirty="0" smtClean="0">
                <a:ea typeface="ＭＳ Ｐゴシック" pitchFamily="34" charset="-128"/>
              </a:rPr>
              <a:t>2</a:t>
            </a:r>
            <a:r>
              <a:rPr lang="fr-FR" baseline="30000" dirty="0" smtClean="0">
                <a:ea typeface="ＭＳ Ｐゴシック" pitchFamily="34" charset="-128"/>
              </a:rPr>
              <a:t>nd</a:t>
            </a:r>
            <a:r>
              <a:rPr lang="fr-FR" dirty="0" smtClean="0">
                <a:ea typeface="ＭＳ Ｐゴシック" pitchFamily="34" charset="-128"/>
              </a:rPr>
              <a:t> lecture: 30 minutes, to</a:t>
            </a:r>
            <a:r>
              <a:rPr lang="fr-FR" baseline="0" dirty="0" smtClean="0">
                <a:ea typeface="ＭＳ Ｐゴシック" pitchFamily="34" charset="-128"/>
              </a:rPr>
              <a:t> arrive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(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10:45 – 11:15)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3rd lecture: 15 minutes to </a:t>
            </a:r>
            <a:r>
              <a:rPr lang="fr-FR" baseline="0" dirty="0" err="1" smtClean="0">
                <a:ea typeface="ＭＳ Ｐゴシック" pitchFamily="34" charset="-128"/>
              </a:rPr>
              <a:t>explain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;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noise-</a:t>
            </a:r>
            <a:r>
              <a:rPr lang="fr-FR" baseline="0" dirty="0" err="1" smtClean="0">
                <a:ea typeface="ＭＳ Ｐゴシック" pitchFamily="34" charset="-128"/>
              </a:rPr>
              <a:t>dependent</a:t>
            </a:r>
            <a:r>
              <a:rPr lang="fr-FR" baseline="0" dirty="0" smtClean="0">
                <a:ea typeface="ＭＳ Ｐゴシック" pitchFamily="34" charset="-128"/>
              </a:rPr>
              <a:t> gain </a:t>
            </a:r>
            <a:r>
              <a:rPr lang="fr-FR" baseline="0" dirty="0" err="1" smtClean="0">
                <a:ea typeface="ＭＳ Ｐゴシック" pitchFamily="34" charset="-128"/>
              </a:rPr>
              <a:t>function</a:t>
            </a:r>
            <a:r>
              <a:rPr lang="fr-FR" baseline="0" dirty="0" smtClean="0">
                <a:ea typeface="ＭＳ Ｐゴシック" pitchFamily="34" charset="-128"/>
              </a:rPr>
              <a:t> and </a:t>
            </a:r>
            <a:r>
              <a:rPr lang="fr-FR" baseline="0" dirty="0" err="1" smtClean="0">
                <a:ea typeface="ＭＳ Ｐゴシック" pitchFamily="34" charset="-128"/>
              </a:rPr>
              <a:t>random</a:t>
            </a:r>
            <a:r>
              <a:rPr lang="fr-FR" baseline="0" dirty="0" smtClean="0">
                <a:ea typeface="ＭＳ Ｐゴシック" pitchFamily="34" charset="-128"/>
              </a:rPr>
              <a:t> networks.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In 2015 I </a:t>
            </a:r>
            <a:r>
              <a:rPr lang="fr-FR" baseline="0" dirty="0" err="1" smtClean="0">
                <a:ea typeface="ＭＳ Ｐゴシック" pitchFamily="34" charset="-128"/>
              </a:rPr>
              <a:t>removed</a:t>
            </a:r>
            <a:r>
              <a:rPr lang="fr-FR" baseline="0" dirty="0" smtClean="0">
                <a:ea typeface="ＭＳ Ｐゴシック" pitchFamily="34" charset="-128"/>
              </a:rPr>
              <a:t> the gain </a:t>
            </a:r>
            <a:r>
              <a:rPr lang="fr-FR" baseline="0" dirty="0" err="1" smtClean="0">
                <a:ea typeface="ＭＳ Ｐゴシック" pitchFamily="34" charset="-128"/>
              </a:rPr>
              <a:t>function</a:t>
            </a:r>
            <a:r>
              <a:rPr lang="fr-FR" baseline="0" dirty="0" smtClean="0">
                <a:ea typeface="ＭＳ Ｐゴシック" pitchFamily="34" charset="-128"/>
              </a:rPr>
              <a:t> of </a:t>
            </a:r>
            <a:r>
              <a:rPr lang="fr-FR" baseline="0" dirty="0" err="1" smtClean="0">
                <a:ea typeface="ＭＳ Ｐゴシック" pitchFamily="34" charset="-128"/>
              </a:rPr>
              <a:t>renewal</a:t>
            </a:r>
            <a:r>
              <a:rPr lang="fr-FR" baseline="0" dirty="0" smtClean="0">
                <a:ea typeface="ＭＳ Ｐゴシック" pitchFamily="34" charset="-128"/>
              </a:rPr>
              <a:t> model/SRM (</a:t>
            </a:r>
            <a:r>
              <a:rPr lang="fr-FR" baseline="0" dirty="0" err="1" smtClean="0">
                <a:ea typeface="ＭＳ Ｐゴシック" pitchFamily="34" charset="-128"/>
              </a:rPr>
              <a:t>too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technical</a:t>
            </a:r>
            <a:r>
              <a:rPr lang="fr-FR" baseline="0" dirty="0" smtClean="0">
                <a:ea typeface="ＭＳ Ｐゴシック" pitchFamily="34" charset="-128"/>
              </a:rPr>
              <a:t>/</a:t>
            </a:r>
            <a:r>
              <a:rPr lang="fr-FR" baseline="0" dirty="0" err="1" smtClean="0">
                <a:ea typeface="ＭＳ Ｐゴシック" pitchFamily="34" charset="-128"/>
              </a:rPr>
              <a:t>cuts</a:t>
            </a:r>
            <a:r>
              <a:rPr lang="fr-FR" baseline="0" dirty="0" smtClean="0">
                <a:ea typeface="ＭＳ Ｐゴシック" pitchFamily="34" charset="-128"/>
              </a:rPr>
              <a:t> main flow of </a:t>
            </a:r>
            <a:r>
              <a:rPr lang="fr-FR" baseline="0" dirty="0" err="1" smtClean="0">
                <a:ea typeface="ＭＳ Ｐゴシック" pitchFamily="34" charset="-128"/>
              </a:rPr>
              <a:t>reasoning</a:t>
            </a:r>
            <a:r>
              <a:rPr lang="fr-FR" baseline="0" dirty="0" smtClean="0">
                <a:ea typeface="ＭＳ Ｐゴシック" pitchFamily="34" charset="-128"/>
              </a:rPr>
              <a:t>)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71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DD4F2-2293-45DC-9DE3-B55E5118E587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9326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82019-D44A-4CC1-A568-FFFCAD1C1148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42919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47BE-85B3-4692-81FA-145CEE1C45C8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88469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FDA0-1DC7-409C-AD11-85B2F22C78D9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50526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6FC57-1E71-452E-BEF3-CC6FAF4B655F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09005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06111-9E74-44B1-8782-A9E85C3994DC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021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2881-8B19-4D43-9604-71E93E24AE55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68518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1B144-EAC0-4035-A626-A27CC2C2A08D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26622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324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25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21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545C1-A73D-489B-9624-2C523470E1C2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3231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11521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19194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28692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90342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77068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43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A6509-D268-4542-9135-C739BA273DC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05266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4348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11641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18469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A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the end of 45 minutes, I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87776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DA19B-F240-4F46-ADF0-4FA420F2590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6268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8075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46413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434-4E1D-4A1B-8049-E372543C36A6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3961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4A502-D598-4B7F-B32F-1CFE13DAF953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597879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2909D-82F1-4EAE-9324-9CDE28595CAA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34476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2909D-82F1-4EAE-9324-9CDE28595CAA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6352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3953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0371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F3823-7513-476A-945C-54311CB0BD1F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3592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0D9C-8CDB-4523-BC5A-A97DEF8818F9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9002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32167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0D9C-8CDB-4523-BC5A-A97DEF8818F9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299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E5B1D-0E3E-4426-A8C8-610A2B44FEA7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97892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594190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09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434-4E1D-4A1B-8049-E372543C36A6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6810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738545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AE423-3984-4D87-A014-39691D32758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2274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592207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0066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80015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953867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smtClean="0"/>
              <a:t> at 11:28</a:t>
            </a:r>
          </a:p>
        </p:txBody>
      </p:sp>
    </p:spTree>
    <p:extLst>
      <p:ext uri="{BB962C8B-B14F-4D97-AF65-F5344CB8AC3E}">
        <p14:creationId xmlns:p14="http://schemas.microsoft.com/office/powerpoint/2010/main" val="22844923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884442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328126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04143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521117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459871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307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666629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61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5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936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8540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58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4.wmf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2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5.wmf"/><Relationship Id="rId1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8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1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5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8.wmf"/><Relationship Id="rId1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7: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Neuronal Populations 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68699" y="555552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5400" dirty="0" smtClean="0">
                <a:latin typeface="Arial Narrow" pitchFamily="34" charset="0"/>
                <a:cs typeface="ＭＳ Ｐゴシック" charset="0"/>
              </a:rPr>
              <a:t>- population activity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Mean-field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89107" y="2449030"/>
            <a:ext cx="10265694" cy="25596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157" y="7751442"/>
            <a:ext cx="7853368" cy="32624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7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pPr marL="685800" indent="-685800">
              <a:buFontTx/>
              <a:buChar char="-"/>
            </a:pPr>
            <a:r>
              <a:rPr lang="en-US" sz="5400" dirty="0" smtClean="0"/>
              <a:t>Ch. 12.1 – 12.4.3</a:t>
            </a:r>
          </a:p>
          <a:p>
            <a:r>
              <a:rPr lang="en-US" sz="4400" smtClean="0"/>
              <a:t>     (</a:t>
            </a:r>
            <a:r>
              <a:rPr lang="en-US" sz="4400" dirty="0" smtClean="0"/>
              <a:t>except Section 12.3.7)</a:t>
            </a:r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7: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Neuronal Populations 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68699" y="555552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5400" dirty="0" smtClean="0">
                <a:latin typeface="Arial Narrow" pitchFamily="34" charset="0"/>
                <a:cs typeface="ＭＳ Ｐゴシック" charset="0"/>
              </a:rPr>
              <a:t>- population activity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Mean-field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89107" y="4217158"/>
            <a:ext cx="10265694" cy="8822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16200000" flipH="1">
            <a:off x="1073682" y="393846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442014" y="7223876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274158" y="3012763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10563726" y="1738457"/>
            <a:ext cx="8234378" cy="6340582"/>
            <a:chOff x="1056" y="768"/>
            <a:chExt cx="4272" cy="3006"/>
          </a:xfrm>
        </p:grpSpPr>
        <p:pic>
          <p:nvPicPr>
            <p:cNvPr id="45078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45090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1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2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3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80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45088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82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45084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5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6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7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064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5" name="Oval 25"/>
          <p:cNvSpPr>
            <a:spLocks noChangeArrowheads="1"/>
          </p:cNvSpPr>
          <p:nvPr/>
        </p:nvSpPr>
        <p:spPr bwMode="auto">
          <a:xfrm>
            <a:off x="2295793" y="5055026"/>
            <a:ext cx="168809" cy="25598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6" name="Oval 26"/>
          <p:cNvSpPr>
            <a:spLocks noChangeArrowheads="1"/>
          </p:cNvSpPr>
          <p:nvPr/>
        </p:nvSpPr>
        <p:spPr bwMode="auto">
          <a:xfrm>
            <a:off x="2805969" y="5181612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7" name="Oval 27"/>
          <p:cNvSpPr>
            <a:spLocks noChangeArrowheads="1"/>
          </p:cNvSpPr>
          <p:nvPr/>
        </p:nvSpPr>
        <p:spPr bwMode="auto">
          <a:xfrm>
            <a:off x="3316146" y="6329331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8" name="Oval 28"/>
          <p:cNvSpPr>
            <a:spLocks noChangeArrowheads="1"/>
          </p:cNvSpPr>
          <p:nvPr/>
        </p:nvSpPr>
        <p:spPr bwMode="auto">
          <a:xfrm>
            <a:off x="3826322" y="6076157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69" name="Oval 29"/>
          <p:cNvSpPr>
            <a:spLocks noChangeArrowheads="1"/>
          </p:cNvSpPr>
          <p:nvPr/>
        </p:nvSpPr>
        <p:spPr bwMode="auto">
          <a:xfrm>
            <a:off x="4336498" y="6458730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70" name="Oval 30"/>
          <p:cNvSpPr>
            <a:spLocks noChangeArrowheads="1"/>
          </p:cNvSpPr>
          <p:nvPr/>
        </p:nvSpPr>
        <p:spPr bwMode="auto">
          <a:xfrm>
            <a:off x="4167692" y="4799039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71" name="Oval 31"/>
          <p:cNvSpPr>
            <a:spLocks noChangeArrowheads="1"/>
          </p:cNvSpPr>
          <p:nvPr/>
        </p:nvSpPr>
        <p:spPr bwMode="auto">
          <a:xfrm>
            <a:off x="4677868" y="518161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03872" name="Oval 32"/>
          <p:cNvSpPr>
            <a:spLocks noChangeArrowheads="1"/>
          </p:cNvSpPr>
          <p:nvPr/>
        </p:nvSpPr>
        <p:spPr bwMode="auto">
          <a:xfrm>
            <a:off x="2805969" y="4672453"/>
            <a:ext cx="168809" cy="25598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3873" name="Oval 33"/>
          <p:cNvSpPr>
            <a:spLocks noChangeArrowheads="1"/>
          </p:cNvSpPr>
          <p:nvPr/>
        </p:nvSpPr>
        <p:spPr bwMode="auto">
          <a:xfrm>
            <a:off x="3316146" y="5181612"/>
            <a:ext cx="168809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8440180" y="5055022"/>
            <a:ext cx="3117326" cy="956431"/>
            <a:chOff x="4967" y="1797"/>
            <a:chExt cx="831" cy="340"/>
          </a:xfrm>
        </p:grpSpPr>
        <p:sp>
          <p:nvSpPr>
            <p:cNvPr id="45076" name="Line 35"/>
            <p:cNvSpPr>
              <a:spLocks noChangeShapeType="1"/>
            </p:cNvSpPr>
            <p:nvPr/>
          </p:nvSpPr>
          <p:spPr bwMode="auto">
            <a:xfrm flipH="1" flipV="1">
              <a:off x="4967" y="1797"/>
              <a:ext cx="362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36"/>
            <p:cNvSpPr txBox="1">
              <a:spLocks noChangeArrowheads="1"/>
            </p:cNvSpPr>
            <p:nvPr/>
          </p:nvSpPr>
          <p:spPr bwMode="auto">
            <a:xfrm>
              <a:off x="5073" y="1842"/>
              <a:ext cx="725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800" dirty="0" err="1">
                  <a:solidFill>
                    <a:srgbClr val="FF0000"/>
                  </a:solidFill>
                </a:rPr>
                <a:t>electrode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7.1:  Receptive fields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65" grpId="0" animBg="1"/>
      <p:bldP spid="803865" grpId="1" animBg="1"/>
      <p:bldP spid="803866" grpId="0" animBg="1"/>
      <p:bldP spid="803866" grpId="1" animBg="1"/>
      <p:bldP spid="803867" grpId="0" animBg="1"/>
      <p:bldP spid="803867" grpId="1" animBg="1"/>
      <p:bldP spid="803868" grpId="0" animBg="1"/>
      <p:bldP spid="803868" grpId="1" animBg="1"/>
      <p:bldP spid="803869" grpId="0" animBg="1"/>
      <p:bldP spid="803869" grpId="1" animBg="1"/>
      <p:bldP spid="803870" grpId="0" animBg="1"/>
      <p:bldP spid="803870" grpId="1" animBg="1"/>
      <p:bldP spid="803871" grpId="0" animBg="1"/>
      <p:bldP spid="803871" grpId="1" animBg="1"/>
      <p:bldP spid="803872" grpId="0" animBg="1"/>
      <p:bldP spid="803872" grpId="1" animBg="1"/>
      <p:bldP spid="803873" grpId="0" animBg="1"/>
      <p:bldP spid="8038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16200000" flipH="1">
            <a:off x="987401" y="393846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5914" name="Oval 26"/>
          <p:cNvSpPr>
            <a:spLocks noChangeArrowheads="1"/>
          </p:cNvSpPr>
          <p:nvPr/>
        </p:nvSpPr>
        <p:spPr bwMode="auto">
          <a:xfrm>
            <a:off x="2974780" y="531101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6091" name="Oval 27"/>
          <p:cNvSpPr>
            <a:spLocks noChangeArrowheads="1"/>
          </p:cNvSpPr>
          <p:nvPr/>
        </p:nvSpPr>
        <p:spPr bwMode="auto">
          <a:xfrm rot="240000">
            <a:off x="2805970" y="5181610"/>
            <a:ext cx="682736" cy="9948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05916" name="Oval 28"/>
          <p:cNvSpPr>
            <a:spLocks noChangeArrowheads="1"/>
          </p:cNvSpPr>
          <p:nvPr/>
        </p:nvSpPr>
        <p:spPr bwMode="auto">
          <a:xfrm>
            <a:off x="1954427" y="569358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9274158" y="3012763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33" name="Group 7"/>
          <p:cNvGrpSpPr>
            <a:grpSpLocks/>
          </p:cNvGrpSpPr>
          <p:nvPr/>
        </p:nvGrpSpPr>
        <p:grpSpPr bwMode="auto">
          <a:xfrm flipH="1">
            <a:off x="10563726" y="1738457"/>
            <a:ext cx="8234378" cy="6340582"/>
            <a:chOff x="1056" y="768"/>
            <a:chExt cx="4272" cy="3006"/>
          </a:xfrm>
        </p:grpSpPr>
        <p:pic>
          <p:nvPicPr>
            <p:cNvPr id="34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18440180" y="5055022"/>
            <a:ext cx="3117326" cy="956431"/>
            <a:chOff x="4967" y="1797"/>
            <a:chExt cx="831" cy="340"/>
          </a:xfrm>
        </p:grpSpPr>
        <p:sp>
          <p:nvSpPr>
            <p:cNvPr id="51" name="Line 35"/>
            <p:cNvSpPr>
              <a:spLocks noChangeShapeType="1"/>
            </p:cNvSpPr>
            <p:nvPr/>
          </p:nvSpPr>
          <p:spPr bwMode="auto">
            <a:xfrm flipH="1" flipV="1">
              <a:off x="4967" y="1797"/>
              <a:ext cx="362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5073" y="1842"/>
              <a:ext cx="725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800" dirty="0" err="1">
                  <a:solidFill>
                    <a:srgbClr val="FF0000"/>
                  </a:solidFill>
                </a:rPr>
                <a:t>electrode</a:t>
              </a:r>
              <a:endParaRPr lang="fr-FR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Receptive fields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4" grpId="0" animBg="1"/>
      <p:bldP spid="805914" grpId="1" animBg="1"/>
      <p:bldP spid="805916" grpId="0" animBg="1"/>
      <p:bldP spid="8059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20228" name="AutoShape 4"/>
          <p:cNvSpPr>
            <a:spLocks noChangeArrowheads="1"/>
          </p:cNvSpPr>
          <p:nvPr/>
        </p:nvSpPr>
        <p:spPr bwMode="auto">
          <a:xfrm rot="16200000" flipH="1">
            <a:off x="509185" y="2503815"/>
            <a:ext cx="5358832" cy="3316145"/>
          </a:xfrm>
          <a:prstGeom prst="parallelogram">
            <a:avLst>
              <a:gd name="adj" fmla="val 4427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9442014" y="6711903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9274158" y="2500790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10299032" y="1226484"/>
            <a:ext cx="8667520" cy="6340582"/>
            <a:chOff x="1056" y="768"/>
            <a:chExt cx="4272" cy="3006"/>
          </a:xfrm>
        </p:grpSpPr>
        <p:pic>
          <p:nvPicPr>
            <p:cNvPr id="16400" name="Picture 8" descr="pipe_cervel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16412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2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16410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4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462"/>
              <a:ext cx="624" cy="650"/>
              <a:chOff x="3888" y="2422"/>
              <a:chExt cx="624" cy="650"/>
            </a:xfrm>
          </p:grpSpPr>
          <p:sp>
            <p:nvSpPr>
              <p:cNvPr id="16406" name="Oval 20"/>
              <p:cNvSpPr>
                <a:spLocks noChangeArrowheads="1"/>
              </p:cNvSpPr>
              <p:nvPr/>
            </p:nvSpPr>
            <p:spPr bwMode="auto">
              <a:xfrm>
                <a:off x="3888" y="242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3" name="Rectangle 24"/>
          <p:cNvSpPr>
            <a:spLocks noChangeArrowheads="1"/>
          </p:cNvSpPr>
          <p:nvPr/>
        </p:nvSpPr>
        <p:spPr bwMode="auto">
          <a:xfrm>
            <a:off x="9442013" y="6585317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4" name="Line 25"/>
          <p:cNvSpPr>
            <a:spLocks noChangeShapeType="1"/>
          </p:cNvSpPr>
          <p:nvPr/>
        </p:nvSpPr>
        <p:spPr bwMode="auto">
          <a:xfrm flipH="1" flipV="1">
            <a:off x="18632688" y="4543053"/>
            <a:ext cx="1357969" cy="2559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253" name="Line 29"/>
          <p:cNvSpPr>
            <a:spLocks noChangeShapeType="1"/>
          </p:cNvSpPr>
          <p:nvPr/>
        </p:nvSpPr>
        <p:spPr bwMode="auto">
          <a:xfrm flipH="1" flipV="1">
            <a:off x="18801494" y="4287067"/>
            <a:ext cx="1189162" cy="255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396" name="Oval 31"/>
          <p:cNvSpPr>
            <a:spLocks noChangeArrowheads="1"/>
          </p:cNvSpPr>
          <p:nvPr/>
        </p:nvSpPr>
        <p:spPr bwMode="auto">
          <a:xfrm>
            <a:off x="1785617" y="3780720"/>
            <a:ext cx="1020352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7" name="Oval 36"/>
          <p:cNvSpPr>
            <a:spLocks noChangeArrowheads="1"/>
          </p:cNvSpPr>
          <p:nvPr/>
        </p:nvSpPr>
        <p:spPr bwMode="auto">
          <a:xfrm rot="1092984">
            <a:off x="2126986" y="3780720"/>
            <a:ext cx="1020352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14070871" y="7284418"/>
            <a:ext cx="6934651" cy="31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800" dirty="0" err="1"/>
              <a:t>Neighboring</a:t>
            </a:r>
            <a:r>
              <a:rPr lang="fr-CH" sz="4800" dirty="0"/>
              <a:t> </a:t>
            </a:r>
            <a:r>
              <a:rPr lang="fr-CH" sz="4800" dirty="0" err="1"/>
              <a:t>cells</a:t>
            </a:r>
            <a:r>
              <a:rPr lang="fr-CH" sz="4800" dirty="0"/>
              <a:t> </a:t>
            </a:r>
            <a:endParaRPr lang="fr-CH" sz="4800" dirty="0" smtClean="0"/>
          </a:p>
          <a:p>
            <a:r>
              <a:rPr lang="fr-CH" sz="4800" dirty="0" smtClean="0"/>
              <a:t>in </a:t>
            </a:r>
            <a:r>
              <a:rPr lang="fr-CH" sz="4800" dirty="0" err="1"/>
              <a:t>visual</a:t>
            </a:r>
            <a:r>
              <a:rPr lang="fr-CH" sz="4800" dirty="0"/>
              <a:t> cortex</a:t>
            </a:r>
          </a:p>
          <a:p>
            <a:r>
              <a:rPr lang="fr-CH" sz="4800" dirty="0"/>
              <a:t>h</a:t>
            </a:r>
            <a:r>
              <a:rPr lang="fr-CH" sz="4800" dirty="0" smtClean="0"/>
              <a:t>ave </a:t>
            </a:r>
            <a:r>
              <a:rPr lang="fr-CH" sz="4800" dirty="0" err="1"/>
              <a:t>similar</a:t>
            </a:r>
            <a:r>
              <a:rPr lang="fr-CH" sz="4800" dirty="0"/>
              <a:t> </a:t>
            </a:r>
            <a:r>
              <a:rPr lang="fr-CH" sz="4800" dirty="0" err="1" smtClean="0"/>
              <a:t>preferred</a:t>
            </a:r>
            <a:endParaRPr lang="fr-CH" sz="4800" dirty="0" smtClean="0"/>
          </a:p>
          <a:p>
            <a:r>
              <a:rPr lang="fr-CH" sz="4800" dirty="0" smtClean="0"/>
              <a:t> </a:t>
            </a:r>
            <a:r>
              <a:rPr lang="fr-CH" sz="4800" dirty="0"/>
              <a:t>center of </a:t>
            </a:r>
            <a:r>
              <a:rPr lang="fr-CH" sz="4800" dirty="0" err="1"/>
              <a:t>receptive</a:t>
            </a:r>
            <a:r>
              <a:rPr lang="fr-CH" sz="4800" dirty="0"/>
              <a:t> </a:t>
            </a:r>
            <a:r>
              <a:rPr lang="fr-CH" sz="4800" dirty="0" err="1"/>
              <a:t>field</a:t>
            </a:r>
            <a:endParaRPr lang="fr-CH" sz="4800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533489" y="4395368"/>
          <a:ext cx="9725232" cy="634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0" name="Acrobat Document" r:id="rId5" imgW="6858000" imgH="5143500" progId="AcroExch.Document.11">
                  <p:embed/>
                </p:oleObj>
              </mc:Choice>
              <mc:Fallback>
                <p:oleObj name="Acrobat Document" r:id="rId5" imgW="6858000" imgH="51435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489" y="4395368"/>
                        <a:ext cx="9725232" cy="6343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Donut 36"/>
          <p:cNvSpPr/>
          <p:nvPr/>
        </p:nvSpPr>
        <p:spPr bwMode="auto">
          <a:xfrm>
            <a:off x="1616810" y="2121029"/>
            <a:ext cx="2916679" cy="3955128"/>
          </a:xfrm>
          <a:prstGeom prst="donu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/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Receptive fields and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Retinotopic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Map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53" grpId="0" animBg="1"/>
      <p:bldP spid="16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151089" y="5181611"/>
            <a:ext cx="730965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978531" y="4033893"/>
            <a:ext cx="4649490" cy="45936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3830075" y="5693584"/>
            <a:ext cx="365482" cy="38257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420270" y="5341347"/>
            <a:ext cx="1175794" cy="1142353"/>
          </a:xfrm>
          <a:prstGeom prst="ellipse">
            <a:avLst/>
          </a:prstGeom>
          <a:noFill/>
          <a:ln w="28575">
            <a:solidFill>
              <a:srgbClr val="3550FE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68138" y="6455918"/>
            <a:ext cx="1147062" cy="1023945"/>
            <a:chOff x="2155" y="1933"/>
            <a:chExt cx="317" cy="318"/>
          </a:xfrm>
        </p:grpSpPr>
        <p:sp>
          <p:nvSpPr>
            <p:cNvPr id="47130" name="Oval 9"/>
            <p:cNvSpPr>
              <a:spLocks noChangeArrowheads="1"/>
            </p:cNvSpPr>
            <p:nvPr/>
          </p:nvSpPr>
          <p:spPr bwMode="auto">
            <a:xfrm>
              <a:off x="2245" y="2024"/>
              <a:ext cx="136" cy="136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Oval 10"/>
            <p:cNvSpPr>
              <a:spLocks noChangeArrowheads="1"/>
            </p:cNvSpPr>
            <p:nvPr/>
          </p:nvSpPr>
          <p:spPr bwMode="auto">
            <a:xfrm>
              <a:off x="2155" y="1933"/>
              <a:ext cx="317" cy="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3" name="Oval 11"/>
          <p:cNvSpPr>
            <a:spLocks noChangeArrowheads="1"/>
          </p:cNvSpPr>
          <p:nvPr/>
        </p:nvSpPr>
        <p:spPr bwMode="auto">
          <a:xfrm>
            <a:off x="3998882" y="5822984"/>
            <a:ext cx="120932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2160748" y="1949116"/>
            <a:ext cx="6041311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Retina</a:t>
            </a:r>
            <a:r>
              <a:rPr lang="fr-CH" sz="5100" b="1" dirty="0"/>
              <a:t>, LGN</a:t>
            </a:r>
            <a:endParaRPr lang="fr-FR" sz="5100" b="1" dirty="0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12165453" y="4033893"/>
            <a:ext cx="5278072" cy="45936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6" name="Oval 14"/>
          <p:cNvSpPr>
            <a:spLocks noChangeArrowheads="1"/>
          </p:cNvSpPr>
          <p:nvPr/>
        </p:nvSpPr>
        <p:spPr bwMode="auto">
          <a:xfrm>
            <a:off x="12412664" y="5311011"/>
            <a:ext cx="430672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17" name="Oval 15"/>
          <p:cNvSpPr>
            <a:spLocks noChangeArrowheads="1"/>
          </p:cNvSpPr>
          <p:nvPr/>
        </p:nvSpPr>
        <p:spPr bwMode="auto">
          <a:xfrm>
            <a:off x="12336357" y="5181611"/>
            <a:ext cx="1113773" cy="115053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0000" name="Oval 16"/>
          <p:cNvSpPr>
            <a:spLocks noChangeArrowheads="1"/>
          </p:cNvSpPr>
          <p:nvPr/>
        </p:nvSpPr>
        <p:spPr bwMode="auto">
          <a:xfrm>
            <a:off x="15085048" y="8118420"/>
            <a:ext cx="141462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1" name="Oval 17"/>
          <p:cNvSpPr>
            <a:spLocks noChangeArrowheads="1"/>
          </p:cNvSpPr>
          <p:nvPr/>
        </p:nvSpPr>
        <p:spPr bwMode="auto">
          <a:xfrm>
            <a:off x="12457125" y="5693584"/>
            <a:ext cx="141462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2" name="Oval 18"/>
          <p:cNvSpPr>
            <a:spLocks noChangeArrowheads="1"/>
          </p:cNvSpPr>
          <p:nvPr/>
        </p:nvSpPr>
        <p:spPr bwMode="auto">
          <a:xfrm>
            <a:off x="13132358" y="5820172"/>
            <a:ext cx="141462" cy="12658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3" name="Oval 19"/>
          <p:cNvSpPr>
            <a:spLocks noChangeArrowheads="1"/>
          </p:cNvSpPr>
          <p:nvPr/>
        </p:nvSpPr>
        <p:spPr bwMode="auto">
          <a:xfrm>
            <a:off x="15253859" y="7097290"/>
            <a:ext cx="141460" cy="12658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810004" name="Oval 20"/>
          <p:cNvSpPr>
            <a:spLocks noChangeArrowheads="1"/>
          </p:cNvSpPr>
          <p:nvPr/>
        </p:nvSpPr>
        <p:spPr bwMode="auto">
          <a:xfrm>
            <a:off x="14743682" y="6970702"/>
            <a:ext cx="141460" cy="1265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7123" name="Text Box 21"/>
          <p:cNvSpPr txBox="1">
            <a:spLocks noChangeArrowheads="1"/>
          </p:cNvSpPr>
          <p:nvPr/>
        </p:nvSpPr>
        <p:spPr bwMode="auto">
          <a:xfrm>
            <a:off x="11367381" y="1949116"/>
            <a:ext cx="739878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12947272" y="5311011"/>
            <a:ext cx="430669" cy="765146"/>
          </a:xfrm>
          <a:prstGeom prst="ellipse">
            <a:avLst/>
          </a:prstGeom>
          <a:noFill/>
          <a:ln w="28575">
            <a:solidFill>
              <a:srgbClr val="3550FE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14285664" y="6455918"/>
            <a:ext cx="1282582" cy="1150531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 rot="1839371">
            <a:off x="14767771" y="6599415"/>
            <a:ext cx="286065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 rot="1839371">
            <a:off x="15218749" y="6848430"/>
            <a:ext cx="144605" cy="635746"/>
          </a:xfrm>
          <a:prstGeom prst="ellipse">
            <a:avLst/>
          </a:prstGeom>
          <a:noFill/>
          <a:ln w="28575">
            <a:solidFill>
              <a:srgbClr val="3550FE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 rot="1839371">
            <a:off x="14549097" y="6496193"/>
            <a:ext cx="144605" cy="635746"/>
          </a:xfrm>
          <a:prstGeom prst="ellipse">
            <a:avLst/>
          </a:prstGeom>
          <a:noFill/>
          <a:ln w="28575">
            <a:solidFill>
              <a:srgbClr val="3550FE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0011" name="Text Box 27"/>
          <p:cNvSpPr txBox="1">
            <a:spLocks noChangeArrowheads="1"/>
          </p:cNvSpPr>
          <p:nvPr/>
        </p:nvSpPr>
        <p:spPr bwMode="auto">
          <a:xfrm>
            <a:off x="12288325" y="9558694"/>
            <a:ext cx="5292710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Receptive fields with Orientation Tuning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00" grpId="0" animBg="1"/>
      <p:bldP spid="810000" grpId="1" animBg="1"/>
      <p:bldP spid="810001" grpId="0" animBg="1"/>
      <p:bldP spid="810001" grpId="1" animBg="1"/>
      <p:bldP spid="810002" grpId="0" animBg="1"/>
      <p:bldP spid="810002" grpId="1" animBg="1"/>
      <p:bldP spid="810003" grpId="0" animBg="1"/>
      <p:bldP spid="810003" grpId="1" animBg="1"/>
      <p:bldP spid="810004" grpId="0" animBg="1"/>
      <p:bldP spid="810004" grpId="1" animBg="1"/>
      <p:bldP spid="8100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1060696" y="3998924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433951" y="2503603"/>
            <a:ext cx="554965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139501" y="5145236"/>
            <a:ext cx="1181639" cy="1150532"/>
            <a:chOff x="11655277" y="5181611"/>
            <a:chExt cx="1530529" cy="1150532"/>
          </a:xfrm>
        </p:grpSpPr>
        <p:sp>
          <p:nvSpPr>
            <p:cNvPr id="48133" name="Oval 5"/>
            <p:cNvSpPr>
              <a:spLocks noChangeArrowheads="1"/>
            </p:cNvSpPr>
            <p:nvPr/>
          </p:nvSpPr>
          <p:spPr bwMode="auto">
            <a:xfrm>
              <a:off x="11824084" y="5311011"/>
              <a:ext cx="513929" cy="7651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11655277" y="5181611"/>
              <a:ext cx="1530529" cy="115053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auto">
            <a:xfrm>
              <a:off x="12503071" y="5311011"/>
              <a:ext cx="513926" cy="765146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530922" y="6073113"/>
            <a:ext cx="1309172" cy="1150532"/>
            <a:chOff x="13358365" y="6199930"/>
            <a:chExt cx="1530529" cy="1150532"/>
          </a:xfrm>
        </p:grpSpPr>
        <p:sp>
          <p:nvSpPr>
            <p:cNvPr id="48137" name="Oval 9"/>
            <p:cNvSpPr>
              <a:spLocks noChangeArrowheads="1"/>
            </p:cNvSpPr>
            <p:nvPr/>
          </p:nvSpPr>
          <p:spPr bwMode="auto">
            <a:xfrm>
              <a:off x="13358365" y="6199930"/>
              <a:ext cx="1530529" cy="115053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8138" name="Oval 10"/>
            <p:cNvSpPr>
              <a:spLocks noChangeArrowheads="1"/>
            </p:cNvSpPr>
            <p:nvPr/>
          </p:nvSpPr>
          <p:spPr bwMode="auto">
            <a:xfrm rot="1839371">
              <a:off x="13868541" y="6329330"/>
              <a:ext cx="341367" cy="7651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 rot="1839371">
              <a:off x="14344956" y="6585318"/>
              <a:ext cx="172560" cy="635746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 rot="1839371">
              <a:off x="13530926" y="6329331"/>
              <a:ext cx="172560" cy="635746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1265143" y="9558694"/>
            <a:ext cx="631589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sp>
        <p:nvSpPr>
          <p:cNvPr id="812046" name="Rectangle 14"/>
          <p:cNvSpPr>
            <a:spLocks noChangeArrowheads="1"/>
          </p:cNvSpPr>
          <p:nvPr/>
        </p:nvSpPr>
        <p:spPr bwMode="auto">
          <a:xfrm>
            <a:off x="11482718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47" name="Rectangle 15"/>
          <p:cNvSpPr>
            <a:spLocks noChangeArrowheads="1"/>
          </p:cNvSpPr>
          <p:nvPr/>
        </p:nvSpPr>
        <p:spPr bwMode="auto">
          <a:xfrm>
            <a:off x="11824085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48" name="Rectangle 16"/>
          <p:cNvSpPr>
            <a:spLocks noChangeArrowheads="1"/>
          </p:cNvSpPr>
          <p:nvPr/>
        </p:nvSpPr>
        <p:spPr bwMode="auto">
          <a:xfrm>
            <a:off x="12161702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49" name="Rectangle 17"/>
          <p:cNvSpPr>
            <a:spLocks noChangeArrowheads="1"/>
          </p:cNvSpPr>
          <p:nvPr/>
        </p:nvSpPr>
        <p:spPr bwMode="auto">
          <a:xfrm>
            <a:off x="12506821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0" name="Rectangle 18"/>
          <p:cNvSpPr>
            <a:spLocks noChangeArrowheads="1"/>
          </p:cNvSpPr>
          <p:nvPr/>
        </p:nvSpPr>
        <p:spPr bwMode="auto">
          <a:xfrm>
            <a:off x="12844437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1" name="Rectangle 19"/>
          <p:cNvSpPr>
            <a:spLocks noChangeArrowheads="1"/>
          </p:cNvSpPr>
          <p:nvPr/>
        </p:nvSpPr>
        <p:spPr bwMode="auto">
          <a:xfrm>
            <a:off x="13185807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2" name="Rectangle 20"/>
          <p:cNvSpPr>
            <a:spLocks noChangeArrowheads="1"/>
          </p:cNvSpPr>
          <p:nvPr/>
        </p:nvSpPr>
        <p:spPr bwMode="auto">
          <a:xfrm>
            <a:off x="13864789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3" name="Rectangle 21"/>
          <p:cNvSpPr>
            <a:spLocks noChangeArrowheads="1"/>
          </p:cNvSpPr>
          <p:nvPr/>
        </p:nvSpPr>
        <p:spPr bwMode="auto">
          <a:xfrm rot="565931">
            <a:off x="14041101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4" name="Rectangle 22"/>
          <p:cNvSpPr>
            <a:spLocks noChangeArrowheads="1"/>
          </p:cNvSpPr>
          <p:nvPr/>
        </p:nvSpPr>
        <p:spPr bwMode="auto">
          <a:xfrm rot="1575125">
            <a:off x="13864789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5" name="Rectangle 23"/>
          <p:cNvSpPr>
            <a:spLocks noChangeArrowheads="1"/>
          </p:cNvSpPr>
          <p:nvPr/>
        </p:nvSpPr>
        <p:spPr bwMode="auto">
          <a:xfrm rot="3267502">
            <a:off x="13906075" y="5484272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6" name="Rectangle 24"/>
          <p:cNvSpPr>
            <a:spLocks noChangeArrowheads="1"/>
          </p:cNvSpPr>
          <p:nvPr/>
        </p:nvSpPr>
        <p:spPr bwMode="auto">
          <a:xfrm rot="5400000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7" name="Rectangle 25"/>
          <p:cNvSpPr>
            <a:spLocks noChangeArrowheads="1"/>
          </p:cNvSpPr>
          <p:nvPr/>
        </p:nvSpPr>
        <p:spPr bwMode="auto">
          <a:xfrm rot="6837859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2058" name="Rectangle 26"/>
          <p:cNvSpPr>
            <a:spLocks noChangeArrowheads="1"/>
          </p:cNvSpPr>
          <p:nvPr/>
        </p:nvSpPr>
        <p:spPr bwMode="auto">
          <a:xfrm rot="-2840439">
            <a:off x="13906075" y="5481458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Receptive fields with Orientation Tuning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46" grpId="0" animBg="1"/>
      <p:bldP spid="812046" grpId="1" animBg="1"/>
      <p:bldP spid="812047" grpId="0" animBg="1"/>
      <p:bldP spid="812047" grpId="1" animBg="1"/>
      <p:bldP spid="812048" grpId="0" animBg="1"/>
      <p:bldP spid="812048" grpId="1" animBg="1"/>
      <p:bldP spid="812049" grpId="0" animBg="1"/>
      <p:bldP spid="812049" grpId="1" animBg="1"/>
      <p:bldP spid="812050" grpId="0" animBg="1"/>
      <p:bldP spid="812050" grpId="1" animBg="1"/>
      <p:bldP spid="812051" grpId="0" animBg="1"/>
      <p:bldP spid="812051" grpId="1" animBg="1"/>
      <p:bldP spid="812052" grpId="0" animBg="1"/>
      <p:bldP spid="812052" grpId="1" animBg="1"/>
      <p:bldP spid="812053" grpId="0" animBg="1"/>
      <p:bldP spid="812053" grpId="1" animBg="1"/>
      <p:bldP spid="812054" grpId="0" animBg="1"/>
      <p:bldP spid="812054" grpId="1" animBg="1"/>
      <p:bldP spid="812055" grpId="0" animBg="1"/>
      <p:bldP spid="812055" grpId="1" animBg="1"/>
      <p:bldP spid="812056" grpId="0" animBg="1"/>
      <p:bldP spid="812056" grpId="1" animBg="1"/>
      <p:bldP spid="812057" grpId="0" animBg="1"/>
      <p:bldP spid="812057" grpId="1" animBg="1"/>
      <p:bldP spid="812058" grpId="0" animBg="1"/>
      <p:bldP spid="8120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1145101" y="4033893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11861406" y="5311011"/>
            <a:ext cx="513929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11824084" y="5055026"/>
            <a:ext cx="1192914" cy="1277118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1433951" y="2503603"/>
            <a:ext cx="554965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Receptive</a:t>
            </a:r>
            <a:r>
              <a:rPr lang="fr-CH" sz="5100" dirty="0"/>
              <a:t> </a:t>
            </a:r>
            <a:r>
              <a:rPr lang="fr-CH" sz="5100" dirty="0" err="1"/>
              <a:t>fields</a:t>
            </a:r>
            <a:r>
              <a:rPr lang="fr-CH" sz="5100" dirty="0"/>
              <a:t>:</a:t>
            </a:r>
          </a:p>
          <a:p>
            <a:r>
              <a:rPr lang="fr-CH" sz="5100" dirty="0"/>
              <a:t> </a:t>
            </a:r>
            <a:r>
              <a:rPr lang="fr-CH" sz="5100" b="1" dirty="0" err="1"/>
              <a:t>visual</a:t>
            </a:r>
            <a:r>
              <a:rPr lang="fr-CH" sz="5100" b="1" dirty="0"/>
              <a:t> cortex V1</a:t>
            </a:r>
            <a:endParaRPr lang="fr-FR" sz="5100" b="1" dirty="0"/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12447088" y="5311011"/>
            <a:ext cx="513926" cy="765146"/>
          </a:xfrm>
          <a:prstGeom prst="ellipse">
            <a:avLst/>
          </a:prstGeom>
          <a:noFill/>
          <a:ln w="28575">
            <a:solidFill>
              <a:srgbClr val="3550FE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414492" y="6099402"/>
            <a:ext cx="1310058" cy="1402154"/>
            <a:chOff x="13358366" y="6199930"/>
            <a:chExt cx="1309172" cy="1150532"/>
          </a:xfrm>
        </p:grpSpPr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13358366" y="6199930"/>
              <a:ext cx="1309172" cy="115053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 rot="1839371">
              <a:off x="13868541" y="6329330"/>
              <a:ext cx="341367" cy="7651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 rot="1839371">
              <a:off x="14344956" y="6585318"/>
              <a:ext cx="172560" cy="635746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7422" name="Oval 12"/>
            <p:cNvSpPr>
              <a:spLocks noChangeArrowheads="1"/>
            </p:cNvSpPr>
            <p:nvPr/>
          </p:nvSpPr>
          <p:spPr bwMode="auto">
            <a:xfrm rot="1839371">
              <a:off x="13586871" y="6283395"/>
              <a:ext cx="172560" cy="635746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11265143" y="9558694"/>
            <a:ext cx="631589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Orientation </a:t>
            </a:r>
            <a:r>
              <a:rPr lang="fr-CH" sz="5100" dirty="0" err="1"/>
              <a:t>selective</a:t>
            </a:r>
            <a:endParaRPr lang="fr-FR" sz="5100" dirty="0"/>
          </a:p>
        </p:txBody>
      </p:sp>
      <p:sp>
        <p:nvSpPr>
          <p:cNvPr id="814094" name="Rectangle 14"/>
          <p:cNvSpPr>
            <a:spLocks noChangeArrowheads="1"/>
          </p:cNvSpPr>
          <p:nvPr/>
        </p:nvSpPr>
        <p:spPr bwMode="auto">
          <a:xfrm>
            <a:off x="13864789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5" name="Rectangle 15"/>
          <p:cNvSpPr>
            <a:spLocks noChangeArrowheads="1"/>
          </p:cNvSpPr>
          <p:nvPr/>
        </p:nvSpPr>
        <p:spPr bwMode="auto">
          <a:xfrm rot="565931">
            <a:off x="14041101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6" name="Rectangle 16"/>
          <p:cNvSpPr>
            <a:spLocks noChangeArrowheads="1"/>
          </p:cNvSpPr>
          <p:nvPr/>
        </p:nvSpPr>
        <p:spPr bwMode="auto">
          <a:xfrm rot="1575125">
            <a:off x="13864789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7" name="Rectangle 17"/>
          <p:cNvSpPr>
            <a:spLocks noChangeArrowheads="1"/>
          </p:cNvSpPr>
          <p:nvPr/>
        </p:nvSpPr>
        <p:spPr bwMode="auto">
          <a:xfrm rot="3267502">
            <a:off x="13906075" y="5484272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8" name="Rectangle 18"/>
          <p:cNvSpPr>
            <a:spLocks noChangeArrowheads="1"/>
          </p:cNvSpPr>
          <p:nvPr/>
        </p:nvSpPr>
        <p:spPr bwMode="auto">
          <a:xfrm rot="5400000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099" name="Rectangle 19"/>
          <p:cNvSpPr>
            <a:spLocks noChangeArrowheads="1"/>
          </p:cNvSpPr>
          <p:nvPr/>
        </p:nvSpPr>
        <p:spPr bwMode="auto">
          <a:xfrm rot="6837859">
            <a:off x="13737265" y="5354871"/>
            <a:ext cx="258799" cy="27196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14100" name="Rectangle 20"/>
          <p:cNvSpPr>
            <a:spLocks noChangeArrowheads="1"/>
          </p:cNvSpPr>
          <p:nvPr/>
        </p:nvSpPr>
        <p:spPr bwMode="auto">
          <a:xfrm rot="-2840439">
            <a:off x="13906075" y="5481458"/>
            <a:ext cx="258799" cy="271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>
            <a:off x="1275440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7410" name="Object 22"/>
          <p:cNvGraphicFramePr>
            <a:graphicFrameLocks noChangeAspect="1"/>
          </p:cNvGraphicFramePr>
          <p:nvPr/>
        </p:nvGraphicFramePr>
        <p:xfrm>
          <a:off x="7495090" y="9266139"/>
          <a:ext cx="757762" cy="56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2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90" y="9266139"/>
                        <a:ext cx="757762" cy="56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3"/>
          <p:cNvGraphicFramePr>
            <a:graphicFrameLocks noChangeAspect="1"/>
          </p:cNvGraphicFramePr>
          <p:nvPr/>
        </p:nvGraphicFramePr>
        <p:xfrm>
          <a:off x="4430281" y="8889193"/>
          <a:ext cx="911564" cy="152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3" name="Equation" r:id="rId6" imgW="152280" imgH="342720" progId="Equation.3">
                  <p:embed/>
                </p:oleObj>
              </mc:Choice>
              <mc:Fallback>
                <p:oleObj name="Equation" r:id="rId6" imgW="152280" imgH="3427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281" y="8889193"/>
                        <a:ext cx="911564" cy="1524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88905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127544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75129" y="3943876"/>
            <a:ext cx="15165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rate</a:t>
            </a:r>
            <a:endParaRPr lang="fr-FR" sz="5100" dirty="0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399235" y="10323840"/>
            <a:ext cx="613475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Stimulus orientation</a:t>
            </a:r>
            <a:endParaRPr lang="fr-FR" sz="5100" dirty="0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1275440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14109" name="Line 29"/>
          <p:cNvSpPr>
            <a:spLocks noChangeShapeType="1"/>
          </p:cNvSpPr>
          <p:nvPr/>
        </p:nvSpPr>
        <p:spPr bwMode="auto">
          <a:xfrm>
            <a:off x="3826322" y="5820171"/>
            <a:ext cx="0" cy="293680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-1620000">
            <a:off x="3248525" y="3238753"/>
            <a:ext cx="6776214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preferred orientation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Receptive fields with Orientation Tuning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4" grpId="0" animBg="1"/>
      <p:bldP spid="814094" grpId="1" animBg="1"/>
      <p:bldP spid="814095" grpId="0" animBg="1"/>
      <p:bldP spid="814095" grpId="1" animBg="1"/>
      <p:bldP spid="814096" grpId="0" animBg="1"/>
      <p:bldP spid="814096" grpId="1" animBg="1"/>
      <p:bldP spid="814097" grpId="0" animBg="1"/>
      <p:bldP spid="814097" grpId="1" animBg="1"/>
      <p:bldP spid="814098" grpId="0" animBg="1"/>
      <p:bldP spid="814098" grpId="1" animBg="1"/>
      <p:bldP spid="814099" grpId="0" animBg="1"/>
      <p:bldP spid="814099" grpId="1" animBg="1"/>
      <p:bldP spid="814100" grpId="0" animBg="1"/>
      <p:bldP spid="814100" grpId="1" animBg="1"/>
      <p:bldP spid="814109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9442014" y="7223876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8970304" y="3012763"/>
            <a:ext cx="246227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visual </a:t>
            </a:r>
          </a:p>
          <a:p>
            <a:r>
              <a:rPr lang="en-US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9649326" y="1628748"/>
            <a:ext cx="9317222" cy="6340582"/>
            <a:chOff x="1056" y="768"/>
            <a:chExt cx="4272" cy="3006"/>
          </a:xfrm>
        </p:grpSpPr>
        <p:pic>
          <p:nvPicPr>
            <p:cNvPr id="21537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21549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0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1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2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1842 h 96"/>
                  <a:gd name="T4" fmla="*/ 48 w 48"/>
                  <a:gd name="T5" fmla="*/ 3692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9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107 h 1056"/>
                <a:gd name="T2" fmla="*/ 2112 w 2688"/>
                <a:gd name="T3" fmla="*/ 97 h 1056"/>
                <a:gd name="T4" fmla="*/ 1584 w 2688"/>
                <a:gd name="T5" fmla="*/ 9 h 1056"/>
                <a:gd name="T6" fmla="*/ 0 w 2688"/>
                <a:gd name="T7" fmla="*/ 41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21547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1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21543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1842 h 96"/>
                  <a:gd name="T4" fmla="*/ 48 w 48"/>
                  <a:gd name="T5" fmla="*/ 3692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1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2" name="Line 25"/>
          <p:cNvSpPr>
            <a:spLocks noChangeShapeType="1"/>
          </p:cNvSpPr>
          <p:nvPr/>
        </p:nvSpPr>
        <p:spPr bwMode="auto">
          <a:xfrm flipH="1" flipV="1">
            <a:off x="18460128" y="5055026"/>
            <a:ext cx="1357969" cy="2559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836540" y="3998924"/>
            <a:ext cx="6298424" cy="45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6" name="Text Box 21"/>
          <p:cNvSpPr txBox="1">
            <a:spLocks noChangeArrowheads="1"/>
          </p:cNvSpPr>
          <p:nvPr/>
        </p:nvSpPr>
        <p:spPr bwMode="auto">
          <a:xfrm>
            <a:off x="1105884" y="1666656"/>
            <a:ext cx="616681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Receptive</a:t>
            </a:r>
            <a:r>
              <a:rPr lang="fr-CH" dirty="0"/>
              <a:t> </a:t>
            </a:r>
            <a:r>
              <a:rPr lang="fr-CH" dirty="0" err="1"/>
              <a:t>fields</a:t>
            </a:r>
            <a:r>
              <a:rPr lang="fr-CH" dirty="0"/>
              <a:t>:</a:t>
            </a:r>
          </a:p>
          <a:p>
            <a:r>
              <a:rPr lang="fr-CH" dirty="0"/>
              <a:t> </a:t>
            </a:r>
            <a:r>
              <a:rPr lang="fr-CH" b="1" dirty="0" err="1"/>
              <a:t>visual</a:t>
            </a:r>
            <a:r>
              <a:rPr lang="fr-CH" b="1" dirty="0"/>
              <a:t> cortex V1</a:t>
            </a:r>
            <a:endParaRPr lang="fr-F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719957" y="5244674"/>
            <a:ext cx="1285431" cy="1150532"/>
            <a:chOff x="-370118" y="5181611"/>
            <a:chExt cx="1530529" cy="1150532"/>
          </a:xfrm>
        </p:grpSpPr>
        <p:sp>
          <p:nvSpPr>
            <p:cNvPr id="21514" name="Oval 14"/>
            <p:cNvSpPr>
              <a:spLocks noChangeArrowheads="1"/>
            </p:cNvSpPr>
            <p:nvPr/>
          </p:nvSpPr>
          <p:spPr bwMode="auto">
            <a:xfrm>
              <a:off x="-201311" y="5311011"/>
              <a:ext cx="513929" cy="7651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1515" name="Oval 15"/>
            <p:cNvSpPr>
              <a:spLocks noChangeArrowheads="1"/>
            </p:cNvSpPr>
            <p:nvPr/>
          </p:nvSpPr>
          <p:spPr bwMode="auto">
            <a:xfrm>
              <a:off x="-370118" y="5181611"/>
              <a:ext cx="1530529" cy="115053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1517" name="Oval 22"/>
            <p:cNvSpPr>
              <a:spLocks noChangeArrowheads="1"/>
            </p:cNvSpPr>
            <p:nvPr/>
          </p:nvSpPr>
          <p:spPr bwMode="auto">
            <a:xfrm>
              <a:off x="477676" y="5311011"/>
              <a:ext cx="513926" cy="765146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sp>
        <p:nvSpPr>
          <p:cNvPr id="21518" name="Oval 23"/>
          <p:cNvSpPr>
            <a:spLocks noChangeArrowheads="1"/>
          </p:cNvSpPr>
          <p:nvPr/>
        </p:nvSpPr>
        <p:spPr bwMode="auto">
          <a:xfrm>
            <a:off x="3049804" y="6199929"/>
            <a:ext cx="1419151" cy="1426019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9" name="Oval 24"/>
          <p:cNvSpPr>
            <a:spLocks noChangeArrowheads="1"/>
          </p:cNvSpPr>
          <p:nvPr/>
        </p:nvSpPr>
        <p:spPr bwMode="auto">
          <a:xfrm rot="1839371">
            <a:off x="3559981" y="6329330"/>
            <a:ext cx="341367" cy="7651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20" name="Oval 25"/>
          <p:cNvSpPr>
            <a:spLocks noChangeArrowheads="1"/>
          </p:cNvSpPr>
          <p:nvPr/>
        </p:nvSpPr>
        <p:spPr bwMode="auto">
          <a:xfrm rot="1839371">
            <a:off x="4036395" y="6585318"/>
            <a:ext cx="172560" cy="635746"/>
          </a:xfrm>
          <a:prstGeom prst="ellipse">
            <a:avLst/>
          </a:prstGeom>
          <a:noFill/>
          <a:ln w="28575">
            <a:solidFill>
              <a:srgbClr val="3550FE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21" name="Oval 26"/>
          <p:cNvSpPr>
            <a:spLocks noChangeArrowheads="1"/>
          </p:cNvSpPr>
          <p:nvPr/>
        </p:nvSpPr>
        <p:spPr bwMode="auto">
          <a:xfrm rot="1839371">
            <a:off x="3222365" y="6329331"/>
            <a:ext cx="172560" cy="635746"/>
          </a:xfrm>
          <a:prstGeom prst="ellipse">
            <a:avLst/>
          </a:prstGeom>
          <a:noFill/>
          <a:ln w="28575">
            <a:solidFill>
              <a:srgbClr val="3550FE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956583" y="9558694"/>
            <a:ext cx="701800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Orientation selective</a:t>
            </a:r>
            <a:endParaRPr lang="fr-FR"/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174158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515525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1853141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2198260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2535877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2877246" y="4799039"/>
            <a:ext cx="682736" cy="2042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3556228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auto">
          <a:xfrm rot="565931">
            <a:off x="3732540" y="5693583"/>
            <a:ext cx="345119" cy="2039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 rot="1575125">
            <a:off x="3556228" y="5820172"/>
            <a:ext cx="345119" cy="2039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 flipV="1">
            <a:off x="18460128" y="5244674"/>
            <a:ext cx="1357969" cy="25598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3" name="TextBox 52"/>
          <p:cNvSpPr txBox="1">
            <a:spLocks noChangeArrowheads="1"/>
          </p:cNvSpPr>
          <p:nvPr/>
        </p:nvSpPr>
        <p:spPr bwMode="auto">
          <a:xfrm>
            <a:off x="18970305" y="4416466"/>
            <a:ext cx="260013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 baseline="30000">
                <a:solidFill>
                  <a:srgbClr val="FF0000"/>
                </a:solidFill>
              </a:rPr>
              <a:t>st</a:t>
            </a:r>
            <a:r>
              <a:rPr lang="en-US">
                <a:solidFill>
                  <a:srgbClr val="FF0000"/>
                </a:solidFill>
              </a:rPr>
              <a:t> pop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8970304" y="5530428"/>
            <a:ext cx="2763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nd</a:t>
            </a:r>
            <a:r>
              <a:rPr lang="en-US">
                <a:solidFill>
                  <a:srgbClr val="00B050"/>
                </a:solidFill>
              </a:rPr>
              <a:t> pop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09058" y="7702091"/>
            <a:ext cx="2763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nd</a:t>
            </a:r>
            <a:r>
              <a:rPr lang="en-US">
                <a:solidFill>
                  <a:srgbClr val="00B050"/>
                </a:solidFill>
              </a:rPr>
              <a:t> pop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1429020" y="8584134"/>
            <a:ext cx="9018115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b="1" dirty="0"/>
              <a:t>Neighboring neurons have similar properties</a:t>
            </a:r>
          </a:p>
        </p:txBody>
      </p:sp>
      <p:sp>
        <p:nvSpPr>
          <p:cNvPr id="51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Orientation Tuning and Orientation Maps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4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20228" name="AutoShape 4"/>
          <p:cNvSpPr>
            <a:spLocks noChangeArrowheads="1"/>
          </p:cNvSpPr>
          <p:nvPr/>
        </p:nvSpPr>
        <p:spPr bwMode="auto">
          <a:xfrm rot="16200000" flipH="1">
            <a:off x="987401" y="393846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9442014" y="7223876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9274158" y="3012763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10106526" y="1738457"/>
            <a:ext cx="8860026" cy="6340582"/>
            <a:chOff x="1056" y="768"/>
            <a:chExt cx="4272" cy="3006"/>
          </a:xfrm>
        </p:grpSpPr>
        <p:pic>
          <p:nvPicPr>
            <p:cNvPr id="49172" name="Picture 8" descr="pipe_cervel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49184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5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6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7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74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49182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3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76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49178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9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0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1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160" name="Rectangle 24"/>
          <p:cNvSpPr>
            <a:spLocks noChangeArrowheads="1"/>
          </p:cNvSpPr>
          <p:nvPr/>
        </p:nvSpPr>
        <p:spPr bwMode="auto">
          <a:xfrm>
            <a:off x="9442013" y="7097289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9161" name="Line 25"/>
          <p:cNvSpPr>
            <a:spLocks noChangeShapeType="1"/>
          </p:cNvSpPr>
          <p:nvPr/>
        </p:nvSpPr>
        <p:spPr bwMode="auto">
          <a:xfrm flipH="1" flipV="1">
            <a:off x="18632688" y="5055026"/>
            <a:ext cx="1357969" cy="2559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253" name="Line 29"/>
          <p:cNvSpPr>
            <a:spLocks noChangeShapeType="1"/>
          </p:cNvSpPr>
          <p:nvPr/>
        </p:nvSpPr>
        <p:spPr bwMode="auto">
          <a:xfrm flipH="1" flipV="1">
            <a:off x="18801494" y="4799039"/>
            <a:ext cx="1189162" cy="255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785617" y="4928438"/>
            <a:ext cx="1020352" cy="1150532"/>
            <a:chOff x="476" y="1752"/>
            <a:chExt cx="272" cy="409"/>
          </a:xfrm>
        </p:grpSpPr>
        <p:sp>
          <p:nvSpPr>
            <p:cNvPr id="49169" name="Oval 30"/>
            <p:cNvSpPr>
              <a:spLocks noChangeArrowheads="1"/>
            </p:cNvSpPr>
            <p:nvPr/>
          </p:nvSpPr>
          <p:spPr bwMode="auto">
            <a:xfrm>
              <a:off x="521" y="1798"/>
              <a:ext cx="91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31"/>
            <p:cNvSpPr>
              <a:spLocks noChangeArrowheads="1"/>
            </p:cNvSpPr>
            <p:nvPr/>
          </p:nvSpPr>
          <p:spPr bwMode="auto">
            <a:xfrm>
              <a:off x="476" y="1752"/>
              <a:ext cx="272" cy="40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32"/>
            <p:cNvSpPr>
              <a:spLocks noChangeArrowheads="1"/>
            </p:cNvSpPr>
            <p:nvPr/>
          </p:nvSpPr>
          <p:spPr bwMode="auto">
            <a:xfrm>
              <a:off x="657" y="1798"/>
              <a:ext cx="91" cy="272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 rot="1092984">
            <a:off x="2019169" y="4936414"/>
            <a:ext cx="1020352" cy="1150532"/>
            <a:chOff x="476" y="1752"/>
            <a:chExt cx="272" cy="409"/>
          </a:xfrm>
        </p:grpSpPr>
        <p:sp>
          <p:nvSpPr>
            <p:cNvPr id="49166" name="Oval 35"/>
            <p:cNvSpPr>
              <a:spLocks noChangeArrowheads="1"/>
            </p:cNvSpPr>
            <p:nvPr/>
          </p:nvSpPr>
          <p:spPr bwMode="auto">
            <a:xfrm>
              <a:off x="521" y="1798"/>
              <a:ext cx="91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36"/>
            <p:cNvSpPr>
              <a:spLocks noChangeArrowheads="1"/>
            </p:cNvSpPr>
            <p:nvPr/>
          </p:nvSpPr>
          <p:spPr bwMode="auto">
            <a:xfrm>
              <a:off x="476" y="1752"/>
              <a:ext cx="272" cy="40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37"/>
            <p:cNvSpPr>
              <a:spLocks noChangeArrowheads="1"/>
            </p:cNvSpPr>
            <p:nvPr/>
          </p:nvSpPr>
          <p:spPr bwMode="auto">
            <a:xfrm>
              <a:off x="657" y="1798"/>
              <a:ext cx="91" cy="272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5" name="Text Box 38"/>
          <p:cNvSpPr txBox="1">
            <a:spLocks noChangeArrowheads="1"/>
          </p:cNvSpPr>
          <p:nvPr/>
        </p:nvSpPr>
        <p:spPr bwMode="auto">
          <a:xfrm>
            <a:off x="4846674" y="7346650"/>
            <a:ext cx="1141023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Neighboring</a:t>
            </a:r>
            <a:r>
              <a:rPr lang="fr-CH" dirty="0"/>
              <a:t> </a:t>
            </a:r>
            <a:r>
              <a:rPr lang="fr-CH" dirty="0" err="1"/>
              <a:t>cells</a:t>
            </a:r>
            <a:r>
              <a:rPr lang="fr-CH" dirty="0"/>
              <a:t> in </a:t>
            </a:r>
            <a:r>
              <a:rPr lang="fr-CH" dirty="0" err="1"/>
              <a:t>visual</a:t>
            </a:r>
            <a:r>
              <a:rPr lang="fr-CH" dirty="0"/>
              <a:t> cortex</a:t>
            </a:r>
          </a:p>
          <a:p>
            <a:r>
              <a:rPr lang="fr-CH" dirty="0"/>
              <a:t>Have </a:t>
            </a:r>
            <a:r>
              <a:rPr lang="fr-CH" dirty="0" err="1"/>
              <a:t>similar</a:t>
            </a:r>
            <a:r>
              <a:rPr lang="fr-CH" dirty="0"/>
              <a:t> </a:t>
            </a:r>
            <a:r>
              <a:rPr lang="fr-CH" dirty="0" err="1"/>
              <a:t>preferred</a:t>
            </a:r>
            <a:r>
              <a:rPr lang="fr-CH" dirty="0"/>
              <a:t> orientation:</a:t>
            </a:r>
          </a:p>
          <a:p>
            <a:r>
              <a:rPr lang="fr-CH" dirty="0"/>
              <a:t>   </a:t>
            </a:r>
            <a:r>
              <a:rPr lang="fr-CH" sz="5100" b="1" dirty="0"/>
              <a:t>cortical orientation </a:t>
            </a:r>
            <a:r>
              <a:rPr lang="fr-CH" sz="5100" b="1" dirty="0" err="1"/>
              <a:t>map</a:t>
            </a:r>
            <a:endParaRPr lang="fr-FR" sz="5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34896" y="10172933"/>
            <a:ext cx="13662586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i="1" dirty="0" smtClean="0"/>
              <a:t>Hubel and Wiesel 1968; </a:t>
            </a:r>
            <a:r>
              <a:rPr lang="en-US" sz="4400" i="1" dirty="0" err="1" smtClean="0"/>
              <a:t>Bonhoeffer&amp;Grinvald</a:t>
            </a:r>
            <a:r>
              <a:rPr lang="en-US" sz="4400" i="1" dirty="0" smtClean="0"/>
              <a:t>, 1991; </a:t>
            </a:r>
          </a:p>
          <a:p>
            <a:r>
              <a:rPr lang="en-US" sz="4400" i="1" dirty="0" err="1" smtClean="0"/>
              <a:t>Bressloff&amp;Cowan</a:t>
            </a:r>
            <a:r>
              <a:rPr lang="en-US" sz="4400" i="1" dirty="0" smtClean="0"/>
              <a:t>, 2002; </a:t>
            </a:r>
            <a:r>
              <a:rPr lang="en-US" sz="4400" i="1" dirty="0" err="1" smtClean="0"/>
              <a:t>Kaschube</a:t>
            </a:r>
            <a:r>
              <a:rPr lang="en-US" sz="4400" i="1" dirty="0" smtClean="0"/>
              <a:t> et al. 2010</a:t>
            </a:r>
            <a:endParaRPr lang="en-US" sz="4400" i="1" dirty="0"/>
          </a:p>
        </p:txBody>
      </p:sp>
      <p:sp>
        <p:nvSpPr>
          <p:cNvPr id="39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7.1:  Orientation Map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192504" y="1419731"/>
            <a:ext cx="21101037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1579" y="1419731"/>
            <a:ext cx="171768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receptive field of a visual neuron refers to</a:t>
            </a:r>
          </a:p>
          <a:p>
            <a:r>
              <a:rPr lang="en-US" sz="5400" dirty="0" smtClean="0"/>
              <a:t>[ ] The localized region of space to which it is sensitive</a:t>
            </a:r>
          </a:p>
          <a:p>
            <a:r>
              <a:rPr lang="en-US" sz="5400" dirty="0" smtClean="0"/>
              <a:t>[ ] The orientation of a light bar to which it is sensitive</a:t>
            </a:r>
          </a:p>
          <a:p>
            <a:r>
              <a:rPr lang="en-US" sz="5400" dirty="0" smtClean="0"/>
              <a:t>[ ] The set of all stimulus features to which it is sensitive</a:t>
            </a:r>
            <a:endParaRPr lang="en-US" sz="5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1579" y="5663335"/>
            <a:ext cx="1717681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receptive field of a auditory neuron refers to</a:t>
            </a:r>
          </a:p>
          <a:p>
            <a:r>
              <a:rPr lang="en-US" sz="5400" dirty="0" smtClean="0"/>
              <a:t>[ ] The set of all stimulus features to which it is sensitive</a:t>
            </a:r>
          </a:p>
          <a:p>
            <a:r>
              <a:rPr lang="en-US" sz="5400" dirty="0" smtClean="0"/>
              <a:t>[ ] The range of frequencies to which it is sensitive</a:t>
            </a:r>
            <a:endParaRPr lang="en-US" sz="5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1579" y="8539558"/>
            <a:ext cx="1717681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receptive field of a </a:t>
            </a:r>
            <a:r>
              <a:rPr lang="en-US" sz="5400" dirty="0" err="1" smtClean="0"/>
              <a:t>somatosensory</a:t>
            </a:r>
            <a:r>
              <a:rPr lang="en-US" sz="5400" dirty="0" smtClean="0"/>
              <a:t> neuron refers to</a:t>
            </a:r>
          </a:p>
          <a:p>
            <a:r>
              <a:rPr lang="en-US" sz="5400" dirty="0" smtClean="0"/>
              <a:t>[ ] The set of all stimulus features to which it is sensitive</a:t>
            </a:r>
          </a:p>
          <a:p>
            <a:r>
              <a:rPr lang="en-US" sz="5400" dirty="0" smtClean="0"/>
              <a:t>[ ] The region of body surface to which it is sensitive</a:t>
            </a:r>
            <a:endParaRPr lang="en-US" sz="54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Week 7 – Quiz 2, now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6000" dirty="0" smtClean="0">
                <a:latin typeface="Impact" charset="0"/>
                <a:cs typeface="Impact" charset="0"/>
              </a:rPr>
              <a:t>Biological Modeling of Neural Networks </a:t>
            </a:r>
            <a:r>
              <a:rPr lang="en-US" dirty="0" smtClean="0">
                <a:latin typeface="Impact" charset="0"/>
                <a:cs typeface="Impact" charset="0"/>
              </a:rPr>
              <a:t>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from week 1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010048"/>
            <a:ext cx="224509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7: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Neuronal Populations 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68699" y="555552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5954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5400" dirty="0" smtClean="0">
                <a:latin typeface="Arial Narrow" pitchFamily="34" charset="0"/>
                <a:cs typeface="ＭＳ Ｐゴシック" charset="0"/>
              </a:rPr>
              <a:t>- population activity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Mean-field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783614" y="4843764"/>
            <a:ext cx="10571187" cy="22349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10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63"/>
          <p:cNvGrpSpPr/>
          <p:nvPr/>
        </p:nvGrpSpPr>
        <p:grpSpPr>
          <a:xfrm>
            <a:off x="2389578" y="1735645"/>
            <a:ext cx="11805418" cy="9825930"/>
            <a:chOff x="2389577" y="1735645"/>
            <a:chExt cx="14708828" cy="982593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15690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1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2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3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4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5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6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7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8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99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0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1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2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3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4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5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6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7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8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09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0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1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2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3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4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5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6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7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8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19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0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1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2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3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6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7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68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5369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0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1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3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4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5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6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7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8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79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1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2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3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4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5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6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7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88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15656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7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8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9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0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1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2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3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4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5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6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7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9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4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7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4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5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6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7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8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9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0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6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75267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6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15622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3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4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5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6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7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8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9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0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1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2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3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4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5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6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7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8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3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0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1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2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3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6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49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0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1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4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55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15588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9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0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1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2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3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4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5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6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7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8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9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0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1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2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3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4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5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6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7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8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09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1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2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3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4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5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6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7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8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19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0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21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15554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5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6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7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8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9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0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1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2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3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4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5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6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7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8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9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0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2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3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4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6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8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9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1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2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3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87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15520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1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2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3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4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5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6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7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8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29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0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1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2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3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4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5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6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8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39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0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1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4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7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8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9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0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1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2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3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15486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7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8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9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0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2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3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4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5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6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7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8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9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0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2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4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5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7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8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0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2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3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4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5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8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19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15452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3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4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5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7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0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1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3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8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9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6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7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4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5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15418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9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0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1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2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3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4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5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6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7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8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0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1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3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4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6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7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8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9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0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1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2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3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4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5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6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7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8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0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1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02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5530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362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00" name="Equation" r:id="rId4" imgW="317160" imgH="190440" progId="Equation.3">
                    <p:embed/>
                  </p:oleObj>
                </mc:Choice>
                <mc:Fallback>
                  <p:oleObj name="Equation" r:id="rId4" imgW="317160" imgH="190440" progId="Equation.3">
                    <p:embed/>
                    <p:pic>
                      <p:nvPicPr>
                        <p:cNvPr id="0" name="Object 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5630" y="1735645"/>
                          <a:ext cx="1714341" cy="76795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67" name="Straight Connector 3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7. 2:  </a:t>
            </a: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Interacting Populations in  models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13102069" y="7780856"/>
            <a:ext cx="4802918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population =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34686" y="1780674"/>
            <a:ext cx="9603651" cy="51807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= group of neurons</a:t>
            </a:r>
          </a:p>
          <a:p>
            <a:r>
              <a:rPr lang="en-US" sz="5400" dirty="0" smtClean="0"/>
              <a:t>with </a:t>
            </a:r>
          </a:p>
          <a:p>
            <a:r>
              <a:rPr lang="en-US" sz="5400" dirty="0" smtClean="0"/>
              <a:t> - similar neuronal properties</a:t>
            </a:r>
          </a:p>
          <a:p>
            <a:r>
              <a:rPr lang="en-US" sz="5400" dirty="0" smtClean="0"/>
              <a:t> - similar input</a:t>
            </a:r>
          </a:p>
          <a:p>
            <a:r>
              <a:rPr lang="en-US" sz="5400" dirty="0" smtClean="0"/>
              <a:t> - similar receptive field</a:t>
            </a:r>
          </a:p>
          <a:p>
            <a:r>
              <a:rPr lang="en-US" sz="5400" dirty="0" smtClean="0"/>
              <a:t> - similar connectivity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81663" y="8349916"/>
            <a:ext cx="3537284" cy="24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76147" y="7889231"/>
            <a:ext cx="77476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 this more precise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    7.2: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a single model population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6263" y="4076321"/>
            <a:ext cx="6778496" cy="288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 rot="16200000" flipH="1">
            <a:off x="12661337" y="1544523"/>
            <a:ext cx="2953059" cy="1712919"/>
          </a:xfrm>
          <a:prstGeom prst="parallelogram">
            <a:avLst>
              <a:gd name="adj" fmla="val 44259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13627691" y="1668667"/>
            <a:ext cx="1020352" cy="1150532"/>
            <a:chOff x="476" y="1752"/>
            <a:chExt cx="272" cy="409"/>
          </a:xfrm>
        </p:grpSpPr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521" y="1798"/>
              <a:ext cx="91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476" y="1752"/>
              <a:ext cx="272" cy="40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auto">
            <a:xfrm>
              <a:off x="632" y="1798"/>
              <a:ext cx="91" cy="272"/>
            </a:xfrm>
            <a:prstGeom prst="ellipse">
              <a:avLst/>
            </a:prstGeom>
            <a:noFill/>
            <a:ln w="28575">
              <a:solidFill>
                <a:srgbClr val="3550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679759" y="6904745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Sheet of visual cortex</a:t>
            </a:r>
            <a:endParaRPr lang="fr-CH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88306" y="1754651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Rec. Field on Screen</a:t>
            </a:r>
            <a:endParaRPr lang="fr-CH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694" y="6882474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cortical column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7.2: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local cortical connectivity across layers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3655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1759" y="1789113"/>
            <a:ext cx="1507807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65964" y="1838956"/>
            <a:ext cx="62440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Here:</a:t>
            </a:r>
          </a:p>
          <a:p>
            <a:r>
              <a:rPr lang="en-US" dirty="0" smtClean="0"/>
              <a:t>Excitatory neurons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58024" y="1171412"/>
            <a:ext cx="730360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4000" dirty="0" smtClean="0"/>
              <a:t>mouse </a:t>
            </a:r>
            <a:r>
              <a:rPr lang="en-US" sz="4000" dirty="0" err="1" smtClean="0"/>
              <a:t>somatosensory</a:t>
            </a:r>
            <a:r>
              <a:rPr lang="en-US" sz="4000" dirty="0" smtClean="0"/>
              <a:t> cortex)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558024" y="10756232"/>
            <a:ext cx="782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 smtClean="0"/>
              <a:t>Lefort</a:t>
            </a:r>
            <a:r>
              <a:rPr lang="en-US" sz="4800" i="1" dirty="0" smtClean="0"/>
              <a:t> et al. NEURON, 2009</a:t>
            </a:r>
            <a:endParaRPr lang="en-US" sz="4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67521" y="8032409"/>
            <a:ext cx="9336210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population =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neurons of given 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one layer of same column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(e.g. excitatory in layer 3)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4747" y="4283242"/>
            <a:ext cx="6778496" cy="288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 2: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Connectivity schemes    (models)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7988" y="2092107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85921" y="2070100"/>
            <a:ext cx="48387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93652" y="1270635"/>
            <a:ext cx="436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full connectivity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265598" y="2035455"/>
            <a:ext cx="21826453" cy="76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65713" y="751407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356322" y="1137842"/>
            <a:ext cx="7910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 connectivity</a:t>
            </a:r>
          </a:p>
          <a:p>
            <a:r>
              <a:rPr lang="en-US" sz="4800" dirty="0" smtClean="0"/>
              <a:t>w. number 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4800" dirty="0" smtClean="0"/>
              <a:t> of inputs fixed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37" y="3895398"/>
            <a:ext cx="2767104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N=5000</a:t>
            </a:r>
          </a:p>
          <a:p>
            <a:r>
              <a:rPr lang="en-US" sz="4400" dirty="0" smtClean="0"/>
              <a:t>neurons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9637" y="7352495"/>
            <a:ext cx="3174267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N=10000</a:t>
            </a:r>
          </a:p>
          <a:p>
            <a:r>
              <a:rPr lang="en-US" sz="4400" dirty="0" smtClean="0"/>
              <a:t>neurons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495181" y="1912175"/>
            <a:ext cx="274466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ll-to-all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14343400" y="10314071"/>
            <a:ext cx="5147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Each neuron receives</a:t>
            </a:r>
          </a:p>
          <a:p>
            <a:r>
              <a:rPr lang="en-US" sz="4000" dirty="0"/>
              <a:t>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smtClean="0"/>
              <a:t> connections</a:t>
            </a:r>
            <a:endParaRPr lang="fr-CH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3550" y="10376039"/>
            <a:ext cx="5147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Each neuron receives</a:t>
            </a:r>
          </a:p>
          <a:p>
            <a:r>
              <a:rPr lang="en-US" sz="4000" dirty="0"/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smtClean="0"/>
              <a:t> connections</a:t>
            </a:r>
            <a:endParaRPr lang="fr-CH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 – fixed number of inputs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084" y="2580871"/>
            <a:ext cx="163925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954" y="2304198"/>
            <a:ext cx="4121844" cy="682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8622" y="1111618"/>
            <a:ext cx="11811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random: number of inputs K=500,  fixed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57708" y="912795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536921" y="1988325"/>
            <a:ext cx="593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N=10 000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12903" y="1988325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N=5 000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12879869" y="1918715"/>
            <a:ext cx="7826335" cy="487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 – fixed number of inputs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084" y="2580871"/>
            <a:ext cx="163925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954" y="2304198"/>
            <a:ext cx="4121844" cy="682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8622" y="1111618"/>
            <a:ext cx="11811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random: number of inputs K=500,  fixed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57708" y="912795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536921" y="1988325"/>
            <a:ext cx="593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N=10 000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12903" y="1988325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N=5 000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370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7.2: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Connectivity: fixed 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 rotWithShape="1">
          <a:blip r:embed="rId3"/>
          <a:srcRect l="46278" t="6799" r="7300" b="29055"/>
          <a:stretch/>
        </p:blipFill>
        <p:spPr bwMode="auto">
          <a:xfrm>
            <a:off x="951722" y="8117633"/>
            <a:ext cx="7595119" cy="4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81279" y="2134678"/>
            <a:ext cx="134020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Can we mathematically predict</a:t>
            </a:r>
          </a:p>
          <a:p>
            <a:r>
              <a:rPr lang="en-US" sz="6000" b="1" dirty="0" smtClean="0"/>
              <a:t>   the population activity?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given</a:t>
            </a:r>
          </a:p>
          <a:p>
            <a:r>
              <a:rPr lang="en-US" sz="4800" b="1" dirty="0" smtClean="0"/>
              <a:t>  - connection probability </a:t>
            </a:r>
            <a:r>
              <a:rPr lang="en-US" sz="4800" b="1" i="1" dirty="0" smtClean="0"/>
              <a:t>p </a:t>
            </a:r>
            <a:r>
              <a:rPr lang="en-US" sz="4800" b="1" dirty="0" smtClean="0"/>
              <a:t>and weight </a:t>
            </a:r>
            <a:r>
              <a:rPr lang="en-US" sz="4800" b="1" i="1" dirty="0" err="1" smtClean="0"/>
              <a:t>w</a:t>
            </a:r>
            <a:r>
              <a:rPr lang="en-US" sz="2400" b="1" i="1" dirty="0" err="1" smtClean="0"/>
              <a:t>ij</a:t>
            </a:r>
            <a:endParaRPr lang="en-US" sz="4800" b="1" i="1" dirty="0" smtClean="0"/>
          </a:p>
          <a:p>
            <a:r>
              <a:rPr lang="en-US" sz="4800" b="1" dirty="0" smtClean="0"/>
              <a:t>  - properties of individual neurons</a:t>
            </a:r>
          </a:p>
          <a:p>
            <a:r>
              <a:rPr lang="en-US" sz="4800" b="1" dirty="0" smtClean="0"/>
              <a:t>  - large population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2274" y="6152750"/>
            <a:ext cx="474040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activity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01346" y="9462633"/>
            <a:ext cx="5967663" cy="48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5644502" y="9993715"/>
            <a:ext cx="5206974" cy="592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591503" y="10683767"/>
            <a:ext cx="5212228" cy="187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851476" y="9432319"/>
            <a:ext cx="7830990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Input is nearly identical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for different neurons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(and nearly constant)</a:t>
            </a:r>
            <a:endParaRPr lang="fr-CH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158667" y="8640007"/>
            <a:ext cx="5056729" cy="774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537973" y="8057518"/>
            <a:ext cx="726032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A(t)</a:t>
            </a:r>
            <a:r>
              <a:rPr lang="en-US" dirty="0" smtClean="0">
                <a:solidFill>
                  <a:srgbClr val="FF0000"/>
                </a:solidFill>
              </a:rPr>
              <a:t> is nearly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7: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Neuronal Populations 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68699" y="555552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5954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5400" dirty="0" smtClean="0">
                <a:latin typeface="Arial Narrow" pitchFamily="34" charset="0"/>
                <a:cs typeface="ＭＳ Ｐゴシック" charset="0"/>
              </a:rPr>
              <a:t>- population activity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Mean-field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727658" y="7062816"/>
            <a:ext cx="10571187" cy="14505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87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40187" y="8236568"/>
            <a:ext cx="7183116" cy="34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Population</a:t>
            </a:r>
          </a:p>
          <a:p>
            <a:r>
              <a:rPr lang="en-US" sz="5100" dirty="0"/>
              <a:t>- 50 000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</a:t>
            </a:r>
            <a:r>
              <a:rPr lang="en-US" sz="5100" b="1" dirty="0"/>
              <a:t>randomly connected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4555992" cy="2970565"/>
            <a:chOff x="288" y="720"/>
            <a:chExt cx="2064" cy="1392"/>
          </a:xfrm>
        </p:grpSpPr>
        <p:sp>
          <p:nvSpPr>
            <p:cNvPr id="23592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23561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23562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23563" name="Text Box 59"/>
          <p:cNvSpPr txBox="1">
            <a:spLocks noChangeArrowheads="1"/>
          </p:cNvSpPr>
          <p:nvPr/>
        </p:nvSpPr>
        <p:spPr bwMode="auto">
          <a:xfrm>
            <a:off x="12206716" y="7046655"/>
            <a:ext cx="425443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Neuron # 32374</a:t>
            </a:r>
            <a:endParaRPr lang="en-US" sz="5100" dirty="0"/>
          </a:p>
        </p:txBody>
      </p:sp>
      <p:sp>
        <p:nvSpPr>
          <p:cNvPr id="23564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23565" name="Rectangle 61"/>
          <p:cNvSpPr>
            <a:spLocks noChangeArrowheads="1"/>
          </p:cNvSpPr>
          <p:nvPr/>
        </p:nvSpPr>
        <p:spPr bwMode="auto">
          <a:xfrm>
            <a:off x="9723358" y="6751285"/>
            <a:ext cx="1440498" cy="59411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66" name="Text Box 62"/>
          <p:cNvSpPr txBox="1">
            <a:spLocks noChangeArrowheads="1"/>
          </p:cNvSpPr>
          <p:nvPr/>
        </p:nvSpPr>
        <p:spPr bwMode="auto">
          <a:xfrm>
            <a:off x="9333224" y="7991835"/>
            <a:ext cx="17954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u [mV]</a:t>
            </a:r>
          </a:p>
        </p:txBody>
      </p:sp>
      <p:sp>
        <p:nvSpPr>
          <p:cNvPr id="23567" name="Text Box 63"/>
          <p:cNvSpPr txBox="1">
            <a:spLocks noChangeArrowheads="1"/>
          </p:cNvSpPr>
          <p:nvPr/>
        </p:nvSpPr>
        <p:spPr bwMode="auto">
          <a:xfrm>
            <a:off x="10083483" y="6751285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23568" name="Text Box 64"/>
          <p:cNvSpPr txBox="1">
            <a:spLocks noChangeArrowheads="1"/>
          </p:cNvSpPr>
          <p:nvPr/>
        </p:nvSpPr>
        <p:spPr bwMode="auto">
          <a:xfrm>
            <a:off x="10083483" y="10532004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0</a:t>
            </a:r>
            <a:endParaRPr lang="en-US" sz="5100" dirty="0"/>
          </a:p>
        </p:txBody>
      </p:sp>
      <p:sp>
        <p:nvSpPr>
          <p:cNvPr id="23569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70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23571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23572" name="Text Box 68"/>
          <p:cNvSpPr txBox="1">
            <a:spLocks noChangeArrowheads="1"/>
          </p:cNvSpPr>
          <p:nvPr/>
        </p:nvSpPr>
        <p:spPr bwMode="auto">
          <a:xfrm rot="-5400000">
            <a:off x="8323042" y="4116864"/>
            <a:ext cx="275562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Neuron # </a:t>
            </a:r>
            <a:endParaRPr lang="en-US" sz="5100" dirty="0"/>
          </a:p>
        </p:txBody>
      </p:sp>
      <p:sp>
        <p:nvSpPr>
          <p:cNvPr id="23573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23574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sp>
        <p:nvSpPr>
          <p:cNvPr id="23575" name="Rectangle 71"/>
          <p:cNvSpPr>
            <a:spLocks noChangeArrowheads="1"/>
          </p:cNvSpPr>
          <p:nvPr/>
        </p:nvSpPr>
        <p:spPr bwMode="auto">
          <a:xfrm>
            <a:off x="11163856" y="11612210"/>
            <a:ext cx="9003110" cy="540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76" name="Text Box 72"/>
          <p:cNvSpPr txBox="1">
            <a:spLocks noChangeArrowheads="1"/>
          </p:cNvSpPr>
          <p:nvPr/>
        </p:nvSpPr>
        <p:spPr bwMode="auto">
          <a:xfrm>
            <a:off x="14044851" y="1155594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23577" name="Text Box 73"/>
          <p:cNvSpPr txBox="1">
            <a:spLocks noChangeArrowheads="1"/>
          </p:cNvSpPr>
          <p:nvPr/>
        </p:nvSpPr>
        <p:spPr bwMode="auto">
          <a:xfrm>
            <a:off x="19191629" y="1149968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23578" name="Text Box 74"/>
          <p:cNvSpPr txBox="1">
            <a:spLocks noChangeArrowheads="1"/>
          </p:cNvSpPr>
          <p:nvPr/>
        </p:nvSpPr>
        <p:spPr bwMode="auto">
          <a:xfrm>
            <a:off x="15447835" y="11488438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23579" name="Text Box 75"/>
          <p:cNvSpPr txBox="1">
            <a:spLocks noChangeArrowheads="1"/>
          </p:cNvSpPr>
          <p:nvPr/>
        </p:nvSpPr>
        <p:spPr bwMode="auto">
          <a:xfrm>
            <a:off x="11523980" y="11555949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23590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223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42549" y="5401027"/>
            <a:ext cx="4929202" cy="1662503"/>
            <a:chOff x="38" y="2160"/>
            <a:chExt cx="1314" cy="591"/>
          </a:xfrm>
        </p:grpSpPr>
        <p:sp>
          <p:nvSpPr>
            <p:cNvPr id="23587" name="Text Box 81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23588" name="Text Box 82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23589" name="AutoShape 83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40187" y="6886311"/>
            <a:ext cx="3241119" cy="810154"/>
            <a:chOff x="144" y="2688"/>
            <a:chExt cx="864" cy="288"/>
          </a:xfrm>
        </p:grpSpPr>
        <p:sp>
          <p:nvSpPr>
            <p:cNvPr id="23584" name="Line 85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86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87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asynchronous firing / asynchronous state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43526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202075" y="10293543"/>
            <a:ext cx="4171441" cy="511972"/>
            <a:chOff x="528" y="2256"/>
            <a:chExt cx="1440" cy="192"/>
          </a:xfrm>
        </p:grpSpPr>
        <p:sp>
          <p:nvSpPr>
            <p:cNvPr id="44117" name="Line 11"/>
            <p:cNvSpPr>
              <a:spLocks noChangeShapeType="1"/>
            </p:cNvSpPr>
            <p:nvPr/>
          </p:nvSpPr>
          <p:spPr bwMode="auto">
            <a:xfrm>
              <a:off x="528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8" name="Line 12"/>
            <p:cNvSpPr>
              <a:spLocks noChangeShapeType="1"/>
            </p:cNvSpPr>
            <p:nvPr/>
          </p:nvSpPr>
          <p:spPr bwMode="auto">
            <a:xfrm flipV="1">
              <a:off x="768" y="225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9" name="Line 13"/>
            <p:cNvSpPr>
              <a:spLocks noChangeShapeType="1"/>
            </p:cNvSpPr>
            <p:nvPr/>
          </p:nvSpPr>
          <p:spPr bwMode="auto">
            <a:xfrm>
              <a:off x="768" y="2256"/>
              <a:ext cx="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8662980" y="9851703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stim</a:t>
            </a: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9301764" y="2055112"/>
            <a:ext cx="7382550" cy="810154"/>
            <a:chOff x="2208" y="799"/>
            <a:chExt cx="1968" cy="288"/>
          </a:xfrm>
        </p:grpSpPr>
        <p:sp>
          <p:nvSpPr>
            <p:cNvPr id="44110" name="Line 18"/>
            <p:cNvSpPr>
              <a:spLocks noChangeShapeType="1"/>
            </p:cNvSpPr>
            <p:nvPr/>
          </p:nvSpPr>
          <p:spPr bwMode="auto">
            <a:xfrm>
              <a:off x="2208" y="1087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1" name="Line 19"/>
            <p:cNvSpPr>
              <a:spLocks noChangeShapeType="1"/>
            </p:cNvSpPr>
            <p:nvPr/>
          </p:nvSpPr>
          <p:spPr bwMode="auto">
            <a:xfrm>
              <a:off x="249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2" name="Line 20"/>
            <p:cNvSpPr>
              <a:spLocks noChangeShapeType="1"/>
            </p:cNvSpPr>
            <p:nvPr/>
          </p:nvSpPr>
          <p:spPr bwMode="auto">
            <a:xfrm>
              <a:off x="283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3" name="Line 21"/>
            <p:cNvSpPr>
              <a:spLocks noChangeShapeType="1"/>
            </p:cNvSpPr>
            <p:nvPr/>
          </p:nvSpPr>
          <p:spPr bwMode="auto">
            <a:xfrm>
              <a:off x="297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4" name="Line 22"/>
            <p:cNvSpPr>
              <a:spLocks noChangeShapeType="1"/>
            </p:cNvSpPr>
            <p:nvPr/>
          </p:nvSpPr>
          <p:spPr bwMode="auto">
            <a:xfrm>
              <a:off x="307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5" name="Line 23"/>
            <p:cNvSpPr>
              <a:spLocks noChangeShapeType="1"/>
            </p:cNvSpPr>
            <p:nvPr/>
          </p:nvSpPr>
          <p:spPr bwMode="auto">
            <a:xfrm>
              <a:off x="340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16" name="Line 24"/>
            <p:cNvSpPr>
              <a:spLocks noChangeShapeType="1"/>
            </p:cNvSpPr>
            <p:nvPr/>
          </p:nvSpPr>
          <p:spPr bwMode="auto">
            <a:xfrm>
              <a:off x="3600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634196" y="3486947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4042" name="Line 69"/>
          <p:cNvSpPr>
            <a:spLocks noChangeShapeType="1"/>
          </p:cNvSpPr>
          <p:nvPr/>
        </p:nvSpPr>
        <p:spPr bwMode="auto">
          <a:xfrm>
            <a:off x="14373516" y="10293543"/>
            <a:ext cx="0" cy="5119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44043" name="Line 70"/>
          <p:cNvSpPr>
            <a:spLocks noChangeShapeType="1"/>
          </p:cNvSpPr>
          <p:nvPr/>
        </p:nvSpPr>
        <p:spPr bwMode="auto">
          <a:xfrm>
            <a:off x="14373517" y="10805515"/>
            <a:ext cx="340242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3611087" y="286526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6717122" y="9582796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440563" y="3458816"/>
            <a:ext cx="7382550" cy="810154"/>
            <a:chOff x="2245" y="1298"/>
            <a:chExt cx="1968" cy="288"/>
          </a:xfrm>
        </p:grpSpPr>
        <p:sp>
          <p:nvSpPr>
            <p:cNvPr id="44069" name="Line 78"/>
            <p:cNvSpPr>
              <a:spLocks noChangeShapeType="1"/>
            </p:cNvSpPr>
            <p:nvPr/>
          </p:nvSpPr>
          <p:spPr bwMode="auto">
            <a:xfrm>
              <a:off x="2245" y="158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0" name="Line 79"/>
            <p:cNvSpPr>
              <a:spLocks noChangeShapeType="1"/>
            </p:cNvSpPr>
            <p:nvPr/>
          </p:nvSpPr>
          <p:spPr bwMode="auto">
            <a:xfrm>
              <a:off x="265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1" name="Line 80"/>
            <p:cNvSpPr>
              <a:spLocks noChangeShapeType="1"/>
            </p:cNvSpPr>
            <p:nvPr/>
          </p:nvSpPr>
          <p:spPr bwMode="auto">
            <a:xfrm>
              <a:off x="2789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2" name="Line 81"/>
            <p:cNvSpPr>
              <a:spLocks noChangeShapeType="1"/>
            </p:cNvSpPr>
            <p:nvPr/>
          </p:nvSpPr>
          <p:spPr bwMode="auto">
            <a:xfrm>
              <a:off x="301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3" name="Line 82"/>
            <p:cNvSpPr>
              <a:spLocks noChangeShapeType="1"/>
            </p:cNvSpPr>
            <p:nvPr/>
          </p:nvSpPr>
          <p:spPr bwMode="auto">
            <a:xfrm>
              <a:off x="3198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4" name="Line 83"/>
            <p:cNvSpPr>
              <a:spLocks noChangeShapeType="1"/>
            </p:cNvSpPr>
            <p:nvPr/>
          </p:nvSpPr>
          <p:spPr bwMode="auto">
            <a:xfrm>
              <a:off x="3560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5" name="Line 84"/>
            <p:cNvSpPr>
              <a:spLocks noChangeShapeType="1"/>
            </p:cNvSpPr>
            <p:nvPr/>
          </p:nvSpPr>
          <p:spPr bwMode="auto">
            <a:xfrm>
              <a:off x="383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9440563" y="4817513"/>
            <a:ext cx="7382550" cy="810154"/>
            <a:chOff x="2245" y="1781"/>
            <a:chExt cx="1968" cy="288"/>
          </a:xfrm>
        </p:grpSpPr>
        <p:sp>
          <p:nvSpPr>
            <p:cNvPr id="44065" name="Line 85"/>
            <p:cNvSpPr>
              <a:spLocks noChangeShapeType="1"/>
            </p:cNvSpPr>
            <p:nvPr/>
          </p:nvSpPr>
          <p:spPr bwMode="auto">
            <a:xfrm>
              <a:off x="2245" y="206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6" name="Line 87"/>
            <p:cNvSpPr>
              <a:spLocks noChangeShapeType="1"/>
            </p:cNvSpPr>
            <p:nvPr/>
          </p:nvSpPr>
          <p:spPr bwMode="auto">
            <a:xfrm>
              <a:off x="286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7" name="Line 89"/>
            <p:cNvSpPr>
              <a:spLocks noChangeShapeType="1"/>
            </p:cNvSpPr>
            <p:nvPr/>
          </p:nvSpPr>
          <p:spPr bwMode="auto">
            <a:xfrm>
              <a:off x="310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8" name="Line 90"/>
            <p:cNvSpPr>
              <a:spLocks noChangeShapeType="1"/>
            </p:cNvSpPr>
            <p:nvPr/>
          </p:nvSpPr>
          <p:spPr bwMode="auto">
            <a:xfrm>
              <a:off x="3424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9440563" y="6221217"/>
            <a:ext cx="7382550" cy="810154"/>
            <a:chOff x="2245" y="2280"/>
            <a:chExt cx="1968" cy="288"/>
          </a:xfrm>
        </p:grpSpPr>
        <p:sp>
          <p:nvSpPr>
            <p:cNvPr id="44058" name="Line 92"/>
            <p:cNvSpPr>
              <a:spLocks noChangeShapeType="1"/>
            </p:cNvSpPr>
            <p:nvPr/>
          </p:nvSpPr>
          <p:spPr bwMode="auto">
            <a:xfrm>
              <a:off x="2245" y="25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59" name="Line 93"/>
            <p:cNvSpPr>
              <a:spLocks noChangeShapeType="1"/>
            </p:cNvSpPr>
            <p:nvPr/>
          </p:nvSpPr>
          <p:spPr bwMode="auto">
            <a:xfrm>
              <a:off x="2426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0" name="Line 94"/>
            <p:cNvSpPr>
              <a:spLocks noChangeShapeType="1"/>
            </p:cNvSpPr>
            <p:nvPr/>
          </p:nvSpPr>
          <p:spPr bwMode="auto">
            <a:xfrm>
              <a:off x="274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1" name="Line 95"/>
            <p:cNvSpPr>
              <a:spLocks noChangeShapeType="1"/>
            </p:cNvSpPr>
            <p:nvPr/>
          </p:nvSpPr>
          <p:spPr bwMode="auto">
            <a:xfrm>
              <a:off x="283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2" name="Line 96"/>
            <p:cNvSpPr>
              <a:spLocks noChangeShapeType="1"/>
            </p:cNvSpPr>
            <p:nvPr/>
          </p:nvSpPr>
          <p:spPr bwMode="auto">
            <a:xfrm>
              <a:off x="3198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3" name="Line 97"/>
            <p:cNvSpPr>
              <a:spLocks noChangeShapeType="1"/>
            </p:cNvSpPr>
            <p:nvPr/>
          </p:nvSpPr>
          <p:spPr bwMode="auto">
            <a:xfrm>
              <a:off x="344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4" name="Line 98"/>
            <p:cNvSpPr>
              <a:spLocks noChangeShapeType="1"/>
            </p:cNvSpPr>
            <p:nvPr/>
          </p:nvSpPr>
          <p:spPr bwMode="auto">
            <a:xfrm>
              <a:off x="401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4055" name="Text Box 104"/>
          <p:cNvSpPr txBox="1">
            <a:spLocks noChangeArrowheads="1"/>
          </p:cNvSpPr>
          <p:nvPr/>
        </p:nvSpPr>
        <p:spPr bwMode="auto">
          <a:xfrm>
            <a:off x="17389557" y="1745678"/>
            <a:ext cx="327980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</a:t>
            </a:r>
            <a:r>
              <a:rPr lang="en-US" dirty="0"/>
              <a:t>1</a:t>
            </a:r>
            <a:endParaRPr lang="fr-FR" dirty="0"/>
          </a:p>
        </p:txBody>
      </p:sp>
      <p:sp>
        <p:nvSpPr>
          <p:cNvPr id="44056" name="Text Box 105"/>
          <p:cNvSpPr txBox="1">
            <a:spLocks noChangeArrowheads="1"/>
          </p:cNvSpPr>
          <p:nvPr/>
        </p:nvSpPr>
        <p:spPr bwMode="auto">
          <a:xfrm>
            <a:off x="17607133" y="3177514"/>
            <a:ext cx="327980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</a:t>
            </a:r>
            <a:r>
              <a:rPr lang="en-US" dirty="0"/>
              <a:t>2</a:t>
            </a:r>
            <a:endParaRPr lang="fr-FR" dirty="0"/>
          </a:p>
        </p:txBody>
      </p:sp>
      <p:sp>
        <p:nvSpPr>
          <p:cNvPr id="44057" name="Text Box 106"/>
          <p:cNvSpPr txBox="1">
            <a:spLocks noChangeArrowheads="1"/>
          </p:cNvSpPr>
          <p:nvPr/>
        </p:nvSpPr>
        <p:spPr bwMode="auto">
          <a:xfrm>
            <a:off x="17607132" y="6111509"/>
            <a:ext cx="368376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 </a:t>
            </a:r>
            <a:r>
              <a:rPr lang="en-US" i="1" dirty="0"/>
              <a:t>K</a:t>
            </a:r>
            <a:endParaRPr lang="fr-FR" i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987" y="7475831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1317130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4599686" y="7496129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2463152" y="5025677"/>
            <a:ext cx="2121795" cy="277083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2463154" y="4308354"/>
            <a:ext cx="171042" cy="336157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1093802" y="9518095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8" name="Group 107"/>
          <p:cNvGrpSpPr/>
          <p:nvPr/>
        </p:nvGrpSpPr>
        <p:grpSpPr>
          <a:xfrm rot="840000">
            <a:off x="5735339" y="7926139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cxnSp>
        <p:nvCxnSpPr>
          <p:cNvPr id="130" name="Straight Arrow Connector 129"/>
          <p:cNvCxnSpPr/>
          <p:nvPr/>
        </p:nvCxnSpPr>
        <p:spPr>
          <a:xfrm>
            <a:off x="9440563" y="9024450"/>
            <a:ext cx="7382550" cy="0"/>
          </a:xfrm>
          <a:prstGeom prst="straightConnector1">
            <a:avLst/>
          </a:prstGeom>
          <a:ln>
            <a:solidFill>
              <a:srgbClr val="3550F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32"/>
          <p:cNvGrpSpPr/>
          <p:nvPr/>
        </p:nvGrpSpPr>
        <p:grpSpPr>
          <a:xfrm>
            <a:off x="10897315" y="1647407"/>
            <a:ext cx="272715" cy="7414008"/>
            <a:chOff x="9878412" y="1647407"/>
            <a:chExt cx="272715" cy="741400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3"/>
          <p:cNvGrpSpPr/>
          <p:nvPr/>
        </p:nvGrpSpPr>
        <p:grpSpPr>
          <a:xfrm>
            <a:off x="11410660" y="1655429"/>
            <a:ext cx="272715" cy="7414008"/>
            <a:chOff x="9878412" y="1647407"/>
            <a:chExt cx="272715" cy="7414008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6"/>
          <p:cNvGrpSpPr/>
          <p:nvPr/>
        </p:nvGrpSpPr>
        <p:grpSpPr>
          <a:xfrm>
            <a:off x="11948068" y="1687514"/>
            <a:ext cx="272715" cy="7414008"/>
            <a:chOff x="9878412" y="1647407"/>
            <a:chExt cx="272715" cy="7414008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3717273" y="327596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3717273" y="379638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3717273" y="4362297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3935709" y="4046436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3251147" y="3002226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3580917" y="3500558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activity,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10897315" y="8083910"/>
            <a:ext cx="2791314" cy="713867"/>
            <a:chOff x="9878412" y="8083910"/>
            <a:chExt cx="2791314" cy="713867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9878412" y="8693504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127064" y="8340581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0399779" y="8083910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0648431" y="8452877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0969272" y="8629340"/>
              <a:ext cx="2727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 flipV="1">
              <a:off x="11306151" y="8340580"/>
              <a:ext cx="1363575" cy="457197"/>
              <a:chOff x="11306151" y="8188184"/>
              <a:chExt cx="1363575" cy="609594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11306151" y="8797778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1554803" y="8444855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1827518" y="8188184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12076170" y="8557151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2397011" y="8733614"/>
                <a:ext cx="27271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asynchronous state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00" y="2874207"/>
            <a:ext cx="8714394" cy="509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4730" y="846623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694695" y="1828800"/>
            <a:ext cx="9458038" cy="447814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Blackboard-2:</a:t>
            </a:r>
          </a:p>
          <a:p>
            <a:pPr>
              <a:buFontTx/>
              <a:buChar char="-"/>
            </a:pPr>
            <a:r>
              <a:rPr lang="en-US" dirty="0" smtClean="0"/>
              <a:t>Definition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A(t)</a:t>
            </a:r>
          </a:p>
          <a:p>
            <a:pPr>
              <a:buFontTx/>
              <a:buChar char="-"/>
            </a:pPr>
            <a:r>
              <a:rPr lang="en-US" dirty="0" smtClean="0"/>
              <a:t> filtered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A(t)</a:t>
            </a:r>
          </a:p>
          <a:p>
            <a:pPr>
              <a:buFontTx/>
              <a:buChar char="-"/>
            </a:pPr>
            <a:r>
              <a:rPr lang="en-US" dirty="0" smtClean="0"/>
              <a:t> &lt;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A(t)</a:t>
            </a:r>
            <a:r>
              <a:rPr lang="en-US" dirty="0" smtClean="0"/>
              <a:t>&gt;</a:t>
            </a:r>
          </a:p>
          <a:p>
            <a:pPr>
              <a:buFontTx/>
              <a:buChar char="-"/>
            </a:pPr>
            <a:r>
              <a:rPr lang="en-US" dirty="0" smtClean="0"/>
              <a:t>convergence in weak sense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89368" y="7146758"/>
            <a:ext cx="713984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Asynchronous state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&lt;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A(t)</a:t>
            </a:r>
            <a:r>
              <a:rPr lang="en-US" i="1" dirty="0" smtClean="0">
                <a:solidFill>
                  <a:srgbClr val="FF0000"/>
                </a:solidFill>
              </a:rPr>
              <a:t>&gt; = A</a:t>
            </a:r>
            <a:r>
              <a:rPr lang="en-US" sz="3200" i="1" dirty="0" smtClean="0">
                <a:solidFill>
                  <a:srgbClr val="FF0000"/>
                </a:solidFill>
              </a:rPr>
              <a:t>0</a:t>
            </a:r>
            <a:r>
              <a:rPr lang="en-US" sz="5400" i="1" dirty="0" smtClean="0">
                <a:solidFill>
                  <a:srgbClr val="FF0000"/>
                </a:solidFill>
              </a:rPr>
              <a:t>= constant</a:t>
            </a:r>
            <a:endParaRPr lang="en-US" sz="88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730" y="9812462"/>
            <a:ext cx="4291559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lecture:</a:t>
            </a:r>
          </a:p>
          <a:p>
            <a:r>
              <a:rPr lang="en-US" dirty="0" smtClean="0"/>
              <a:t>10h15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68414" y="3157986"/>
            <a:ext cx="25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26221" y="4540095"/>
            <a:ext cx="25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20966" y="6142921"/>
            <a:ext cx="25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46332" y="10323238"/>
            <a:ext cx="119064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err="1" smtClean="0"/>
              <a:t>Weak</a:t>
            </a:r>
            <a:r>
              <a:rPr lang="fr-CH" sz="3200" dirty="0" smtClean="0"/>
              <a:t> convergence in Hilbert </a:t>
            </a:r>
            <a:r>
              <a:rPr lang="fr-CH" sz="3200" dirty="0" err="1" smtClean="0"/>
              <a:t>space</a:t>
            </a:r>
            <a:r>
              <a:rPr lang="fr-CH" sz="3200" dirty="0" smtClean="0"/>
              <a:t>:</a:t>
            </a:r>
          </a:p>
          <a:p>
            <a:r>
              <a:rPr lang="fr-CH" sz="3200" dirty="0" smtClean="0"/>
              <a:t>https</a:t>
            </a:r>
            <a:r>
              <a:rPr lang="fr-CH" sz="3200" dirty="0"/>
              <a:t>://en.wikipedia.org/wiki/Weak_convergence_(Hilbert_space)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"/>
            <a:ext cx="21607463" cy="1257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15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241" y="7451768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6602775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179198" y="10590052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pic>
        <p:nvPicPr>
          <p:cNvPr id="3696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673" y="3092294"/>
            <a:ext cx="158591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7964903" y="5678905"/>
            <a:ext cx="1612231" cy="259882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7964901" y="5245769"/>
            <a:ext cx="457203" cy="303195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536905" y="7748337"/>
            <a:ext cx="71753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Systematic oscillation</a:t>
            </a:r>
          </a:p>
          <a:p>
            <a:r>
              <a:rPr lang="en-US" dirty="0" smtClean="0">
                <a:sym typeface="Wingdings" pitchFamily="2" charset="2"/>
              </a:rPr>
              <a:t> not ‘asynchronous’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asynchronous state – counter examples, &lt;A(t)&gt; not constant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0498" y="2121029"/>
            <a:ext cx="6084601" cy="3915745"/>
            <a:chOff x="384" y="1104"/>
            <a:chExt cx="2064" cy="1392"/>
          </a:xfrm>
        </p:grpSpPr>
        <p:sp>
          <p:nvSpPr>
            <p:cNvPr id="5163" name="AutoShape 5"/>
            <p:cNvSpPr>
              <a:spLocks noChangeArrowheads="1"/>
            </p:cNvSpPr>
            <p:nvPr/>
          </p:nvSpPr>
          <p:spPr bwMode="auto">
            <a:xfrm>
              <a:off x="384" y="1104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Text Box 6"/>
            <p:cNvSpPr txBox="1">
              <a:spLocks noChangeArrowheads="1"/>
            </p:cNvSpPr>
            <p:nvPr/>
          </p:nvSpPr>
          <p:spPr bwMode="auto">
            <a:xfrm>
              <a:off x="566" y="1962"/>
              <a:ext cx="288" cy="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I(t)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5" name="Text Box 7"/>
            <p:cNvSpPr txBox="1">
              <a:spLocks noChangeArrowheads="1"/>
            </p:cNvSpPr>
            <p:nvPr/>
          </p:nvSpPr>
          <p:spPr bwMode="auto">
            <a:xfrm>
              <a:off x="2006" y="1420"/>
              <a:ext cx="194" cy="4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600" dirty="0">
                  <a:solidFill>
                    <a:srgbClr val="FF0000"/>
                  </a:solidFill>
                </a:rPr>
                <a:t>?</a:t>
              </a:r>
              <a:endParaRPr lang="en-US" sz="6800" dirty="0"/>
            </a:p>
          </p:txBody>
        </p:sp>
        <p:sp>
          <p:nvSpPr>
            <p:cNvPr id="5166" name="Oval 8"/>
            <p:cNvSpPr>
              <a:spLocks noChangeArrowheads="1"/>
            </p:cNvSpPr>
            <p:nvPr/>
          </p:nvSpPr>
          <p:spPr bwMode="auto">
            <a:xfrm>
              <a:off x="1344" y="148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Oval 9"/>
            <p:cNvSpPr>
              <a:spLocks noChangeArrowheads="1"/>
            </p:cNvSpPr>
            <p:nvPr/>
          </p:nvSpPr>
          <p:spPr bwMode="auto">
            <a:xfrm>
              <a:off x="14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Oval 10"/>
            <p:cNvSpPr>
              <a:spLocks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Oval 11"/>
            <p:cNvSpPr>
              <a:spLocks noChangeArrowheads="1"/>
            </p:cNvSpPr>
            <p:nvPr/>
          </p:nvSpPr>
          <p:spPr bwMode="auto">
            <a:xfrm>
              <a:off x="1488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Oval 12"/>
            <p:cNvSpPr>
              <a:spLocks noChangeArrowheads="1"/>
            </p:cNvSpPr>
            <p:nvPr/>
          </p:nvSpPr>
          <p:spPr bwMode="auto">
            <a:xfrm>
              <a:off x="1584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Oval 13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Oval 14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Oval 15"/>
            <p:cNvSpPr>
              <a:spLocks noChangeArrowheads="1"/>
            </p:cNvSpPr>
            <p:nvPr/>
          </p:nvSpPr>
          <p:spPr bwMode="auto">
            <a:xfrm>
              <a:off x="1344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Oval 16"/>
            <p:cNvSpPr>
              <a:spLocks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" name="Oval 17"/>
            <p:cNvSpPr>
              <a:spLocks noChangeArrowheads="1"/>
            </p:cNvSpPr>
            <p:nvPr/>
          </p:nvSpPr>
          <p:spPr bwMode="auto">
            <a:xfrm>
              <a:off x="168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Oval 18"/>
            <p:cNvSpPr>
              <a:spLocks noChangeArrowheads="1"/>
            </p:cNvSpPr>
            <p:nvPr/>
          </p:nvSpPr>
          <p:spPr bwMode="auto">
            <a:xfrm>
              <a:off x="1200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" name="Oval 19"/>
            <p:cNvSpPr>
              <a:spLocks noChangeArrowheads="1"/>
            </p:cNvSpPr>
            <p:nvPr/>
          </p:nvSpPr>
          <p:spPr bwMode="auto">
            <a:xfrm>
              <a:off x="1152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Oval 20"/>
            <p:cNvSpPr>
              <a:spLocks noChangeArrowheads="1"/>
            </p:cNvSpPr>
            <p:nvPr/>
          </p:nvSpPr>
          <p:spPr bwMode="auto">
            <a:xfrm>
              <a:off x="1056" y="1392"/>
              <a:ext cx="81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Oval 21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" name="Oval 22"/>
            <p:cNvSpPr>
              <a:spLocks noChangeArrowheads="1"/>
            </p:cNvSpPr>
            <p:nvPr/>
          </p:nvSpPr>
          <p:spPr bwMode="auto">
            <a:xfrm>
              <a:off x="1248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" name="Freeform 23"/>
            <p:cNvSpPr>
              <a:spLocks/>
            </p:cNvSpPr>
            <p:nvPr/>
          </p:nvSpPr>
          <p:spPr bwMode="auto">
            <a:xfrm>
              <a:off x="480" y="1608"/>
              <a:ext cx="480" cy="368"/>
            </a:xfrm>
            <a:custGeom>
              <a:avLst/>
              <a:gdLst>
                <a:gd name="T0" fmla="*/ 0 w 480"/>
                <a:gd name="T1" fmla="*/ 216 h 368"/>
                <a:gd name="T2" fmla="*/ 144 w 480"/>
                <a:gd name="T3" fmla="*/ 24 h 368"/>
                <a:gd name="T4" fmla="*/ 336 w 480"/>
                <a:gd name="T5" fmla="*/ 360 h 368"/>
                <a:gd name="T6" fmla="*/ 432 w 480"/>
                <a:gd name="T7" fmla="*/ 72 h 368"/>
                <a:gd name="T8" fmla="*/ 480 w 480"/>
                <a:gd name="T9" fmla="*/ 168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68"/>
                <a:gd name="T17" fmla="*/ 480 w 480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68">
                  <a:moveTo>
                    <a:pt x="0" y="216"/>
                  </a:moveTo>
                  <a:cubicBezTo>
                    <a:pt x="44" y="108"/>
                    <a:pt x="88" y="0"/>
                    <a:pt x="144" y="24"/>
                  </a:cubicBezTo>
                  <a:cubicBezTo>
                    <a:pt x="200" y="48"/>
                    <a:pt x="288" y="352"/>
                    <a:pt x="336" y="360"/>
                  </a:cubicBezTo>
                  <a:cubicBezTo>
                    <a:pt x="384" y="368"/>
                    <a:pt x="408" y="104"/>
                    <a:pt x="432" y="72"/>
                  </a:cubicBezTo>
                  <a:cubicBezTo>
                    <a:pt x="456" y="40"/>
                    <a:pt x="472" y="160"/>
                    <a:pt x="480" y="1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8733017" y="1298103"/>
            <a:ext cx="11343919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 </a:t>
            </a:r>
            <a:r>
              <a:rPr lang="en-US" sz="6800" b="1" dirty="0" smtClean="0"/>
              <a:t>population activity?</a:t>
            </a:r>
            <a:endParaRPr lang="en-US" sz="6800" b="1" dirty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244230" y="3105592"/>
            <a:ext cx="7750178" cy="5063464"/>
            <a:chOff x="3264" y="1104"/>
            <a:chExt cx="2066" cy="1800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264" y="1104"/>
              <a:ext cx="1872" cy="1584"/>
              <a:chOff x="3312" y="1104"/>
              <a:chExt cx="1872" cy="1584"/>
            </a:xfrm>
          </p:grpSpPr>
          <p:sp>
            <p:nvSpPr>
              <p:cNvPr id="5139" name="Line 27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Line 28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Line 29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Line 30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Line 31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Line 32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33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Line 3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Line 35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Line 36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Line 37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Line 38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Line 39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Line 40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Line 41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Line 42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Line 43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Line 44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Line 45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Line 46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Line 47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Line 48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Line 49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Line 50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8" name="Text Box 51"/>
            <p:cNvSpPr txBox="1">
              <a:spLocks noChangeArrowheads="1"/>
            </p:cNvSpPr>
            <p:nvPr/>
          </p:nvSpPr>
          <p:spPr bwMode="auto">
            <a:xfrm>
              <a:off x="5232" y="2592"/>
              <a:ext cx="98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t</a:t>
              </a:r>
              <a:endParaRPr lang="en-US" sz="5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128" name="Line 52"/>
          <p:cNvSpPr>
            <a:spLocks noChangeShapeType="1"/>
          </p:cNvSpPr>
          <p:nvPr/>
        </p:nvSpPr>
        <p:spPr bwMode="auto">
          <a:xfrm>
            <a:off x="15305286" y="2835540"/>
            <a:ext cx="0" cy="55360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29" name="Line 53"/>
          <p:cNvSpPr>
            <a:spLocks noChangeShapeType="1"/>
          </p:cNvSpPr>
          <p:nvPr/>
        </p:nvSpPr>
        <p:spPr bwMode="auto">
          <a:xfrm>
            <a:off x="15845473" y="2835540"/>
            <a:ext cx="0" cy="55360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0" name="Line 54"/>
          <p:cNvSpPr>
            <a:spLocks noChangeShapeType="1"/>
          </p:cNvSpPr>
          <p:nvPr/>
        </p:nvSpPr>
        <p:spPr bwMode="auto">
          <a:xfrm>
            <a:off x="15485348" y="7156362"/>
            <a:ext cx="0" cy="4050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1" name="Text Box 55"/>
          <p:cNvSpPr txBox="1">
            <a:spLocks noChangeArrowheads="1"/>
          </p:cNvSpPr>
          <p:nvPr/>
        </p:nvSpPr>
        <p:spPr bwMode="auto">
          <a:xfrm>
            <a:off x="15485349" y="2295438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</a:t>
            </a:r>
          </a:p>
        </p:txBody>
      </p:sp>
      <p:sp>
        <p:nvSpPr>
          <p:cNvPr id="5132" name="AutoShape 56"/>
          <p:cNvSpPr>
            <a:spLocks noChangeArrowheads="1"/>
          </p:cNvSpPr>
          <p:nvPr/>
        </p:nvSpPr>
        <p:spPr bwMode="auto">
          <a:xfrm flipH="1">
            <a:off x="15305286" y="2430463"/>
            <a:ext cx="360124" cy="270051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0277856" y="8627578"/>
            <a:ext cx="9348925" cy="1970269"/>
            <a:chOff x="2112" y="3072"/>
            <a:chExt cx="3025" cy="942"/>
          </a:xfrm>
        </p:grpSpPr>
        <p:sp>
          <p:nvSpPr>
            <p:cNvPr id="5135" name="Rectangle 58"/>
            <p:cNvSpPr>
              <a:spLocks noChangeArrowheads="1"/>
            </p:cNvSpPr>
            <p:nvPr/>
          </p:nvSpPr>
          <p:spPr bwMode="auto">
            <a:xfrm>
              <a:off x="3072" y="3072"/>
              <a:ext cx="2065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59"/>
            <p:cNvGraphicFramePr>
              <a:graphicFrameLocks noChangeAspect="1"/>
            </p:cNvGraphicFramePr>
            <p:nvPr/>
          </p:nvGraphicFramePr>
          <p:xfrm>
            <a:off x="3264" y="3168"/>
            <a:ext cx="1873" cy="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14" name="Equation" r:id="rId4" imgW="1091880" imgH="393480" progId="Equation.3">
                    <p:embed/>
                  </p:oleObj>
                </mc:Choice>
                <mc:Fallback>
                  <p:oleObj name="Equation" r:id="rId4" imgW="1091880" imgH="39348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168"/>
                          <a:ext cx="1873" cy="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Text Box 60"/>
            <p:cNvSpPr txBox="1">
              <a:spLocks noChangeArrowheads="1"/>
            </p:cNvSpPr>
            <p:nvPr/>
          </p:nvSpPr>
          <p:spPr bwMode="auto">
            <a:xfrm>
              <a:off x="2112" y="3264"/>
              <a:ext cx="9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dirty="0"/>
                <a:t>population</a:t>
              </a:r>
            </a:p>
            <a:p>
              <a:r>
                <a:rPr lang="en-US" sz="4800" dirty="0"/>
                <a:t>activity</a:t>
              </a:r>
            </a:p>
          </p:txBody>
        </p:sp>
      </p:grpSp>
      <p:sp>
        <p:nvSpPr>
          <p:cNvPr id="526397" name="Text Box 61"/>
          <p:cNvSpPr txBox="1">
            <a:spLocks noChangeArrowheads="1"/>
          </p:cNvSpPr>
          <p:nvPr/>
        </p:nvSpPr>
        <p:spPr bwMode="auto">
          <a:xfrm>
            <a:off x="586910" y="6115608"/>
            <a:ext cx="8387897" cy="5827105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b="1" dirty="0" err="1"/>
              <a:t>Homogeneous</a:t>
            </a:r>
            <a:r>
              <a:rPr lang="fr-CH" b="1" dirty="0"/>
              <a:t> network:</a:t>
            </a:r>
          </a:p>
          <a:p>
            <a:pPr>
              <a:buFontTx/>
              <a:buChar char="-"/>
            </a:pPr>
            <a:r>
              <a:rPr lang="en-US" sz="4200" dirty="0"/>
              <a:t>a</a:t>
            </a:r>
            <a:r>
              <a:rPr lang="en-US" sz="4200" dirty="0" smtClean="0"/>
              <a:t>ll neurons are ‘the same’</a:t>
            </a:r>
          </a:p>
          <a:p>
            <a:pPr>
              <a:buFontTx/>
              <a:buChar char="-"/>
            </a:pPr>
            <a:r>
              <a:rPr lang="en-US" sz="4200" dirty="0"/>
              <a:t>a</a:t>
            </a:r>
            <a:r>
              <a:rPr lang="en-US" sz="4200" dirty="0" smtClean="0"/>
              <a:t>ll synapses are ‘the same’</a:t>
            </a:r>
            <a:endParaRPr lang="fr-CH" sz="4200" dirty="0" smtClean="0"/>
          </a:p>
          <a:p>
            <a:pPr>
              <a:buFontTx/>
              <a:buChar char="-"/>
            </a:pPr>
            <a:r>
              <a:rPr lang="fr-CH" sz="4200" dirty="0" err="1" smtClean="0"/>
              <a:t>each</a:t>
            </a:r>
            <a:r>
              <a:rPr lang="fr-CH" sz="4200" dirty="0" smtClean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input</a:t>
            </a:r>
          </a:p>
          <a:p>
            <a:r>
              <a:rPr lang="fr-CH" sz="4200" dirty="0"/>
              <a:t>    </a:t>
            </a:r>
            <a:r>
              <a:rPr lang="fr-CH" sz="4200" dirty="0" err="1"/>
              <a:t>from</a:t>
            </a:r>
            <a:r>
              <a:rPr lang="fr-CH" sz="4200" dirty="0"/>
              <a:t> k </a:t>
            </a:r>
            <a:r>
              <a:rPr lang="fr-CH" sz="4200" dirty="0" err="1"/>
              <a:t>neurons</a:t>
            </a:r>
            <a:r>
              <a:rPr lang="fr-CH" sz="4200" dirty="0"/>
              <a:t> in network</a:t>
            </a:r>
          </a:p>
          <a:p>
            <a:r>
              <a:rPr lang="fr-CH" sz="4200" dirty="0"/>
              <a:t>-</a:t>
            </a:r>
            <a:r>
              <a:rPr lang="fr-CH" sz="4200" dirty="0" err="1"/>
              <a:t>each</a:t>
            </a:r>
            <a:r>
              <a:rPr lang="fr-CH" sz="4200" dirty="0"/>
              <a:t> </a:t>
            </a:r>
            <a:r>
              <a:rPr lang="fr-CH" sz="4200" dirty="0" err="1"/>
              <a:t>neuron</a:t>
            </a:r>
            <a:r>
              <a:rPr lang="fr-CH" sz="4200" dirty="0"/>
              <a:t> </a:t>
            </a:r>
            <a:r>
              <a:rPr lang="fr-CH" sz="4200" dirty="0" err="1"/>
              <a:t>receives</a:t>
            </a:r>
            <a:r>
              <a:rPr lang="fr-CH" sz="4200" dirty="0"/>
              <a:t> the </a:t>
            </a:r>
            <a:r>
              <a:rPr lang="fr-CH" sz="4200" dirty="0" err="1"/>
              <a:t>same</a:t>
            </a:r>
            <a:endParaRPr lang="fr-CH" sz="4200" dirty="0"/>
          </a:p>
          <a:p>
            <a:r>
              <a:rPr lang="fr-CH" sz="4200" dirty="0"/>
              <a:t>    (</a:t>
            </a:r>
            <a:r>
              <a:rPr lang="fr-CH" sz="4200" dirty="0" err="1"/>
              <a:t>mean</a:t>
            </a:r>
            <a:r>
              <a:rPr lang="fr-CH" sz="4200" dirty="0"/>
              <a:t>) </a:t>
            </a:r>
            <a:r>
              <a:rPr lang="fr-CH" sz="4200" dirty="0" err="1"/>
              <a:t>external</a:t>
            </a:r>
            <a:r>
              <a:rPr lang="fr-CH" sz="4200" dirty="0"/>
              <a:t> input</a:t>
            </a:r>
            <a:endParaRPr lang="fr-FR" sz="4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asynchronous state in a homogeneous network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5373" y="1834984"/>
            <a:ext cx="5124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254" y="6321259"/>
            <a:ext cx="6791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511203" y="1473200"/>
            <a:ext cx="5476179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Blackboard-3:</a:t>
            </a:r>
          </a:p>
          <a:p>
            <a:r>
              <a:rPr lang="en-US" dirty="0" smtClean="0"/>
              <a:t>Input to neuron </a:t>
            </a:r>
            <a:r>
              <a:rPr lang="en-US" dirty="0" err="1" smtClean="0"/>
              <a:t>i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 (full connectivity)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"/>
            <a:ext cx="21607463" cy="1257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16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504273" y="1633836"/>
            <a:ext cx="1191999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b="1" dirty="0"/>
              <a:t>Full connectivity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53619" y="5317712"/>
            <a:ext cx="3444897" cy="3223739"/>
            <a:chOff x="4611" y="3499"/>
            <a:chExt cx="715" cy="692"/>
          </a:xfrm>
        </p:grpSpPr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37" y="2663231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le 3"/>
          <p:cNvSpPr txBox="1">
            <a:spLocks/>
          </p:cNvSpPr>
          <p:nvPr/>
        </p:nvSpPr>
        <p:spPr>
          <a:xfrm>
            <a:off x="0" y="0"/>
            <a:ext cx="20861626" cy="1139875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 (full connectivity)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3577716" y="1343972"/>
            <a:ext cx="1028332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Fully connected  network 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398674" y="6593756"/>
          <a:ext cx="3256125" cy="116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95"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674" y="6593756"/>
                        <a:ext cx="3256125" cy="1164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28"/>
          <p:cNvSpPr txBox="1">
            <a:spLocks noChangeArrowheads="1"/>
          </p:cNvSpPr>
          <p:nvPr/>
        </p:nvSpPr>
        <p:spPr bwMode="auto">
          <a:xfrm>
            <a:off x="900312" y="5589502"/>
            <a:ext cx="551759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Synaptic coupling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336497" y="3038078"/>
            <a:ext cx="6084602" cy="2447340"/>
            <a:chOff x="3504" y="3045"/>
            <a:chExt cx="1622" cy="870"/>
          </a:xfrm>
        </p:grpSpPr>
        <p:sp>
          <p:nvSpPr>
            <p:cNvPr id="4117" name="Oval 29"/>
            <p:cNvSpPr>
              <a:spLocks noChangeArrowheads="1"/>
            </p:cNvSpPr>
            <p:nvPr/>
          </p:nvSpPr>
          <p:spPr bwMode="auto">
            <a:xfrm>
              <a:off x="3504" y="318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30"/>
            <p:cNvSpPr>
              <a:spLocks noChangeArrowheads="1"/>
            </p:cNvSpPr>
            <p:nvPr/>
          </p:nvSpPr>
          <p:spPr bwMode="auto">
            <a:xfrm>
              <a:off x="3744" y="328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31"/>
            <p:cNvSpPr>
              <a:spLocks noChangeArrowheads="1"/>
            </p:cNvSpPr>
            <p:nvPr/>
          </p:nvSpPr>
          <p:spPr bwMode="auto">
            <a:xfrm>
              <a:off x="3936" y="3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32"/>
            <p:cNvSpPr>
              <a:spLocks noChangeArrowheads="1"/>
            </p:cNvSpPr>
            <p:nvPr/>
          </p:nvSpPr>
          <p:spPr bwMode="auto">
            <a:xfrm>
              <a:off x="3552" y="347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33"/>
            <p:cNvSpPr>
              <a:spLocks noChangeArrowheads="1"/>
            </p:cNvSpPr>
            <p:nvPr/>
          </p:nvSpPr>
          <p:spPr bwMode="auto">
            <a:xfrm>
              <a:off x="4128" y="333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34"/>
            <p:cNvSpPr>
              <a:spLocks noChangeArrowheads="1"/>
            </p:cNvSpPr>
            <p:nvPr/>
          </p:nvSpPr>
          <p:spPr bwMode="auto">
            <a:xfrm>
              <a:off x="3936" y="352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23" name="AutoShape 35"/>
            <p:cNvCxnSpPr>
              <a:cxnSpLocks noChangeShapeType="1"/>
              <a:endCxn id="4118" idx="1"/>
            </p:cNvCxnSpPr>
            <p:nvPr/>
          </p:nvCxnSpPr>
          <p:spPr bwMode="auto">
            <a:xfrm>
              <a:off x="3552" y="3237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4" name="AutoShape 36"/>
            <p:cNvCxnSpPr>
              <a:cxnSpLocks noChangeShapeType="1"/>
              <a:stCxn id="4119" idx="2"/>
              <a:endCxn id="4118" idx="7"/>
            </p:cNvCxnSpPr>
            <p:nvPr/>
          </p:nvCxnSpPr>
          <p:spPr bwMode="auto">
            <a:xfrm flipH="1">
              <a:off x="3826" y="3093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5" name="AutoShape 37"/>
            <p:cNvCxnSpPr>
              <a:cxnSpLocks noChangeShapeType="1"/>
              <a:endCxn id="4117" idx="7"/>
            </p:cNvCxnSpPr>
            <p:nvPr/>
          </p:nvCxnSpPr>
          <p:spPr bwMode="auto">
            <a:xfrm flipH="1">
              <a:off x="3586" y="3093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6" name="AutoShape 38"/>
            <p:cNvCxnSpPr>
              <a:cxnSpLocks noChangeShapeType="1"/>
              <a:stCxn id="4119" idx="6"/>
              <a:endCxn id="4121" idx="0"/>
            </p:cNvCxnSpPr>
            <p:nvPr/>
          </p:nvCxnSpPr>
          <p:spPr bwMode="auto">
            <a:xfrm>
              <a:off x="4032" y="3093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7" name="AutoShape 39"/>
            <p:cNvCxnSpPr>
              <a:cxnSpLocks noChangeShapeType="1"/>
              <a:endCxn id="4122" idx="5"/>
            </p:cNvCxnSpPr>
            <p:nvPr/>
          </p:nvCxnSpPr>
          <p:spPr bwMode="auto">
            <a:xfrm flipH="1">
              <a:off x="4018" y="3429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8" name="AutoShape 40"/>
            <p:cNvCxnSpPr>
              <a:cxnSpLocks noChangeShapeType="1"/>
              <a:endCxn id="4122" idx="2"/>
            </p:cNvCxnSpPr>
            <p:nvPr/>
          </p:nvCxnSpPr>
          <p:spPr bwMode="auto">
            <a:xfrm>
              <a:off x="3614" y="3237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29" name="AutoShape 41"/>
            <p:cNvCxnSpPr>
              <a:cxnSpLocks noChangeShapeType="1"/>
              <a:endCxn id="4120" idx="5"/>
            </p:cNvCxnSpPr>
            <p:nvPr/>
          </p:nvCxnSpPr>
          <p:spPr bwMode="auto">
            <a:xfrm flipH="1" flipV="1">
              <a:off x="3634" y="3559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0" name="AutoShape 42"/>
            <p:cNvCxnSpPr>
              <a:cxnSpLocks noChangeShapeType="1"/>
              <a:stCxn id="4121" idx="2"/>
              <a:endCxn id="4118" idx="5"/>
            </p:cNvCxnSpPr>
            <p:nvPr/>
          </p:nvCxnSpPr>
          <p:spPr bwMode="auto">
            <a:xfrm flipH="1" flipV="1">
              <a:off x="3826" y="3367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1" name="AutoShape 43"/>
            <p:cNvCxnSpPr>
              <a:cxnSpLocks noChangeShapeType="1"/>
              <a:stCxn id="4118" idx="7"/>
              <a:endCxn id="4122" idx="0"/>
            </p:cNvCxnSpPr>
            <p:nvPr/>
          </p:nvCxnSpPr>
          <p:spPr bwMode="auto">
            <a:xfrm>
              <a:off x="3826" y="3299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2" name="AutoShape 44"/>
            <p:cNvCxnSpPr>
              <a:cxnSpLocks noChangeShapeType="1"/>
              <a:endCxn id="4120" idx="3"/>
            </p:cNvCxnSpPr>
            <p:nvPr/>
          </p:nvCxnSpPr>
          <p:spPr bwMode="auto">
            <a:xfrm>
              <a:off x="3566" y="3285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3" name="AutoShape 45"/>
            <p:cNvCxnSpPr>
              <a:cxnSpLocks noChangeShapeType="1"/>
              <a:stCxn id="4119" idx="4"/>
              <a:endCxn id="4122" idx="0"/>
            </p:cNvCxnSpPr>
            <p:nvPr/>
          </p:nvCxnSpPr>
          <p:spPr bwMode="auto">
            <a:xfrm>
              <a:off x="3984" y="3141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134" name="AutoShape 46"/>
            <p:cNvCxnSpPr>
              <a:cxnSpLocks noChangeShapeType="1"/>
              <a:endCxn id="4120" idx="6"/>
            </p:cNvCxnSpPr>
            <p:nvPr/>
          </p:nvCxnSpPr>
          <p:spPr bwMode="auto">
            <a:xfrm flipH="1">
              <a:off x="3648" y="3381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135" name="Text Box 48"/>
            <p:cNvSpPr txBox="1">
              <a:spLocks noChangeArrowheads="1"/>
            </p:cNvSpPr>
            <p:nvPr/>
          </p:nvSpPr>
          <p:spPr bwMode="auto">
            <a:xfrm>
              <a:off x="4272" y="3045"/>
              <a:ext cx="854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  <a:p>
              <a:r>
                <a:rPr lang="en-US" sz="5100" dirty="0">
                  <a:solidFill>
                    <a:srgbClr val="FF0000"/>
                  </a:solidFill>
                </a:rPr>
                <a:t>    N &gt;&gt; 1</a:t>
              </a:r>
            </a:p>
          </p:txBody>
        </p:sp>
      </p:grpSp>
      <p:graphicFrame>
        <p:nvGraphicFramePr>
          <p:cNvPr id="4101" name="Object 61"/>
          <p:cNvGraphicFramePr>
            <a:graphicFrameLocks noChangeAspect="1"/>
          </p:cNvGraphicFramePr>
          <p:nvPr/>
        </p:nvGraphicFramePr>
        <p:xfrm>
          <a:off x="13861040" y="4545865"/>
          <a:ext cx="5960808" cy="82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96" name="Equation" r:id="rId6" imgW="1155600" imgH="215640" progId="Equation.3">
                  <p:embed/>
                </p:oleObj>
              </mc:Choice>
              <mc:Fallback>
                <p:oleObj name="Equation" r:id="rId6" imgW="1155600" imgH="2156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1040" y="4545865"/>
                        <a:ext cx="5960808" cy="824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655277" y="5311012"/>
            <a:ext cx="9489081" cy="4081715"/>
            <a:chOff x="4932363" y="2997200"/>
            <a:chExt cx="4015657" cy="2303463"/>
          </a:xfrm>
        </p:grpSpPr>
        <p:graphicFrame>
          <p:nvGraphicFramePr>
            <p:cNvPr id="4099" name="Object 11"/>
            <p:cNvGraphicFramePr>
              <a:graphicFrameLocks noChangeAspect="1"/>
            </p:cNvGraphicFramePr>
            <p:nvPr/>
          </p:nvGraphicFramePr>
          <p:xfrm>
            <a:off x="4932363" y="3403600"/>
            <a:ext cx="3873500" cy="817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97" name="Equation" r:id="rId8" imgW="1676160" imgH="355320" progId="Equation.DSMT4">
                    <p:embed/>
                  </p:oleObj>
                </mc:Choice>
                <mc:Fallback>
                  <p:oleObj name="Equation" r:id="rId8" imgW="1676160" imgH="3553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363" y="3403600"/>
                          <a:ext cx="3873500" cy="817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9" name="Line 12"/>
            <p:cNvSpPr>
              <a:spLocks noChangeShapeType="1"/>
            </p:cNvSpPr>
            <p:nvPr/>
          </p:nvSpPr>
          <p:spPr bwMode="auto">
            <a:xfrm>
              <a:off x="7516813" y="3962400"/>
              <a:ext cx="911225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6875463" y="2997200"/>
              <a:ext cx="2072557" cy="38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All spikes, all neurons</a:t>
              </a:r>
              <a:endParaRPr lang="en-US" sz="5100" dirty="0"/>
            </a:p>
          </p:txBody>
        </p:sp>
        <p:sp>
          <p:nvSpPr>
            <p:cNvPr id="4111" name="Line 17"/>
            <p:cNvSpPr>
              <a:spLocks noChangeShapeType="1"/>
            </p:cNvSpPr>
            <p:nvPr/>
          </p:nvSpPr>
          <p:spPr bwMode="auto">
            <a:xfrm flipH="1">
              <a:off x="6804025" y="3284538"/>
              <a:ext cx="720725" cy="1444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21"/>
            <p:cNvSpPr>
              <a:spLocks noChangeShapeType="1"/>
            </p:cNvSpPr>
            <p:nvPr/>
          </p:nvSpPr>
          <p:spPr bwMode="auto">
            <a:xfrm>
              <a:off x="6089650" y="5300663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22"/>
            <p:cNvSpPr>
              <a:spLocks noChangeShapeType="1"/>
            </p:cNvSpPr>
            <p:nvPr/>
          </p:nvSpPr>
          <p:spPr bwMode="auto">
            <a:xfrm flipV="1">
              <a:off x="6089650" y="46148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49"/>
            <p:cNvSpPr>
              <a:spLocks noChangeArrowheads="1"/>
            </p:cNvSpPr>
            <p:nvPr/>
          </p:nvSpPr>
          <p:spPr bwMode="auto">
            <a:xfrm>
              <a:off x="5938838" y="3275013"/>
              <a:ext cx="1512887" cy="87471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54"/>
            <p:cNvSpPr>
              <a:spLocks noChangeShapeType="1"/>
            </p:cNvSpPr>
            <p:nvPr/>
          </p:nvSpPr>
          <p:spPr bwMode="auto">
            <a:xfrm flipV="1">
              <a:off x="6376988" y="4843463"/>
              <a:ext cx="0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55"/>
            <p:cNvSpPr>
              <a:spLocks/>
            </p:cNvSpPr>
            <p:nvPr/>
          </p:nvSpPr>
          <p:spPr bwMode="auto">
            <a:xfrm>
              <a:off x="6376988" y="4843463"/>
              <a:ext cx="720725" cy="431800"/>
            </a:xfrm>
            <a:custGeom>
              <a:avLst/>
              <a:gdLst>
                <a:gd name="T0" fmla="*/ 0 w 454"/>
                <a:gd name="T1" fmla="*/ 0 h 272"/>
                <a:gd name="T2" fmla="*/ 2147483647 w 454"/>
                <a:gd name="T3" fmla="*/ 2147483647 h 272"/>
                <a:gd name="T4" fmla="*/ 2147483647 w 454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454"/>
                <a:gd name="T10" fmla="*/ 0 h 272"/>
                <a:gd name="T11" fmla="*/ 454 w 454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" h="272">
                  <a:moveTo>
                    <a:pt x="0" y="0"/>
                  </a:moveTo>
                  <a:cubicBezTo>
                    <a:pt x="7" y="45"/>
                    <a:pt x="15" y="91"/>
                    <a:pt x="91" y="136"/>
                  </a:cubicBezTo>
                  <a:cubicBezTo>
                    <a:pt x="167" y="181"/>
                    <a:pt x="310" y="226"/>
                    <a:pt x="454" y="2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2" name="Object 11"/>
            <p:cNvGraphicFramePr>
              <a:graphicFrameLocks noChangeAspect="1"/>
            </p:cNvGraphicFramePr>
            <p:nvPr/>
          </p:nvGraphicFramePr>
          <p:xfrm>
            <a:off x="6532563" y="4481513"/>
            <a:ext cx="1349375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298" name="Equation" r:id="rId10" imgW="583920" imgH="253800" progId="Equation.DSMT4">
                    <p:embed/>
                  </p:oleObj>
                </mc:Choice>
                <mc:Fallback>
                  <p:oleObj name="Equation" r:id="rId10" imgW="58392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2563" y="4481513"/>
                          <a:ext cx="1349375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Straight Connector 41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 (full connectivity)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263545" y="6751286"/>
          <a:ext cx="2340808" cy="129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5" name="Equation" r:id="rId4" imgW="533160" imgH="393480" progId="Equation.3">
                  <p:embed/>
                </p:oleObj>
              </mc:Choice>
              <mc:Fallback>
                <p:oleObj name="Equation" r:id="rId4" imgW="533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3545" y="6751286"/>
                        <a:ext cx="2340808" cy="1299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17" name="Line 9"/>
          <p:cNvSpPr>
            <a:spLocks noChangeShapeType="1"/>
          </p:cNvSpPr>
          <p:nvPr/>
        </p:nvSpPr>
        <p:spPr bwMode="auto">
          <a:xfrm>
            <a:off x="11343918" y="10464492"/>
            <a:ext cx="27009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1" name="Text Box 13"/>
          <p:cNvSpPr txBox="1">
            <a:spLocks noChangeArrowheads="1"/>
          </p:cNvSpPr>
          <p:nvPr/>
        </p:nvSpPr>
        <p:spPr bwMode="auto">
          <a:xfrm>
            <a:off x="10045970" y="8506620"/>
            <a:ext cx="510241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All spikes, all neurons</a:t>
            </a:r>
            <a:endParaRPr lang="en-US" sz="5100" dirty="0"/>
          </a:p>
        </p:txBody>
      </p:sp>
      <p:sp>
        <p:nvSpPr>
          <p:cNvPr id="734222" name="Line 14"/>
          <p:cNvSpPr>
            <a:spLocks noChangeShapeType="1"/>
          </p:cNvSpPr>
          <p:nvPr/>
        </p:nvSpPr>
        <p:spPr bwMode="auto">
          <a:xfrm>
            <a:off x="13144540" y="9114235"/>
            <a:ext cx="180062" cy="405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4" name="Oval 16"/>
          <p:cNvSpPr>
            <a:spLocks noChangeArrowheads="1"/>
          </p:cNvSpPr>
          <p:nvPr/>
        </p:nvSpPr>
        <p:spPr bwMode="auto">
          <a:xfrm>
            <a:off x="7022426" y="8911696"/>
            <a:ext cx="3961368" cy="22954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9" name="Line 21"/>
          <p:cNvSpPr>
            <a:spLocks noChangeShapeType="1"/>
          </p:cNvSpPr>
          <p:nvPr/>
        </p:nvSpPr>
        <p:spPr bwMode="auto">
          <a:xfrm flipV="1">
            <a:off x="9003110" y="5820171"/>
            <a:ext cx="2820974" cy="28214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1" name="Object 23"/>
          <p:cNvGraphicFramePr>
            <a:graphicFrameLocks noChangeAspect="1"/>
          </p:cNvGraphicFramePr>
          <p:nvPr/>
        </p:nvGraphicFramePr>
        <p:xfrm>
          <a:off x="15399070" y="4377084"/>
          <a:ext cx="3001037" cy="11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6" name="Equation" r:id="rId6" imgW="457200" imgH="241200" progId="Equation.3">
                  <p:embed/>
                </p:oleObj>
              </mc:Choice>
              <mc:Fallback>
                <p:oleObj name="Equation" r:id="rId6" imgW="457200" imgH="241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9070" y="4377084"/>
                        <a:ext cx="3001037" cy="118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33" name="Line 25"/>
          <p:cNvSpPr>
            <a:spLocks noChangeShapeType="1"/>
          </p:cNvSpPr>
          <p:nvPr/>
        </p:nvSpPr>
        <p:spPr bwMode="auto">
          <a:xfrm>
            <a:off x="11313908" y="5566998"/>
            <a:ext cx="180062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6" name="Object 28"/>
          <p:cNvGraphicFramePr>
            <a:graphicFrameLocks noChangeAspect="1"/>
          </p:cNvGraphicFramePr>
          <p:nvPr/>
        </p:nvGraphicFramePr>
        <p:xfrm>
          <a:off x="4152687" y="4289881"/>
          <a:ext cx="11171358" cy="137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7" name="Equation" r:id="rId8" imgW="1701720" imgH="279360" progId="Equation.DSMT4">
                  <p:embed/>
                </p:oleObj>
              </mc:Choice>
              <mc:Fallback>
                <p:oleObj name="Equation" r:id="rId8" imgW="1701720" imgH="2793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687" y="4289881"/>
                        <a:ext cx="11171358" cy="1375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508668" y="5671082"/>
            <a:ext cx="4720472" cy="1662504"/>
            <a:chOff x="3504" y="2016"/>
            <a:chExt cx="1622" cy="591"/>
          </a:xfrm>
        </p:grpSpPr>
        <p:sp>
          <p:nvSpPr>
            <p:cNvPr id="5140" name="Oval 4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42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43"/>
            <p:cNvSpPr>
              <a:spLocks noChangeArrowheads="1"/>
            </p:cNvSpPr>
            <p:nvPr/>
          </p:nvSpPr>
          <p:spPr bwMode="auto">
            <a:xfrm>
              <a:off x="3552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44"/>
            <p:cNvSpPr>
              <a:spLocks noChangeArrowheads="1"/>
            </p:cNvSpPr>
            <p:nvPr/>
          </p:nvSpPr>
          <p:spPr bwMode="auto">
            <a:xfrm>
              <a:off x="412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45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45" name="AutoShape 46"/>
            <p:cNvCxnSpPr>
              <a:cxnSpLocks noChangeShapeType="1"/>
              <a:endCxn id="5141" idx="1"/>
            </p:cNvCxnSpPr>
            <p:nvPr/>
          </p:nvCxnSpPr>
          <p:spPr bwMode="auto">
            <a:xfrm>
              <a:off x="3552" y="2208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6" name="AutoShape 47"/>
            <p:cNvCxnSpPr>
              <a:cxnSpLocks noChangeShapeType="1"/>
              <a:stCxn id="5157" idx="2"/>
              <a:endCxn id="5141" idx="7"/>
            </p:cNvCxnSpPr>
            <p:nvPr/>
          </p:nvCxnSpPr>
          <p:spPr bwMode="auto">
            <a:xfrm flipH="1">
              <a:off x="3826" y="2064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7" name="AutoShape 48"/>
            <p:cNvCxnSpPr>
              <a:cxnSpLocks noChangeShapeType="1"/>
              <a:stCxn id="5157" idx="6"/>
              <a:endCxn id="5143" idx="0"/>
            </p:cNvCxnSpPr>
            <p:nvPr/>
          </p:nvCxnSpPr>
          <p:spPr bwMode="auto">
            <a:xfrm>
              <a:off x="4032" y="2064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8" name="AutoShape 49"/>
            <p:cNvCxnSpPr>
              <a:cxnSpLocks noChangeShapeType="1"/>
              <a:endCxn id="5144" idx="5"/>
            </p:cNvCxnSpPr>
            <p:nvPr/>
          </p:nvCxnSpPr>
          <p:spPr bwMode="auto">
            <a:xfrm flipH="1">
              <a:off x="4018" y="2400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9" name="AutoShape 50"/>
            <p:cNvCxnSpPr>
              <a:cxnSpLocks noChangeShapeType="1"/>
              <a:endCxn id="5144" idx="2"/>
            </p:cNvCxnSpPr>
            <p:nvPr/>
          </p:nvCxnSpPr>
          <p:spPr bwMode="auto">
            <a:xfrm>
              <a:off x="3614" y="2208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0" name="AutoShape 51"/>
            <p:cNvCxnSpPr>
              <a:cxnSpLocks noChangeShapeType="1"/>
              <a:endCxn id="5142" idx="5"/>
            </p:cNvCxnSpPr>
            <p:nvPr/>
          </p:nvCxnSpPr>
          <p:spPr bwMode="auto">
            <a:xfrm flipH="1" flipV="1">
              <a:off x="3634" y="2530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1" name="AutoShape 52"/>
            <p:cNvCxnSpPr>
              <a:cxnSpLocks noChangeShapeType="1"/>
              <a:stCxn id="5143" idx="2"/>
              <a:endCxn id="5141" idx="5"/>
            </p:cNvCxnSpPr>
            <p:nvPr/>
          </p:nvCxnSpPr>
          <p:spPr bwMode="auto">
            <a:xfrm flipH="1" flipV="1">
              <a:off x="3826" y="2338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2" name="AutoShape 53"/>
            <p:cNvCxnSpPr>
              <a:cxnSpLocks noChangeShapeType="1"/>
              <a:stCxn id="5141" idx="7"/>
              <a:endCxn id="5144" idx="0"/>
            </p:cNvCxnSpPr>
            <p:nvPr/>
          </p:nvCxnSpPr>
          <p:spPr bwMode="auto">
            <a:xfrm>
              <a:off x="3826" y="2270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3" name="AutoShape 54"/>
            <p:cNvCxnSpPr>
              <a:cxnSpLocks noChangeShapeType="1"/>
              <a:endCxn id="5142" idx="3"/>
            </p:cNvCxnSpPr>
            <p:nvPr/>
          </p:nvCxnSpPr>
          <p:spPr bwMode="auto">
            <a:xfrm>
              <a:off x="3566" y="2256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4" name="AutoShape 55"/>
            <p:cNvCxnSpPr>
              <a:cxnSpLocks noChangeShapeType="1"/>
              <a:stCxn id="5157" idx="4"/>
              <a:endCxn id="5144" idx="0"/>
            </p:cNvCxnSpPr>
            <p:nvPr/>
          </p:nvCxnSpPr>
          <p:spPr bwMode="auto">
            <a:xfrm>
              <a:off x="3984" y="2112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5" name="AutoShape 56"/>
            <p:cNvCxnSpPr>
              <a:cxnSpLocks noChangeShapeType="1"/>
              <a:endCxn id="5142" idx="6"/>
            </p:cNvCxnSpPr>
            <p:nvPr/>
          </p:nvCxnSpPr>
          <p:spPr bwMode="auto">
            <a:xfrm flipH="1">
              <a:off x="3648" y="2352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6" name="Text Box 57"/>
            <p:cNvSpPr txBox="1">
              <a:spLocks noChangeArrowheads="1"/>
            </p:cNvSpPr>
            <p:nvPr/>
          </p:nvSpPr>
          <p:spPr bwMode="auto">
            <a:xfrm>
              <a:off x="4272" y="2016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</p:txBody>
        </p:sp>
        <p:sp>
          <p:nvSpPr>
            <p:cNvPr id="5157" name="Oval 58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58" name="AutoShape 59"/>
            <p:cNvCxnSpPr>
              <a:cxnSpLocks noChangeShapeType="1"/>
            </p:cNvCxnSpPr>
            <p:nvPr/>
          </p:nvCxnSpPr>
          <p:spPr bwMode="auto">
            <a:xfrm flipH="1">
              <a:off x="3586" y="2064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9" name="Oval 60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4270" name="Text Box 62"/>
          <p:cNvSpPr txBox="1">
            <a:spLocks noChangeArrowheads="1"/>
          </p:cNvSpPr>
          <p:nvPr/>
        </p:nvSpPr>
        <p:spPr bwMode="auto">
          <a:xfrm>
            <a:off x="1860833" y="1828800"/>
            <a:ext cx="15683841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/>
              <a:t>All neurons receive the same total input current</a:t>
            </a:r>
          </a:p>
          <a:p>
            <a:r>
              <a:rPr lang="fr-CH" i="0"/>
              <a:t>                           (‘mean field’)</a:t>
            </a:r>
            <a:endParaRPr lang="fr-FR" i="0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259397" y="5311012"/>
            <a:ext cx="6124012" cy="1699073"/>
            <a:chOff x="373" y="1888"/>
            <a:chExt cx="2053" cy="604"/>
          </a:xfrm>
        </p:grpSpPr>
        <p:sp>
          <p:nvSpPr>
            <p:cNvPr id="5138" name="Line 64"/>
            <p:cNvSpPr>
              <a:spLocks noChangeShapeType="1"/>
            </p:cNvSpPr>
            <p:nvPr/>
          </p:nvSpPr>
          <p:spPr bwMode="auto">
            <a:xfrm flipV="1">
              <a:off x="1111" y="1888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65"/>
            <p:cNvSpPr txBox="1">
              <a:spLocks noChangeArrowheads="1"/>
            </p:cNvSpPr>
            <p:nvPr/>
          </p:nvSpPr>
          <p:spPr bwMode="auto">
            <a:xfrm>
              <a:off x="373" y="2147"/>
              <a:ext cx="205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Index </a:t>
              </a:r>
              <a:r>
                <a:rPr lang="fr-CH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fr-CH" dirty="0" err="1"/>
                <a:t>disappears</a:t>
              </a:r>
              <a:endParaRPr lang="fr-FR" dirty="0"/>
            </a:p>
          </p:txBody>
        </p:sp>
      </p:grp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4634279" y="5098615"/>
            <a:ext cx="255985" cy="16880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5022987" y="9266140"/>
          <a:ext cx="10886260" cy="144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8" name="Equation" r:id="rId10" imgW="1993680" imgH="355320" progId="Equation.DSMT4">
                  <p:embed/>
                </p:oleObj>
              </mc:Choice>
              <mc:Fallback>
                <p:oleObj name="Equation" r:id="rId10" imgW="1993680" imgH="355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987" y="9266140"/>
                        <a:ext cx="10886260" cy="1448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 (full connectivity)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7" grpId="0" animBg="1"/>
      <p:bldP spid="734221" grpId="0" autoUpdateAnimBg="0"/>
      <p:bldP spid="734222" grpId="0" animBg="1"/>
      <p:bldP spid="734224" grpId="0" animBg="1"/>
      <p:bldP spid="734229" grpId="0" animBg="1"/>
      <p:bldP spid="734233" grpId="0" animBg="1"/>
      <p:bldP spid="73427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7342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642957"/>
              </p:ext>
            </p:extLst>
          </p:nvPr>
        </p:nvGraphicFramePr>
        <p:xfrm>
          <a:off x="14952489" y="3305835"/>
          <a:ext cx="3001037" cy="11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4" name="Equation" r:id="rId4" imgW="457200" imgH="241200" progId="Equation.3">
                  <p:embed/>
                </p:oleObj>
              </mc:Choice>
              <mc:Fallback>
                <p:oleObj name="Equation" r:id="rId4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2489" y="3305835"/>
                        <a:ext cx="3001037" cy="118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42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791627"/>
              </p:ext>
            </p:extLst>
          </p:nvPr>
        </p:nvGraphicFramePr>
        <p:xfrm>
          <a:off x="3337310" y="3199831"/>
          <a:ext cx="11171358" cy="137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5" name="Equation" r:id="rId6" imgW="1701720" imgH="279360" progId="Equation.DSMT4">
                  <p:embed/>
                </p:oleObj>
              </mc:Choice>
              <mc:Fallback>
                <p:oleObj name="Equation" r:id="rId6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310" y="3199831"/>
                        <a:ext cx="11171358" cy="1375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70" name="Text Box 62"/>
          <p:cNvSpPr txBox="1">
            <a:spLocks noChangeArrowheads="1"/>
          </p:cNvSpPr>
          <p:nvPr/>
        </p:nvSpPr>
        <p:spPr bwMode="auto">
          <a:xfrm>
            <a:off x="1860833" y="1828800"/>
            <a:ext cx="13890080" cy="10719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 dirty="0" smtClean="0"/>
              <a:t>Assume </a:t>
            </a:r>
            <a:r>
              <a:rPr lang="fr-CH" dirty="0" smtClean="0"/>
              <a:t>all variables are constant in time: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3848515" y="4129784"/>
            <a:ext cx="255985" cy="16880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3" name="Straight Connector 42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3"/>
          <p:cNvSpPr txBox="1">
            <a:spLocks/>
          </p:cNvSpPr>
          <p:nvPr/>
        </p:nvSpPr>
        <p:spPr>
          <a:xfrm>
            <a:off x="0" y="8281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arguments: asynchronous state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42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112718"/>
              </p:ext>
            </p:extLst>
          </p:nvPr>
        </p:nvGraphicFramePr>
        <p:xfrm>
          <a:off x="4302473" y="5610612"/>
          <a:ext cx="71374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36" name="Equation" r:id="rId8" imgW="1168200" imgH="241200" progId="Equation.DSMT4">
                  <p:embed/>
                </p:oleObj>
              </mc:Choice>
              <mc:Fallback>
                <p:oleObj name="Equation" r:id="rId8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473" y="5610612"/>
                        <a:ext cx="71374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986019" y="1434586"/>
            <a:ext cx="5269391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Blackboard-4:</a:t>
            </a:r>
          </a:p>
          <a:p>
            <a:r>
              <a:rPr lang="en-US" dirty="0" smtClean="0"/>
              <a:t>Stationary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833" y="6972244"/>
            <a:ext cx="941956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Firing rate? Population rate?</a:t>
            </a:r>
            <a:endParaRPr lang="fr-CH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23978" y="4495750"/>
            <a:ext cx="0" cy="1057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9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97827" y="1213461"/>
            <a:ext cx="19986903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population </a:t>
            </a:r>
            <a:r>
              <a:rPr lang="en-US" dirty="0">
                <a:solidFill>
                  <a:srgbClr val="FF0000"/>
                </a:solidFill>
              </a:rPr>
              <a:t>activity - rate defined by population average</a:t>
            </a:r>
            <a:endParaRPr lang="en-US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244230" y="3105592"/>
            <a:ext cx="7750178" cy="5063464"/>
            <a:chOff x="3264" y="1104"/>
            <a:chExt cx="2066" cy="180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264" y="1104"/>
              <a:ext cx="1872" cy="1584"/>
              <a:chOff x="3312" y="1104"/>
              <a:chExt cx="1872" cy="1584"/>
            </a:xfrm>
          </p:grpSpPr>
          <p:sp>
            <p:nvSpPr>
              <p:cNvPr id="15379" name="Line 27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0" name="Line 28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1" name="Line 29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2" name="Line 30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3" name="Line 31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4" name="Line 32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5" name="Line 33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6" name="Line 3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7" name="Line 35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8" name="Line 36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89" name="Line 37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0" name="Line 38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1" name="Line 39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2" name="Line 40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3" name="Line 41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4" name="Line 42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5" name="Line 43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6" name="Line 44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7" name="Line 45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8" name="Line 46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99" name="Line 47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00" name="Line 48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01" name="Line 49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02" name="Line 50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5378" name="Text Box 51"/>
            <p:cNvSpPr txBox="1">
              <a:spLocks noChangeArrowheads="1"/>
            </p:cNvSpPr>
            <p:nvPr/>
          </p:nvSpPr>
          <p:spPr bwMode="auto">
            <a:xfrm>
              <a:off x="5232" y="2592"/>
              <a:ext cx="9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51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0500" name="Line 52"/>
          <p:cNvSpPr>
            <a:spLocks noChangeShapeType="1"/>
          </p:cNvSpPr>
          <p:nvPr/>
        </p:nvSpPr>
        <p:spPr bwMode="auto">
          <a:xfrm>
            <a:off x="15305286" y="2835540"/>
            <a:ext cx="0" cy="5536054"/>
          </a:xfrm>
          <a:prstGeom prst="line">
            <a:avLst/>
          </a:prstGeom>
          <a:noFill/>
          <a:ln w="9525">
            <a:solidFill>
              <a:srgbClr val="3550FE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 dirty="0"/>
          </a:p>
        </p:txBody>
      </p:sp>
      <p:sp>
        <p:nvSpPr>
          <p:cNvPr id="360501" name="Line 53"/>
          <p:cNvSpPr>
            <a:spLocks noChangeShapeType="1"/>
          </p:cNvSpPr>
          <p:nvPr/>
        </p:nvSpPr>
        <p:spPr bwMode="auto">
          <a:xfrm>
            <a:off x="15845473" y="2835540"/>
            <a:ext cx="0" cy="5536054"/>
          </a:xfrm>
          <a:prstGeom prst="line">
            <a:avLst/>
          </a:prstGeom>
          <a:noFill/>
          <a:ln w="9525">
            <a:solidFill>
              <a:srgbClr val="3550FE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 dirty="0"/>
          </a:p>
        </p:txBody>
      </p:sp>
      <p:sp>
        <p:nvSpPr>
          <p:cNvPr id="360502" name="Line 54"/>
          <p:cNvSpPr>
            <a:spLocks noChangeShapeType="1"/>
          </p:cNvSpPr>
          <p:nvPr/>
        </p:nvSpPr>
        <p:spPr bwMode="auto">
          <a:xfrm>
            <a:off x="15485348" y="7156362"/>
            <a:ext cx="0" cy="4050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 dirty="0"/>
          </a:p>
        </p:txBody>
      </p:sp>
      <p:sp>
        <p:nvSpPr>
          <p:cNvPr id="360503" name="Text Box 55"/>
          <p:cNvSpPr txBox="1">
            <a:spLocks noChangeArrowheads="1"/>
          </p:cNvSpPr>
          <p:nvPr/>
        </p:nvSpPr>
        <p:spPr bwMode="auto">
          <a:xfrm>
            <a:off x="15485349" y="2190996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60504" name="AutoShape 56"/>
          <p:cNvSpPr>
            <a:spLocks noChangeArrowheads="1"/>
          </p:cNvSpPr>
          <p:nvPr/>
        </p:nvSpPr>
        <p:spPr bwMode="auto">
          <a:xfrm flipH="1">
            <a:off x="15292223" y="2456589"/>
            <a:ext cx="360124" cy="270051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 dirty="0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911484" y="7989020"/>
            <a:ext cx="12064167" cy="2430463"/>
            <a:chOff x="2112" y="3072"/>
            <a:chExt cx="3216" cy="864"/>
          </a:xfrm>
        </p:grpSpPr>
        <p:sp>
          <p:nvSpPr>
            <p:cNvPr id="15375" name="Rectangle 58"/>
            <p:cNvSpPr>
              <a:spLocks noChangeArrowheads="1"/>
            </p:cNvSpPr>
            <p:nvPr/>
          </p:nvSpPr>
          <p:spPr bwMode="auto">
            <a:xfrm>
              <a:off x="3072" y="3072"/>
              <a:ext cx="2256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15362" name="Object 59"/>
            <p:cNvGraphicFramePr>
              <a:graphicFrameLocks noChangeAspect="1"/>
            </p:cNvGraphicFramePr>
            <p:nvPr/>
          </p:nvGraphicFramePr>
          <p:xfrm>
            <a:off x="3264" y="3168"/>
            <a:ext cx="1873" cy="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889" name="Equation" r:id="rId4" imgW="1091880" imgH="393480" progId="Equation.3">
                    <p:embed/>
                  </p:oleObj>
                </mc:Choice>
                <mc:Fallback>
                  <p:oleObj name="Equation" r:id="rId4" imgW="1091880" imgH="39348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168"/>
                          <a:ext cx="1873" cy="6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6" name="Text Box 60"/>
            <p:cNvSpPr txBox="1">
              <a:spLocks noChangeArrowheads="1"/>
            </p:cNvSpPr>
            <p:nvPr/>
          </p:nvSpPr>
          <p:spPr bwMode="auto">
            <a:xfrm>
              <a:off x="2112" y="3264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population</a:t>
              </a:r>
            </a:p>
            <a:p>
              <a:r>
                <a:rPr lang="en-US" sz="5100" dirty="0"/>
                <a:t>activity</a:t>
              </a: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5855" y="2700514"/>
            <a:ext cx="6921945" cy="51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1775510" y="8584021"/>
            <a:ext cx="543289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‘natural readout’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62594" y="10614924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5516" y="10191627"/>
            <a:ext cx="4821897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Blackboard-1:</a:t>
            </a:r>
          </a:p>
          <a:p>
            <a:r>
              <a:rPr lang="en-US" dirty="0"/>
              <a:t> </a:t>
            </a:r>
            <a:r>
              <a:rPr lang="en-US" dirty="0" smtClean="0"/>
              <a:t>definition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"/>
            <a:ext cx="21607463" cy="1257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29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-82529" y="47820"/>
            <a:ext cx="21607463" cy="121523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6800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59620"/>
              </p:ext>
            </p:extLst>
          </p:nvPr>
        </p:nvGraphicFramePr>
        <p:xfrm>
          <a:off x="11924111" y="10951149"/>
          <a:ext cx="2633410" cy="96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1" name="Equation" r:id="rId4" imgW="482400" imgH="253800" progId="Equation.3">
                  <p:embed/>
                </p:oleObj>
              </mc:Choice>
              <mc:Fallback>
                <p:oleObj name="Equation" r:id="rId4" imgW="4824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4111" y="10951149"/>
                        <a:ext cx="2633410" cy="967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88724" y="7201774"/>
            <a:ext cx="1821628" cy="1833099"/>
            <a:chOff x="4611" y="3499"/>
            <a:chExt cx="715" cy="692"/>
          </a:xfrm>
        </p:grpSpPr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9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11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12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3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4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5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6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7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8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9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20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21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22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3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4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5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6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7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8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9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30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31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32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3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6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8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9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9" name="Object 46"/>
          <p:cNvGraphicFramePr>
            <a:graphicFrameLocks noChangeAspect="1"/>
          </p:cNvGraphicFramePr>
          <p:nvPr/>
        </p:nvGraphicFramePr>
        <p:xfrm>
          <a:off x="12060417" y="9539004"/>
          <a:ext cx="6962405" cy="162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2" name="Equation" r:id="rId6" imgW="1434960" imgH="520560" progId="Equation.DSMT4">
                  <p:embed/>
                </p:oleObj>
              </mc:Choice>
              <mc:Fallback>
                <p:oleObj name="Equation" r:id="rId6" imgW="1434960" imgH="5205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0417" y="9539004"/>
                        <a:ext cx="6962405" cy="1620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7"/>
          <p:cNvGraphicFramePr>
            <a:graphicFrameLocks noChangeAspect="1"/>
          </p:cNvGraphicFramePr>
          <p:nvPr/>
        </p:nvGraphicFramePr>
        <p:xfrm>
          <a:off x="18591422" y="10031285"/>
          <a:ext cx="2423337" cy="7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3" name="Equation" r:id="rId8" imgW="444240" imgH="190440" progId="Equation.3">
                  <p:embed/>
                </p:oleObj>
              </mc:Choice>
              <mc:Fallback>
                <p:oleObj name="Equation" r:id="rId8" imgW="444240" imgH="1904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1422" y="10031285"/>
                        <a:ext cx="2423337" cy="7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4547524" y="10796431"/>
            <a:ext cx="5615691" cy="638560"/>
            <a:chOff x="2018" y="3838"/>
            <a:chExt cx="1497" cy="227"/>
          </a:xfrm>
        </p:grpSpPr>
        <p:sp>
          <p:nvSpPr>
            <p:cNvPr id="9237" name="Line 54"/>
            <p:cNvSpPr>
              <a:spLocks noChangeShapeType="1"/>
            </p:cNvSpPr>
            <p:nvPr/>
          </p:nvSpPr>
          <p:spPr bwMode="auto">
            <a:xfrm>
              <a:off x="2018" y="3884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55"/>
            <p:cNvSpPr>
              <a:spLocks noChangeShapeType="1"/>
            </p:cNvSpPr>
            <p:nvPr/>
          </p:nvSpPr>
          <p:spPr bwMode="auto">
            <a:xfrm>
              <a:off x="2018" y="4065"/>
              <a:ext cx="149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56"/>
            <p:cNvSpPr>
              <a:spLocks noChangeShapeType="1"/>
            </p:cNvSpPr>
            <p:nvPr/>
          </p:nvSpPr>
          <p:spPr bwMode="auto">
            <a:xfrm flipV="1">
              <a:off x="3515" y="3838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3631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89903"/>
              </p:ext>
            </p:extLst>
          </p:nvPr>
        </p:nvGraphicFramePr>
        <p:xfrm>
          <a:off x="3451324" y="2285206"/>
          <a:ext cx="71374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4" name="Equation" r:id="rId10" imgW="1168200" imgH="241200" progId="Equation.DSMT4">
                  <p:embed/>
                </p:oleObj>
              </mc:Choice>
              <mc:Fallback>
                <p:oleObj name="Equation" r:id="rId10" imgW="1168200" imgH="2412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324" y="2285206"/>
                        <a:ext cx="71374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Line 60"/>
          <p:cNvSpPr>
            <a:spLocks noChangeShapeType="1"/>
          </p:cNvSpPr>
          <p:nvPr/>
        </p:nvSpPr>
        <p:spPr bwMode="auto">
          <a:xfrm>
            <a:off x="14649820" y="5627086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8" name="Line 61"/>
          <p:cNvSpPr>
            <a:spLocks noChangeShapeType="1"/>
          </p:cNvSpPr>
          <p:nvPr/>
        </p:nvSpPr>
        <p:spPr bwMode="auto">
          <a:xfrm flipV="1">
            <a:off x="14637791" y="4780114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9" name="Line 62"/>
          <p:cNvSpPr>
            <a:spLocks noChangeShapeType="1"/>
          </p:cNvSpPr>
          <p:nvPr/>
        </p:nvSpPr>
        <p:spPr bwMode="auto">
          <a:xfrm>
            <a:off x="14649820" y="5371100"/>
            <a:ext cx="255088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1097870" y="3938622"/>
            <a:ext cx="1169877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frequency</a:t>
            </a:r>
            <a:r>
              <a:rPr lang="fr-CH" sz="5100" dirty="0"/>
              <a:t> (</a:t>
            </a:r>
            <a:r>
              <a:rPr lang="fr-CH" sz="5100" dirty="0" smtClean="0"/>
              <a:t>single-</a:t>
            </a:r>
            <a:r>
              <a:rPr lang="fr-CH" sz="5100" dirty="0" err="1" smtClean="0"/>
              <a:t>neuron</a:t>
            </a:r>
            <a:r>
              <a:rPr lang="fr-CH" sz="5100" dirty="0" smtClean="0"/>
              <a:t> gain </a:t>
            </a:r>
            <a:r>
              <a:rPr lang="fr-CH" sz="5100" dirty="0" err="1" smtClean="0"/>
              <a:t>function</a:t>
            </a:r>
            <a:r>
              <a:rPr lang="fr-CH" sz="5100" dirty="0" smtClean="0"/>
              <a:t>)</a:t>
            </a:r>
            <a:endParaRPr lang="fr-FR" sz="5100" dirty="0"/>
          </a:p>
        </p:txBody>
      </p:sp>
      <p:pic>
        <p:nvPicPr>
          <p:cNvPr id="9233" name="Picture 53" descr="spike_brunel_ro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65929" y="4033894"/>
            <a:ext cx="10822489" cy="5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59"/>
          <p:cNvSpPr txBox="1">
            <a:spLocks noChangeArrowheads="1"/>
          </p:cNvSpPr>
          <p:nvPr/>
        </p:nvSpPr>
        <p:spPr bwMode="auto">
          <a:xfrm>
            <a:off x="14822380" y="3967396"/>
            <a:ext cx="671856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A(t)= A</a:t>
            </a:r>
            <a:r>
              <a:rPr lang="en-US" sz="3400" dirty="0">
                <a:solidFill>
                  <a:srgbClr val="FF0000"/>
                </a:solidFill>
              </a:rPr>
              <a:t>0</a:t>
            </a:r>
            <a:r>
              <a:rPr lang="en-US" sz="5100" dirty="0">
                <a:solidFill>
                  <a:srgbClr val="FF0000"/>
                </a:solidFill>
              </a:rPr>
              <a:t>= const</a:t>
            </a:r>
            <a:endParaRPr lang="en-US" sz="5100" dirty="0"/>
          </a:p>
        </p:txBody>
      </p:sp>
      <p:cxnSp>
        <p:nvCxnSpPr>
          <p:cNvPr id="9235" name="Straight Arrow Connector 73"/>
          <p:cNvCxnSpPr>
            <a:cxnSpLocks noChangeShapeType="1"/>
          </p:cNvCxnSpPr>
          <p:nvPr/>
        </p:nvCxnSpPr>
        <p:spPr bwMode="auto">
          <a:xfrm>
            <a:off x="15736687" y="7094475"/>
            <a:ext cx="2896000" cy="2814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9236" name="TextBox 75"/>
          <p:cNvSpPr txBox="1">
            <a:spLocks noChangeArrowheads="1"/>
          </p:cNvSpPr>
          <p:nvPr/>
        </p:nvSpPr>
        <p:spPr bwMode="auto">
          <a:xfrm>
            <a:off x="13864790" y="6585318"/>
            <a:ext cx="374379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Single neuron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91009" y="9539003"/>
            <a:ext cx="12344604" cy="3104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57"/>
          <p:cNvGraphicFramePr>
            <a:graphicFrameLocks noChangeAspect="1"/>
          </p:cNvGraphicFramePr>
          <p:nvPr/>
        </p:nvGraphicFramePr>
        <p:xfrm>
          <a:off x="12522725" y="2285206"/>
          <a:ext cx="473233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5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2725" y="2285206"/>
                        <a:ext cx="4732337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201785" y="2371766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264422" y="4989829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580157" y="10185635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graphicFrame>
        <p:nvGraphicFramePr>
          <p:cNvPr id="5089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88723"/>
              </p:ext>
            </p:extLst>
          </p:nvPr>
        </p:nvGraphicFramePr>
        <p:xfrm>
          <a:off x="6421040" y="9862906"/>
          <a:ext cx="36560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6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040" y="9862906"/>
                        <a:ext cx="3656012" cy="1292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414365"/>
              </p:ext>
            </p:extLst>
          </p:nvPr>
        </p:nvGraphicFramePr>
        <p:xfrm>
          <a:off x="3539089" y="4936906"/>
          <a:ext cx="53181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7" name="Equation" r:id="rId17" imgW="609480" imgH="228600" progId="Equation.DSMT4">
                  <p:embed/>
                </p:oleObj>
              </mc:Choice>
              <mc:Fallback>
                <p:oleObj name="Equation" r:id="rId17" imgW="60948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089" y="4936906"/>
                        <a:ext cx="5318125" cy="12922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798016" y="1402270"/>
            <a:ext cx="1507496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Input is constant and identical for all neurons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arguments: population activity (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asynchr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s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tate)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68" name="TextBox 71"/>
          <p:cNvSpPr txBox="1">
            <a:spLocks noChangeArrowheads="1"/>
          </p:cNvSpPr>
          <p:nvPr/>
        </p:nvSpPr>
        <p:spPr bwMode="auto">
          <a:xfrm>
            <a:off x="1180399" y="7036623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739296" y="5166310"/>
            <a:ext cx="6620463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FF0000"/>
                </a:solidFill>
              </a:rPr>
              <a:t>Stationary solution</a:t>
            </a:r>
            <a:endParaRPr lang="en-US" sz="3400" dirty="0"/>
          </a:p>
        </p:txBody>
      </p:sp>
      <p:sp>
        <p:nvSpPr>
          <p:cNvPr id="6155" name="Line 42"/>
          <p:cNvSpPr>
            <a:spLocks noChangeShapeType="1"/>
          </p:cNvSpPr>
          <p:nvPr/>
        </p:nvSpPr>
        <p:spPr bwMode="auto">
          <a:xfrm flipV="1">
            <a:off x="12690634" y="1999815"/>
            <a:ext cx="0" cy="3074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6" name="Line 43"/>
          <p:cNvSpPr>
            <a:spLocks noChangeShapeType="1"/>
          </p:cNvSpPr>
          <p:nvPr/>
        </p:nvSpPr>
        <p:spPr bwMode="auto">
          <a:xfrm>
            <a:off x="12690635" y="3743898"/>
            <a:ext cx="66439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7" name="Freeform 44"/>
          <p:cNvSpPr>
            <a:spLocks/>
          </p:cNvSpPr>
          <p:nvPr/>
        </p:nvSpPr>
        <p:spPr bwMode="auto">
          <a:xfrm>
            <a:off x="12796311" y="1293929"/>
            <a:ext cx="6261710" cy="2410122"/>
          </a:xfrm>
          <a:custGeom>
            <a:avLst/>
            <a:gdLst>
              <a:gd name="T0" fmla="*/ 0 w 1496"/>
              <a:gd name="T1" fmla="*/ 2147483647 h 454"/>
              <a:gd name="T2" fmla="*/ 2147483647 w 1496"/>
              <a:gd name="T3" fmla="*/ 2147483647 h 454"/>
              <a:gd name="T4" fmla="*/ 2147483647 w 1496"/>
              <a:gd name="T5" fmla="*/ 2147483647 h 454"/>
              <a:gd name="T6" fmla="*/ 2147483647 w 1496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454"/>
              <a:gd name="T14" fmla="*/ 1496 w 1496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454">
                <a:moveTo>
                  <a:pt x="0" y="454"/>
                </a:moveTo>
                <a:cubicBezTo>
                  <a:pt x="279" y="439"/>
                  <a:pt x="559" y="424"/>
                  <a:pt x="725" y="363"/>
                </a:cubicBezTo>
                <a:cubicBezTo>
                  <a:pt x="891" y="302"/>
                  <a:pt x="869" y="151"/>
                  <a:pt x="997" y="91"/>
                </a:cubicBezTo>
                <a:cubicBezTo>
                  <a:pt x="1125" y="31"/>
                  <a:pt x="1310" y="15"/>
                  <a:pt x="1496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9806841" y="3572247"/>
          <a:ext cx="985615" cy="121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7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6841" y="3572247"/>
                        <a:ext cx="985615" cy="1214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551518"/>
              </p:ext>
            </p:extLst>
          </p:nvPr>
        </p:nvGraphicFramePr>
        <p:xfrm>
          <a:off x="11996965" y="1088185"/>
          <a:ext cx="1301332" cy="109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8" name="Equation" r:id="rId6" imgW="177480" imgH="190440" progId="Equation.3">
                  <p:embed/>
                </p:oleObj>
              </mc:Choice>
              <mc:Fallback>
                <p:oleObj name="Equation" r:id="rId6" imgW="17748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6965" y="1088185"/>
                        <a:ext cx="1301332" cy="1095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Line 48"/>
          <p:cNvSpPr>
            <a:spLocks noChangeShapeType="1"/>
          </p:cNvSpPr>
          <p:nvPr/>
        </p:nvSpPr>
        <p:spPr bwMode="auto">
          <a:xfrm flipH="1">
            <a:off x="12498951" y="1293929"/>
            <a:ext cx="3227587" cy="360526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9554" name="Line 50"/>
          <p:cNvSpPr>
            <a:spLocks noChangeShapeType="1"/>
          </p:cNvSpPr>
          <p:nvPr/>
        </p:nvSpPr>
        <p:spPr bwMode="auto">
          <a:xfrm flipH="1">
            <a:off x="14194903" y="1293929"/>
            <a:ext cx="3227587" cy="360526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146769" y="7718971"/>
            <a:ext cx="5166617" cy="2447340"/>
            <a:chOff x="3504" y="3045"/>
            <a:chExt cx="1622" cy="870"/>
          </a:xfrm>
        </p:grpSpPr>
        <p:sp>
          <p:nvSpPr>
            <p:cNvPr id="6162" name="Oval 29"/>
            <p:cNvSpPr>
              <a:spLocks noChangeArrowheads="1"/>
            </p:cNvSpPr>
            <p:nvPr/>
          </p:nvSpPr>
          <p:spPr bwMode="auto">
            <a:xfrm>
              <a:off x="3504" y="318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30"/>
            <p:cNvSpPr>
              <a:spLocks noChangeArrowheads="1"/>
            </p:cNvSpPr>
            <p:nvPr/>
          </p:nvSpPr>
          <p:spPr bwMode="auto">
            <a:xfrm>
              <a:off x="3744" y="328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31"/>
            <p:cNvSpPr>
              <a:spLocks noChangeArrowheads="1"/>
            </p:cNvSpPr>
            <p:nvPr/>
          </p:nvSpPr>
          <p:spPr bwMode="auto">
            <a:xfrm>
              <a:off x="3936" y="3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32"/>
            <p:cNvSpPr>
              <a:spLocks noChangeArrowheads="1"/>
            </p:cNvSpPr>
            <p:nvPr/>
          </p:nvSpPr>
          <p:spPr bwMode="auto">
            <a:xfrm>
              <a:off x="3552" y="347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33"/>
            <p:cNvSpPr>
              <a:spLocks noChangeArrowheads="1"/>
            </p:cNvSpPr>
            <p:nvPr/>
          </p:nvSpPr>
          <p:spPr bwMode="auto">
            <a:xfrm>
              <a:off x="4128" y="333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34"/>
            <p:cNvSpPr>
              <a:spLocks noChangeArrowheads="1"/>
            </p:cNvSpPr>
            <p:nvPr/>
          </p:nvSpPr>
          <p:spPr bwMode="auto">
            <a:xfrm>
              <a:off x="3936" y="352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68" name="AutoShape 35"/>
            <p:cNvCxnSpPr>
              <a:cxnSpLocks noChangeShapeType="1"/>
              <a:endCxn id="6163" idx="1"/>
            </p:cNvCxnSpPr>
            <p:nvPr/>
          </p:nvCxnSpPr>
          <p:spPr bwMode="auto">
            <a:xfrm>
              <a:off x="3552" y="3237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69" name="AutoShape 36"/>
            <p:cNvCxnSpPr>
              <a:cxnSpLocks noChangeShapeType="1"/>
              <a:stCxn id="6164" idx="2"/>
              <a:endCxn id="6163" idx="7"/>
            </p:cNvCxnSpPr>
            <p:nvPr/>
          </p:nvCxnSpPr>
          <p:spPr bwMode="auto">
            <a:xfrm flipH="1">
              <a:off x="3826" y="3093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0" name="AutoShape 37"/>
            <p:cNvCxnSpPr>
              <a:cxnSpLocks noChangeShapeType="1"/>
              <a:endCxn id="6162" idx="7"/>
            </p:cNvCxnSpPr>
            <p:nvPr/>
          </p:nvCxnSpPr>
          <p:spPr bwMode="auto">
            <a:xfrm flipH="1">
              <a:off x="3586" y="3093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1" name="AutoShape 38"/>
            <p:cNvCxnSpPr>
              <a:cxnSpLocks noChangeShapeType="1"/>
              <a:stCxn id="6164" idx="6"/>
              <a:endCxn id="6166" idx="0"/>
            </p:cNvCxnSpPr>
            <p:nvPr/>
          </p:nvCxnSpPr>
          <p:spPr bwMode="auto">
            <a:xfrm>
              <a:off x="4032" y="3093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2" name="AutoShape 39"/>
            <p:cNvCxnSpPr>
              <a:cxnSpLocks noChangeShapeType="1"/>
              <a:endCxn id="6167" idx="5"/>
            </p:cNvCxnSpPr>
            <p:nvPr/>
          </p:nvCxnSpPr>
          <p:spPr bwMode="auto">
            <a:xfrm flipH="1">
              <a:off x="4018" y="3429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3" name="AutoShape 40"/>
            <p:cNvCxnSpPr>
              <a:cxnSpLocks noChangeShapeType="1"/>
              <a:endCxn id="6167" idx="2"/>
            </p:cNvCxnSpPr>
            <p:nvPr/>
          </p:nvCxnSpPr>
          <p:spPr bwMode="auto">
            <a:xfrm>
              <a:off x="3614" y="3237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4" name="AutoShape 41"/>
            <p:cNvCxnSpPr>
              <a:cxnSpLocks noChangeShapeType="1"/>
              <a:endCxn id="6165" idx="5"/>
            </p:cNvCxnSpPr>
            <p:nvPr/>
          </p:nvCxnSpPr>
          <p:spPr bwMode="auto">
            <a:xfrm flipH="1" flipV="1">
              <a:off x="3634" y="3559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5" name="AutoShape 42"/>
            <p:cNvCxnSpPr>
              <a:cxnSpLocks noChangeShapeType="1"/>
              <a:stCxn id="6166" idx="2"/>
              <a:endCxn id="6163" idx="5"/>
            </p:cNvCxnSpPr>
            <p:nvPr/>
          </p:nvCxnSpPr>
          <p:spPr bwMode="auto">
            <a:xfrm flipH="1" flipV="1">
              <a:off x="3826" y="3367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6" name="AutoShape 43"/>
            <p:cNvCxnSpPr>
              <a:cxnSpLocks noChangeShapeType="1"/>
              <a:stCxn id="6163" idx="7"/>
              <a:endCxn id="6167" idx="0"/>
            </p:cNvCxnSpPr>
            <p:nvPr/>
          </p:nvCxnSpPr>
          <p:spPr bwMode="auto">
            <a:xfrm>
              <a:off x="3826" y="3299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7" name="AutoShape 44"/>
            <p:cNvCxnSpPr>
              <a:cxnSpLocks noChangeShapeType="1"/>
              <a:endCxn id="6165" idx="3"/>
            </p:cNvCxnSpPr>
            <p:nvPr/>
          </p:nvCxnSpPr>
          <p:spPr bwMode="auto">
            <a:xfrm>
              <a:off x="3566" y="3285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8" name="AutoShape 45"/>
            <p:cNvCxnSpPr>
              <a:cxnSpLocks noChangeShapeType="1"/>
              <a:stCxn id="6164" idx="4"/>
              <a:endCxn id="6167" idx="0"/>
            </p:cNvCxnSpPr>
            <p:nvPr/>
          </p:nvCxnSpPr>
          <p:spPr bwMode="auto">
            <a:xfrm>
              <a:off x="3984" y="3141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9" name="AutoShape 46"/>
            <p:cNvCxnSpPr>
              <a:cxnSpLocks noChangeShapeType="1"/>
              <a:endCxn id="6165" idx="6"/>
            </p:cNvCxnSpPr>
            <p:nvPr/>
          </p:nvCxnSpPr>
          <p:spPr bwMode="auto">
            <a:xfrm flipH="1">
              <a:off x="3648" y="3381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180" name="Text Box 48"/>
            <p:cNvSpPr txBox="1">
              <a:spLocks noChangeArrowheads="1"/>
            </p:cNvSpPr>
            <p:nvPr/>
          </p:nvSpPr>
          <p:spPr bwMode="auto">
            <a:xfrm>
              <a:off x="4272" y="3045"/>
              <a:ext cx="854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  <a:p>
              <a:r>
                <a:rPr lang="en-US" sz="5100" dirty="0">
                  <a:solidFill>
                    <a:srgbClr val="FF0000"/>
                  </a:solidFill>
                </a:rPr>
                <a:t>    N &gt;&gt; 1</a:t>
              </a:r>
            </a:p>
          </p:txBody>
        </p:sp>
      </p:grpSp>
      <p:sp>
        <p:nvSpPr>
          <p:cNvPr id="6161" name="TextBox 61"/>
          <p:cNvSpPr txBox="1">
            <a:spLocks noChangeArrowheads="1"/>
          </p:cNvSpPr>
          <p:nvPr/>
        </p:nvSpPr>
        <p:spPr bwMode="auto">
          <a:xfrm>
            <a:off x="7727557" y="7656085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Homogeneous network, stationary,</a:t>
            </a:r>
          </a:p>
          <a:p>
            <a:r>
              <a:rPr lang="en-US"/>
              <a:t>All neurons are identical,</a:t>
            </a:r>
          </a:p>
          <a:p>
            <a:r>
              <a:rPr lang="en-US" b="1"/>
              <a:t>Single neuron rate = population rate</a:t>
            </a:r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9936610" y="10482368"/>
          <a:ext cx="7112918" cy="129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9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6610" y="10482368"/>
                        <a:ext cx="7112918" cy="129118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4" name="Object 7"/>
          <p:cNvGraphicFramePr>
            <a:graphicFrameLocks noChangeAspect="1"/>
          </p:cNvGraphicFramePr>
          <p:nvPr/>
        </p:nvGraphicFramePr>
        <p:xfrm>
          <a:off x="17049528" y="1354496"/>
          <a:ext cx="455793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0" name="Equation" r:id="rId10" imgW="609480" imgH="228600" progId="Equation.DSMT4">
                  <p:embed/>
                </p:oleObj>
              </mc:Choice>
              <mc:Fallback>
                <p:oleObj name="Equation" r:id="rId10" imgW="60948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528" y="1354496"/>
                        <a:ext cx="4557935" cy="1290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12257"/>
              </p:ext>
            </p:extLst>
          </p:nvPr>
        </p:nvGraphicFramePr>
        <p:xfrm>
          <a:off x="2746794" y="3984793"/>
          <a:ext cx="48101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1" name="Equation" r:id="rId12" imgW="609480" imgH="228600" progId="Equation.DSMT4">
                  <p:embed/>
                </p:oleObj>
              </mc:Choice>
              <mc:Fallback>
                <p:oleObj name="Equation" r:id="rId12" imgW="60948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794" y="3984793"/>
                        <a:ext cx="4810125" cy="1290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519337"/>
              </p:ext>
            </p:extLst>
          </p:nvPr>
        </p:nvGraphicFramePr>
        <p:xfrm>
          <a:off x="2704086" y="5486989"/>
          <a:ext cx="3306762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2"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086" y="5486989"/>
                        <a:ext cx="3306762" cy="1290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631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73423"/>
              </p:ext>
            </p:extLst>
          </p:nvPr>
        </p:nvGraphicFramePr>
        <p:xfrm>
          <a:off x="2349761" y="2615159"/>
          <a:ext cx="9005423" cy="145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3" name="Equation" r:id="rId16" imgW="1117440" imgH="241200" progId="Equation.DSMT4">
                  <p:embed/>
                </p:oleObj>
              </mc:Choice>
              <mc:Fallback>
                <p:oleObj name="Equation" r:id="rId16" imgW="1117440" imgH="2412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761" y="2615159"/>
                        <a:ext cx="9005423" cy="1454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65118" y="2657848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65118" y="3984793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328825" y="5486989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93968" y="952999"/>
            <a:ext cx="75680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solution</a:t>
            </a:r>
          </a:p>
          <a:p>
            <a:r>
              <a:rPr lang="en-US" dirty="0"/>
              <a:t> </a:t>
            </a:r>
            <a:r>
              <a:rPr lang="en-US" dirty="0" smtClean="0"/>
              <a:t>  =asynchronous state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stationary solution: population activity (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asynchr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. State)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54" grpId="0" animBg="1"/>
      <p:bldP spid="78955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500623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Exercise 1,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423899" y="2149812"/>
            <a:ext cx="21101037" cy="10002501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7177" name="Text Box 33"/>
          <p:cNvSpPr txBox="1">
            <a:spLocks noChangeArrowheads="1"/>
          </p:cNvSpPr>
          <p:nvPr/>
        </p:nvSpPr>
        <p:spPr bwMode="auto">
          <a:xfrm>
            <a:off x="716499" y="2115403"/>
            <a:ext cx="207268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Exercise 1: homogeneous stationary </a:t>
            </a:r>
            <a:r>
              <a:rPr lang="en-US" dirty="0" smtClean="0"/>
              <a:t>solution (asynchronous)</a:t>
            </a:r>
            <a:endParaRPr lang="fr-FR" dirty="0"/>
          </a:p>
        </p:txBody>
      </p:sp>
      <p:sp>
        <p:nvSpPr>
          <p:cNvPr id="7178" name="Line 42"/>
          <p:cNvSpPr>
            <a:spLocks noChangeShapeType="1"/>
          </p:cNvSpPr>
          <p:nvPr/>
        </p:nvSpPr>
        <p:spPr bwMode="auto">
          <a:xfrm flipV="1">
            <a:off x="7926489" y="2908679"/>
            <a:ext cx="0" cy="17440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9" name="Line 43"/>
          <p:cNvSpPr>
            <a:spLocks noChangeShapeType="1"/>
          </p:cNvSpPr>
          <p:nvPr/>
        </p:nvSpPr>
        <p:spPr bwMode="auto">
          <a:xfrm>
            <a:off x="7926489" y="4652761"/>
            <a:ext cx="52818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497162" y="3007136"/>
          <a:ext cx="2580891" cy="4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58" name="Equation" r:id="rId4" imgW="533160" imgH="190440" progId="Equation.3">
                  <p:embed/>
                </p:oleObj>
              </mc:Choice>
              <mc:Fallback>
                <p:oleObj name="Equation" r:id="rId4" imgW="53316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7162" y="3007136"/>
                        <a:ext cx="2580891" cy="43039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851939" y="4672453"/>
          <a:ext cx="810280" cy="50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59" name="Equation" r:id="rId6" imgW="152280" imgH="190440" progId="Equation.3">
                  <p:embed/>
                </p:oleObj>
              </mc:Choice>
              <mc:Fallback>
                <p:oleObj name="Equation" r:id="rId6" imgW="15228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1939" y="4672453"/>
                        <a:ext cx="810280" cy="509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718573" y="2886174"/>
          <a:ext cx="1027855" cy="55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60" name="Equation" r:id="rId8" imgW="177480" imgH="190440" progId="Equation.3">
                  <p:embed/>
                </p:oleObj>
              </mc:Choice>
              <mc:Fallback>
                <p:oleObj name="Equation" r:id="rId8" imgW="17748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573" y="2886174"/>
                        <a:ext cx="1027855" cy="551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Line 48"/>
          <p:cNvSpPr>
            <a:spLocks noChangeShapeType="1"/>
          </p:cNvSpPr>
          <p:nvPr/>
        </p:nvSpPr>
        <p:spPr bwMode="auto">
          <a:xfrm flipH="1">
            <a:off x="8230343" y="3136535"/>
            <a:ext cx="2565886" cy="2045076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9554" name="Line 50"/>
          <p:cNvSpPr>
            <a:spLocks noChangeShapeType="1"/>
          </p:cNvSpPr>
          <p:nvPr/>
        </p:nvSpPr>
        <p:spPr bwMode="auto">
          <a:xfrm flipH="1">
            <a:off x="9430757" y="3142161"/>
            <a:ext cx="2565886" cy="2045076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584441" y="4355432"/>
            <a:ext cx="5383185" cy="2447340"/>
            <a:chOff x="3504" y="3045"/>
            <a:chExt cx="1622" cy="870"/>
          </a:xfrm>
        </p:grpSpPr>
        <p:sp>
          <p:nvSpPr>
            <p:cNvPr id="7185" name="Oval 29"/>
            <p:cNvSpPr>
              <a:spLocks noChangeArrowheads="1"/>
            </p:cNvSpPr>
            <p:nvPr/>
          </p:nvSpPr>
          <p:spPr bwMode="auto">
            <a:xfrm>
              <a:off x="3504" y="318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30"/>
            <p:cNvSpPr>
              <a:spLocks noChangeArrowheads="1"/>
            </p:cNvSpPr>
            <p:nvPr/>
          </p:nvSpPr>
          <p:spPr bwMode="auto">
            <a:xfrm>
              <a:off x="3744" y="328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31"/>
            <p:cNvSpPr>
              <a:spLocks noChangeArrowheads="1"/>
            </p:cNvSpPr>
            <p:nvPr/>
          </p:nvSpPr>
          <p:spPr bwMode="auto">
            <a:xfrm>
              <a:off x="3936" y="3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32"/>
            <p:cNvSpPr>
              <a:spLocks noChangeArrowheads="1"/>
            </p:cNvSpPr>
            <p:nvPr/>
          </p:nvSpPr>
          <p:spPr bwMode="auto">
            <a:xfrm>
              <a:off x="3552" y="347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Oval 33"/>
            <p:cNvSpPr>
              <a:spLocks noChangeArrowheads="1"/>
            </p:cNvSpPr>
            <p:nvPr/>
          </p:nvSpPr>
          <p:spPr bwMode="auto">
            <a:xfrm>
              <a:off x="4128" y="333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34"/>
            <p:cNvSpPr>
              <a:spLocks noChangeArrowheads="1"/>
            </p:cNvSpPr>
            <p:nvPr/>
          </p:nvSpPr>
          <p:spPr bwMode="auto">
            <a:xfrm>
              <a:off x="3936" y="352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91" name="AutoShape 35"/>
            <p:cNvCxnSpPr>
              <a:cxnSpLocks noChangeShapeType="1"/>
              <a:endCxn id="7186" idx="1"/>
            </p:cNvCxnSpPr>
            <p:nvPr/>
          </p:nvCxnSpPr>
          <p:spPr bwMode="auto">
            <a:xfrm>
              <a:off x="3552" y="3237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2" name="AutoShape 36"/>
            <p:cNvCxnSpPr>
              <a:cxnSpLocks noChangeShapeType="1"/>
              <a:stCxn id="7187" idx="2"/>
              <a:endCxn id="7186" idx="7"/>
            </p:cNvCxnSpPr>
            <p:nvPr/>
          </p:nvCxnSpPr>
          <p:spPr bwMode="auto">
            <a:xfrm flipH="1">
              <a:off x="3826" y="3093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3" name="AutoShape 37"/>
            <p:cNvCxnSpPr>
              <a:cxnSpLocks noChangeShapeType="1"/>
              <a:endCxn id="7185" idx="7"/>
            </p:cNvCxnSpPr>
            <p:nvPr/>
          </p:nvCxnSpPr>
          <p:spPr bwMode="auto">
            <a:xfrm flipH="1">
              <a:off x="3586" y="3093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4" name="AutoShape 38"/>
            <p:cNvCxnSpPr>
              <a:cxnSpLocks noChangeShapeType="1"/>
              <a:stCxn id="7187" idx="6"/>
              <a:endCxn id="7189" idx="0"/>
            </p:cNvCxnSpPr>
            <p:nvPr/>
          </p:nvCxnSpPr>
          <p:spPr bwMode="auto">
            <a:xfrm>
              <a:off x="4032" y="3093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5" name="AutoShape 39"/>
            <p:cNvCxnSpPr>
              <a:cxnSpLocks noChangeShapeType="1"/>
              <a:endCxn id="7190" idx="5"/>
            </p:cNvCxnSpPr>
            <p:nvPr/>
          </p:nvCxnSpPr>
          <p:spPr bwMode="auto">
            <a:xfrm flipH="1">
              <a:off x="4018" y="3429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6" name="AutoShape 40"/>
            <p:cNvCxnSpPr>
              <a:cxnSpLocks noChangeShapeType="1"/>
              <a:endCxn id="7190" idx="2"/>
            </p:cNvCxnSpPr>
            <p:nvPr/>
          </p:nvCxnSpPr>
          <p:spPr bwMode="auto">
            <a:xfrm>
              <a:off x="3614" y="3237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7" name="AutoShape 41"/>
            <p:cNvCxnSpPr>
              <a:cxnSpLocks noChangeShapeType="1"/>
              <a:endCxn id="7188" idx="5"/>
            </p:cNvCxnSpPr>
            <p:nvPr/>
          </p:nvCxnSpPr>
          <p:spPr bwMode="auto">
            <a:xfrm flipH="1" flipV="1">
              <a:off x="3634" y="3559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8" name="AutoShape 42"/>
            <p:cNvCxnSpPr>
              <a:cxnSpLocks noChangeShapeType="1"/>
              <a:stCxn id="7189" idx="2"/>
              <a:endCxn id="7186" idx="5"/>
            </p:cNvCxnSpPr>
            <p:nvPr/>
          </p:nvCxnSpPr>
          <p:spPr bwMode="auto">
            <a:xfrm flipH="1" flipV="1">
              <a:off x="3826" y="3367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199" name="AutoShape 43"/>
            <p:cNvCxnSpPr>
              <a:cxnSpLocks noChangeShapeType="1"/>
              <a:stCxn id="7186" idx="7"/>
              <a:endCxn id="7190" idx="0"/>
            </p:cNvCxnSpPr>
            <p:nvPr/>
          </p:nvCxnSpPr>
          <p:spPr bwMode="auto">
            <a:xfrm>
              <a:off x="3826" y="3299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0" name="AutoShape 44"/>
            <p:cNvCxnSpPr>
              <a:cxnSpLocks noChangeShapeType="1"/>
              <a:endCxn id="7188" idx="3"/>
            </p:cNvCxnSpPr>
            <p:nvPr/>
          </p:nvCxnSpPr>
          <p:spPr bwMode="auto">
            <a:xfrm>
              <a:off x="3566" y="3285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1" name="AutoShape 45"/>
            <p:cNvCxnSpPr>
              <a:cxnSpLocks noChangeShapeType="1"/>
              <a:stCxn id="7187" idx="4"/>
              <a:endCxn id="7190" idx="0"/>
            </p:cNvCxnSpPr>
            <p:nvPr/>
          </p:nvCxnSpPr>
          <p:spPr bwMode="auto">
            <a:xfrm>
              <a:off x="3984" y="3141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02" name="AutoShape 46"/>
            <p:cNvCxnSpPr>
              <a:cxnSpLocks noChangeShapeType="1"/>
              <a:endCxn id="7188" idx="6"/>
            </p:cNvCxnSpPr>
            <p:nvPr/>
          </p:nvCxnSpPr>
          <p:spPr bwMode="auto">
            <a:xfrm flipH="1">
              <a:off x="3648" y="3381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7203" name="Text Box 48"/>
            <p:cNvSpPr txBox="1">
              <a:spLocks noChangeArrowheads="1"/>
            </p:cNvSpPr>
            <p:nvPr/>
          </p:nvSpPr>
          <p:spPr bwMode="auto">
            <a:xfrm>
              <a:off x="4272" y="3045"/>
              <a:ext cx="854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  <a:p>
              <a:r>
                <a:rPr lang="en-US" sz="5100" dirty="0">
                  <a:solidFill>
                    <a:srgbClr val="FF0000"/>
                  </a:solidFill>
                </a:rPr>
                <a:t>    N &gt;&gt; 1</a:t>
              </a:r>
            </a:p>
          </p:txBody>
        </p:sp>
      </p:grpSp>
      <p:sp>
        <p:nvSpPr>
          <p:cNvPr id="7184" name="TextBox 61"/>
          <p:cNvSpPr txBox="1">
            <a:spLocks noChangeArrowheads="1"/>
          </p:cNvSpPr>
          <p:nvPr/>
        </p:nvSpPr>
        <p:spPr bwMode="auto">
          <a:xfrm>
            <a:off x="7194873" y="5941950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10160000" y="8964613"/>
          <a:ext cx="453866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61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0" y="8964613"/>
                        <a:ext cx="4538663" cy="1339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667767" y="303153"/>
            <a:ext cx="4291559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lecture:</a:t>
            </a:r>
          </a:p>
          <a:p>
            <a:r>
              <a:rPr lang="en-US" dirty="0" smtClean="0"/>
              <a:t>11h15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9430757" y="3187360"/>
            <a:ext cx="603580" cy="1438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034337" y="3136535"/>
            <a:ext cx="28176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18573" y="4652761"/>
            <a:ext cx="28176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5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739296" y="5166310"/>
            <a:ext cx="6620463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FF0000"/>
                </a:solidFill>
              </a:rPr>
              <a:t>Stationary solution</a:t>
            </a:r>
            <a:endParaRPr lang="en-US" sz="3400" dirty="0"/>
          </a:p>
        </p:txBody>
      </p:sp>
      <p:sp>
        <p:nvSpPr>
          <p:cNvPr id="6155" name="Line 42"/>
          <p:cNvSpPr>
            <a:spLocks noChangeShapeType="1"/>
          </p:cNvSpPr>
          <p:nvPr/>
        </p:nvSpPr>
        <p:spPr bwMode="auto">
          <a:xfrm flipV="1">
            <a:off x="12690634" y="1999815"/>
            <a:ext cx="0" cy="3074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6" name="Line 43"/>
          <p:cNvSpPr>
            <a:spLocks noChangeShapeType="1"/>
          </p:cNvSpPr>
          <p:nvPr/>
        </p:nvSpPr>
        <p:spPr bwMode="auto">
          <a:xfrm>
            <a:off x="12690635" y="3743898"/>
            <a:ext cx="66439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157" name="Freeform 44"/>
          <p:cNvSpPr>
            <a:spLocks/>
          </p:cNvSpPr>
          <p:nvPr/>
        </p:nvSpPr>
        <p:spPr bwMode="auto">
          <a:xfrm>
            <a:off x="12796311" y="1293929"/>
            <a:ext cx="6261710" cy="2410122"/>
          </a:xfrm>
          <a:custGeom>
            <a:avLst/>
            <a:gdLst>
              <a:gd name="T0" fmla="*/ 0 w 1496"/>
              <a:gd name="T1" fmla="*/ 2147483647 h 454"/>
              <a:gd name="T2" fmla="*/ 2147483647 w 1496"/>
              <a:gd name="T3" fmla="*/ 2147483647 h 454"/>
              <a:gd name="T4" fmla="*/ 2147483647 w 1496"/>
              <a:gd name="T5" fmla="*/ 2147483647 h 454"/>
              <a:gd name="T6" fmla="*/ 2147483647 w 1496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1496"/>
              <a:gd name="T13" fmla="*/ 0 h 454"/>
              <a:gd name="T14" fmla="*/ 1496 w 1496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6" h="454">
                <a:moveTo>
                  <a:pt x="0" y="454"/>
                </a:moveTo>
                <a:cubicBezTo>
                  <a:pt x="279" y="439"/>
                  <a:pt x="559" y="424"/>
                  <a:pt x="725" y="363"/>
                </a:cubicBezTo>
                <a:cubicBezTo>
                  <a:pt x="891" y="302"/>
                  <a:pt x="869" y="151"/>
                  <a:pt x="997" y="91"/>
                </a:cubicBezTo>
                <a:cubicBezTo>
                  <a:pt x="1125" y="31"/>
                  <a:pt x="1310" y="15"/>
                  <a:pt x="1496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9806841" y="3572247"/>
          <a:ext cx="985615" cy="121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8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6841" y="3572247"/>
                        <a:ext cx="985615" cy="1214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1996965" y="1088185"/>
          <a:ext cx="1301332" cy="109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9" name="Equation" r:id="rId6" imgW="177480" imgH="190440" progId="Equation.3">
                  <p:embed/>
                </p:oleObj>
              </mc:Choice>
              <mc:Fallback>
                <p:oleObj name="Equation" r:id="rId6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6965" y="1088185"/>
                        <a:ext cx="1301332" cy="1095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Line 48"/>
          <p:cNvSpPr>
            <a:spLocks noChangeShapeType="1"/>
          </p:cNvSpPr>
          <p:nvPr/>
        </p:nvSpPr>
        <p:spPr bwMode="auto">
          <a:xfrm flipH="1">
            <a:off x="12498951" y="1293929"/>
            <a:ext cx="3227587" cy="360526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9554" name="Line 50"/>
          <p:cNvSpPr>
            <a:spLocks noChangeShapeType="1"/>
          </p:cNvSpPr>
          <p:nvPr/>
        </p:nvSpPr>
        <p:spPr bwMode="auto">
          <a:xfrm flipH="1">
            <a:off x="14194903" y="1293929"/>
            <a:ext cx="3227587" cy="360526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146769" y="7718971"/>
            <a:ext cx="5166617" cy="2447340"/>
            <a:chOff x="3504" y="3045"/>
            <a:chExt cx="1622" cy="870"/>
          </a:xfrm>
        </p:grpSpPr>
        <p:sp>
          <p:nvSpPr>
            <p:cNvPr id="6162" name="Oval 29"/>
            <p:cNvSpPr>
              <a:spLocks noChangeArrowheads="1"/>
            </p:cNvSpPr>
            <p:nvPr/>
          </p:nvSpPr>
          <p:spPr bwMode="auto">
            <a:xfrm>
              <a:off x="3504" y="318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30"/>
            <p:cNvSpPr>
              <a:spLocks noChangeArrowheads="1"/>
            </p:cNvSpPr>
            <p:nvPr/>
          </p:nvSpPr>
          <p:spPr bwMode="auto">
            <a:xfrm>
              <a:off x="3744" y="328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31"/>
            <p:cNvSpPr>
              <a:spLocks noChangeArrowheads="1"/>
            </p:cNvSpPr>
            <p:nvPr/>
          </p:nvSpPr>
          <p:spPr bwMode="auto">
            <a:xfrm>
              <a:off x="3936" y="30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32"/>
            <p:cNvSpPr>
              <a:spLocks noChangeArrowheads="1"/>
            </p:cNvSpPr>
            <p:nvPr/>
          </p:nvSpPr>
          <p:spPr bwMode="auto">
            <a:xfrm>
              <a:off x="3552" y="347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33"/>
            <p:cNvSpPr>
              <a:spLocks noChangeArrowheads="1"/>
            </p:cNvSpPr>
            <p:nvPr/>
          </p:nvSpPr>
          <p:spPr bwMode="auto">
            <a:xfrm>
              <a:off x="4128" y="333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34"/>
            <p:cNvSpPr>
              <a:spLocks noChangeArrowheads="1"/>
            </p:cNvSpPr>
            <p:nvPr/>
          </p:nvSpPr>
          <p:spPr bwMode="auto">
            <a:xfrm>
              <a:off x="3936" y="352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68" name="AutoShape 35"/>
            <p:cNvCxnSpPr>
              <a:cxnSpLocks noChangeShapeType="1"/>
              <a:endCxn id="6163" idx="1"/>
            </p:cNvCxnSpPr>
            <p:nvPr/>
          </p:nvCxnSpPr>
          <p:spPr bwMode="auto">
            <a:xfrm>
              <a:off x="3552" y="3237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69" name="AutoShape 36"/>
            <p:cNvCxnSpPr>
              <a:cxnSpLocks noChangeShapeType="1"/>
              <a:stCxn id="6164" idx="2"/>
              <a:endCxn id="6163" idx="7"/>
            </p:cNvCxnSpPr>
            <p:nvPr/>
          </p:nvCxnSpPr>
          <p:spPr bwMode="auto">
            <a:xfrm flipH="1">
              <a:off x="3826" y="3093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0" name="AutoShape 37"/>
            <p:cNvCxnSpPr>
              <a:cxnSpLocks noChangeShapeType="1"/>
              <a:endCxn id="6162" idx="7"/>
            </p:cNvCxnSpPr>
            <p:nvPr/>
          </p:nvCxnSpPr>
          <p:spPr bwMode="auto">
            <a:xfrm flipH="1">
              <a:off x="3586" y="3093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1" name="AutoShape 38"/>
            <p:cNvCxnSpPr>
              <a:cxnSpLocks noChangeShapeType="1"/>
              <a:stCxn id="6164" idx="6"/>
              <a:endCxn id="6166" idx="0"/>
            </p:cNvCxnSpPr>
            <p:nvPr/>
          </p:nvCxnSpPr>
          <p:spPr bwMode="auto">
            <a:xfrm>
              <a:off x="4032" y="3093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2" name="AutoShape 39"/>
            <p:cNvCxnSpPr>
              <a:cxnSpLocks noChangeShapeType="1"/>
              <a:endCxn id="6167" idx="5"/>
            </p:cNvCxnSpPr>
            <p:nvPr/>
          </p:nvCxnSpPr>
          <p:spPr bwMode="auto">
            <a:xfrm flipH="1">
              <a:off x="4018" y="3429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3" name="AutoShape 40"/>
            <p:cNvCxnSpPr>
              <a:cxnSpLocks noChangeShapeType="1"/>
              <a:endCxn id="6167" idx="2"/>
            </p:cNvCxnSpPr>
            <p:nvPr/>
          </p:nvCxnSpPr>
          <p:spPr bwMode="auto">
            <a:xfrm>
              <a:off x="3614" y="3237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4" name="AutoShape 41"/>
            <p:cNvCxnSpPr>
              <a:cxnSpLocks noChangeShapeType="1"/>
              <a:endCxn id="6165" idx="5"/>
            </p:cNvCxnSpPr>
            <p:nvPr/>
          </p:nvCxnSpPr>
          <p:spPr bwMode="auto">
            <a:xfrm flipH="1" flipV="1">
              <a:off x="3634" y="3559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5" name="AutoShape 42"/>
            <p:cNvCxnSpPr>
              <a:cxnSpLocks noChangeShapeType="1"/>
              <a:stCxn id="6166" idx="2"/>
              <a:endCxn id="6163" idx="5"/>
            </p:cNvCxnSpPr>
            <p:nvPr/>
          </p:nvCxnSpPr>
          <p:spPr bwMode="auto">
            <a:xfrm flipH="1" flipV="1">
              <a:off x="3826" y="3367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6" name="AutoShape 43"/>
            <p:cNvCxnSpPr>
              <a:cxnSpLocks noChangeShapeType="1"/>
              <a:stCxn id="6163" idx="7"/>
              <a:endCxn id="6167" idx="0"/>
            </p:cNvCxnSpPr>
            <p:nvPr/>
          </p:nvCxnSpPr>
          <p:spPr bwMode="auto">
            <a:xfrm>
              <a:off x="3826" y="3299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7" name="AutoShape 44"/>
            <p:cNvCxnSpPr>
              <a:cxnSpLocks noChangeShapeType="1"/>
              <a:endCxn id="6165" idx="3"/>
            </p:cNvCxnSpPr>
            <p:nvPr/>
          </p:nvCxnSpPr>
          <p:spPr bwMode="auto">
            <a:xfrm>
              <a:off x="3566" y="3285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8" name="AutoShape 45"/>
            <p:cNvCxnSpPr>
              <a:cxnSpLocks noChangeShapeType="1"/>
              <a:stCxn id="6164" idx="4"/>
              <a:endCxn id="6167" idx="0"/>
            </p:cNvCxnSpPr>
            <p:nvPr/>
          </p:nvCxnSpPr>
          <p:spPr bwMode="auto">
            <a:xfrm>
              <a:off x="3984" y="3141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9" name="AutoShape 46"/>
            <p:cNvCxnSpPr>
              <a:cxnSpLocks noChangeShapeType="1"/>
              <a:endCxn id="6165" idx="6"/>
            </p:cNvCxnSpPr>
            <p:nvPr/>
          </p:nvCxnSpPr>
          <p:spPr bwMode="auto">
            <a:xfrm flipH="1">
              <a:off x="3648" y="3381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180" name="Text Box 48"/>
            <p:cNvSpPr txBox="1">
              <a:spLocks noChangeArrowheads="1"/>
            </p:cNvSpPr>
            <p:nvPr/>
          </p:nvSpPr>
          <p:spPr bwMode="auto">
            <a:xfrm>
              <a:off x="4272" y="3045"/>
              <a:ext cx="854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  <a:p>
              <a:r>
                <a:rPr lang="en-US" sz="5100" dirty="0">
                  <a:solidFill>
                    <a:srgbClr val="FF0000"/>
                  </a:solidFill>
                </a:rPr>
                <a:t>    N &gt;&gt; 1</a:t>
              </a:r>
            </a:p>
          </p:txBody>
        </p:sp>
      </p:grpSp>
      <p:sp>
        <p:nvSpPr>
          <p:cNvPr id="6161" name="TextBox 61"/>
          <p:cNvSpPr txBox="1">
            <a:spLocks noChangeArrowheads="1"/>
          </p:cNvSpPr>
          <p:nvPr/>
        </p:nvSpPr>
        <p:spPr bwMode="auto">
          <a:xfrm>
            <a:off x="7727557" y="7656085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Homogeneous network, stationary,</a:t>
            </a:r>
          </a:p>
          <a:p>
            <a:r>
              <a:rPr lang="en-US"/>
              <a:t>All neurons are identical,</a:t>
            </a:r>
          </a:p>
          <a:p>
            <a:r>
              <a:rPr lang="en-US" b="1"/>
              <a:t>Single neuron rate = population rate</a:t>
            </a:r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9936610" y="10482368"/>
          <a:ext cx="7112918" cy="129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50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6610" y="10482368"/>
                        <a:ext cx="7112918" cy="129118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4" name="Object 7"/>
          <p:cNvGraphicFramePr>
            <a:graphicFrameLocks noChangeAspect="1"/>
          </p:cNvGraphicFramePr>
          <p:nvPr/>
        </p:nvGraphicFramePr>
        <p:xfrm>
          <a:off x="17049528" y="1354496"/>
          <a:ext cx="455793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51" name="Equation" r:id="rId10" imgW="609480" imgH="228600" progId="Equation.DSMT4">
                  <p:embed/>
                </p:oleObj>
              </mc:Choice>
              <mc:Fallback>
                <p:oleObj name="Equation" r:id="rId10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528" y="1354496"/>
                        <a:ext cx="4557935" cy="1290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5" name="Object 7"/>
          <p:cNvGraphicFramePr>
            <a:graphicFrameLocks noChangeAspect="1"/>
          </p:cNvGraphicFramePr>
          <p:nvPr/>
        </p:nvGraphicFramePr>
        <p:xfrm>
          <a:off x="2746794" y="3984793"/>
          <a:ext cx="48101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52" name="Equation" r:id="rId12" imgW="609480" imgH="228600" progId="Equation.DSMT4">
                  <p:embed/>
                </p:oleObj>
              </mc:Choice>
              <mc:Fallback>
                <p:oleObj name="Equation" r:id="rId12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794" y="3984793"/>
                        <a:ext cx="4810125" cy="1290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6" name="Object 7"/>
          <p:cNvGraphicFramePr>
            <a:graphicFrameLocks noChangeAspect="1"/>
          </p:cNvGraphicFramePr>
          <p:nvPr/>
        </p:nvGraphicFramePr>
        <p:xfrm>
          <a:off x="2704086" y="5486989"/>
          <a:ext cx="3306762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53"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086" y="5486989"/>
                        <a:ext cx="3306762" cy="12906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2349761" y="2615159"/>
          <a:ext cx="9005423" cy="145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54" name="Equation" r:id="rId16" imgW="1117440" imgH="241200" progId="Equation.DSMT4">
                  <p:embed/>
                </p:oleObj>
              </mc:Choice>
              <mc:Fallback>
                <p:oleObj name="Equation" r:id="rId16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761" y="2615159"/>
                        <a:ext cx="9005423" cy="1454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65118" y="2657848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65118" y="3984793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328825" y="5486989"/>
            <a:ext cx="107914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93968" y="952999"/>
            <a:ext cx="75680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solution</a:t>
            </a:r>
          </a:p>
          <a:p>
            <a:r>
              <a:rPr lang="en-US" dirty="0"/>
              <a:t> </a:t>
            </a:r>
            <a:r>
              <a:rPr lang="en-US" dirty="0" smtClean="0"/>
              <a:t>  =asynchronous state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stationary solution: population activity (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asynchr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. state)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54" grpId="0" animBg="1"/>
      <p:bldP spid="78955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8"/>
          <p:cNvSpPr txBox="1">
            <a:spLocks noChangeArrowheads="1"/>
          </p:cNvSpPr>
          <p:nvPr/>
        </p:nvSpPr>
        <p:spPr bwMode="auto">
          <a:xfrm>
            <a:off x="1954427" y="1253978"/>
            <a:ext cx="13430019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b="1" dirty="0" smtClean="0"/>
              <a:t>Single </a:t>
            </a:r>
            <a:r>
              <a:rPr lang="en-US" sz="5100" b="1" dirty="0"/>
              <a:t>Population</a:t>
            </a:r>
          </a:p>
          <a:p>
            <a:r>
              <a:rPr lang="en-US" sz="5100" dirty="0"/>
              <a:t>             - </a:t>
            </a:r>
            <a:r>
              <a:rPr lang="en-US" sz="5100" dirty="0" smtClean="0"/>
              <a:t>population activity</a:t>
            </a:r>
            <a:endParaRPr lang="en-US" sz="5100" dirty="0"/>
          </a:p>
          <a:p>
            <a:r>
              <a:rPr lang="en-US" sz="5100" dirty="0"/>
              <a:t>             - full connectivity</a:t>
            </a:r>
          </a:p>
          <a:p>
            <a:r>
              <a:rPr lang="en-US" sz="5100" dirty="0"/>
              <a:t>             - stationary </a:t>
            </a:r>
            <a:r>
              <a:rPr lang="en-US" sz="5100" dirty="0" smtClean="0"/>
              <a:t>state/asynchronous state</a:t>
            </a:r>
            <a:endParaRPr lang="en-US" sz="5100" dirty="0"/>
          </a:p>
        </p:txBody>
      </p:sp>
      <p:sp>
        <p:nvSpPr>
          <p:cNvPr id="8197" name="Text Box 50"/>
          <p:cNvSpPr txBox="1">
            <a:spLocks noChangeArrowheads="1"/>
          </p:cNvSpPr>
          <p:nvPr/>
        </p:nvSpPr>
        <p:spPr bwMode="auto">
          <a:xfrm>
            <a:off x="3262477" y="8049449"/>
            <a:ext cx="1026729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 err="1"/>
              <a:t>What</a:t>
            </a:r>
            <a:r>
              <a:rPr lang="fr-CH" sz="6800" b="1" dirty="0"/>
              <a:t> </a:t>
            </a:r>
            <a:r>
              <a:rPr lang="fr-CH" sz="6800" b="1" dirty="0" err="1"/>
              <a:t>is</a:t>
            </a:r>
            <a:r>
              <a:rPr lang="fr-CH" sz="6800" b="1" dirty="0"/>
              <a:t> </a:t>
            </a:r>
            <a:r>
              <a:rPr lang="fr-CH" sz="6800" b="1" dirty="0" err="1"/>
              <a:t>this</a:t>
            </a:r>
            <a:r>
              <a:rPr lang="fr-CH" sz="6800" b="1" dirty="0"/>
              <a:t> </a:t>
            </a:r>
            <a:r>
              <a:rPr lang="fr-CH" sz="6800" b="1" dirty="0" err="1"/>
              <a:t>function</a:t>
            </a:r>
            <a:r>
              <a:rPr lang="fr-CH" sz="6800" b="1" dirty="0"/>
              <a:t> g?</a:t>
            </a:r>
            <a:endParaRPr lang="fr-FR" sz="6800" b="1" dirty="0"/>
          </a:p>
        </p:txBody>
      </p:sp>
      <p:cxnSp>
        <p:nvCxnSpPr>
          <p:cNvPr id="8198" name="Straight Arrow Connector 43"/>
          <p:cNvCxnSpPr>
            <a:cxnSpLocks noChangeShapeType="1"/>
          </p:cNvCxnSpPr>
          <p:nvPr/>
        </p:nvCxnSpPr>
        <p:spPr bwMode="auto">
          <a:xfrm>
            <a:off x="422748" y="8524854"/>
            <a:ext cx="2213264" cy="2812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triangle" w="med" len="med"/>
          </a:ln>
        </p:spPr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62477" y="4967878"/>
            <a:ext cx="12729761" cy="2322001"/>
            <a:chOff x="4714875" y="4718769"/>
            <a:chExt cx="5895167" cy="1310391"/>
          </a:xfrm>
        </p:grpSpPr>
        <p:sp>
          <p:nvSpPr>
            <p:cNvPr id="8201" name="TextBox 61"/>
            <p:cNvSpPr txBox="1">
              <a:spLocks noChangeArrowheads="1"/>
            </p:cNvSpPr>
            <p:nvPr/>
          </p:nvSpPr>
          <p:spPr bwMode="auto">
            <a:xfrm>
              <a:off x="4714875" y="4718769"/>
              <a:ext cx="5895167" cy="54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Single </a:t>
              </a:r>
              <a:r>
                <a:rPr lang="en-US" b="1" dirty="0"/>
                <a:t>neuron rate = population rate</a:t>
              </a:r>
            </a:p>
          </p:txBody>
        </p:sp>
        <p:graphicFrame>
          <p:nvGraphicFramePr>
            <p:cNvPr id="8195" name="Object 7"/>
            <p:cNvGraphicFramePr>
              <a:graphicFrameLocks noChangeAspect="1"/>
            </p:cNvGraphicFramePr>
            <p:nvPr/>
          </p:nvGraphicFramePr>
          <p:xfrm>
            <a:off x="5710975" y="5300498"/>
            <a:ext cx="3012195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75" name="Equation" r:id="rId4" imgW="901440" imgH="228600" progId="Equation.DSMT4">
                    <p:embed/>
                  </p:oleObj>
                </mc:Choice>
                <mc:Fallback>
                  <p:oleObj name="Equation" r:id="rId4" imgW="90144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0975" y="5300498"/>
                          <a:ext cx="3012195" cy="72866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2885723" y="9290683"/>
            <a:ext cx="1631530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Examples: - leaky </a:t>
            </a:r>
            <a:r>
              <a:rPr lang="en-US" dirty="0" smtClean="0"/>
              <a:t>integrate-and-fire (see week 1)</a:t>
            </a:r>
            <a:endParaRPr lang="en-US" dirty="0" smtClean="0"/>
          </a:p>
          <a:p>
            <a:r>
              <a:rPr lang="en-US" dirty="0" smtClean="0"/>
              <a:t>                  </a:t>
            </a:r>
            <a:r>
              <a:rPr lang="en-US" dirty="0" smtClean="0"/>
              <a:t>- </a:t>
            </a:r>
            <a:r>
              <a:rPr lang="en-US" dirty="0" smtClean="0"/>
              <a:t>Hodgkin-Huxley model (see week 2)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0"/>
            <a:ext cx="20861626" cy="98222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stationary solution: population activity (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asynchr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. state)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aphicFrame>
        <p:nvGraphicFramePr>
          <p:cNvPr id="4874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430163"/>
              </p:ext>
            </p:extLst>
          </p:nvPr>
        </p:nvGraphicFramePr>
        <p:xfrm>
          <a:off x="10860089" y="6329690"/>
          <a:ext cx="300221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57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089" y="6329690"/>
                        <a:ext cx="3002215" cy="1290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9774622" y="5320777"/>
            <a:ext cx="2714157" cy="1008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163" y="3474118"/>
            <a:ext cx="187298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function </a:t>
            </a:r>
            <a:r>
              <a:rPr lang="en-US" i="1" dirty="0" smtClean="0">
                <a:solidFill>
                  <a:srgbClr val="3550FE"/>
                </a:solidFill>
              </a:rPr>
              <a:t>g</a:t>
            </a:r>
            <a:r>
              <a:rPr lang="en-US" dirty="0" smtClean="0">
                <a:solidFill>
                  <a:srgbClr val="3550FE"/>
                </a:solidFill>
              </a:rPr>
              <a:t> can be calculated analytically or measured in</a:t>
            </a:r>
          </a:p>
          <a:p>
            <a:r>
              <a:rPr lang="en-US" b="1" dirty="0" smtClean="0">
                <a:solidFill>
                  <a:srgbClr val="3550FE"/>
                </a:solidFill>
              </a:rPr>
              <a:t>single-neuron simulations/single-neuron experiments</a:t>
            </a:r>
            <a:endParaRPr lang="en-US" b="1" dirty="0">
              <a:solidFill>
                <a:srgbClr val="3550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2163" y="2049517"/>
            <a:ext cx="1448185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Gain-function </a:t>
            </a:r>
            <a:r>
              <a:rPr lang="en-US" i="1" dirty="0" smtClean="0">
                <a:solidFill>
                  <a:srgbClr val="3550FE"/>
                </a:solidFill>
              </a:rPr>
              <a:t>g </a:t>
            </a:r>
            <a:r>
              <a:rPr lang="en-US" dirty="0" smtClean="0"/>
              <a:t>=frequency-current relation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20861626" cy="98222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gain function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(f-I-curve)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41046" y="6320245"/>
            <a:ext cx="832537" cy="1208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dirty="0" smtClean="0">
                <a:solidFill>
                  <a:schemeClr val="tx1"/>
                </a:solidFill>
              </a:rPr>
              <a:t>g</a:t>
            </a:r>
            <a:endParaRPr lang="fr-CH" sz="8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7: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Neuronal Populations 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268699" y="5555524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5954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5400" dirty="0" smtClean="0">
                <a:latin typeface="Arial Narrow" pitchFamily="34" charset="0"/>
                <a:cs typeface="ＭＳ Ｐゴシック" charset="0"/>
              </a:rPr>
              <a:t>- population activity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Mean-field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Changing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network size</a:t>
            </a:r>
            <a:endParaRPr kumimoji="0" lang="fr-CH" sz="4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40024" y="8241899"/>
            <a:ext cx="10571187" cy="25180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064733" y="1075160"/>
            <a:ext cx="1468356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b="1" dirty="0" smtClean="0">
                <a:solidFill>
                  <a:srgbClr val="FF0000"/>
                </a:solidFill>
              </a:rPr>
              <a:t>random </a:t>
            </a:r>
            <a:r>
              <a:rPr lang="en-US" sz="11400" b="1" dirty="0">
                <a:solidFill>
                  <a:srgbClr val="FF0000"/>
                </a:solidFill>
              </a:rPr>
              <a:t>connectivity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612" y="4061329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4740861"/>
            <a:ext cx="50006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5921" y="3984127"/>
            <a:ext cx="48387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7893551" y="3153130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</a:t>
            </a:r>
            <a:r>
              <a:rPr lang="en-US" sz="4800" dirty="0" err="1" smtClean="0"/>
              <a:t>prob</a:t>
            </a:r>
            <a:r>
              <a:rPr lang="en-US" sz="4800" dirty="0" smtClean="0"/>
              <a:t> p fixed</a:t>
            </a:r>
            <a:endParaRPr lang="en-US" sz="4800" dirty="0"/>
          </a:p>
        </p:txBody>
      </p:sp>
      <p:sp>
        <p:nvSpPr>
          <p:cNvPr id="45" name="TextBox 44"/>
          <p:cNvSpPr txBox="1"/>
          <p:nvPr/>
        </p:nvSpPr>
        <p:spPr>
          <a:xfrm>
            <a:off x="15154614" y="12630118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125760" y="3194723"/>
            <a:ext cx="5633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number  K </a:t>
            </a:r>
          </a:p>
          <a:p>
            <a:r>
              <a:rPr lang="en-US" sz="4800" dirty="0" smtClean="0"/>
              <a:t> of inputs fixed</a:t>
            </a:r>
            <a:endParaRPr lang="en-US" sz="4800" dirty="0"/>
          </a:p>
        </p:txBody>
      </p:sp>
      <p:sp>
        <p:nvSpPr>
          <p:cNvPr id="47" name="TextBox 46"/>
          <p:cNvSpPr txBox="1"/>
          <p:nvPr/>
        </p:nvSpPr>
        <p:spPr>
          <a:xfrm>
            <a:off x="866274" y="3290975"/>
            <a:ext cx="436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full connectivity</a:t>
            </a:r>
            <a:endParaRPr lang="en-US" sz="4800" dirty="0"/>
          </a:p>
        </p:txBody>
      </p:sp>
      <p:sp>
        <p:nvSpPr>
          <p:cNvPr id="49" name="Rectangle 48"/>
          <p:cNvSpPr/>
          <p:nvPr/>
        </p:nvSpPr>
        <p:spPr>
          <a:xfrm>
            <a:off x="7064733" y="1376948"/>
            <a:ext cx="14378782" cy="106791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0" y="0"/>
            <a:ext cx="20861626" cy="1139875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 (random connectivity)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7.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Review from 7.2 - Random Connectivity: fixed p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 rotWithShape="1">
          <a:blip r:embed="rId3"/>
          <a:srcRect l="45323" r="7269" b="30680"/>
          <a:stretch/>
        </p:blipFill>
        <p:spPr bwMode="auto">
          <a:xfrm>
            <a:off x="836020" y="7639072"/>
            <a:ext cx="7744409" cy="439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59580" y="2695074"/>
            <a:ext cx="134020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Can we mathematically predict</a:t>
            </a:r>
          </a:p>
          <a:p>
            <a:r>
              <a:rPr lang="en-US" sz="4800" b="1" dirty="0" smtClean="0"/>
              <a:t>   the population activity?</a:t>
            </a:r>
          </a:p>
          <a:p>
            <a:endParaRPr lang="en-US" sz="4800" b="1" dirty="0" smtClean="0"/>
          </a:p>
          <a:p>
            <a:r>
              <a:rPr lang="en-US" sz="4800" b="1" dirty="0" smtClean="0"/>
              <a:t>given</a:t>
            </a:r>
          </a:p>
          <a:p>
            <a:r>
              <a:rPr lang="en-US" sz="4800" b="1" dirty="0" smtClean="0"/>
              <a:t>  - connection probability </a:t>
            </a:r>
            <a:r>
              <a:rPr lang="en-US" sz="4800" b="1" i="1" dirty="0" smtClean="0"/>
              <a:t>p </a:t>
            </a:r>
            <a:r>
              <a:rPr lang="en-US" sz="4800" b="1" dirty="0" smtClean="0"/>
              <a:t>and weight </a:t>
            </a:r>
            <a:r>
              <a:rPr lang="en-US" sz="4800" b="1" i="1" dirty="0" err="1" smtClean="0"/>
              <a:t>w</a:t>
            </a:r>
            <a:r>
              <a:rPr lang="en-US" sz="2400" b="1" i="1" dirty="0" err="1" smtClean="0"/>
              <a:t>ij</a:t>
            </a:r>
            <a:endParaRPr lang="en-US" sz="4800" b="1" i="1" dirty="0" smtClean="0"/>
          </a:p>
          <a:p>
            <a:r>
              <a:rPr lang="en-US" sz="4800" b="1" dirty="0" smtClean="0"/>
              <a:t>  - properties of individual neurons</a:t>
            </a:r>
          </a:p>
          <a:p>
            <a:r>
              <a:rPr lang="en-US" sz="4800" b="1" dirty="0" smtClean="0"/>
              <a:t>  - large population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2027" y="6152750"/>
            <a:ext cx="474040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activity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53601" y="9462633"/>
            <a:ext cx="5967663" cy="48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6667135" y="10476187"/>
            <a:ext cx="5206974" cy="110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614136" y="10683767"/>
            <a:ext cx="5212228" cy="187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4109" y="9991439"/>
            <a:ext cx="78309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Input is nearly identical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for different neurons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"/>
            <a:ext cx="21607463" cy="1257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46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392744" y="2200632"/>
            <a:ext cx="7747373" cy="1949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I&amp;F </a:t>
            </a:r>
            <a:r>
              <a:rPr lang="fr-CH" dirty="0" err="1" smtClean="0">
                <a:solidFill>
                  <a:srgbClr val="FF0000"/>
                </a:solidFill>
              </a:rPr>
              <a:t>with</a:t>
            </a:r>
            <a:r>
              <a:rPr lang="fr-CH" dirty="0" smtClean="0">
                <a:solidFill>
                  <a:srgbClr val="FF0000"/>
                </a:solidFill>
              </a:rPr>
              <a:t>  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stochastic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spike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arrival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175" name="Line 37"/>
          <p:cNvSpPr>
            <a:spLocks noChangeShapeType="1"/>
          </p:cNvSpPr>
          <p:nvPr/>
        </p:nvSpPr>
        <p:spPr bwMode="auto">
          <a:xfrm>
            <a:off x="5414764" y="9056688"/>
            <a:ext cx="2702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6" name="Line 38"/>
          <p:cNvSpPr>
            <a:spLocks noChangeShapeType="1"/>
          </p:cNvSpPr>
          <p:nvPr/>
        </p:nvSpPr>
        <p:spPr bwMode="auto">
          <a:xfrm>
            <a:off x="12068048" y="9324825"/>
            <a:ext cx="36635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77" name="Text Box 39"/>
          <p:cNvSpPr txBox="1">
            <a:spLocks noChangeArrowheads="1"/>
          </p:cNvSpPr>
          <p:nvPr/>
        </p:nvSpPr>
        <p:spPr bwMode="auto">
          <a:xfrm>
            <a:off x="5946308" y="9056688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7178" name="Text Box 40"/>
          <p:cNvSpPr txBox="1">
            <a:spLocks noChangeArrowheads="1"/>
          </p:cNvSpPr>
          <p:nvPr/>
        </p:nvSpPr>
        <p:spPr bwMode="auto">
          <a:xfrm>
            <a:off x="12409417" y="9707398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7179" name="Text Box 42"/>
          <p:cNvSpPr txBox="1">
            <a:spLocks noChangeArrowheads="1"/>
          </p:cNvSpPr>
          <p:nvPr/>
        </p:nvSpPr>
        <p:spPr bwMode="auto">
          <a:xfrm>
            <a:off x="791652" y="4697770"/>
            <a:ext cx="1381634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For any arbitrary neuron in the population</a:t>
            </a:r>
            <a:endParaRPr lang="fr-FR"/>
          </a:p>
        </p:txBody>
      </p:sp>
      <p:sp>
        <p:nvSpPr>
          <p:cNvPr id="7180" name="Text Box 43"/>
          <p:cNvSpPr txBox="1">
            <a:spLocks noChangeArrowheads="1"/>
          </p:cNvSpPr>
          <p:nvPr/>
        </p:nvSpPr>
        <p:spPr bwMode="auto">
          <a:xfrm>
            <a:off x="11996645" y="1724392"/>
            <a:ext cx="7221588" cy="2287675"/>
          </a:xfrm>
          <a:prstGeom prst="rect">
            <a:avLst/>
          </a:prstGeom>
          <a:solidFill>
            <a:srgbClr val="87D4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 smtClean="0">
                <a:solidFill>
                  <a:srgbClr val="000099"/>
                </a:solidFill>
              </a:rPr>
              <a:t>Blackboard-5:</a:t>
            </a:r>
          </a:p>
          <a:p>
            <a:r>
              <a:rPr lang="fr-CH" sz="6800" b="1" i="1" dirty="0" err="1" smtClean="0">
                <a:solidFill>
                  <a:srgbClr val="000099"/>
                </a:solidFill>
              </a:rPr>
              <a:t>Excitatory</a:t>
            </a:r>
            <a:r>
              <a:rPr lang="fr-CH" sz="6800" b="1" i="1" dirty="0" smtClean="0">
                <a:solidFill>
                  <a:srgbClr val="000099"/>
                </a:solidFill>
              </a:rPr>
              <a:t> input </a:t>
            </a:r>
            <a:endParaRPr lang="fr-FR" sz="6800" b="1" i="1" dirty="0">
              <a:solidFill>
                <a:srgbClr val="000099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757722" y="9056688"/>
            <a:ext cx="7382149" cy="2552589"/>
            <a:chOff x="1156423" y="4292607"/>
            <a:chExt cx="3124471" cy="1440649"/>
          </a:xfrm>
        </p:grpSpPr>
        <p:sp>
          <p:nvSpPr>
            <p:cNvPr id="7203" name="TextBox 35"/>
            <p:cNvSpPr txBox="1">
              <a:spLocks noChangeArrowheads="1"/>
            </p:cNvSpPr>
            <p:nvPr/>
          </p:nvSpPr>
          <p:spPr bwMode="auto">
            <a:xfrm>
              <a:off x="1156423" y="5186085"/>
              <a:ext cx="3124471" cy="54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excitatory input spikes</a:t>
              </a:r>
            </a:p>
          </p:txBody>
        </p:sp>
        <p:cxnSp>
          <p:nvCxnSpPr>
            <p:cNvPr id="7204" name="Straight Arrow Connector 39"/>
            <p:cNvCxnSpPr>
              <a:cxnSpLocks noChangeShapeType="1"/>
            </p:cNvCxnSpPr>
            <p:nvPr/>
          </p:nvCxnSpPr>
          <p:spPr bwMode="auto">
            <a:xfrm flipH="1" flipV="1">
              <a:off x="2925990" y="4292607"/>
              <a:ext cx="422595" cy="81304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78075" y="4697770"/>
            <a:ext cx="163353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4504276" y="9056688"/>
            <a:ext cx="9743090" cy="3492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28223" y="5769727"/>
            <a:ext cx="6585099" cy="4917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553063" y="9149319"/>
            <a:ext cx="1120851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predict the mean current?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- and its fluctuations?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0" y="0"/>
            <a:ext cx="20861626" cy="1139875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 (random connectivity)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86123"/>
              </p:ext>
            </p:extLst>
          </p:nvPr>
        </p:nvGraphicFramePr>
        <p:xfrm>
          <a:off x="2015088" y="6600661"/>
          <a:ext cx="6545263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67" name="Equation" r:id="rId5" imgW="1193760" imgH="609480" progId="Equation.3">
                  <p:embed/>
                </p:oleObj>
              </mc:Choice>
              <mc:Fallback>
                <p:oleObj name="Equation" r:id="rId5" imgW="11937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088" y="6600661"/>
                        <a:ext cx="6545263" cy="310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"/>
            <a:ext cx="21607463" cy="1257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32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857" y="2638845"/>
            <a:ext cx="163353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7437" y="2591020"/>
            <a:ext cx="3418124" cy="50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15979" y="1607623"/>
            <a:ext cx="1548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random: probability p=0.1 fixed,  weights chosen as 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18562" y="912795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01564" y="9078939"/>
            <a:ext cx="11616202" cy="2445335"/>
            <a:chOff x="409075" y="9127959"/>
            <a:chExt cx="11616202" cy="244533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515979" y="10603798"/>
              <a:ext cx="129941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27199" y="9481902"/>
              <a:ext cx="819807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9599" y="10603798"/>
              <a:ext cx="791434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9075" y="9127959"/>
              <a:ext cx="11616202" cy="24453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571621" y="2449990"/>
            <a:ext cx="593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N=10 000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9037" y="2449990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N=5 000</a:t>
            </a:r>
            <a:endParaRPr lang="en-US" sz="5400" dirty="0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1139875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</a:t>
            </a: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mean-field arguments (random connectivity)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39361"/>
              </p:ext>
            </p:extLst>
          </p:nvPr>
        </p:nvGraphicFramePr>
        <p:xfrm>
          <a:off x="16836573" y="1256033"/>
          <a:ext cx="28543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42" name="Equation" r:id="rId6" imgW="520560" imgH="266400" progId="Equation.3">
                  <p:embed/>
                </p:oleObj>
              </mc:Choice>
              <mc:Fallback>
                <p:oleObj name="Equation" r:id="rId6" imgW="520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6573" y="1256033"/>
                        <a:ext cx="2854325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7.4: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Random connectivity – fixed number of inputs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580871"/>
            <a:ext cx="163925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6338" y="2613783"/>
            <a:ext cx="3675462" cy="66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318562" y="9127959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815389" y="9267700"/>
            <a:ext cx="11616202" cy="2445335"/>
            <a:chOff x="409075" y="9127959"/>
            <a:chExt cx="11616202" cy="244533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515979" y="10603798"/>
              <a:ext cx="129941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27199" y="9481902"/>
              <a:ext cx="819807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9599" y="10603798"/>
              <a:ext cx="734367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  remain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9075" y="9127959"/>
              <a:ext cx="11616202" cy="24453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967"/>
              </p:ext>
            </p:extLst>
          </p:nvPr>
        </p:nvGraphicFramePr>
        <p:xfrm>
          <a:off x="10694988" y="5954713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21" name="Equation" r:id="rId6" imgW="215640" imgH="241200" progId="Equation.3">
                  <p:embed/>
                </p:oleObj>
              </mc:Choice>
              <mc:Fallback>
                <p:oleObj name="Equation" r:id="rId6" imgW="215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988" y="5954713"/>
                        <a:ext cx="2159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66892" y="1265014"/>
            <a:ext cx="174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random: input connections 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K=500 </a:t>
            </a:r>
            <a:r>
              <a:rPr lang="en-US" sz="4800" b="1" dirty="0" smtClean="0"/>
              <a:t>fixed,  weights chosen as 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122534" y="2107381"/>
            <a:ext cx="593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N=10 000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9950" y="2107381"/>
            <a:ext cx="5551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Network N=5 000</a:t>
            </a:r>
            <a:endParaRPr lang="en-US" sz="5400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50949"/>
              </p:ext>
            </p:extLst>
          </p:nvPr>
        </p:nvGraphicFramePr>
        <p:xfrm>
          <a:off x="18342139" y="947857"/>
          <a:ext cx="27146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22" name="Equation" r:id="rId8" imgW="495000" imgH="266400" progId="Equation.3">
                  <p:embed/>
                </p:oleObj>
              </mc:Choice>
              <mc:Fallback>
                <p:oleObj name="Equation" r:id="rId8" imgW="495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2139" y="947857"/>
                        <a:ext cx="2714625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4519496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Exercise 2.: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>
                <a:latin typeface="Impact" charset="0"/>
                <a:ea typeface="ＭＳ Ｐゴシック" charset="0"/>
                <a:cs typeface="Impact" charset="0"/>
              </a:rPr>
              <a:t>R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andom network, K inputs per neuron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349" y="1237468"/>
            <a:ext cx="982352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Randomly connected network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68614" y="2196079"/>
            <a:ext cx="4879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number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of inputs K fixed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05596" y="4457041"/>
            <a:ext cx="3353803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Next lecture:</a:t>
            </a:r>
          </a:p>
          <a:p>
            <a:r>
              <a:rPr lang="en-US" sz="4400" dirty="0" smtClean="0"/>
              <a:t>11h40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92007" y="1994829"/>
            <a:ext cx="102899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N =8000 neurons, each has </a:t>
            </a:r>
          </a:p>
          <a:p>
            <a:r>
              <a:rPr lang="en-US" sz="4400" i="1" dirty="0" smtClean="0"/>
              <a:t>K=1000 presynaptic neurons,</a:t>
            </a:r>
          </a:p>
          <a:p>
            <a:r>
              <a:rPr lang="en-US" sz="4400" i="1" dirty="0" smtClean="0"/>
              <a:t>Whenever a spike arrives it generates a </a:t>
            </a:r>
          </a:p>
          <a:p>
            <a:r>
              <a:rPr lang="en-US" sz="4400" i="1" dirty="0" smtClean="0"/>
              <a:t>Current pulse </a:t>
            </a:r>
            <a:endParaRPr lang="en-US" sz="4400" i="1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1" y="1237468"/>
            <a:ext cx="18848476" cy="10764907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05471"/>
              </p:ext>
            </p:extLst>
          </p:nvPr>
        </p:nvGraphicFramePr>
        <p:xfrm>
          <a:off x="1945826" y="5631092"/>
          <a:ext cx="5723261" cy="158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31" name="Equation" r:id="rId4" imgW="1193760" imgH="355320" progId="Equation.3">
                  <p:embed/>
                </p:oleObj>
              </mc:Choice>
              <mc:Fallback>
                <p:oleObj name="Equation" r:id="rId4" imgW="1193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826" y="5631092"/>
                        <a:ext cx="5723261" cy="15852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78560"/>
              </p:ext>
            </p:extLst>
          </p:nvPr>
        </p:nvGraphicFramePr>
        <p:xfrm>
          <a:off x="5233501" y="3921032"/>
          <a:ext cx="2311724" cy="90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32" name="Equation" r:id="rId6" imgW="571320" imgH="241200" progId="Equation.3">
                  <p:embed/>
                </p:oleObj>
              </mc:Choice>
              <mc:Fallback>
                <p:oleObj name="Equation" r:id="rId6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501" y="3921032"/>
                        <a:ext cx="2311724" cy="9075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20227" y="4795596"/>
            <a:ext cx="8879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The current to neuron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i="1" dirty="0" smtClean="0"/>
              <a:t> is therefore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32367"/>
              </p:ext>
            </p:extLst>
          </p:nvPr>
        </p:nvGraphicFramePr>
        <p:xfrm>
          <a:off x="9177881" y="6919825"/>
          <a:ext cx="2201918" cy="110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33" name="Equation" r:id="rId8" imgW="495000" imgH="266400" progId="Equation.3">
                  <p:embed/>
                </p:oleObj>
              </mc:Choice>
              <mc:Fallback>
                <p:oleObj name="Equation" r:id="rId8" imgW="495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7881" y="6919825"/>
                        <a:ext cx="2201918" cy="11022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0911" y="7194662"/>
            <a:ext cx="89130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Assume that  * the weights are</a:t>
            </a:r>
          </a:p>
          <a:p>
            <a:r>
              <a:rPr lang="en-US" sz="4400" i="1" dirty="0"/>
              <a:t> </a:t>
            </a:r>
            <a:r>
              <a:rPr lang="en-US" sz="4400" i="1" dirty="0" smtClean="0"/>
              <a:t>                     * activity is constant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0911" y="8942048"/>
            <a:ext cx="125486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Give an intuitive or a mathematical argument why</a:t>
            </a:r>
          </a:p>
          <a:p>
            <a:r>
              <a:rPr lang="en-US" sz="4400" i="1" dirty="0"/>
              <a:t> </a:t>
            </a:r>
            <a:r>
              <a:rPr lang="en-US" sz="4400" i="1" dirty="0" smtClean="0"/>
              <a:t>   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46279"/>
              </p:ext>
            </p:extLst>
          </p:nvPr>
        </p:nvGraphicFramePr>
        <p:xfrm>
          <a:off x="1661706" y="9437678"/>
          <a:ext cx="5925506" cy="150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34" name="Equation" r:id="rId10" imgW="1117440" imgH="304560" progId="Equation.3">
                  <p:embed/>
                </p:oleObj>
              </mc:Choice>
              <mc:Fallback>
                <p:oleObj name="Equation" r:id="rId10" imgW="1117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706" y="9437678"/>
                        <a:ext cx="5925506" cy="15028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346172"/>
              </p:ext>
            </p:extLst>
          </p:nvPr>
        </p:nvGraphicFramePr>
        <p:xfrm>
          <a:off x="9812830" y="7864371"/>
          <a:ext cx="26527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35" name="Equation" r:id="rId12" imgW="596880" imgH="228600" progId="Equation.3">
                  <p:embed/>
                </p:oleObj>
              </mc:Choice>
              <mc:Fallback>
                <p:oleObj name="Equation" r:id="rId12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2830" y="7864371"/>
                        <a:ext cx="2652712" cy="946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37349" y="10555825"/>
            <a:ext cx="12680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What happens if we increase N? What is the</a:t>
            </a:r>
          </a:p>
          <a:p>
            <a:r>
              <a:rPr lang="en-US" sz="4400" i="1" dirty="0" smtClean="0"/>
              <a:t>Current          to another neuron j in the network?  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935957" y="3921032"/>
            <a:ext cx="3675462" cy="66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871607"/>
              </p:ext>
            </p:extLst>
          </p:nvPr>
        </p:nvGraphicFramePr>
        <p:xfrm>
          <a:off x="3505706" y="11234057"/>
          <a:ext cx="668826" cy="90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36" name="Equation" r:id="rId15" imgW="164880" imgH="241200" progId="Equation.3">
                  <p:embed/>
                </p:oleObj>
              </mc:Choice>
              <mc:Fallback>
                <p:oleObj name="Equation" r:id="rId15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706" y="11234057"/>
                        <a:ext cx="668826" cy="9087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definition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"/>
            <a:ext cx="21607463" cy="1257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65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aphicFrame>
        <p:nvGraphicFramePr>
          <p:cNvPr id="487425" name="Object 7"/>
          <p:cNvGraphicFramePr>
            <a:graphicFrameLocks noChangeAspect="1"/>
          </p:cNvGraphicFramePr>
          <p:nvPr/>
        </p:nvGraphicFramePr>
        <p:xfrm>
          <a:off x="10860088" y="6329690"/>
          <a:ext cx="5126037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36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088" y="6329690"/>
                        <a:ext cx="5126037" cy="12906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3057632" y="7507904"/>
            <a:ext cx="586179" cy="1233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49867" y="8741664"/>
            <a:ext cx="68415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different noise levels</a:t>
            </a:r>
            <a:endParaRPr lang="en-US" dirty="0">
              <a:solidFill>
                <a:srgbClr val="3550F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74622" y="5320777"/>
            <a:ext cx="2714157" cy="1008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163" y="3474118"/>
            <a:ext cx="187298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function </a:t>
            </a:r>
            <a:r>
              <a:rPr lang="en-US" i="1" dirty="0" smtClean="0">
                <a:solidFill>
                  <a:srgbClr val="3550FE"/>
                </a:solidFill>
              </a:rPr>
              <a:t>g</a:t>
            </a:r>
            <a:r>
              <a:rPr lang="en-US" dirty="0" smtClean="0">
                <a:solidFill>
                  <a:srgbClr val="3550FE"/>
                </a:solidFill>
              </a:rPr>
              <a:t> can be calculated analytically or measured in</a:t>
            </a:r>
          </a:p>
          <a:p>
            <a:r>
              <a:rPr lang="en-US" b="1" dirty="0" smtClean="0">
                <a:solidFill>
                  <a:srgbClr val="3550FE"/>
                </a:solidFill>
              </a:rPr>
              <a:t>single-neuron simulations/single-neuron experiments</a:t>
            </a:r>
            <a:endParaRPr lang="en-US" b="1" dirty="0">
              <a:solidFill>
                <a:srgbClr val="3550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2163" y="2049517"/>
            <a:ext cx="1448185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Gain-function </a:t>
            </a:r>
            <a:r>
              <a:rPr lang="en-US" i="1" dirty="0" smtClean="0">
                <a:solidFill>
                  <a:srgbClr val="3550FE"/>
                </a:solidFill>
              </a:rPr>
              <a:t>g </a:t>
            </a:r>
            <a:r>
              <a:rPr lang="en-US" dirty="0" smtClean="0"/>
              <a:t>=frequency-current relation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20861626" cy="98222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gain function is noise-dependent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7690" y="10071718"/>
            <a:ext cx="1601393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luctuations of input current=effective noise level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2403412" y="6329690"/>
            <a:ext cx="1019694" cy="1178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i="1" dirty="0">
                <a:solidFill>
                  <a:srgbClr val="3550FE"/>
                </a:solidFill>
              </a:rPr>
              <a:t>g</a:t>
            </a:r>
            <a:endParaRPr lang="fr-CH" sz="7200" dirty="0"/>
          </a:p>
        </p:txBody>
      </p:sp>
    </p:spTree>
    <p:extLst>
      <p:ext uri="{BB962C8B-B14F-4D97-AF65-F5344CB8AC3E}">
        <p14:creationId xmlns:p14="http://schemas.microsoft.com/office/powerpoint/2010/main" val="7684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9859" y="4374649"/>
            <a:ext cx="73247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7425" name="Object 7"/>
          <p:cNvGraphicFramePr>
            <a:graphicFrameLocks noChangeAspect="1"/>
          </p:cNvGraphicFramePr>
          <p:nvPr/>
        </p:nvGraphicFramePr>
        <p:xfrm>
          <a:off x="10860088" y="5005388"/>
          <a:ext cx="5126037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2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088" y="5005388"/>
                        <a:ext cx="5126037" cy="12906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7825832" y="2221914"/>
          <a:ext cx="5263731" cy="215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3" name="Equation" r:id="rId7" imgW="1218960" imgH="482400" progId="Equation.DSMT4">
                  <p:embed/>
                </p:oleObj>
              </mc:Choice>
              <mc:Fallback>
                <p:oleObj name="Equation" r:id="rId7" imgW="121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832" y="2221914"/>
                        <a:ext cx="5263731" cy="2152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13643811" y="6296025"/>
            <a:ext cx="240631" cy="1596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88779" y="7892716"/>
            <a:ext cx="68415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different noise levels</a:t>
            </a:r>
            <a:endParaRPr lang="en-US" dirty="0">
              <a:solidFill>
                <a:srgbClr val="3550FE"/>
              </a:solidFill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7301309" y="4374649"/>
            <a:ext cx="1914880" cy="4799683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702567" y="8355724"/>
            <a:ext cx="2442017" cy="1582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29013" y="9938276"/>
            <a:ext cx="925766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function </a:t>
            </a:r>
            <a:r>
              <a:rPr lang="en-US" i="1" dirty="0" smtClean="0">
                <a:solidFill>
                  <a:srgbClr val="3550FE"/>
                </a:solidFill>
              </a:rPr>
              <a:t>g</a:t>
            </a:r>
            <a:r>
              <a:rPr lang="en-US" dirty="0" smtClean="0">
                <a:solidFill>
                  <a:srgbClr val="3550FE"/>
                </a:solidFill>
              </a:rPr>
              <a:t> can be calculated</a:t>
            </a:r>
            <a:endParaRPr lang="en-US" dirty="0">
              <a:solidFill>
                <a:srgbClr val="3550F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982226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Example: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integrate-and-fire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neurons (outlook)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855" y="11081870"/>
            <a:ext cx="1749831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Fluctuations and noise will be treated in Weeks 10-12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6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7.4: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Connectivity schemes – random, fixed p, but balanced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866687" y="2646976"/>
            <a:ext cx="3444897" cy="3223739"/>
            <a:chOff x="4611" y="3499"/>
            <a:chExt cx="715" cy="692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"/>
          <p:cNvGrpSpPr>
            <a:grpSpLocks/>
          </p:cNvGrpSpPr>
          <p:nvPr/>
        </p:nvGrpSpPr>
        <p:grpSpPr bwMode="auto">
          <a:xfrm rot="16200000">
            <a:off x="16746769" y="2644879"/>
            <a:ext cx="2998555" cy="3223739"/>
            <a:chOff x="4611" y="3499"/>
            <a:chExt cx="715" cy="692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7" name="Straight Connector 76"/>
          <p:cNvCxnSpPr>
            <a:stCxn id="30" idx="0"/>
          </p:cNvCxnSpPr>
          <p:nvPr/>
        </p:nvCxnSpPr>
        <p:spPr>
          <a:xfrm>
            <a:off x="12760176" y="3327129"/>
            <a:ext cx="4554154" cy="780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2933625" y="4107869"/>
            <a:ext cx="4380705" cy="1048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3086025" y="5022853"/>
            <a:ext cx="5076168" cy="2858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58" idx="3"/>
          </p:cNvCxnSpPr>
          <p:nvPr/>
        </p:nvCxnSpPr>
        <p:spPr>
          <a:xfrm>
            <a:off x="11729116" y="4107869"/>
            <a:ext cx="6555641" cy="1004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47" idx="3"/>
          </p:cNvCxnSpPr>
          <p:nvPr/>
        </p:nvCxnSpPr>
        <p:spPr>
          <a:xfrm flipV="1">
            <a:off x="11897747" y="4362022"/>
            <a:ext cx="7742657" cy="6608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4" idx="0"/>
          </p:cNvCxnSpPr>
          <p:nvPr/>
        </p:nvCxnSpPr>
        <p:spPr>
          <a:xfrm flipV="1">
            <a:off x="11555666" y="3210399"/>
            <a:ext cx="6606526" cy="4568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1213586" y="1921550"/>
            <a:ext cx="1322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exc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7486698" y="1677480"/>
            <a:ext cx="11608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inh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062715" y="7356357"/>
            <a:ext cx="101922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network bigger, but</a:t>
            </a:r>
          </a:p>
          <a:p>
            <a:pPr>
              <a:buFontTx/>
              <a:buChar char="-"/>
            </a:pPr>
            <a:r>
              <a:rPr lang="en-US" dirty="0" smtClean="0"/>
              <a:t>keep mean input close to zero</a:t>
            </a:r>
          </a:p>
          <a:p>
            <a:r>
              <a:rPr lang="en-US" dirty="0" smtClean="0"/>
              <a:t>           </a:t>
            </a:r>
          </a:p>
          <a:p>
            <a:pPr>
              <a:buFontTx/>
              <a:buChar char="-"/>
            </a:pPr>
            <a:r>
              <a:rPr lang="en-US" dirty="0" smtClean="0"/>
              <a:t>keep variance of input </a:t>
            </a:r>
            <a:endParaRPr lang="en-US" dirty="0"/>
          </a:p>
        </p:txBody>
      </p:sp>
      <p:graphicFrame>
        <p:nvGraphicFramePr>
          <p:cNvPr id="51098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88218"/>
              </p:ext>
            </p:extLst>
          </p:nvPr>
        </p:nvGraphicFramePr>
        <p:xfrm>
          <a:off x="3947859" y="9105900"/>
          <a:ext cx="48037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47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859" y="9105900"/>
                        <a:ext cx="480377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73773"/>
              </p:ext>
            </p:extLst>
          </p:nvPr>
        </p:nvGraphicFramePr>
        <p:xfrm>
          <a:off x="13569438" y="2012694"/>
          <a:ext cx="89376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48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9438" y="2012694"/>
                        <a:ext cx="89376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817792"/>
              </p:ext>
            </p:extLst>
          </p:nvPr>
        </p:nvGraphicFramePr>
        <p:xfrm>
          <a:off x="19439484" y="2307718"/>
          <a:ext cx="8366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49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9484" y="2307718"/>
                        <a:ext cx="836613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Straight Connector 86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28371"/>
              </p:ext>
            </p:extLst>
          </p:nvPr>
        </p:nvGraphicFramePr>
        <p:xfrm>
          <a:off x="1278105" y="1514908"/>
          <a:ext cx="8286750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0" name="Equation" r:id="rId10" imgW="1511280" imgH="977760" progId="Equation.3">
                  <p:embed/>
                </p:oleObj>
              </mc:Choice>
              <mc:Fallback>
                <p:oleObj name="Equation" r:id="rId10" imgW="151128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105" y="1514908"/>
                        <a:ext cx="8286750" cy="498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41992"/>
              </p:ext>
            </p:extLst>
          </p:nvPr>
        </p:nvGraphicFramePr>
        <p:xfrm>
          <a:off x="12057702" y="8058707"/>
          <a:ext cx="327183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1" name="Equation" r:id="rId12" imgW="596880" imgH="291960" progId="Equation.3">
                  <p:embed/>
                </p:oleObj>
              </mc:Choice>
              <mc:Fallback>
                <p:oleObj name="Equation" r:id="rId12" imgW="596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702" y="8058707"/>
                        <a:ext cx="3271838" cy="148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524146"/>
              </p:ext>
            </p:extLst>
          </p:nvPr>
        </p:nvGraphicFramePr>
        <p:xfrm>
          <a:off x="12136443" y="9682864"/>
          <a:ext cx="327183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2" name="Equation" r:id="rId14" imgW="596880" imgH="291960" progId="Equation.3">
                  <p:embed/>
                </p:oleObj>
              </mc:Choice>
              <mc:Fallback>
                <p:oleObj name="Equation" r:id="rId14" imgW="596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6443" y="9682864"/>
                        <a:ext cx="3271838" cy="148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12542905" y="5928393"/>
            <a:ext cx="5910332" cy="1856787"/>
          </a:xfrm>
          <a:prstGeom prst="rect">
            <a:avLst/>
          </a:prstGeom>
          <a:solidFill>
            <a:srgbClr val="87D4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400" b="1" i="1" dirty="0" smtClean="0">
                <a:solidFill>
                  <a:srgbClr val="000099"/>
                </a:solidFill>
              </a:rPr>
              <a:t>Blackboard-6:</a:t>
            </a:r>
          </a:p>
          <a:p>
            <a:r>
              <a:rPr lang="fr-CH" sz="5400" b="1" i="1" dirty="0" smtClean="0">
                <a:solidFill>
                  <a:srgbClr val="000099"/>
                </a:solidFill>
              </a:rPr>
              <a:t>Exc. + </a:t>
            </a:r>
            <a:r>
              <a:rPr lang="fr-CH" sz="5400" b="1" i="1" dirty="0" err="1" smtClean="0">
                <a:solidFill>
                  <a:srgbClr val="000099"/>
                </a:solidFill>
              </a:rPr>
              <a:t>Inh</a:t>
            </a:r>
            <a:r>
              <a:rPr lang="fr-CH" sz="5400" b="1" i="1" dirty="0" smtClean="0">
                <a:solidFill>
                  <a:srgbClr val="000099"/>
                </a:solidFill>
              </a:rPr>
              <a:t>. input </a:t>
            </a:r>
            <a:endParaRPr lang="fr-FR" sz="5400" b="1" i="1" dirty="0">
              <a:solidFill>
                <a:srgbClr val="000099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79855" y="11081870"/>
            <a:ext cx="1749831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Fluctuations and noise will be treated in Weeks 10-12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023" y="1160872"/>
            <a:ext cx="16402050" cy="90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572725" y="1171412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601913" y="9481902"/>
            <a:ext cx="16624550" cy="2445335"/>
            <a:chOff x="409075" y="9127959"/>
            <a:chExt cx="16624550" cy="244533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515979" y="10603798"/>
              <a:ext cx="129941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27199" y="9481902"/>
              <a:ext cx="8198078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 decrease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9599" y="10603798"/>
              <a:ext cx="10434267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fluctations</a:t>
              </a:r>
              <a:r>
                <a:rPr lang="en-US" dirty="0" smtClean="0">
                  <a:solidFill>
                    <a:srgbClr val="FF0000"/>
                  </a:solidFill>
                </a:rPr>
                <a:t> of </a:t>
              </a:r>
              <a:r>
                <a:rPr lang="en-US" i="1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 become ‘smooth’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9075" y="9127959"/>
              <a:ext cx="16624550" cy="24453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7.4: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Connectivity schemes – random, fixed p, but balanced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84486" y="1391186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241" y="7724728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6602775" y="973323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770719" y="10269870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pic>
        <p:nvPicPr>
          <p:cNvPr id="3696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673" y="3365254"/>
            <a:ext cx="158591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7964903" y="5951865"/>
            <a:ext cx="1612231" cy="259882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7964901" y="5518729"/>
            <a:ext cx="457203" cy="303195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60649" y="10367003"/>
            <a:ext cx="5196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 Neuronal Dynamics, </a:t>
            </a:r>
          </a:p>
          <a:p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Cambridge Univ. Press (2014),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activity:  example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0" y="-64120"/>
            <a:ext cx="20861626" cy="1141803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7.4: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Connectivity schemes – random, fixed p, but balanced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82226"/>
            <a:ext cx="21607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363"/>
          <p:cNvGrpSpPr/>
          <p:nvPr/>
        </p:nvGrpSpPr>
        <p:grpSpPr>
          <a:xfrm>
            <a:off x="10212200" y="1923895"/>
            <a:ext cx="10560941" cy="8621952"/>
            <a:chOff x="2389577" y="1735645"/>
            <a:chExt cx="14708828" cy="9825930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6418468" y="2888988"/>
              <a:ext cx="2682175" cy="1946621"/>
              <a:chOff x="4611" y="3499"/>
              <a:chExt cx="715" cy="692"/>
            </a:xfrm>
          </p:grpSpPr>
          <p:sp>
            <p:nvSpPr>
              <p:cNvPr id="341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2389577" y="3634443"/>
              <a:ext cx="2798467" cy="739829"/>
            </a:xfrm>
            <a:custGeom>
              <a:avLst/>
              <a:gdLst>
                <a:gd name="T0" fmla="*/ 0 w 1003"/>
                <a:gd name="T1" fmla="*/ 2147483647 h 263"/>
                <a:gd name="T2" fmla="*/ 2147483647 w 1003"/>
                <a:gd name="T3" fmla="*/ 2147483647 h 263"/>
                <a:gd name="T4" fmla="*/ 2147483647 w 1003"/>
                <a:gd name="T5" fmla="*/ 2147483647 h 263"/>
                <a:gd name="T6" fmla="*/ 2147483647 w 1003"/>
                <a:gd name="T7" fmla="*/ 2147483647 h 263"/>
                <a:gd name="T8" fmla="*/ 2147483647 w 1003"/>
                <a:gd name="T9" fmla="*/ 2147483647 h 263"/>
                <a:gd name="T10" fmla="*/ 2147483647 w 1003"/>
                <a:gd name="T11" fmla="*/ 2147483647 h 263"/>
                <a:gd name="T12" fmla="*/ 2147483647 w 1003"/>
                <a:gd name="T13" fmla="*/ 2147483647 h 263"/>
                <a:gd name="T14" fmla="*/ 2147483647 w 1003"/>
                <a:gd name="T15" fmla="*/ 2147483647 h 263"/>
                <a:gd name="T16" fmla="*/ 2147483647 w 1003"/>
                <a:gd name="T17" fmla="*/ 2147483647 h 263"/>
                <a:gd name="T18" fmla="*/ 2147483647 w 1003"/>
                <a:gd name="T19" fmla="*/ 2147483647 h 263"/>
                <a:gd name="T20" fmla="*/ 2147483647 w 1003"/>
                <a:gd name="T21" fmla="*/ 2147483647 h 263"/>
                <a:gd name="T22" fmla="*/ 2147483647 w 1003"/>
                <a:gd name="T23" fmla="*/ 0 h 263"/>
                <a:gd name="T24" fmla="*/ 2147483647 w 1003"/>
                <a:gd name="T25" fmla="*/ 2147483647 h 263"/>
                <a:gd name="T26" fmla="*/ 2147483647 w 1003"/>
                <a:gd name="T27" fmla="*/ 2147483647 h 263"/>
                <a:gd name="T28" fmla="*/ 2147483647 w 1003"/>
                <a:gd name="T29" fmla="*/ 2147483647 h 263"/>
                <a:gd name="T30" fmla="*/ 2147483647 w 1003"/>
                <a:gd name="T31" fmla="*/ 2147483647 h 263"/>
                <a:gd name="T32" fmla="*/ 2147483647 w 1003"/>
                <a:gd name="T33" fmla="*/ 2147483647 h 263"/>
                <a:gd name="T34" fmla="*/ 2147483647 w 1003"/>
                <a:gd name="T35" fmla="*/ 2147483647 h 263"/>
                <a:gd name="T36" fmla="*/ 2147483647 w 1003"/>
                <a:gd name="T37" fmla="*/ 2147483647 h 263"/>
                <a:gd name="T38" fmla="*/ 2147483647 w 1003"/>
                <a:gd name="T39" fmla="*/ 2147483647 h 263"/>
                <a:gd name="T40" fmla="*/ 2147483647 w 1003"/>
                <a:gd name="T41" fmla="*/ 2147483647 h 263"/>
                <a:gd name="T42" fmla="*/ 2147483647 w 1003"/>
                <a:gd name="T43" fmla="*/ 2147483647 h 263"/>
                <a:gd name="T44" fmla="*/ 2147483647 w 1003"/>
                <a:gd name="T45" fmla="*/ 2147483647 h 263"/>
                <a:gd name="T46" fmla="*/ 2147483647 w 1003"/>
                <a:gd name="T47" fmla="*/ 2147483647 h 263"/>
                <a:gd name="T48" fmla="*/ 2147483647 w 1003"/>
                <a:gd name="T49" fmla="*/ 2147483647 h 263"/>
                <a:gd name="T50" fmla="*/ 2147483647 w 1003"/>
                <a:gd name="T51" fmla="*/ 2147483647 h 263"/>
                <a:gd name="T52" fmla="*/ 2147483647 w 1003"/>
                <a:gd name="T53" fmla="*/ 2147483647 h 263"/>
                <a:gd name="T54" fmla="*/ 2147483647 w 1003"/>
                <a:gd name="T55" fmla="*/ 2147483647 h 263"/>
                <a:gd name="T56" fmla="*/ 2147483647 w 1003"/>
                <a:gd name="T57" fmla="*/ 2147483647 h 263"/>
                <a:gd name="T58" fmla="*/ 2147483647 w 1003"/>
                <a:gd name="T59" fmla="*/ 2147483647 h 263"/>
                <a:gd name="T60" fmla="*/ 2147483647 w 1003"/>
                <a:gd name="T61" fmla="*/ 2147483647 h 263"/>
                <a:gd name="T62" fmla="*/ 2147483647 w 1003"/>
                <a:gd name="T63" fmla="*/ 2147483647 h 263"/>
                <a:gd name="T64" fmla="*/ 2147483647 w 1003"/>
                <a:gd name="T65" fmla="*/ 2147483647 h 263"/>
                <a:gd name="T66" fmla="*/ 2147483647 w 1003"/>
                <a:gd name="T67" fmla="*/ 2147483647 h 263"/>
                <a:gd name="T68" fmla="*/ 2147483647 w 1003"/>
                <a:gd name="T69" fmla="*/ 2147483647 h 263"/>
                <a:gd name="T70" fmla="*/ 2147483647 w 1003"/>
                <a:gd name="T71" fmla="*/ 2147483647 h 263"/>
                <a:gd name="T72" fmla="*/ 2147483647 w 1003"/>
                <a:gd name="T73" fmla="*/ 2147483647 h 263"/>
                <a:gd name="T74" fmla="*/ 2147483647 w 1003"/>
                <a:gd name="T75" fmla="*/ 2147483647 h 263"/>
                <a:gd name="T76" fmla="*/ 2147483647 w 1003"/>
                <a:gd name="T77" fmla="*/ 2147483647 h 263"/>
                <a:gd name="T78" fmla="*/ 2147483647 w 1003"/>
                <a:gd name="T79" fmla="*/ 2147483647 h 263"/>
                <a:gd name="T80" fmla="*/ 2147483647 w 1003"/>
                <a:gd name="T81" fmla="*/ 2147483647 h 263"/>
                <a:gd name="T82" fmla="*/ 2147483647 w 1003"/>
                <a:gd name="T83" fmla="*/ 2147483647 h 2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263"/>
                <a:gd name="T128" fmla="*/ 1003 w 1003"/>
                <a:gd name="T129" fmla="*/ 263 h 2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263">
                  <a:moveTo>
                    <a:pt x="0" y="192"/>
                  </a:moveTo>
                  <a:cubicBezTo>
                    <a:pt x="7" y="179"/>
                    <a:pt x="11" y="164"/>
                    <a:pt x="20" y="152"/>
                  </a:cubicBezTo>
                  <a:cubicBezTo>
                    <a:pt x="28" y="140"/>
                    <a:pt x="42" y="134"/>
                    <a:pt x="50" y="122"/>
                  </a:cubicBezTo>
                  <a:cubicBezTo>
                    <a:pt x="56" y="113"/>
                    <a:pt x="55" y="101"/>
                    <a:pt x="60" y="91"/>
                  </a:cubicBezTo>
                  <a:cubicBezTo>
                    <a:pt x="73" y="65"/>
                    <a:pt x="81" y="60"/>
                    <a:pt x="101" y="41"/>
                  </a:cubicBezTo>
                  <a:cubicBezTo>
                    <a:pt x="107" y="106"/>
                    <a:pt x="111" y="162"/>
                    <a:pt x="131" y="223"/>
                  </a:cubicBezTo>
                  <a:cubicBezTo>
                    <a:pt x="149" y="186"/>
                    <a:pt x="158" y="151"/>
                    <a:pt x="171" y="112"/>
                  </a:cubicBezTo>
                  <a:cubicBezTo>
                    <a:pt x="175" y="122"/>
                    <a:pt x="179" y="132"/>
                    <a:pt x="182" y="142"/>
                  </a:cubicBezTo>
                  <a:cubicBezTo>
                    <a:pt x="186" y="155"/>
                    <a:pt x="181" y="190"/>
                    <a:pt x="192" y="182"/>
                  </a:cubicBezTo>
                  <a:cubicBezTo>
                    <a:pt x="210" y="170"/>
                    <a:pt x="212" y="122"/>
                    <a:pt x="212" y="122"/>
                  </a:cubicBezTo>
                  <a:cubicBezTo>
                    <a:pt x="225" y="142"/>
                    <a:pt x="246" y="205"/>
                    <a:pt x="252" y="182"/>
                  </a:cubicBezTo>
                  <a:cubicBezTo>
                    <a:pt x="267" y="122"/>
                    <a:pt x="278" y="61"/>
                    <a:pt x="293" y="0"/>
                  </a:cubicBezTo>
                  <a:cubicBezTo>
                    <a:pt x="300" y="54"/>
                    <a:pt x="300" y="109"/>
                    <a:pt x="313" y="162"/>
                  </a:cubicBezTo>
                  <a:cubicBezTo>
                    <a:pt x="316" y="176"/>
                    <a:pt x="319" y="190"/>
                    <a:pt x="323" y="203"/>
                  </a:cubicBezTo>
                  <a:cubicBezTo>
                    <a:pt x="329" y="223"/>
                    <a:pt x="343" y="263"/>
                    <a:pt x="343" y="263"/>
                  </a:cubicBezTo>
                  <a:cubicBezTo>
                    <a:pt x="354" y="229"/>
                    <a:pt x="345" y="121"/>
                    <a:pt x="374" y="203"/>
                  </a:cubicBezTo>
                  <a:cubicBezTo>
                    <a:pt x="412" y="164"/>
                    <a:pt x="419" y="185"/>
                    <a:pt x="444" y="223"/>
                  </a:cubicBezTo>
                  <a:cubicBezTo>
                    <a:pt x="454" y="207"/>
                    <a:pt x="480" y="169"/>
                    <a:pt x="485" y="152"/>
                  </a:cubicBezTo>
                  <a:cubicBezTo>
                    <a:pt x="491" y="129"/>
                    <a:pt x="490" y="104"/>
                    <a:pt x="495" y="81"/>
                  </a:cubicBezTo>
                  <a:cubicBezTo>
                    <a:pt x="497" y="71"/>
                    <a:pt x="502" y="61"/>
                    <a:pt x="505" y="51"/>
                  </a:cubicBezTo>
                  <a:cubicBezTo>
                    <a:pt x="507" y="57"/>
                    <a:pt x="523" y="114"/>
                    <a:pt x="535" y="112"/>
                  </a:cubicBezTo>
                  <a:cubicBezTo>
                    <a:pt x="552" y="109"/>
                    <a:pt x="556" y="85"/>
                    <a:pt x="566" y="71"/>
                  </a:cubicBezTo>
                  <a:cubicBezTo>
                    <a:pt x="569" y="61"/>
                    <a:pt x="566" y="38"/>
                    <a:pt x="576" y="41"/>
                  </a:cubicBezTo>
                  <a:cubicBezTo>
                    <a:pt x="590" y="46"/>
                    <a:pt x="589" y="68"/>
                    <a:pt x="596" y="81"/>
                  </a:cubicBezTo>
                  <a:cubicBezTo>
                    <a:pt x="616" y="116"/>
                    <a:pt x="617" y="113"/>
                    <a:pt x="646" y="142"/>
                  </a:cubicBezTo>
                  <a:cubicBezTo>
                    <a:pt x="670" y="235"/>
                    <a:pt x="652" y="200"/>
                    <a:pt x="687" y="253"/>
                  </a:cubicBezTo>
                  <a:cubicBezTo>
                    <a:pt x="697" y="224"/>
                    <a:pt x="689" y="187"/>
                    <a:pt x="707" y="162"/>
                  </a:cubicBezTo>
                  <a:cubicBezTo>
                    <a:pt x="715" y="151"/>
                    <a:pt x="734" y="155"/>
                    <a:pt x="747" y="152"/>
                  </a:cubicBezTo>
                  <a:cubicBezTo>
                    <a:pt x="754" y="122"/>
                    <a:pt x="761" y="91"/>
                    <a:pt x="768" y="61"/>
                  </a:cubicBezTo>
                  <a:cubicBezTo>
                    <a:pt x="777" y="21"/>
                    <a:pt x="816" y="146"/>
                    <a:pt x="818" y="152"/>
                  </a:cubicBezTo>
                  <a:cubicBezTo>
                    <a:pt x="825" y="142"/>
                    <a:pt x="827" y="118"/>
                    <a:pt x="838" y="122"/>
                  </a:cubicBezTo>
                  <a:cubicBezTo>
                    <a:pt x="851" y="126"/>
                    <a:pt x="844" y="149"/>
                    <a:pt x="848" y="162"/>
                  </a:cubicBezTo>
                  <a:cubicBezTo>
                    <a:pt x="851" y="172"/>
                    <a:pt x="855" y="182"/>
                    <a:pt x="859" y="192"/>
                  </a:cubicBezTo>
                  <a:cubicBezTo>
                    <a:pt x="866" y="182"/>
                    <a:pt x="874" y="173"/>
                    <a:pt x="879" y="162"/>
                  </a:cubicBezTo>
                  <a:cubicBezTo>
                    <a:pt x="884" y="153"/>
                    <a:pt x="882" y="125"/>
                    <a:pt x="889" y="132"/>
                  </a:cubicBezTo>
                  <a:cubicBezTo>
                    <a:pt x="901" y="144"/>
                    <a:pt x="892" y="166"/>
                    <a:pt x="899" y="182"/>
                  </a:cubicBezTo>
                  <a:cubicBezTo>
                    <a:pt x="903" y="191"/>
                    <a:pt x="912" y="196"/>
                    <a:pt x="919" y="203"/>
                  </a:cubicBezTo>
                  <a:cubicBezTo>
                    <a:pt x="922" y="183"/>
                    <a:pt x="914" y="157"/>
                    <a:pt x="929" y="142"/>
                  </a:cubicBezTo>
                  <a:cubicBezTo>
                    <a:pt x="938" y="133"/>
                    <a:pt x="944" y="161"/>
                    <a:pt x="950" y="172"/>
                  </a:cubicBezTo>
                  <a:cubicBezTo>
                    <a:pt x="955" y="182"/>
                    <a:pt x="957" y="193"/>
                    <a:pt x="960" y="203"/>
                  </a:cubicBezTo>
                  <a:cubicBezTo>
                    <a:pt x="969" y="158"/>
                    <a:pt x="980" y="102"/>
                    <a:pt x="1000" y="61"/>
                  </a:cubicBezTo>
                  <a:cubicBezTo>
                    <a:pt x="1003" y="55"/>
                    <a:pt x="1000" y="74"/>
                    <a:pt x="1000" y="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5360604" y="3943876"/>
              <a:ext cx="84779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2757204" y="2703328"/>
              <a:ext cx="1187885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I(t)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9442014" y="3175918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9442014" y="3687890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9442014" y="4197049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9442014" y="4709021"/>
              <a:ext cx="221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3" name="Line 46"/>
            <p:cNvSpPr>
              <a:spLocks noChangeShapeType="1"/>
            </p:cNvSpPr>
            <p:nvPr/>
          </p:nvSpPr>
          <p:spPr bwMode="auto">
            <a:xfrm>
              <a:off x="9783379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>
              <a:off x="10293555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>
              <a:off x="11313908" y="2793345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>
              <a:off x="11482717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7" name="Line 50"/>
            <p:cNvSpPr>
              <a:spLocks noChangeShapeType="1"/>
            </p:cNvSpPr>
            <p:nvPr/>
          </p:nvSpPr>
          <p:spPr bwMode="auto">
            <a:xfrm>
              <a:off x="11145101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>
              <a:off x="9610819" y="3305317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9" name="Line 52"/>
            <p:cNvSpPr>
              <a:spLocks noChangeShapeType="1"/>
            </p:cNvSpPr>
            <p:nvPr/>
          </p:nvSpPr>
          <p:spPr bwMode="auto">
            <a:xfrm>
              <a:off x="10120996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>
              <a:off x="10293555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>
              <a:off x="10972541" y="3814476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2" name="Line 55"/>
            <p:cNvSpPr>
              <a:spLocks noChangeShapeType="1"/>
            </p:cNvSpPr>
            <p:nvPr/>
          </p:nvSpPr>
          <p:spPr bwMode="auto">
            <a:xfrm>
              <a:off x="9610819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3" name="Line 56"/>
            <p:cNvSpPr>
              <a:spLocks noChangeShapeType="1"/>
            </p:cNvSpPr>
            <p:nvPr/>
          </p:nvSpPr>
          <p:spPr bwMode="auto">
            <a:xfrm>
              <a:off x="10634924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4" name="Line 57"/>
            <p:cNvSpPr>
              <a:spLocks noChangeShapeType="1"/>
            </p:cNvSpPr>
            <p:nvPr/>
          </p:nvSpPr>
          <p:spPr bwMode="auto">
            <a:xfrm>
              <a:off x="11145101" y="4326448"/>
              <a:ext cx="0" cy="3825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5" name="Line 58"/>
            <p:cNvSpPr>
              <a:spLocks noChangeShapeType="1"/>
            </p:cNvSpPr>
            <p:nvPr/>
          </p:nvSpPr>
          <p:spPr bwMode="auto">
            <a:xfrm>
              <a:off x="11996645" y="3142162"/>
              <a:ext cx="1868145" cy="767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6" name="Line 59"/>
            <p:cNvSpPr>
              <a:spLocks noChangeShapeType="1"/>
            </p:cNvSpPr>
            <p:nvPr/>
          </p:nvSpPr>
          <p:spPr bwMode="auto">
            <a:xfrm>
              <a:off x="11996645" y="3524735"/>
              <a:ext cx="1868145" cy="385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123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8" name="Line 61"/>
            <p:cNvSpPr>
              <a:spLocks noChangeShapeType="1"/>
            </p:cNvSpPr>
            <p:nvPr/>
          </p:nvSpPr>
          <p:spPr bwMode="auto">
            <a:xfrm flipV="1">
              <a:off x="11996645" y="3910119"/>
              <a:ext cx="1868145" cy="506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39" name="Group 62"/>
            <p:cNvGrpSpPr>
              <a:grpSpLocks/>
            </p:cNvGrpSpPr>
            <p:nvPr/>
          </p:nvGrpSpPr>
          <p:grpSpPr bwMode="auto">
            <a:xfrm>
              <a:off x="13354614" y="2630189"/>
              <a:ext cx="2682178" cy="1946621"/>
              <a:chOff x="4611" y="3499"/>
              <a:chExt cx="715" cy="692"/>
            </a:xfrm>
          </p:grpSpPr>
          <p:sp>
            <p:nvSpPr>
              <p:cNvPr id="307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" name="Freeform 97"/>
            <p:cNvSpPr>
              <a:spLocks/>
            </p:cNvSpPr>
            <p:nvPr/>
          </p:nvSpPr>
          <p:spPr bwMode="auto">
            <a:xfrm>
              <a:off x="8590467" y="2101338"/>
              <a:ext cx="5105515" cy="784836"/>
            </a:xfrm>
            <a:custGeom>
              <a:avLst/>
              <a:gdLst>
                <a:gd name="T0" fmla="*/ 0 w 2314"/>
                <a:gd name="T1" fmla="*/ 2147483647 h 279"/>
                <a:gd name="T2" fmla="*/ 2147483647 w 2314"/>
                <a:gd name="T3" fmla="*/ 2147483647 h 279"/>
                <a:gd name="T4" fmla="*/ 2147483647 w 2314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2314"/>
                <a:gd name="T10" fmla="*/ 0 h 279"/>
                <a:gd name="T11" fmla="*/ 2314 w 2314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4" h="279">
                  <a:moveTo>
                    <a:pt x="0" y="234"/>
                  </a:moveTo>
                  <a:cubicBezTo>
                    <a:pt x="306" y="117"/>
                    <a:pt x="612" y="0"/>
                    <a:pt x="998" y="7"/>
                  </a:cubicBezTo>
                  <a:cubicBezTo>
                    <a:pt x="1384" y="14"/>
                    <a:pt x="1849" y="146"/>
                    <a:pt x="2314" y="27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 rot="-5400000" flipH="1" flipV="1">
              <a:off x="8245438" y="4582392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 rot="-5400000">
              <a:off x="6549375" y="5014210"/>
              <a:ext cx="1021131" cy="337617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pSp>
          <p:nvGrpSpPr>
            <p:cNvPr id="43" name="Group 100"/>
            <p:cNvGrpSpPr>
              <a:grpSpLocks/>
            </p:cNvGrpSpPr>
            <p:nvPr/>
          </p:nvGrpSpPr>
          <p:grpSpPr bwMode="auto">
            <a:xfrm>
              <a:off x="6549762" y="5181611"/>
              <a:ext cx="10548643" cy="6379964"/>
              <a:chOff x="1746" y="1842"/>
              <a:chExt cx="2812" cy="2268"/>
            </a:xfrm>
          </p:grpSpPr>
          <p:grpSp>
            <p:nvGrpSpPr>
              <p:cNvPr id="46" name="Group 101"/>
              <p:cNvGrpSpPr>
                <a:grpSpLocks/>
              </p:cNvGrpSpPr>
              <p:nvPr/>
            </p:nvGrpSpPr>
            <p:grpSpPr bwMode="auto">
              <a:xfrm>
                <a:off x="1847" y="1922"/>
                <a:ext cx="715" cy="692"/>
                <a:chOff x="4611" y="3499"/>
                <a:chExt cx="715" cy="692"/>
              </a:xfrm>
            </p:grpSpPr>
            <p:sp>
              <p:nvSpPr>
                <p:cNvPr id="273" name="Oval 10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10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Oval 10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Oval 10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Oval 10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Oval 10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Oval 10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Oval 10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Oval 11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Oval 11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Oval 11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Oval 11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Oval 11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Oval 11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Oval 11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" name="Line 11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1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Line 12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Line 12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Line 12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Line 12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Line 12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Line 13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Line 13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Line 13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136"/>
              <p:cNvGrpSpPr>
                <a:grpSpLocks/>
              </p:cNvGrpSpPr>
              <p:nvPr/>
            </p:nvGrpSpPr>
            <p:grpSpPr bwMode="auto">
              <a:xfrm>
                <a:off x="1746" y="2738"/>
                <a:ext cx="715" cy="692"/>
                <a:chOff x="4611" y="3499"/>
                <a:chExt cx="715" cy="692"/>
              </a:xfrm>
            </p:grpSpPr>
            <p:sp>
              <p:nvSpPr>
                <p:cNvPr id="239" name="Oval 13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Oval 13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Oval 13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Oval 14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Oval 14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Oval 14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4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Oval 14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14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14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4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14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4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15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15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15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15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Line 15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5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Line 15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5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16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16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6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16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Line 17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171"/>
              <p:cNvGrpSpPr>
                <a:grpSpLocks/>
              </p:cNvGrpSpPr>
              <p:nvPr/>
            </p:nvGrpSpPr>
            <p:grpSpPr bwMode="auto">
              <a:xfrm>
                <a:off x="2664" y="2704"/>
                <a:ext cx="715" cy="692"/>
                <a:chOff x="4611" y="3499"/>
                <a:chExt cx="715" cy="692"/>
              </a:xfrm>
            </p:grpSpPr>
            <p:sp>
              <p:nvSpPr>
                <p:cNvPr id="205" name="Oval 17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17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17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7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7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7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7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7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8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8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18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Oval 18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18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18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18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Line 18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18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19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Line 19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19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Line 19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Line 19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19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20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Line 20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Line 20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206"/>
              <p:cNvGrpSpPr>
                <a:grpSpLocks/>
              </p:cNvGrpSpPr>
              <p:nvPr/>
            </p:nvGrpSpPr>
            <p:grpSpPr bwMode="auto">
              <a:xfrm>
                <a:off x="2789" y="1933"/>
                <a:ext cx="715" cy="692"/>
                <a:chOff x="4611" y="3499"/>
                <a:chExt cx="715" cy="692"/>
              </a:xfrm>
            </p:grpSpPr>
            <p:sp>
              <p:nvSpPr>
                <p:cNvPr id="171" name="Oval 20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20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Oval 20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Oval 21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Oval 21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Oval 21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Oval 21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Oval 21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Oval 21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Oval 21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Oval 21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Oval 21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Oval 21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22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22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Line 22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Line 22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Line 22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Line 22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Line 22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Line 22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Line 23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Line 23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Line 23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Line 23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Line 24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241"/>
              <p:cNvGrpSpPr>
                <a:grpSpLocks/>
              </p:cNvGrpSpPr>
              <p:nvPr/>
            </p:nvGrpSpPr>
            <p:grpSpPr bwMode="auto">
              <a:xfrm>
                <a:off x="3526" y="2693"/>
                <a:ext cx="715" cy="692"/>
                <a:chOff x="4611" y="3499"/>
                <a:chExt cx="715" cy="692"/>
              </a:xfrm>
            </p:grpSpPr>
            <p:sp>
              <p:nvSpPr>
                <p:cNvPr id="137" name="Oval 24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Oval 24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24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24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24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24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24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24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25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25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25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25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25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25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25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Line 25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25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Line 26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26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Line 26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Line 26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Line 26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Line 26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Line 27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27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27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76"/>
              <p:cNvGrpSpPr>
                <a:grpSpLocks/>
              </p:cNvGrpSpPr>
              <p:nvPr/>
            </p:nvGrpSpPr>
            <p:grpSpPr bwMode="auto">
              <a:xfrm>
                <a:off x="3061" y="3418"/>
                <a:ext cx="715" cy="692"/>
                <a:chOff x="4611" y="3499"/>
                <a:chExt cx="715" cy="692"/>
              </a:xfrm>
            </p:grpSpPr>
            <p:sp>
              <p:nvSpPr>
                <p:cNvPr id="103" name="Oval 277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278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Oval 279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280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Oval 281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282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Oval 283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Oval 284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Oval 285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Oval 286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Oval 287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288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Oval 289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Oval 290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291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Line 292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293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295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Line 296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Line 297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Line 298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301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304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305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Line 306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309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310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311"/>
              <p:cNvGrpSpPr>
                <a:grpSpLocks/>
              </p:cNvGrpSpPr>
              <p:nvPr/>
            </p:nvGrpSpPr>
            <p:grpSpPr bwMode="auto">
              <a:xfrm>
                <a:off x="3843" y="1842"/>
                <a:ext cx="715" cy="692"/>
                <a:chOff x="4611" y="3499"/>
                <a:chExt cx="715" cy="692"/>
              </a:xfrm>
            </p:grpSpPr>
            <p:sp>
              <p:nvSpPr>
                <p:cNvPr id="69" name="Oval 312"/>
                <p:cNvSpPr>
                  <a:spLocks noChangeArrowheads="1"/>
                </p:cNvSpPr>
                <p:nvPr/>
              </p:nvSpPr>
              <p:spPr bwMode="auto">
                <a:xfrm>
                  <a:off x="4825" y="3572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313"/>
                <p:cNvSpPr>
                  <a:spLocks noChangeArrowheads="1"/>
                </p:cNvSpPr>
                <p:nvPr/>
              </p:nvSpPr>
              <p:spPr bwMode="auto">
                <a:xfrm>
                  <a:off x="4897" y="3645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314"/>
                <p:cNvSpPr>
                  <a:spLocks noChangeArrowheads="1"/>
                </p:cNvSpPr>
                <p:nvPr/>
              </p:nvSpPr>
              <p:spPr bwMode="auto">
                <a:xfrm>
                  <a:off x="4968" y="3609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315"/>
                <p:cNvSpPr>
                  <a:spLocks noChangeArrowheads="1"/>
                </p:cNvSpPr>
                <p:nvPr/>
              </p:nvSpPr>
              <p:spPr bwMode="auto">
                <a:xfrm>
                  <a:off x="4933" y="4082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316"/>
                <p:cNvSpPr>
                  <a:spLocks noChangeArrowheads="1"/>
                </p:cNvSpPr>
                <p:nvPr/>
              </p:nvSpPr>
              <p:spPr bwMode="auto">
                <a:xfrm>
                  <a:off x="5183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317"/>
                <p:cNvSpPr>
                  <a:spLocks noChangeArrowheads="1"/>
                </p:cNvSpPr>
                <p:nvPr/>
              </p:nvSpPr>
              <p:spPr bwMode="auto">
                <a:xfrm>
                  <a:off x="5075" y="3718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318"/>
                <p:cNvSpPr>
                  <a:spLocks noChangeArrowheads="1"/>
                </p:cNvSpPr>
                <p:nvPr/>
              </p:nvSpPr>
              <p:spPr bwMode="auto">
                <a:xfrm>
                  <a:off x="4897" y="3827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319"/>
                <p:cNvSpPr>
                  <a:spLocks noChangeArrowheads="1"/>
                </p:cNvSpPr>
                <p:nvPr/>
              </p:nvSpPr>
              <p:spPr bwMode="auto">
                <a:xfrm>
                  <a:off x="4968" y="3754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320"/>
                <p:cNvSpPr>
                  <a:spLocks noChangeArrowheads="1"/>
                </p:cNvSpPr>
                <p:nvPr/>
              </p:nvSpPr>
              <p:spPr bwMode="auto">
                <a:xfrm>
                  <a:off x="5040" y="4009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321"/>
                <p:cNvSpPr>
                  <a:spLocks noChangeArrowheads="1"/>
                </p:cNvSpPr>
                <p:nvPr/>
              </p:nvSpPr>
              <p:spPr bwMode="auto">
                <a:xfrm>
                  <a:off x="5111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322"/>
                <p:cNvSpPr>
                  <a:spLocks noChangeArrowheads="1"/>
                </p:cNvSpPr>
                <p:nvPr/>
              </p:nvSpPr>
              <p:spPr bwMode="auto">
                <a:xfrm>
                  <a:off x="4718" y="3900"/>
                  <a:ext cx="72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323"/>
                <p:cNvSpPr>
                  <a:spLocks noChangeArrowheads="1"/>
                </p:cNvSpPr>
                <p:nvPr/>
              </p:nvSpPr>
              <p:spPr bwMode="auto">
                <a:xfrm>
                  <a:off x="4683" y="3718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324"/>
                <p:cNvSpPr>
                  <a:spLocks noChangeArrowheads="1"/>
                </p:cNvSpPr>
                <p:nvPr/>
              </p:nvSpPr>
              <p:spPr bwMode="auto">
                <a:xfrm>
                  <a:off x="4611" y="3499"/>
                  <a:ext cx="715" cy="6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325"/>
                <p:cNvSpPr>
                  <a:spLocks noChangeArrowheads="1"/>
                </p:cNvSpPr>
                <p:nvPr/>
              </p:nvSpPr>
              <p:spPr bwMode="auto">
                <a:xfrm>
                  <a:off x="4790" y="3973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326"/>
                <p:cNvSpPr>
                  <a:spLocks noChangeArrowheads="1"/>
                </p:cNvSpPr>
                <p:nvPr/>
              </p:nvSpPr>
              <p:spPr bwMode="auto">
                <a:xfrm>
                  <a:off x="4754" y="3791"/>
                  <a:ext cx="71" cy="7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327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35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328"/>
                <p:cNvSpPr>
                  <a:spLocks noChangeShapeType="1"/>
                </p:cNvSpPr>
                <p:nvPr/>
              </p:nvSpPr>
              <p:spPr bwMode="auto">
                <a:xfrm>
                  <a:off x="5040" y="3827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4825" y="3936"/>
                  <a:ext cx="286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330"/>
                <p:cNvSpPr>
                  <a:spLocks noChangeShapeType="1"/>
                </p:cNvSpPr>
                <p:nvPr/>
              </p:nvSpPr>
              <p:spPr bwMode="auto">
                <a:xfrm>
                  <a:off x="4933" y="3900"/>
                  <a:ext cx="142" cy="1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331"/>
                <p:cNvSpPr>
                  <a:spLocks noChangeShapeType="1"/>
                </p:cNvSpPr>
                <p:nvPr/>
              </p:nvSpPr>
              <p:spPr bwMode="auto">
                <a:xfrm>
                  <a:off x="4790" y="3864"/>
                  <a:ext cx="35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332"/>
                <p:cNvSpPr>
                  <a:spLocks noChangeShapeType="1"/>
                </p:cNvSpPr>
                <p:nvPr/>
              </p:nvSpPr>
              <p:spPr bwMode="auto">
                <a:xfrm>
                  <a:off x="5111" y="3791"/>
                  <a:ext cx="36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333"/>
                <p:cNvSpPr>
                  <a:spLocks noChangeShapeType="1"/>
                </p:cNvSpPr>
                <p:nvPr/>
              </p:nvSpPr>
              <p:spPr bwMode="auto">
                <a:xfrm>
                  <a:off x="5004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825" y="3718"/>
                  <a:ext cx="108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4718" y="3645"/>
                  <a:ext cx="107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336"/>
                <p:cNvSpPr>
                  <a:spLocks noChangeShapeType="1"/>
                </p:cNvSpPr>
                <p:nvPr/>
              </p:nvSpPr>
              <p:spPr bwMode="auto">
                <a:xfrm>
                  <a:off x="4718" y="3791"/>
                  <a:ext cx="36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4825" y="3791"/>
                  <a:ext cx="143" cy="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968" y="3827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339"/>
                <p:cNvSpPr>
                  <a:spLocks noChangeShapeType="1"/>
                </p:cNvSpPr>
                <p:nvPr/>
              </p:nvSpPr>
              <p:spPr bwMode="auto">
                <a:xfrm>
                  <a:off x="4825" y="4009"/>
                  <a:ext cx="143" cy="7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340"/>
                <p:cNvSpPr>
                  <a:spLocks noChangeShapeType="1"/>
                </p:cNvSpPr>
                <p:nvPr/>
              </p:nvSpPr>
              <p:spPr bwMode="auto">
                <a:xfrm>
                  <a:off x="4861" y="3645"/>
                  <a:ext cx="72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341"/>
                <p:cNvSpPr>
                  <a:spLocks noChangeShapeType="1"/>
                </p:cNvSpPr>
                <p:nvPr/>
              </p:nvSpPr>
              <p:spPr bwMode="auto">
                <a:xfrm>
                  <a:off x="4718" y="3754"/>
                  <a:ext cx="250" cy="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4825" y="3864"/>
                  <a:ext cx="108" cy="1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754" y="3864"/>
                  <a:ext cx="179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344"/>
                <p:cNvSpPr>
                  <a:spLocks noChangeShapeType="1"/>
                </p:cNvSpPr>
                <p:nvPr/>
              </p:nvSpPr>
              <p:spPr bwMode="auto">
                <a:xfrm flipH="1">
                  <a:off x="5147" y="3827"/>
                  <a:ext cx="71" cy="10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345"/>
                <p:cNvSpPr>
                  <a:spLocks noChangeShapeType="1"/>
                </p:cNvSpPr>
                <p:nvPr/>
              </p:nvSpPr>
              <p:spPr bwMode="auto">
                <a:xfrm>
                  <a:off x="4933" y="3864"/>
                  <a:ext cx="250" cy="7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Freeform 346"/>
              <p:cNvSpPr>
                <a:spLocks/>
              </p:cNvSpPr>
              <p:nvPr/>
            </p:nvSpPr>
            <p:spPr bwMode="auto">
              <a:xfrm flipH="1" flipV="1">
                <a:off x="2245" y="3385"/>
                <a:ext cx="816" cy="513"/>
              </a:xfrm>
              <a:custGeom>
                <a:avLst/>
                <a:gdLst>
                  <a:gd name="T0" fmla="*/ 0 w 771"/>
                  <a:gd name="T1" fmla="*/ 13003 h 196"/>
                  <a:gd name="T2" fmla="*/ 482 w 771"/>
                  <a:gd name="T3" fmla="*/ 1830 h 196"/>
                  <a:gd name="T4" fmla="*/ 1023 w 771"/>
                  <a:gd name="T5" fmla="*/ 2408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47"/>
              <p:cNvSpPr>
                <a:spLocks/>
              </p:cNvSpPr>
              <p:nvPr/>
            </p:nvSpPr>
            <p:spPr bwMode="auto">
              <a:xfrm rot="-5400000" flipH="1" flipV="1">
                <a:off x="3213" y="2629"/>
                <a:ext cx="408" cy="196"/>
              </a:xfrm>
              <a:custGeom>
                <a:avLst/>
                <a:gdLst>
                  <a:gd name="T0" fmla="*/ 0 w 771"/>
                  <a:gd name="T1" fmla="*/ 106 h 196"/>
                  <a:gd name="T2" fmla="*/ 15 w 771"/>
                  <a:gd name="T3" fmla="*/ 15 h 196"/>
                  <a:gd name="T4" fmla="*/ 32 w 771"/>
                  <a:gd name="T5" fmla="*/ 196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48"/>
              <p:cNvSpPr>
                <a:spLocks/>
              </p:cNvSpPr>
              <p:nvPr/>
            </p:nvSpPr>
            <p:spPr bwMode="auto">
              <a:xfrm rot="-5400000">
                <a:off x="2351" y="2584"/>
                <a:ext cx="635" cy="241"/>
              </a:xfrm>
              <a:custGeom>
                <a:avLst/>
                <a:gdLst>
                  <a:gd name="T0" fmla="*/ 0 w 771"/>
                  <a:gd name="T1" fmla="*/ 298 h 196"/>
                  <a:gd name="T2" fmla="*/ 138 w 771"/>
                  <a:gd name="T3" fmla="*/ 41 h 196"/>
                  <a:gd name="T4" fmla="*/ 292 w 771"/>
                  <a:gd name="T5" fmla="*/ 55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49"/>
              <p:cNvSpPr>
                <a:spLocks/>
              </p:cNvSpPr>
              <p:nvPr/>
            </p:nvSpPr>
            <p:spPr bwMode="auto">
              <a:xfrm>
                <a:off x="2427" y="1888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50"/>
              <p:cNvSpPr>
                <a:spLocks/>
              </p:cNvSpPr>
              <p:nvPr/>
            </p:nvSpPr>
            <p:spPr bwMode="auto">
              <a:xfrm>
                <a:off x="3380" y="1933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51"/>
              <p:cNvSpPr>
                <a:spLocks/>
              </p:cNvSpPr>
              <p:nvPr/>
            </p:nvSpPr>
            <p:spPr bwMode="auto">
              <a:xfrm>
                <a:off x="3198" y="2659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2"/>
              <p:cNvSpPr>
                <a:spLocks/>
              </p:cNvSpPr>
              <p:nvPr/>
            </p:nvSpPr>
            <p:spPr bwMode="auto">
              <a:xfrm>
                <a:off x="2245" y="2704"/>
                <a:ext cx="498" cy="136"/>
              </a:xfrm>
              <a:custGeom>
                <a:avLst/>
                <a:gdLst>
                  <a:gd name="T0" fmla="*/ 0 w 771"/>
                  <a:gd name="T1" fmla="*/ 17 h 196"/>
                  <a:gd name="T2" fmla="*/ 41 w 771"/>
                  <a:gd name="T3" fmla="*/ 2 h 196"/>
                  <a:gd name="T4" fmla="*/ 87 w 771"/>
                  <a:gd name="T5" fmla="*/ 31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53"/>
              <p:cNvSpPr>
                <a:spLocks/>
              </p:cNvSpPr>
              <p:nvPr/>
            </p:nvSpPr>
            <p:spPr bwMode="auto">
              <a:xfrm flipH="1" flipV="1">
                <a:off x="3424" y="2432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54"/>
              <p:cNvSpPr>
                <a:spLocks/>
              </p:cNvSpPr>
              <p:nvPr/>
            </p:nvSpPr>
            <p:spPr bwMode="auto">
              <a:xfrm flipH="1" flipV="1">
                <a:off x="2426" y="2509"/>
                <a:ext cx="544" cy="105"/>
              </a:xfrm>
              <a:custGeom>
                <a:avLst/>
                <a:gdLst>
                  <a:gd name="T0" fmla="*/ 0 w 771"/>
                  <a:gd name="T1" fmla="*/ 5 h 196"/>
                  <a:gd name="T2" fmla="*/ 64 w 771"/>
                  <a:gd name="T3" fmla="*/ 1 h 196"/>
                  <a:gd name="T4" fmla="*/ 135 w 771"/>
                  <a:gd name="T5" fmla="*/ 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55"/>
              <p:cNvSpPr>
                <a:spLocks/>
              </p:cNvSpPr>
              <p:nvPr/>
            </p:nvSpPr>
            <p:spPr bwMode="auto">
              <a:xfrm rot="-5400000">
                <a:off x="1700" y="2569"/>
                <a:ext cx="363" cy="90"/>
              </a:xfrm>
              <a:custGeom>
                <a:avLst/>
                <a:gdLst>
                  <a:gd name="T0" fmla="*/ 0 w 771"/>
                  <a:gd name="T1" fmla="*/ 2 h 196"/>
                  <a:gd name="T2" fmla="*/ 8 w 771"/>
                  <a:gd name="T3" fmla="*/ 0 h 196"/>
                  <a:gd name="T4" fmla="*/ 18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56"/>
              <p:cNvSpPr>
                <a:spLocks/>
              </p:cNvSpPr>
              <p:nvPr/>
            </p:nvSpPr>
            <p:spPr bwMode="auto">
              <a:xfrm rot="5400000" flipH="1">
                <a:off x="4082" y="2636"/>
                <a:ext cx="317" cy="91"/>
              </a:xfrm>
              <a:custGeom>
                <a:avLst/>
                <a:gdLst>
                  <a:gd name="T0" fmla="*/ 0 w 771"/>
                  <a:gd name="T1" fmla="*/ 2 h 196"/>
                  <a:gd name="T2" fmla="*/ 4 w 771"/>
                  <a:gd name="T3" fmla="*/ 0 h 196"/>
                  <a:gd name="T4" fmla="*/ 9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57"/>
              <p:cNvSpPr>
                <a:spLocks/>
              </p:cNvSpPr>
              <p:nvPr/>
            </p:nvSpPr>
            <p:spPr bwMode="auto">
              <a:xfrm rot="-5400000">
                <a:off x="3924" y="2613"/>
                <a:ext cx="272" cy="91"/>
              </a:xfrm>
              <a:custGeom>
                <a:avLst/>
                <a:gdLst>
                  <a:gd name="T0" fmla="*/ 0 w 771"/>
                  <a:gd name="T1" fmla="*/ 2 h 196"/>
                  <a:gd name="T2" fmla="*/ 2 w 771"/>
                  <a:gd name="T3" fmla="*/ 0 h 196"/>
                  <a:gd name="T4" fmla="*/ 4 w 771"/>
                  <a:gd name="T5" fmla="*/ 4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58"/>
              <p:cNvSpPr>
                <a:spLocks/>
              </p:cNvSpPr>
              <p:nvPr/>
            </p:nvSpPr>
            <p:spPr bwMode="auto">
              <a:xfrm rot="-5400000" flipH="1" flipV="1">
                <a:off x="2880" y="2704"/>
                <a:ext cx="1225" cy="227"/>
              </a:xfrm>
              <a:custGeom>
                <a:avLst/>
                <a:gdLst>
                  <a:gd name="T0" fmla="*/ 0 w 771"/>
                  <a:gd name="T1" fmla="*/ 220 h 196"/>
                  <a:gd name="T2" fmla="*/ 3678 w 771"/>
                  <a:gd name="T3" fmla="*/ 31 h 196"/>
                  <a:gd name="T4" fmla="*/ 7806 w 771"/>
                  <a:gd name="T5" fmla="*/ 409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59"/>
              <p:cNvSpPr>
                <a:spLocks/>
              </p:cNvSpPr>
              <p:nvPr/>
            </p:nvSpPr>
            <p:spPr bwMode="auto">
              <a:xfrm>
                <a:off x="2381" y="3294"/>
                <a:ext cx="726" cy="317"/>
              </a:xfrm>
              <a:custGeom>
                <a:avLst/>
                <a:gdLst>
                  <a:gd name="T0" fmla="*/ 0 w 726"/>
                  <a:gd name="T1" fmla="*/ 0 h 317"/>
                  <a:gd name="T2" fmla="*/ 318 w 726"/>
                  <a:gd name="T3" fmla="*/ 272 h 317"/>
                  <a:gd name="T4" fmla="*/ 726 w 726"/>
                  <a:gd name="T5" fmla="*/ 272 h 317"/>
                  <a:gd name="T6" fmla="*/ 0 60000 65536"/>
                  <a:gd name="T7" fmla="*/ 0 60000 65536"/>
                  <a:gd name="T8" fmla="*/ 0 60000 65536"/>
                  <a:gd name="T9" fmla="*/ 0 w 726"/>
                  <a:gd name="T10" fmla="*/ 0 h 317"/>
                  <a:gd name="T11" fmla="*/ 726 w 72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6" h="317">
                    <a:moveTo>
                      <a:pt x="0" y="0"/>
                    </a:moveTo>
                    <a:cubicBezTo>
                      <a:pt x="98" y="113"/>
                      <a:pt x="197" y="227"/>
                      <a:pt x="318" y="272"/>
                    </a:cubicBezTo>
                    <a:cubicBezTo>
                      <a:pt x="439" y="317"/>
                      <a:pt x="582" y="294"/>
                      <a:pt x="726" y="27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60"/>
              <p:cNvSpPr>
                <a:spLocks/>
              </p:cNvSpPr>
              <p:nvPr/>
            </p:nvSpPr>
            <p:spPr bwMode="auto">
              <a:xfrm flipH="1" flipV="1">
                <a:off x="3288" y="3294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61"/>
              <p:cNvSpPr>
                <a:spLocks/>
              </p:cNvSpPr>
              <p:nvPr/>
            </p:nvSpPr>
            <p:spPr bwMode="auto">
              <a:xfrm flipH="1" flipV="1">
                <a:off x="2426" y="3249"/>
                <a:ext cx="363" cy="45"/>
              </a:xfrm>
              <a:custGeom>
                <a:avLst/>
                <a:gdLst>
                  <a:gd name="T0" fmla="*/ 0 w 771"/>
                  <a:gd name="T1" fmla="*/ 0 h 196"/>
                  <a:gd name="T2" fmla="*/ 8 w 771"/>
                  <a:gd name="T3" fmla="*/ 0 h 196"/>
                  <a:gd name="T4" fmla="*/ 18 w 771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771"/>
                  <a:gd name="T10" fmla="*/ 0 h 196"/>
                  <a:gd name="T11" fmla="*/ 771 w 771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1" h="196">
                    <a:moveTo>
                      <a:pt x="0" y="106"/>
                    </a:moveTo>
                    <a:cubicBezTo>
                      <a:pt x="117" y="53"/>
                      <a:pt x="235" y="0"/>
                      <a:pt x="363" y="15"/>
                    </a:cubicBezTo>
                    <a:cubicBezTo>
                      <a:pt x="491" y="30"/>
                      <a:pt x="631" y="113"/>
                      <a:pt x="771" y="196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Freeform 362"/>
            <p:cNvSpPr>
              <a:spLocks/>
            </p:cNvSpPr>
            <p:nvPr/>
          </p:nvSpPr>
          <p:spPr bwMode="auto">
            <a:xfrm rot="-5400000" flipH="1" flipV="1">
              <a:off x="15395408" y="4326405"/>
              <a:ext cx="1147718" cy="562694"/>
            </a:xfrm>
            <a:custGeom>
              <a:avLst/>
              <a:gdLst>
                <a:gd name="T0" fmla="*/ 0 w 771"/>
                <a:gd name="T1" fmla="*/ 2147483647 h 196"/>
                <a:gd name="T2" fmla="*/ 2147483647 w 771"/>
                <a:gd name="T3" fmla="*/ 2147483647 h 196"/>
                <a:gd name="T4" fmla="*/ 2147483647 w 77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45" name="Object 363"/>
            <p:cNvGraphicFramePr>
              <a:graphicFrameLocks noChangeAspect="1"/>
            </p:cNvGraphicFramePr>
            <p:nvPr/>
          </p:nvGraphicFramePr>
          <p:xfrm>
            <a:off x="12675630" y="1735645"/>
            <a:ext cx="1714341" cy="76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603" name="Equation" r:id="rId4" imgW="317160" imgH="190440" progId="Equation.3">
                    <p:embed/>
                  </p:oleObj>
                </mc:Choice>
                <mc:Fallback>
                  <p:oleObj name="Equation" r:id="rId4" imgW="3171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75630" y="1735645"/>
                          <a:ext cx="1714341" cy="76795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137747" y="1857977"/>
            <a:ext cx="14125983" cy="974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population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multiple populations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Application to visual cortex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 visual processing, week 8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Application to decision making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  week9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Understanding the fluctuations,</a:t>
            </a:r>
          </a:p>
          <a:p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smtClean="0">
                <a:sym typeface="Wingdings" panose="05000000000000000000" pitchFamily="2" charset="2"/>
              </a:rPr>
              <a:t> noise and the neural code, week 10-12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32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35297" y="1359549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Cortical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Populations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en-US" sz="5400" b="1" dirty="0">
                <a:latin typeface="Arial Narrow" pitchFamily="34" charset="0"/>
                <a:cs typeface="ＭＳ Ｐゴシック" charset="0"/>
              </a:rPr>
              <a:t> </a:t>
            </a:r>
            <a:r>
              <a:rPr lang="en-US" sz="5400" b="1" dirty="0" smtClean="0">
                <a:latin typeface="Arial Narrow" pitchFamily="34" charset="0"/>
                <a:cs typeface="ＭＳ Ｐゴシック" charset="0"/>
              </a:rPr>
              <a:t>      </a:t>
            </a:r>
            <a:r>
              <a:rPr lang="en-US" sz="5400" dirty="0" smtClean="0">
                <a:latin typeface="Arial Narrow" pitchFamily="34" charset="0"/>
                <a:cs typeface="ＭＳ Ｐゴシック" charset="0"/>
              </a:rPr>
              <a:t>- population activity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columns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receptive</a:t>
            </a:r>
            <a:r>
              <a:rPr lang="fr-CH" sz="4800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fields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Connectivity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cortical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model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schemes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Mean-field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argument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asynchronous</a:t>
            </a:r>
            <a:r>
              <a:rPr lang="fr-CH" sz="4400" dirty="0" smtClean="0">
                <a:latin typeface="Arial Narrow" pitchFamily="34" charset="0"/>
              </a:rPr>
              <a:t> state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>
                <a:latin typeface="Arial Narrow" pitchFamily="34" charset="0"/>
                <a:cs typeface="ＭＳ Ｐゴシック" charset="0"/>
              </a:rPr>
              <a:t>7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Random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Networks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Changing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network size</a:t>
            </a:r>
            <a:endParaRPr kumimoji="0" lang="fr-CH" sz="4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dirty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kumimoji="0" lang="fr-CH" sz="4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Balanced</a:t>
            </a:r>
            <a:r>
              <a:rPr kumimoji="0" lang="fr-CH" sz="4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state</a:t>
            </a:r>
            <a:endParaRPr kumimoji="0" lang="fr-CH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  <a:r>
              <a:rPr lang="en-US" sz="5400" b="1" dirty="0" smtClean="0">
                <a:latin typeface="Arial Narrow" pitchFamily="34" charset="0"/>
                <a:cs typeface="Arial Narrow" charset="0"/>
              </a:rPr>
              <a:t>Biological Modeling of Neural Networks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Arial Narrow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651715" y="3387075"/>
            <a:ext cx="10817385" cy="31547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</a:rPr>
              <a:t>The END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157" y="7751442"/>
            <a:ext cx="7853368" cy="32624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7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pPr marL="685800" indent="-685800">
              <a:buFontTx/>
              <a:buChar char="-"/>
            </a:pPr>
            <a:r>
              <a:rPr lang="en-US" sz="5400" dirty="0" smtClean="0"/>
              <a:t>Ch. 12.1 – 12.4.3</a:t>
            </a:r>
          </a:p>
          <a:p>
            <a:r>
              <a:rPr lang="en-US" sz="4400" smtClean="0"/>
              <a:t>     (</a:t>
            </a:r>
            <a:r>
              <a:rPr lang="en-US" sz="4400" dirty="0" smtClean="0"/>
              <a:t>except Section 12.3.7)</a:t>
            </a:r>
          </a:p>
        </p:txBody>
      </p:sp>
      <p:pic>
        <p:nvPicPr>
          <p:cNvPr id="1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197" y="7840192"/>
            <a:ext cx="2678166" cy="38133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0562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93867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15293" y="3486947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2592184" y="286526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582796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-3025797" y="1078388"/>
            <a:ext cx="19212623" cy="25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84" y="7475831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80783" y="7496129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444249" y="5025677"/>
            <a:ext cx="2121795" cy="277083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444251" y="4308354"/>
            <a:ext cx="171042" cy="336157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10985" y="9619790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8" name="Group 107"/>
          <p:cNvGrpSpPr/>
          <p:nvPr/>
        </p:nvGrpSpPr>
        <p:grpSpPr>
          <a:xfrm rot="840000">
            <a:off x="4716436" y="7926139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2698370" y="327596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2698370" y="379638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2698370" y="4362297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2916806" y="4046436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2232244" y="3002226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2562014" y="3500558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7.1:  Scales of neuronal processes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47249" y="10963514"/>
            <a:ext cx="3760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Image:</a:t>
            </a:r>
            <a:r>
              <a:rPr lang="en-US" sz="2800" i="1" dirty="0"/>
              <a:t> </a:t>
            </a:r>
            <a:r>
              <a:rPr lang="en-US" sz="2800" i="1" dirty="0" smtClean="0"/>
              <a:t>Gerstner et al.,</a:t>
            </a:r>
          </a:p>
          <a:p>
            <a:r>
              <a:rPr lang="en-US" sz="2800" i="1" dirty="0" smtClean="0"/>
              <a:t> Science (2012),</a:t>
            </a:r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82537" y="130147"/>
            <a:ext cx="7161559" cy="118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24450" y="1485312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241" y="7451768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6602775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8179198" y="10590052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7964903" y="5678905"/>
            <a:ext cx="1612231" cy="259882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7964901" y="5245769"/>
            <a:ext cx="457203" cy="303195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dirty="0"/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7962068" y="3897651"/>
            <a:ext cx="2169187" cy="1946621"/>
            <a:chOff x="4611" y="3499"/>
            <a:chExt cx="715" cy="692"/>
          </a:xfrm>
        </p:grpSpPr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V="1">
            <a:off x="10924268" y="4719057"/>
            <a:ext cx="3898637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822905" y="2058703"/>
            <a:ext cx="600036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activity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5448548" y="4103003"/>
            <a:ext cx="136287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A(t)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-900000">
            <a:off x="3544632" y="6212524"/>
            <a:ext cx="929773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 there such populations?</a:t>
            </a:r>
            <a:endParaRPr lang="en-US" dirty="0"/>
          </a:p>
        </p:txBody>
      </p:sp>
      <p:sp>
        <p:nvSpPr>
          <p:cNvPr id="52" name="Title 3"/>
          <p:cNvSpPr txBox="1">
            <a:spLocks/>
          </p:cNvSpPr>
          <p:nvPr/>
        </p:nvSpPr>
        <p:spPr>
          <a:xfrm>
            <a:off x="0" y="0"/>
            <a:ext cx="21122640" cy="1113357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    7.1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Population activity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192504" y="1419731"/>
            <a:ext cx="21101037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1579" y="1419731"/>
            <a:ext cx="16843072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population activity</a:t>
            </a:r>
          </a:p>
          <a:p>
            <a:r>
              <a:rPr lang="en-US" sz="5400" dirty="0" smtClean="0"/>
              <a:t>[ ] Is a firing rate</a:t>
            </a:r>
          </a:p>
          <a:p>
            <a:r>
              <a:rPr lang="en-US" sz="5400" dirty="0" smtClean="0"/>
              <a:t>[ ] Is a fast variable on the time scale of milliseconds</a:t>
            </a:r>
          </a:p>
          <a:p>
            <a:r>
              <a:rPr lang="en-US" sz="5400" dirty="0" smtClean="0"/>
              <a:t>[ ] Is proportional to the number of spikes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    counted across a population in a short time window</a:t>
            </a:r>
          </a:p>
          <a:p>
            <a:r>
              <a:rPr lang="en-US" sz="5400" dirty="0" smtClean="0"/>
              <a:t>[ ] </a:t>
            </a:r>
            <a:r>
              <a:rPr lang="en-US" sz="5400" dirty="0"/>
              <a:t>Is </a:t>
            </a:r>
            <a:r>
              <a:rPr lang="en-US" sz="5400" dirty="0" smtClean="0"/>
              <a:t>defined as </a:t>
            </a:r>
            <a:r>
              <a:rPr lang="en-US" sz="5400" dirty="0"/>
              <a:t>the number of spikes</a:t>
            </a:r>
          </a:p>
          <a:p>
            <a:r>
              <a:rPr lang="en-US" sz="5400" dirty="0"/>
              <a:t>     counted across a population in a short time </a:t>
            </a:r>
            <a:r>
              <a:rPr lang="en-US" sz="5400" dirty="0" smtClean="0"/>
              <a:t>window</a:t>
            </a:r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20861626" cy="1057704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      Week 7 – Quiz 1, now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30629" y="1014809"/>
            <a:ext cx="21738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72611</TotalTime>
  <Words>2593</Words>
  <Application>Microsoft Office PowerPoint</Application>
  <PresentationFormat>Custom</PresentationFormat>
  <Paragraphs>611</Paragraphs>
  <Slides>61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ＭＳ Ｐゴシック</vt:lpstr>
      <vt:lpstr>Arial</vt:lpstr>
      <vt:lpstr>Arial Narrow</vt:lpstr>
      <vt:lpstr>Calibri</vt:lpstr>
      <vt:lpstr>HelveticaNeueLT Pro 55 Roman</vt:lpstr>
      <vt:lpstr>Impact</vt:lpstr>
      <vt:lpstr>Times New Roman</vt:lpstr>
      <vt:lpstr>Verdana</vt:lpstr>
      <vt:lpstr>Wingdings</vt:lpstr>
      <vt:lpstr>Thème Office</vt:lpstr>
      <vt:lpstr>Equation</vt:lpstr>
      <vt:lpstr>Acrobat Document</vt:lpstr>
      <vt:lpstr>Week 7: Neuronal Populations  </vt:lpstr>
      <vt:lpstr>Biological Modeling of Neural Networks – Review from week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7: Neuronal Populations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7: Neuronal Populations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7: Neuronal Populations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7: Neuronal Populations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Wulfram Gerstner</dc:creator>
  <cp:lastModifiedBy>Wulfram Gerstner</cp:lastModifiedBy>
  <cp:revision>1295</cp:revision>
  <cp:lastPrinted>2013-05-07T08:05:56Z</cp:lastPrinted>
  <dcterms:created xsi:type="dcterms:W3CDTF">2011-05-09T14:50:50Z</dcterms:created>
  <dcterms:modified xsi:type="dcterms:W3CDTF">2019-04-08T10:49:12Z</dcterms:modified>
</cp:coreProperties>
</file>