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411" r:id="rId2"/>
    <p:sldId id="505" r:id="rId3"/>
    <p:sldId id="497" r:id="rId4"/>
    <p:sldId id="503" r:id="rId5"/>
    <p:sldId id="502" r:id="rId6"/>
    <p:sldId id="504" r:id="rId7"/>
    <p:sldId id="490" r:id="rId8"/>
    <p:sldId id="500" r:id="rId9"/>
    <p:sldId id="612" r:id="rId10"/>
    <p:sldId id="605" r:id="rId11"/>
    <p:sldId id="509" r:id="rId12"/>
    <p:sldId id="510" r:id="rId13"/>
    <p:sldId id="511" r:id="rId14"/>
    <p:sldId id="512" r:id="rId15"/>
    <p:sldId id="513" r:id="rId16"/>
    <p:sldId id="514" r:id="rId17"/>
    <p:sldId id="515" r:id="rId18"/>
    <p:sldId id="516" r:id="rId19"/>
    <p:sldId id="517" r:id="rId20"/>
    <p:sldId id="518" r:id="rId21"/>
    <p:sldId id="519" r:id="rId22"/>
    <p:sldId id="520" r:id="rId23"/>
    <p:sldId id="613" r:id="rId24"/>
    <p:sldId id="606" r:id="rId25"/>
    <p:sldId id="576" r:id="rId26"/>
    <p:sldId id="610" r:id="rId27"/>
    <p:sldId id="578" r:id="rId28"/>
    <p:sldId id="582" r:id="rId29"/>
    <p:sldId id="604" r:id="rId30"/>
    <p:sldId id="579" r:id="rId31"/>
    <p:sldId id="583" r:id="rId32"/>
    <p:sldId id="614" r:id="rId33"/>
    <p:sldId id="607" r:id="rId34"/>
    <p:sldId id="523" r:id="rId35"/>
    <p:sldId id="524" r:id="rId36"/>
    <p:sldId id="525" r:id="rId37"/>
    <p:sldId id="526" r:id="rId38"/>
    <p:sldId id="527" r:id="rId39"/>
    <p:sldId id="529" r:id="rId40"/>
    <p:sldId id="530" r:id="rId41"/>
    <p:sldId id="531" r:id="rId42"/>
    <p:sldId id="532" r:id="rId43"/>
    <p:sldId id="533" r:id="rId44"/>
    <p:sldId id="603" r:id="rId45"/>
    <p:sldId id="534" r:id="rId46"/>
    <p:sldId id="586" r:id="rId47"/>
    <p:sldId id="602" r:id="rId48"/>
    <p:sldId id="535" r:id="rId49"/>
    <p:sldId id="615" r:id="rId50"/>
    <p:sldId id="608" r:id="rId51"/>
    <p:sldId id="548" r:id="rId52"/>
    <p:sldId id="549" r:id="rId53"/>
    <p:sldId id="550" r:id="rId54"/>
    <p:sldId id="551" r:id="rId55"/>
    <p:sldId id="611" r:id="rId56"/>
    <p:sldId id="554" r:id="rId57"/>
    <p:sldId id="567" r:id="rId58"/>
    <p:sldId id="556" r:id="rId59"/>
    <p:sldId id="609" r:id="rId60"/>
    <p:sldId id="597" r:id="rId61"/>
    <p:sldId id="616" r:id="rId62"/>
    <p:sldId id="575" r:id="rId63"/>
  </p:sldIdLst>
  <p:sldSz cx="21607463" cy="12152313"/>
  <p:notesSz cx="6858000" cy="9144000"/>
  <p:defaultTextStyle>
    <a:defPPr>
      <a:defRPr lang="fr-FR"/>
    </a:defPPr>
    <a:lvl1pPr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1pPr>
    <a:lvl2pPr marL="1079500" indent="-622300"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2pPr>
    <a:lvl3pPr marL="2159000" indent="-1244600"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3pPr>
    <a:lvl4pPr marL="3240088" indent="-1868488"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4pPr>
    <a:lvl5pPr marL="4319588" indent="-2490788" algn="l" defTabSz="1079500" rtl="0" fontAlgn="base">
      <a:spcBef>
        <a:spcPct val="0"/>
      </a:spcBef>
      <a:spcAft>
        <a:spcPct val="0"/>
      </a:spcAft>
      <a:defRPr sz="5700" kern="1200">
        <a:solidFill>
          <a:schemeClr val="tx1"/>
        </a:solidFill>
        <a:latin typeface="Arial" charset="0"/>
        <a:ea typeface="ＭＳ Ｐゴシック" pitchFamily="34" charset="-128"/>
        <a:cs typeface="+mn-cs"/>
      </a:defRPr>
    </a:lvl5pPr>
    <a:lvl6pPr marL="2286000" algn="l" defTabSz="914400" rtl="0" eaLnBrk="1" latinLnBrk="0" hangingPunct="1">
      <a:defRPr sz="5700" kern="1200">
        <a:solidFill>
          <a:schemeClr val="tx1"/>
        </a:solidFill>
        <a:latin typeface="Arial" charset="0"/>
        <a:ea typeface="ＭＳ Ｐゴシック" pitchFamily="34" charset="-128"/>
        <a:cs typeface="+mn-cs"/>
      </a:defRPr>
    </a:lvl6pPr>
    <a:lvl7pPr marL="2743200" algn="l" defTabSz="914400" rtl="0" eaLnBrk="1" latinLnBrk="0" hangingPunct="1">
      <a:defRPr sz="5700" kern="1200">
        <a:solidFill>
          <a:schemeClr val="tx1"/>
        </a:solidFill>
        <a:latin typeface="Arial" charset="0"/>
        <a:ea typeface="ＭＳ Ｐゴシック" pitchFamily="34" charset="-128"/>
        <a:cs typeface="+mn-cs"/>
      </a:defRPr>
    </a:lvl7pPr>
    <a:lvl8pPr marL="3200400" algn="l" defTabSz="914400" rtl="0" eaLnBrk="1" latinLnBrk="0" hangingPunct="1">
      <a:defRPr sz="5700" kern="1200">
        <a:solidFill>
          <a:schemeClr val="tx1"/>
        </a:solidFill>
        <a:latin typeface="Arial" charset="0"/>
        <a:ea typeface="ＭＳ Ｐゴシック" pitchFamily="34" charset="-128"/>
        <a:cs typeface="+mn-cs"/>
      </a:defRPr>
    </a:lvl8pPr>
    <a:lvl9pPr marL="3657600" algn="l" defTabSz="914400" rtl="0" eaLnBrk="1" latinLnBrk="0" hangingPunct="1">
      <a:defRPr sz="57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3828">
          <p15:clr>
            <a:srgbClr val="A4A3A4"/>
          </p15:clr>
        </p15:guide>
        <p15:guide id="2" pos="680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FF"/>
    <a:srgbClr val="87D4F7"/>
    <a:srgbClr val="3550FE"/>
    <a:srgbClr val="C30000"/>
    <a:srgbClr val="29ABE2"/>
    <a:srgbClr val="0049FF"/>
    <a:srgbClr val="E346FF"/>
    <a:srgbClr val="AE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653" autoAdjust="0"/>
    <p:restoredTop sz="84141" autoAdjust="0"/>
  </p:normalViewPr>
  <p:slideViewPr>
    <p:cSldViewPr snapToGrid="0" snapToObjects="1">
      <p:cViewPr varScale="1">
        <p:scale>
          <a:sx n="61" d="100"/>
          <a:sy n="61" d="100"/>
        </p:scale>
        <p:origin x="1042" y="58"/>
      </p:cViewPr>
      <p:guideLst>
        <p:guide orient="horz" pos="3828"/>
        <p:guide pos="68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382"/>
    </p:cViewPr>
  </p:sorterViewPr>
  <p:notesViewPr>
    <p:cSldViewPr snapToGrid="0" snapToObjects="1">
      <p:cViewPr varScale="1">
        <p:scale>
          <a:sx n="117" d="100"/>
          <a:sy n="117" d="100"/>
        </p:scale>
        <p:origin x="-454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2.wmf"/><Relationship Id="rId1" Type="http://schemas.openxmlformats.org/officeDocument/2006/relationships/image" Target="../media/image48.wmf"/><Relationship Id="rId4"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20.wmf"/><Relationship Id="rId4"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52.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20.wmf"/><Relationship Id="rId5" Type="http://schemas.openxmlformats.org/officeDocument/2006/relationships/image" Target="../media/image34.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3.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80272"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cs typeface="Arial" pitchFamily="34" charset="0"/>
              </a:defRPr>
            </a:lvl1pPr>
          </a:lstStyle>
          <a:p>
            <a:pPr>
              <a:defRPr/>
            </a:pPr>
            <a:fld id="{05ED38CE-B7FF-41BF-9500-CEA2940B906C}" type="datetimeFigureOut">
              <a:rPr lang="fr-FR"/>
              <a:pPr>
                <a:defRPr/>
              </a:pPr>
              <a:t>30/04/2019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080272"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cs typeface="Arial" pitchFamily="34" charset="0"/>
              </a:defRPr>
            </a:lvl1pPr>
          </a:lstStyle>
          <a:p>
            <a:pPr>
              <a:defRPr/>
            </a:pPr>
            <a:fld id="{6963DFED-6B98-4188-846F-160B8DB02AAE}" type="slidenum">
              <a:rPr lang="fr-FR"/>
              <a:pPr>
                <a:defRPr/>
              </a:pPr>
              <a:t>‹#›</a:t>
            </a:fld>
            <a:endParaRPr lang="fr-FR"/>
          </a:p>
        </p:txBody>
      </p:sp>
    </p:spTree>
    <p:extLst>
      <p:ext uri="{BB962C8B-B14F-4D97-AF65-F5344CB8AC3E}">
        <p14:creationId xmlns:p14="http://schemas.microsoft.com/office/powerpoint/2010/main" val="3326340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80272"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cs typeface="Arial" pitchFamily="34" charset="0"/>
              </a:defRPr>
            </a:lvl1pPr>
          </a:lstStyle>
          <a:p>
            <a:pPr>
              <a:defRPr/>
            </a:pPr>
            <a:fld id="{93CAAF0B-5226-4044-84AE-4C4A53D6F843}" type="datetimeFigureOut">
              <a:rPr lang="fr-FR"/>
              <a:pPr>
                <a:defRPr/>
              </a:pPr>
              <a:t>30/04/2019</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CH" noProof="0" smtClean="0"/>
              <a:t>Cliquez pour modifier les styles du texte du masque</a:t>
            </a:r>
          </a:p>
          <a:p>
            <a:pPr lvl="1"/>
            <a:r>
              <a:rPr lang="fr-CH" noProof="0" smtClean="0"/>
              <a:t>Deuxième niveau</a:t>
            </a:r>
          </a:p>
          <a:p>
            <a:pPr lvl="2"/>
            <a:r>
              <a:rPr lang="fr-CH" noProof="0" smtClean="0"/>
              <a:t>Troisième niveau</a:t>
            </a:r>
          </a:p>
          <a:p>
            <a:pPr lvl="3"/>
            <a:r>
              <a:rPr lang="fr-CH" noProof="0" smtClean="0"/>
              <a:t>Quatrième niveau</a:t>
            </a:r>
          </a:p>
          <a:p>
            <a:pPr lvl="4"/>
            <a:r>
              <a:rPr lang="fr-CH" noProof="0" smtClean="0"/>
              <a:t>Cinquième niveau</a:t>
            </a:r>
            <a:endParaRPr lang="fr-FR"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80272"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cs typeface="Arial" pitchFamily="34" charset="0"/>
              </a:defRPr>
            </a:lvl1pPr>
          </a:lstStyle>
          <a:p>
            <a:pPr>
              <a:defRPr/>
            </a:pPr>
            <a:fld id="{2A590E4C-ABD9-406D-9257-D1132C217B21}" type="slidenum">
              <a:rPr lang="fr-FR"/>
              <a:pPr>
                <a:defRPr/>
              </a:pPr>
              <a:t>‹#›</a:t>
            </a:fld>
            <a:endParaRPr lang="fr-FR"/>
          </a:p>
        </p:txBody>
      </p:sp>
    </p:spTree>
    <p:extLst>
      <p:ext uri="{BB962C8B-B14F-4D97-AF65-F5344CB8AC3E}">
        <p14:creationId xmlns:p14="http://schemas.microsoft.com/office/powerpoint/2010/main" val="959502172"/>
      </p:ext>
    </p:extLst>
  </p:cSld>
  <p:clrMap bg1="lt1" tx1="dk1" bg2="lt2" tx2="dk2" accent1="accent1" accent2="accent2" accent3="accent3" accent4="accent4" accent5="accent5" accent6="accent6" hlink="hlink" folHlink="folHlink"/>
  <p:notesStyle>
    <a:lvl1pPr algn="l" defTabSz="1079500" rtl="0" eaLnBrk="0" fontAlgn="base" hangingPunct="0">
      <a:spcBef>
        <a:spcPct val="30000"/>
      </a:spcBef>
      <a:spcAft>
        <a:spcPct val="0"/>
      </a:spcAft>
      <a:defRPr sz="2800" kern="1200">
        <a:solidFill>
          <a:schemeClr val="tx1"/>
        </a:solidFill>
        <a:latin typeface="+mn-lt"/>
        <a:ea typeface="ＭＳ Ｐゴシック" charset="0"/>
        <a:cs typeface="ＭＳ Ｐゴシック" charset="0"/>
      </a:defRPr>
    </a:lvl1pPr>
    <a:lvl2pPr marL="1079500" algn="l" defTabSz="1079500" rtl="0" eaLnBrk="0" fontAlgn="base" hangingPunct="0">
      <a:spcBef>
        <a:spcPct val="30000"/>
      </a:spcBef>
      <a:spcAft>
        <a:spcPct val="0"/>
      </a:spcAft>
      <a:defRPr sz="2800" kern="1200">
        <a:solidFill>
          <a:schemeClr val="tx1"/>
        </a:solidFill>
        <a:latin typeface="+mn-lt"/>
        <a:ea typeface="ＭＳ Ｐゴシック" charset="0"/>
        <a:cs typeface="+mn-cs"/>
      </a:defRPr>
    </a:lvl2pPr>
    <a:lvl3pPr marL="2159000" algn="l" defTabSz="1079500" rtl="0" eaLnBrk="0" fontAlgn="base" hangingPunct="0">
      <a:spcBef>
        <a:spcPct val="30000"/>
      </a:spcBef>
      <a:spcAft>
        <a:spcPct val="0"/>
      </a:spcAft>
      <a:defRPr sz="2800" kern="1200">
        <a:solidFill>
          <a:schemeClr val="tx1"/>
        </a:solidFill>
        <a:latin typeface="+mn-lt"/>
        <a:ea typeface="ＭＳ Ｐゴシック" charset="0"/>
        <a:cs typeface="+mn-cs"/>
      </a:defRPr>
    </a:lvl3pPr>
    <a:lvl4pPr marL="3240088" algn="l" defTabSz="1079500" rtl="0" eaLnBrk="0" fontAlgn="base" hangingPunct="0">
      <a:spcBef>
        <a:spcPct val="30000"/>
      </a:spcBef>
      <a:spcAft>
        <a:spcPct val="0"/>
      </a:spcAft>
      <a:defRPr sz="2800" kern="1200">
        <a:solidFill>
          <a:schemeClr val="tx1"/>
        </a:solidFill>
        <a:latin typeface="+mn-lt"/>
        <a:ea typeface="ＭＳ Ｐゴシック" charset="0"/>
        <a:cs typeface="+mn-cs"/>
      </a:defRPr>
    </a:lvl4pPr>
    <a:lvl5pPr marL="4319588" algn="l" defTabSz="1079500" rtl="0" eaLnBrk="0" fontAlgn="base" hangingPunct="0">
      <a:spcBef>
        <a:spcPct val="30000"/>
      </a:spcBef>
      <a:spcAft>
        <a:spcPct val="0"/>
      </a:spcAft>
      <a:defRPr sz="2800" kern="1200">
        <a:solidFill>
          <a:schemeClr val="tx1"/>
        </a:solidFill>
        <a:latin typeface="+mn-lt"/>
        <a:ea typeface="ＭＳ Ｐゴシック" charset="0"/>
        <a:cs typeface="+mn-cs"/>
      </a:defRPr>
    </a:lvl5pPr>
    <a:lvl6pPr marL="5401361" algn="l" defTabSz="1080272" rtl="0" eaLnBrk="1" latinLnBrk="0" hangingPunct="1">
      <a:defRPr sz="2800" kern="1200">
        <a:solidFill>
          <a:schemeClr val="tx1"/>
        </a:solidFill>
        <a:latin typeface="+mn-lt"/>
        <a:ea typeface="+mn-ea"/>
        <a:cs typeface="+mn-cs"/>
      </a:defRPr>
    </a:lvl6pPr>
    <a:lvl7pPr marL="6481633" algn="l" defTabSz="1080272" rtl="0" eaLnBrk="1" latinLnBrk="0" hangingPunct="1">
      <a:defRPr sz="2800" kern="1200">
        <a:solidFill>
          <a:schemeClr val="tx1"/>
        </a:solidFill>
        <a:latin typeface="+mn-lt"/>
        <a:ea typeface="+mn-ea"/>
        <a:cs typeface="+mn-cs"/>
      </a:defRPr>
    </a:lvl7pPr>
    <a:lvl8pPr marL="7561905" algn="l" defTabSz="1080272" rtl="0" eaLnBrk="1" latinLnBrk="0" hangingPunct="1">
      <a:defRPr sz="2800" kern="1200">
        <a:solidFill>
          <a:schemeClr val="tx1"/>
        </a:solidFill>
        <a:latin typeface="+mn-lt"/>
        <a:ea typeface="+mn-ea"/>
        <a:cs typeface="+mn-cs"/>
      </a:defRPr>
    </a:lvl8pPr>
    <a:lvl9pPr marL="8642177" algn="l" defTabSz="1080272" rtl="0" eaLnBrk="1" latinLnBrk="0" hangingPunct="1">
      <a:defRPr sz="2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r>
              <a:rPr lang="fr-FR" dirty="0" smtClean="0">
                <a:ea typeface="ＭＳ Ｐゴシック" pitchFamily="34" charset="-128"/>
              </a:rPr>
              <a:t>First Lecture: 10.1,</a:t>
            </a:r>
            <a:r>
              <a:rPr lang="fr-FR" baseline="0" dirty="0" smtClean="0">
                <a:ea typeface="ＭＳ Ｐゴシック" pitchFamily="34" charset="-128"/>
              </a:rPr>
              <a:t> 10.2, and 10.3 (HOMOGENEOUS Poisson Model). </a:t>
            </a:r>
            <a:r>
              <a:rPr lang="fr-FR" baseline="0" dirty="0" err="1" smtClean="0">
                <a:ea typeface="ＭＳ Ｐゴシック" pitchFamily="34" charset="-128"/>
              </a:rPr>
              <a:t>Dann</a:t>
            </a:r>
            <a:r>
              <a:rPr lang="fr-FR" baseline="0" dirty="0" smtClean="0">
                <a:ea typeface="ＭＳ Ｐゴシック" pitchFamily="34" charset="-128"/>
              </a:rPr>
              <a:t> </a:t>
            </a:r>
            <a:r>
              <a:rPr lang="fr-FR" baseline="0" dirty="0" err="1" smtClean="0">
                <a:ea typeface="ＭＳ Ｐゴシック" pitchFamily="34" charset="-128"/>
              </a:rPr>
              <a:t>um</a:t>
            </a:r>
            <a:r>
              <a:rPr lang="fr-FR" baseline="0" dirty="0" smtClean="0">
                <a:ea typeface="ＭＳ Ｐゴシック" pitchFamily="34" charset="-128"/>
              </a:rPr>
              <a:t> 9:50h vor der Pause, </a:t>
            </a:r>
            <a:r>
              <a:rPr lang="fr-FR" baseline="0" dirty="0" err="1" smtClean="0">
                <a:ea typeface="ＭＳ Ｐゴシック" pitchFamily="34" charset="-128"/>
              </a:rPr>
              <a:t>Exercise</a:t>
            </a:r>
            <a:r>
              <a:rPr lang="fr-FR" baseline="0" dirty="0" smtClean="0">
                <a:ea typeface="ＭＳ Ｐゴシック" pitchFamily="34" charset="-128"/>
              </a:rPr>
              <a:t> 1 (Poisson Model)</a:t>
            </a:r>
          </a:p>
          <a:p>
            <a:r>
              <a:rPr lang="fr-FR" baseline="0" dirty="0" smtClean="0">
                <a:ea typeface="ＭＳ Ｐゴシック" pitchFamily="34" charset="-128"/>
              </a:rPr>
              <a:t>Second Lecture: 10.3 (INHOMOGENEOUS Poisson model, Quiz 1,  and </a:t>
            </a:r>
            <a:r>
              <a:rPr lang="fr-FR" baseline="0" dirty="0" err="1" smtClean="0">
                <a:ea typeface="ＭＳ Ｐゴシック" pitchFamily="34" charset="-128"/>
              </a:rPr>
              <a:t>three</a:t>
            </a:r>
            <a:r>
              <a:rPr lang="fr-FR" baseline="0" dirty="0" smtClean="0">
                <a:ea typeface="ＭＳ Ｐゴシック" pitchFamily="34" charset="-128"/>
              </a:rPr>
              <a:t> </a:t>
            </a:r>
            <a:r>
              <a:rPr lang="fr-FR" baseline="0" dirty="0" err="1" smtClean="0">
                <a:ea typeface="ＭＳ Ｐゴシック" pitchFamily="34" charset="-128"/>
              </a:rPr>
              <a:t>definitions</a:t>
            </a:r>
            <a:r>
              <a:rPr lang="fr-FR" baseline="0" dirty="0" smtClean="0">
                <a:ea typeface="ＭＳ Ｐゴシック" pitchFamily="34" charset="-128"/>
              </a:rPr>
              <a:t> of rate). Quiz 2, five minutes </a:t>
            </a:r>
            <a:r>
              <a:rPr lang="fr-FR" baseline="0" dirty="0" err="1" smtClean="0">
                <a:ea typeface="ＭＳ Ｐゴシック" pitchFamily="34" charset="-128"/>
              </a:rPr>
              <a:t>before</a:t>
            </a:r>
            <a:r>
              <a:rPr lang="fr-FR" baseline="0" dirty="0" smtClean="0">
                <a:ea typeface="ＭＳ Ｐゴシック" pitchFamily="34" charset="-128"/>
              </a:rPr>
              <a:t> the end.</a:t>
            </a:r>
          </a:p>
          <a:p>
            <a:r>
              <a:rPr lang="fr-FR" baseline="0" dirty="0" err="1" smtClean="0">
                <a:ea typeface="ＭＳ Ｐゴシック" pitchFamily="34" charset="-128"/>
              </a:rPr>
              <a:t>Third</a:t>
            </a:r>
            <a:r>
              <a:rPr lang="fr-FR" baseline="0" dirty="0" smtClean="0">
                <a:ea typeface="ＭＳ Ｐゴシック" pitchFamily="34" charset="-128"/>
              </a:rPr>
              <a:t> Lecture: 10.4 </a:t>
            </a:r>
            <a:r>
              <a:rPr lang="fr-FR" baseline="0" dirty="0" err="1" smtClean="0">
                <a:ea typeface="ＭＳ Ｐゴシック" pitchFamily="34" charset="-128"/>
              </a:rPr>
              <a:t>Stochastic</a:t>
            </a:r>
            <a:r>
              <a:rPr lang="fr-FR" baseline="0" dirty="0" smtClean="0">
                <a:ea typeface="ＭＳ Ｐゴシック" pitchFamily="34" charset="-128"/>
              </a:rPr>
              <a:t> </a:t>
            </a:r>
            <a:r>
              <a:rPr lang="fr-FR" baseline="0" dirty="0" err="1" smtClean="0">
                <a:ea typeface="ＭＳ Ｐゴシック" pitchFamily="34" charset="-128"/>
              </a:rPr>
              <a:t>spike</a:t>
            </a:r>
            <a:r>
              <a:rPr lang="fr-FR" baseline="0" dirty="0" smtClean="0">
                <a:ea typeface="ＭＳ Ｐゴシック" pitchFamily="34" charset="-128"/>
              </a:rPr>
              <a:t> </a:t>
            </a:r>
            <a:r>
              <a:rPr lang="fr-FR" baseline="0" dirty="0" err="1" smtClean="0">
                <a:ea typeface="ＭＳ Ｐゴシック" pitchFamily="34" charset="-128"/>
              </a:rPr>
              <a:t>arrival</a:t>
            </a:r>
            <a:r>
              <a:rPr lang="fr-FR" baseline="0" dirty="0" smtClean="0">
                <a:ea typeface="ＭＳ Ｐゴシック" pitchFamily="34" charset="-128"/>
              </a:rPr>
              <a:t>, on the </a:t>
            </a:r>
            <a:r>
              <a:rPr lang="fr-FR" baseline="0" dirty="0" err="1" smtClean="0">
                <a:ea typeface="ＭＳ Ｐゴシック" pitchFamily="34" charset="-128"/>
              </a:rPr>
              <a:t>blackboard</a:t>
            </a:r>
            <a:r>
              <a:rPr lang="fr-FR" baseline="0" dirty="0" smtClean="0">
                <a:ea typeface="ＭＳ Ｐゴシック" pitchFamily="34" charset="-128"/>
              </a:rPr>
              <a:t>, </a:t>
            </a:r>
            <a:r>
              <a:rPr lang="fr-FR" baseline="0" dirty="0" err="1" smtClean="0">
                <a:ea typeface="ＭＳ Ｐゴシック" pitchFamily="34" charset="-128"/>
              </a:rPr>
              <a:t>then</a:t>
            </a:r>
            <a:r>
              <a:rPr lang="fr-FR" baseline="0" dirty="0" smtClean="0">
                <a:ea typeface="ＭＳ Ｐゴシック" pitchFamily="34" charset="-128"/>
              </a:rPr>
              <a:t> </a:t>
            </a:r>
            <a:r>
              <a:rPr lang="fr-FR" baseline="0" dirty="0" err="1" smtClean="0">
                <a:ea typeface="ＭＳ Ｐゴシック" pitchFamily="34" charset="-128"/>
              </a:rPr>
              <a:t>exercise</a:t>
            </a:r>
            <a:r>
              <a:rPr lang="fr-FR" baseline="0" dirty="0" smtClean="0">
                <a:ea typeface="ＭＳ Ｐゴシック" pitchFamily="34" charset="-128"/>
              </a:rPr>
              <a:t> 2.</a:t>
            </a:r>
          </a:p>
          <a:p>
            <a:r>
              <a:rPr lang="fr-FR" baseline="0" dirty="0" smtClean="0">
                <a:ea typeface="ＭＳ Ｐゴシック" pitchFamily="34" charset="-128"/>
              </a:rPr>
              <a:t>2018:  I </a:t>
            </a:r>
            <a:r>
              <a:rPr lang="fr-FR" baseline="0" dirty="0" err="1" smtClean="0">
                <a:ea typeface="ＭＳ Ｐゴシック" pitchFamily="34" charset="-128"/>
              </a:rPr>
              <a:t>did</a:t>
            </a:r>
            <a:r>
              <a:rPr lang="fr-FR" baseline="0" dirty="0" smtClean="0">
                <a:ea typeface="ＭＳ Ｐゴシック" pitchFamily="34" charset="-128"/>
              </a:rPr>
              <a:t> not have time for </a:t>
            </a:r>
            <a:r>
              <a:rPr lang="fr-FR" baseline="0" dirty="0" err="1" smtClean="0">
                <a:ea typeface="ＭＳ Ｐゴシック" pitchFamily="34" charset="-128"/>
              </a:rPr>
              <a:t>exercise</a:t>
            </a:r>
            <a:r>
              <a:rPr lang="fr-FR" baseline="0" dirty="0" smtClean="0">
                <a:ea typeface="ＭＳ Ｐゴシック" pitchFamily="34" charset="-128"/>
              </a:rPr>
              <a:t> 2 as in-class, but I </a:t>
            </a:r>
            <a:r>
              <a:rPr lang="fr-FR" baseline="0" dirty="0" err="1" smtClean="0">
                <a:ea typeface="ＭＳ Ｐゴシック" pitchFamily="34" charset="-128"/>
              </a:rPr>
              <a:t>presented</a:t>
            </a:r>
            <a:r>
              <a:rPr lang="fr-FR" baseline="0" dirty="0" smtClean="0">
                <a:ea typeface="ＭＳ Ｐゴシック" pitchFamily="34" charset="-128"/>
              </a:rPr>
              <a:t> </a:t>
            </a:r>
            <a:r>
              <a:rPr lang="fr-FR" baseline="0" dirty="0" err="1" smtClean="0">
                <a:ea typeface="ＭＳ Ｐゴシック" pitchFamily="34" charset="-128"/>
              </a:rPr>
              <a:t>directly</a:t>
            </a:r>
            <a:r>
              <a:rPr lang="fr-FR" baseline="0" dirty="0" smtClean="0">
                <a:ea typeface="ＭＳ Ｐゴシック" pitchFamily="34" charset="-128"/>
              </a:rPr>
              <a:t> the solution. In class </a:t>
            </a:r>
            <a:r>
              <a:rPr lang="fr-FR" baseline="0" dirty="0" err="1" smtClean="0">
                <a:ea typeface="ＭＳ Ｐゴシック" pitchFamily="34" charset="-128"/>
              </a:rPr>
              <a:t>would</a:t>
            </a:r>
            <a:r>
              <a:rPr lang="fr-FR" baseline="0" dirty="0" smtClean="0">
                <a:ea typeface="ＭＳ Ｐゴシック" pitchFamily="34" charset="-128"/>
              </a:rPr>
              <a:t> have been </a:t>
            </a:r>
            <a:r>
              <a:rPr lang="fr-FR" baseline="0" dirty="0" err="1" smtClean="0">
                <a:ea typeface="ＭＳ Ｐゴシック" pitchFamily="34" charset="-128"/>
              </a:rPr>
              <a:t>better</a:t>
            </a:r>
            <a:r>
              <a:rPr lang="fr-FR" baseline="0" smtClean="0">
                <a:ea typeface="ＭＳ Ｐゴシック" pitchFamily="34" charset="-128"/>
              </a:rPr>
              <a:t>.</a:t>
            </a:r>
            <a:endParaRPr lang="fr-FR" baseline="0" dirty="0" smtClean="0">
              <a:ea typeface="ＭＳ Ｐゴシック" pitchFamily="34" charset="-128"/>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1</a:t>
            </a:fld>
            <a:endParaRPr lang="fr-FR">
              <a:cs typeface="Arial" charset="0"/>
            </a:endParaRPr>
          </a:p>
        </p:txBody>
      </p:sp>
    </p:spTree>
    <p:extLst>
      <p:ext uri="{BB962C8B-B14F-4D97-AF65-F5344CB8AC3E}">
        <p14:creationId xmlns:p14="http://schemas.microsoft.com/office/powerpoint/2010/main" val="3231524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8E957AF-5FF6-48F0-94DE-C2295F718389}" type="slidenum">
              <a:rPr lang="en-US" smtClean="0"/>
              <a:pPr/>
              <a:t>16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8612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43223DD-61DD-434A-B9B2-9B352E099C01}" type="slidenum">
              <a:rPr lang="en-US" smtClean="0"/>
              <a:pPr/>
              <a:t>18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27026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EF21FB6-C708-498C-BE27-63602AF460DF}" type="slidenum">
              <a:rPr lang="en-US" smtClean="0"/>
              <a:pPr/>
              <a:t>19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84924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46BB30B-AB92-482D-88D3-814C574F728D}" type="slidenum">
              <a:rPr lang="en-US" smtClean="0"/>
              <a:pPr/>
              <a:t>20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266495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8E957AF-5FF6-48F0-94DE-C2295F718389}" type="slidenum">
              <a:rPr lang="en-US" smtClean="0"/>
              <a:pPr/>
              <a:t>21</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307085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58B84-CBFD-41CF-8E62-B8DFE72177C8}" type="slidenum">
              <a:rPr lang="fr-FR" smtClean="0"/>
              <a:pPr/>
              <a:t>22</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646626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r>
              <a:rPr lang="fr-FR" dirty="0" smtClean="0">
                <a:ea typeface="ＭＳ Ｐゴシック" pitchFamily="34" charset="-128"/>
              </a:rPr>
              <a:t>First Lecture: 10.1,</a:t>
            </a:r>
            <a:r>
              <a:rPr lang="fr-FR" baseline="0" dirty="0" smtClean="0">
                <a:ea typeface="ＭＳ Ｐゴシック" pitchFamily="34" charset="-128"/>
              </a:rPr>
              <a:t> 10.2, and 10.3 (HOMOGENEOUS Poisson Model). </a:t>
            </a:r>
            <a:r>
              <a:rPr lang="fr-FR" baseline="0" dirty="0" err="1" smtClean="0">
                <a:ea typeface="ＭＳ Ｐゴシック" pitchFamily="34" charset="-128"/>
              </a:rPr>
              <a:t>Dann</a:t>
            </a:r>
            <a:r>
              <a:rPr lang="fr-FR" baseline="0" dirty="0" smtClean="0">
                <a:ea typeface="ＭＳ Ｐゴシック" pitchFamily="34" charset="-128"/>
              </a:rPr>
              <a:t> </a:t>
            </a:r>
            <a:r>
              <a:rPr lang="fr-FR" baseline="0" dirty="0" err="1" smtClean="0">
                <a:ea typeface="ＭＳ Ｐゴシック" pitchFamily="34" charset="-128"/>
              </a:rPr>
              <a:t>um</a:t>
            </a:r>
            <a:r>
              <a:rPr lang="fr-FR" baseline="0" dirty="0" smtClean="0">
                <a:ea typeface="ＭＳ Ｐゴシック" pitchFamily="34" charset="-128"/>
              </a:rPr>
              <a:t> 9:50h vor der Pause, </a:t>
            </a:r>
            <a:r>
              <a:rPr lang="fr-FR" baseline="0" dirty="0" err="1" smtClean="0">
                <a:ea typeface="ＭＳ Ｐゴシック" pitchFamily="34" charset="-128"/>
              </a:rPr>
              <a:t>Exercise</a:t>
            </a:r>
            <a:r>
              <a:rPr lang="fr-FR" baseline="0" dirty="0" smtClean="0">
                <a:ea typeface="ＭＳ Ｐゴシック" pitchFamily="34" charset="-128"/>
              </a:rPr>
              <a:t> 1 (Poisson Model)</a:t>
            </a:r>
          </a:p>
          <a:p>
            <a:r>
              <a:rPr lang="fr-FR" baseline="0" dirty="0" smtClean="0">
                <a:ea typeface="ＭＳ Ｐゴシック" pitchFamily="34" charset="-128"/>
              </a:rPr>
              <a:t>Second Lecture: 10.3 (INHOMOGENEOUS </a:t>
            </a:r>
            <a:r>
              <a:rPr lang="fr-FR" baseline="0" dirty="0" err="1" smtClean="0">
                <a:ea typeface="ＭＳ Ｐゴシック" pitchFamily="34" charset="-128"/>
              </a:rPr>
              <a:t>Poission</a:t>
            </a:r>
            <a:r>
              <a:rPr lang="fr-FR" baseline="0" dirty="0" smtClean="0">
                <a:ea typeface="ＭＳ Ｐゴシック" pitchFamily="34" charset="-128"/>
              </a:rPr>
              <a:t> model, Quiz 1,  and </a:t>
            </a:r>
            <a:r>
              <a:rPr lang="fr-FR" baseline="0" dirty="0" err="1" smtClean="0">
                <a:ea typeface="ＭＳ Ｐゴシック" pitchFamily="34" charset="-128"/>
              </a:rPr>
              <a:t>three</a:t>
            </a:r>
            <a:r>
              <a:rPr lang="fr-FR" baseline="0" dirty="0" smtClean="0">
                <a:ea typeface="ＭＳ Ｐゴシック" pitchFamily="34" charset="-128"/>
              </a:rPr>
              <a:t> </a:t>
            </a:r>
            <a:r>
              <a:rPr lang="fr-FR" baseline="0" dirty="0" err="1" smtClean="0">
                <a:ea typeface="ＭＳ Ｐゴシック" pitchFamily="34" charset="-128"/>
              </a:rPr>
              <a:t>definitions</a:t>
            </a:r>
            <a:r>
              <a:rPr lang="fr-FR" baseline="0" dirty="0" smtClean="0">
                <a:ea typeface="ＭＳ Ｐゴシック" pitchFamily="34" charset="-128"/>
              </a:rPr>
              <a:t> of rate). Quiz 2, five minutes </a:t>
            </a:r>
            <a:r>
              <a:rPr lang="fr-FR" baseline="0" dirty="0" err="1" smtClean="0">
                <a:ea typeface="ＭＳ Ｐゴシック" pitchFamily="34" charset="-128"/>
              </a:rPr>
              <a:t>before</a:t>
            </a:r>
            <a:r>
              <a:rPr lang="fr-FR" baseline="0" dirty="0" smtClean="0">
                <a:ea typeface="ＭＳ Ｐゴシック" pitchFamily="34" charset="-128"/>
              </a:rPr>
              <a:t> the end.</a:t>
            </a:r>
          </a:p>
          <a:p>
            <a:r>
              <a:rPr lang="fr-FR" baseline="0" dirty="0" err="1" smtClean="0">
                <a:ea typeface="ＭＳ Ｐゴシック" pitchFamily="34" charset="-128"/>
              </a:rPr>
              <a:t>Third</a:t>
            </a:r>
            <a:r>
              <a:rPr lang="fr-FR" baseline="0" dirty="0" smtClean="0">
                <a:ea typeface="ＭＳ Ｐゴシック" pitchFamily="34" charset="-128"/>
              </a:rPr>
              <a:t> Lecture: 10.4 </a:t>
            </a:r>
            <a:r>
              <a:rPr lang="fr-FR" baseline="0" dirty="0" err="1" smtClean="0">
                <a:ea typeface="ＭＳ Ｐゴシック" pitchFamily="34" charset="-128"/>
              </a:rPr>
              <a:t>Stochastic</a:t>
            </a:r>
            <a:r>
              <a:rPr lang="fr-FR" baseline="0" dirty="0" smtClean="0">
                <a:ea typeface="ＭＳ Ｐゴシック" pitchFamily="34" charset="-128"/>
              </a:rPr>
              <a:t> </a:t>
            </a:r>
            <a:r>
              <a:rPr lang="fr-FR" baseline="0" dirty="0" err="1" smtClean="0">
                <a:ea typeface="ＭＳ Ｐゴシック" pitchFamily="34" charset="-128"/>
              </a:rPr>
              <a:t>spike</a:t>
            </a:r>
            <a:r>
              <a:rPr lang="fr-FR" baseline="0" dirty="0" smtClean="0">
                <a:ea typeface="ＭＳ Ｐゴシック" pitchFamily="34" charset="-128"/>
              </a:rPr>
              <a:t> </a:t>
            </a:r>
            <a:r>
              <a:rPr lang="fr-FR" baseline="0" dirty="0" err="1" smtClean="0">
                <a:ea typeface="ＭＳ Ｐゴシック" pitchFamily="34" charset="-128"/>
              </a:rPr>
              <a:t>arrival</a:t>
            </a:r>
            <a:r>
              <a:rPr lang="fr-FR" baseline="0" dirty="0" smtClean="0">
                <a:ea typeface="ＭＳ Ｐゴシック" pitchFamily="34" charset="-128"/>
              </a:rPr>
              <a:t>, on the </a:t>
            </a:r>
            <a:r>
              <a:rPr lang="fr-FR" baseline="0" dirty="0" err="1" smtClean="0">
                <a:ea typeface="ＭＳ Ｐゴシック" pitchFamily="34" charset="-128"/>
              </a:rPr>
              <a:t>blackboard</a:t>
            </a:r>
            <a:r>
              <a:rPr lang="fr-FR" baseline="0" dirty="0" smtClean="0">
                <a:ea typeface="ＭＳ Ｐゴシック" pitchFamily="34" charset="-128"/>
              </a:rPr>
              <a:t>, </a:t>
            </a:r>
            <a:r>
              <a:rPr lang="fr-FR" baseline="0" dirty="0" err="1" smtClean="0">
                <a:ea typeface="ＭＳ Ｐゴシック" pitchFamily="34" charset="-128"/>
              </a:rPr>
              <a:t>then</a:t>
            </a:r>
            <a:r>
              <a:rPr lang="fr-FR" baseline="0" dirty="0" smtClean="0">
                <a:ea typeface="ＭＳ Ｐゴシック" pitchFamily="34" charset="-128"/>
              </a:rPr>
              <a:t> </a:t>
            </a:r>
            <a:r>
              <a:rPr lang="fr-FR" baseline="0" dirty="0" err="1" smtClean="0">
                <a:ea typeface="ＭＳ Ｐゴシック" pitchFamily="34" charset="-128"/>
              </a:rPr>
              <a:t>exercise</a:t>
            </a:r>
            <a:r>
              <a:rPr lang="fr-FR" baseline="0" dirty="0" smtClean="0">
                <a:ea typeface="ＭＳ Ｐゴシック" pitchFamily="34" charset="-128"/>
              </a:rPr>
              <a:t> 2.</a:t>
            </a: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24</a:t>
            </a:fld>
            <a:endParaRPr lang="fr-FR">
              <a:cs typeface="Arial" charset="0"/>
            </a:endParaRPr>
          </a:p>
        </p:txBody>
      </p:sp>
    </p:spTree>
    <p:extLst>
      <p:ext uri="{BB962C8B-B14F-4D97-AF65-F5344CB8AC3E}">
        <p14:creationId xmlns:p14="http://schemas.microsoft.com/office/powerpoint/2010/main" val="1346233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EBA35DF-D2F1-434A-B16D-D8ED60A7D282}" type="slidenum">
              <a:rPr lang="en-US" smtClean="0"/>
              <a:pPr/>
              <a:t>25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82963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EBA35DF-D2F1-434A-B16D-D8ED60A7D282}" type="slidenum">
              <a:rPr lang="en-US" smtClean="0"/>
              <a:pPr/>
              <a:t>27</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fr-FR" dirty="0" smtClean="0"/>
              <a:t>Start </a:t>
            </a:r>
            <a:r>
              <a:rPr lang="fr-FR" dirty="0" err="1" smtClean="0"/>
              <a:t>with</a:t>
            </a:r>
            <a:r>
              <a:rPr lang="fr-FR" baseline="0" dirty="0" smtClean="0"/>
              <a:t> </a:t>
            </a:r>
            <a:r>
              <a:rPr lang="fr-FR" baseline="0" dirty="0" err="1" smtClean="0"/>
              <a:t>Blackboard</a:t>
            </a:r>
            <a:r>
              <a:rPr lang="fr-FR" baseline="0" dirty="0" smtClean="0"/>
              <a:t> 2 but stop at 9:50</a:t>
            </a:r>
            <a:endParaRPr lang="fr-FR" dirty="0" smtClean="0"/>
          </a:p>
        </p:txBody>
      </p:sp>
    </p:spTree>
    <p:extLst>
      <p:ext uri="{BB962C8B-B14F-4D97-AF65-F5344CB8AC3E}">
        <p14:creationId xmlns:p14="http://schemas.microsoft.com/office/powerpoint/2010/main" val="1527177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72CC198-EF28-4C04-A71D-69267C65EB7F}" type="slidenum">
              <a:rPr lang="en-US" smtClean="0"/>
              <a:pPr/>
              <a:t>28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83572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9460" name="Espace réservé du numéro de diapositive 3"/>
          <p:cNvSpPr>
            <a:spLocks noGrp="1"/>
          </p:cNvSpPr>
          <p:nvPr>
            <p:ph type="sldNum" sz="quarter" idx="5"/>
          </p:nvPr>
        </p:nvSpPr>
        <p:spPr bwMode="auto">
          <a:noFill/>
          <a:ln>
            <a:miter lim="800000"/>
            <a:headEnd/>
            <a:tailEnd/>
          </a:ln>
        </p:spPr>
        <p:txBody>
          <a:bodyPr/>
          <a:lstStyle/>
          <a:p>
            <a:fld id="{EE2309BD-DE4D-415E-85E3-62F06A2956F2}" type="slidenum">
              <a:rPr lang="fr-FR">
                <a:cs typeface="Arial" charset="0"/>
              </a:rPr>
              <a:pPr/>
              <a:t>2</a:t>
            </a:fld>
            <a:endParaRPr lang="fr-FR">
              <a:cs typeface="Arial" charset="0"/>
            </a:endParaRPr>
          </a:p>
        </p:txBody>
      </p:sp>
    </p:spTree>
    <p:extLst>
      <p:ext uri="{BB962C8B-B14F-4D97-AF65-F5344CB8AC3E}">
        <p14:creationId xmlns:p14="http://schemas.microsoft.com/office/powerpoint/2010/main" val="4078026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EBA35DF-D2F1-434A-B16D-D8ED60A7D282}" type="slidenum">
              <a:rPr lang="en-US" smtClean="0"/>
              <a:pPr/>
              <a:t>29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506854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EBA35DF-D2F1-434A-B16D-D8ED60A7D282}" type="slidenum">
              <a:rPr lang="en-US" smtClean="0"/>
              <a:pPr/>
              <a:t>30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905710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58B84-CBFD-41CF-8E62-B8DFE72177C8}" type="slidenum">
              <a:rPr lang="fr-FR" smtClean="0"/>
              <a:pPr/>
              <a:t>31</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fr-FR" dirty="0" smtClean="0"/>
              <a:t>This </a:t>
            </a:r>
            <a:r>
              <a:rPr lang="fr-FR" dirty="0" err="1" smtClean="0"/>
              <a:t>worked</a:t>
            </a:r>
            <a:r>
              <a:rPr lang="fr-FR" dirty="0" smtClean="0"/>
              <a:t> </a:t>
            </a:r>
            <a:r>
              <a:rPr lang="fr-FR" dirty="0" err="1" smtClean="0"/>
              <a:t>very</a:t>
            </a:r>
            <a:r>
              <a:rPr lang="fr-FR" dirty="0" smtClean="0"/>
              <a:t> </a:t>
            </a:r>
            <a:r>
              <a:rPr lang="fr-FR" dirty="0" err="1" smtClean="0"/>
              <a:t>well</a:t>
            </a:r>
            <a:r>
              <a:rPr lang="fr-FR" dirty="0" smtClean="0"/>
              <a:t>. </a:t>
            </a:r>
            <a:r>
              <a:rPr lang="fr-FR" dirty="0" err="1" smtClean="0"/>
              <a:t>Students</a:t>
            </a:r>
            <a:r>
              <a:rPr lang="fr-FR" dirty="0" smtClean="0"/>
              <a:t> </a:t>
            </a:r>
            <a:r>
              <a:rPr lang="fr-FR" dirty="0" err="1" smtClean="0"/>
              <a:t>were</a:t>
            </a:r>
            <a:r>
              <a:rPr lang="fr-FR" dirty="0" smtClean="0"/>
              <a:t> REALLY</a:t>
            </a:r>
            <a:r>
              <a:rPr lang="fr-FR" baseline="0" dirty="0" smtClean="0"/>
              <a:t> </a:t>
            </a:r>
            <a:r>
              <a:rPr lang="fr-FR" baseline="0" dirty="0" err="1" smtClean="0"/>
              <a:t>suprised</a:t>
            </a:r>
            <a:r>
              <a:rPr lang="fr-FR" baseline="0" dirty="0" smtClean="0"/>
              <a:t> </a:t>
            </a:r>
            <a:r>
              <a:rPr lang="fr-FR" baseline="0" dirty="0" err="1" smtClean="0"/>
              <a:t>that</a:t>
            </a:r>
            <a:r>
              <a:rPr lang="fr-FR" baseline="0" dirty="0" smtClean="0"/>
              <a:t> the </a:t>
            </a:r>
            <a:r>
              <a:rPr lang="fr-FR" baseline="0" dirty="0" err="1" smtClean="0"/>
              <a:t>most</a:t>
            </a:r>
            <a:r>
              <a:rPr lang="fr-FR" baseline="0" dirty="0" smtClean="0"/>
              <a:t> </a:t>
            </a:r>
            <a:r>
              <a:rPr lang="fr-FR" baseline="0" dirty="0" err="1" smtClean="0"/>
              <a:t>likely</a:t>
            </a:r>
            <a:r>
              <a:rPr lang="fr-FR" baseline="0" dirty="0" smtClean="0"/>
              <a:t> </a:t>
            </a:r>
            <a:r>
              <a:rPr lang="fr-FR" baseline="0" dirty="0" err="1" smtClean="0"/>
              <a:t>interval</a:t>
            </a:r>
            <a:r>
              <a:rPr lang="fr-FR" baseline="0" dirty="0" smtClean="0"/>
              <a:t> </a:t>
            </a:r>
            <a:r>
              <a:rPr lang="fr-FR" baseline="0" dirty="0" err="1" smtClean="0"/>
              <a:t>is</a:t>
            </a:r>
            <a:r>
              <a:rPr lang="fr-FR" baseline="0" dirty="0" smtClean="0"/>
              <a:t> the </a:t>
            </a:r>
            <a:r>
              <a:rPr lang="fr-FR" baseline="0" dirty="0" err="1" smtClean="0"/>
              <a:t>shortest</a:t>
            </a:r>
            <a:r>
              <a:rPr lang="fr-FR" baseline="0" dirty="0" smtClean="0"/>
              <a:t> one (in </a:t>
            </a:r>
            <a:r>
              <a:rPr lang="fr-FR" baseline="0" dirty="0" err="1" smtClean="0"/>
              <a:t>both</a:t>
            </a:r>
            <a:r>
              <a:rPr lang="fr-FR" baseline="0" dirty="0" smtClean="0"/>
              <a:t> cases)</a:t>
            </a:r>
            <a:endParaRPr lang="fr-FR" dirty="0" smtClean="0"/>
          </a:p>
        </p:txBody>
      </p:sp>
    </p:spTree>
    <p:extLst>
      <p:ext uri="{BB962C8B-B14F-4D97-AF65-F5344CB8AC3E}">
        <p14:creationId xmlns:p14="http://schemas.microsoft.com/office/powerpoint/2010/main" val="3063854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r>
              <a:rPr lang="fr-FR" dirty="0" smtClean="0">
                <a:ea typeface="ＭＳ Ｐゴシック" pitchFamily="34" charset="-128"/>
              </a:rPr>
              <a:t>First Lecture: 10.1,</a:t>
            </a:r>
            <a:r>
              <a:rPr lang="fr-FR" baseline="0" dirty="0" smtClean="0">
                <a:ea typeface="ＭＳ Ｐゴシック" pitchFamily="34" charset="-128"/>
              </a:rPr>
              <a:t> 10.2, and 10.3 (HOMOGENEOUS Poisson Model). </a:t>
            </a:r>
            <a:r>
              <a:rPr lang="fr-FR" baseline="0" dirty="0" err="1" smtClean="0">
                <a:ea typeface="ＭＳ Ｐゴシック" pitchFamily="34" charset="-128"/>
              </a:rPr>
              <a:t>Dann</a:t>
            </a:r>
            <a:r>
              <a:rPr lang="fr-FR" baseline="0" dirty="0" smtClean="0">
                <a:ea typeface="ＭＳ Ｐゴシック" pitchFamily="34" charset="-128"/>
              </a:rPr>
              <a:t> </a:t>
            </a:r>
            <a:r>
              <a:rPr lang="fr-FR" baseline="0" dirty="0" err="1" smtClean="0">
                <a:ea typeface="ＭＳ Ｐゴシック" pitchFamily="34" charset="-128"/>
              </a:rPr>
              <a:t>um</a:t>
            </a:r>
            <a:r>
              <a:rPr lang="fr-FR" baseline="0" dirty="0" smtClean="0">
                <a:ea typeface="ＭＳ Ｐゴシック" pitchFamily="34" charset="-128"/>
              </a:rPr>
              <a:t> 9:50h vor der Pause, </a:t>
            </a:r>
            <a:r>
              <a:rPr lang="fr-FR" baseline="0" dirty="0" err="1" smtClean="0">
                <a:ea typeface="ＭＳ Ｐゴシック" pitchFamily="34" charset="-128"/>
              </a:rPr>
              <a:t>Exercise</a:t>
            </a:r>
            <a:r>
              <a:rPr lang="fr-FR" baseline="0" dirty="0" smtClean="0">
                <a:ea typeface="ＭＳ Ｐゴシック" pitchFamily="34" charset="-128"/>
              </a:rPr>
              <a:t> 1 (Poisson Model)</a:t>
            </a:r>
          </a:p>
          <a:p>
            <a:r>
              <a:rPr lang="fr-FR" baseline="0" dirty="0" smtClean="0">
                <a:ea typeface="ＭＳ Ｐゴシック" pitchFamily="34" charset="-128"/>
              </a:rPr>
              <a:t>Second Lecture: 10.3 (INHOMOGENEOUS </a:t>
            </a:r>
            <a:r>
              <a:rPr lang="fr-FR" baseline="0" dirty="0" err="1" smtClean="0">
                <a:ea typeface="ＭＳ Ｐゴシック" pitchFamily="34" charset="-128"/>
              </a:rPr>
              <a:t>Poission</a:t>
            </a:r>
            <a:r>
              <a:rPr lang="fr-FR" baseline="0" dirty="0" smtClean="0">
                <a:ea typeface="ＭＳ Ｐゴシック" pitchFamily="34" charset="-128"/>
              </a:rPr>
              <a:t> model, Quiz 1,  and </a:t>
            </a:r>
            <a:r>
              <a:rPr lang="fr-FR" baseline="0" dirty="0" err="1" smtClean="0">
                <a:ea typeface="ＭＳ Ｐゴシック" pitchFamily="34" charset="-128"/>
              </a:rPr>
              <a:t>three</a:t>
            </a:r>
            <a:r>
              <a:rPr lang="fr-FR" baseline="0" dirty="0" smtClean="0">
                <a:ea typeface="ＭＳ Ｐゴシック" pitchFamily="34" charset="-128"/>
              </a:rPr>
              <a:t> </a:t>
            </a:r>
            <a:r>
              <a:rPr lang="fr-FR" baseline="0" dirty="0" err="1" smtClean="0">
                <a:ea typeface="ＭＳ Ｐゴシック" pitchFamily="34" charset="-128"/>
              </a:rPr>
              <a:t>definitions</a:t>
            </a:r>
            <a:r>
              <a:rPr lang="fr-FR" baseline="0" dirty="0" smtClean="0">
                <a:ea typeface="ＭＳ Ｐゴシック" pitchFamily="34" charset="-128"/>
              </a:rPr>
              <a:t> of rate). Quiz 2, five minutes </a:t>
            </a:r>
            <a:r>
              <a:rPr lang="fr-FR" baseline="0" dirty="0" err="1" smtClean="0">
                <a:ea typeface="ＭＳ Ｐゴシック" pitchFamily="34" charset="-128"/>
              </a:rPr>
              <a:t>before</a:t>
            </a:r>
            <a:r>
              <a:rPr lang="fr-FR" baseline="0" dirty="0" smtClean="0">
                <a:ea typeface="ＭＳ Ｐゴシック" pitchFamily="34" charset="-128"/>
              </a:rPr>
              <a:t> the end.</a:t>
            </a:r>
          </a:p>
          <a:p>
            <a:r>
              <a:rPr lang="fr-FR" baseline="0" dirty="0" err="1" smtClean="0">
                <a:ea typeface="ＭＳ Ｐゴシック" pitchFamily="34" charset="-128"/>
              </a:rPr>
              <a:t>Third</a:t>
            </a:r>
            <a:r>
              <a:rPr lang="fr-FR" baseline="0" dirty="0" smtClean="0">
                <a:ea typeface="ＭＳ Ｐゴシック" pitchFamily="34" charset="-128"/>
              </a:rPr>
              <a:t> Lecture: 10.4 </a:t>
            </a:r>
            <a:r>
              <a:rPr lang="fr-FR" baseline="0" dirty="0" err="1" smtClean="0">
                <a:ea typeface="ＭＳ Ｐゴシック" pitchFamily="34" charset="-128"/>
              </a:rPr>
              <a:t>Stochastic</a:t>
            </a:r>
            <a:r>
              <a:rPr lang="fr-FR" baseline="0" dirty="0" smtClean="0">
                <a:ea typeface="ＭＳ Ｐゴシック" pitchFamily="34" charset="-128"/>
              </a:rPr>
              <a:t> </a:t>
            </a:r>
            <a:r>
              <a:rPr lang="fr-FR" baseline="0" dirty="0" err="1" smtClean="0">
                <a:ea typeface="ＭＳ Ｐゴシック" pitchFamily="34" charset="-128"/>
              </a:rPr>
              <a:t>spike</a:t>
            </a:r>
            <a:r>
              <a:rPr lang="fr-FR" baseline="0" dirty="0" smtClean="0">
                <a:ea typeface="ＭＳ Ｐゴシック" pitchFamily="34" charset="-128"/>
              </a:rPr>
              <a:t> </a:t>
            </a:r>
            <a:r>
              <a:rPr lang="fr-FR" baseline="0" dirty="0" err="1" smtClean="0">
                <a:ea typeface="ＭＳ Ｐゴシック" pitchFamily="34" charset="-128"/>
              </a:rPr>
              <a:t>arrival</a:t>
            </a:r>
            <a:r>
              <a:rPr lang="fr-FR" baseline="0" dirty="0" smtClean="0">
                <a:ea typeface="ＭＳ Ｐゴシック" pitchFamily="34" charset="-128"/>
              </a:rPr>
              <a:t>, on the </a:t>
            </a:r>
            <a:r>
              <a:rPr lang="fr-FR" baseline="0" dirty="0" err="1" smtClean="0">
                <a:ea typeface="ＭＳ Ｐゴシック" pitchFamily="34" charset="-128"/>
              </a:rPr>
              <a:t>blackboard</a:t>
            </a:r>
            <a:r>
              <a:rPr lang="fr-FR" baseline="0" dirty="0" smtClean="0">
                <a:ea typeface="ＭＳ Ｐゴシック" pitchFamily="34" charset="-128"/>
              </a:rPr>
              <a:t>, </a:t>
            </a:r>
            <a:r>
              <a:rPr lang="fr-FR" baseline="0" dirty="0" err="1" smtClean="0">
                <a:ea typeface="ＭＳ Ｐゴシック" pitchFamily="34" charset="-128"/>
              </a:rPr>
              <a:t>then</a:t>
            </a:r>
            <a:r>
              <a:rPr lang="fr-FR" baseline="0" dirty="0" smtClean="0">
                <a:ea typeface="ＭＳ Ｐゴシック" pitchFamily="34" charset="-128"/>
              </a:rPr>
              <a:t> </a:t>
            </a:r>
            <a:r>
              <a:rPr lang="fr-FR" baseline="0" dirty="0" err="1" smtClean="0">
                <a:ea typeface="ＭＳ Ｐゴシック" pitchFamily="34" charset="-128"/>
              </a:rPr>
              <a:t>exercise</a:t>
            </a:r>
            <a:r>
              <a:rPr lang="fr-FR" baseline="0" dirty="0" smtClean="0">
                <a:ea typeface="ＭＳ Ｐゴシック" pitchFamily="34" charset="-128"/>
              </a:rPr>
              <a:t> 2.</a:t>
            </a: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33</a:t>
            </a:fld>
            <a:endParaRPr lang="fr-FR">
              <a:cs typeface="Arial" charset="0"/>
            </a:endParaRPr>
          </a:p>
        </p:txBody>
      </p:sp>
    </p:spTree>
    <p:extLst>
      <p:ext uri="{BB962C8B-B14F-4D97-AF65-F5344CB8AC3E}">
        <p14:creationId xmlns:p14="http://schemas.microsoft.com/office/powerpoint/2010/main" val="3405751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B8ECBA-AEF2-4994-8FFC-8E21411B7A07}" type="slidenum">
              <a:rPr lang="en-US" smtClean="0"/>
              <a:pPr/>
              <a:t>34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02247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B8ECBA-AEF2-4994-8FFC-8E21411B7A07}" type="slidenum">
              <a:rPr lang="en-US" smtClean="0"/>
              <a:pPr/>
              <a:t>35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450713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46BB30B-AB92-482D-88D3-814C574F728D}" type="slidenum">
              <a:rPr lang="en-US" smtClean="0"/>
              <a:pPr/>
              <a:t>36</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619124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B8ECBA-AEF2-4994-8FFC-8E21411B7A07}" type="slidenum">
              <a:rPr lang="en-US" smtClean="0"/>
              <a:pPr/>
              <a:t>37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836729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B8ECBA-AEF2-4994-8FFC-8E21411B7A07}" type="slidenum">
              <a:rPr lang="en-US" smtClean="0"/>
              <a:pPr/>
              <a:t>38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279088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B8ECBA-AEF2-4994-8FFC-8E21411B7A07}" type="slidenum">
              <a:rPr lang="en-US" smtClean="0"/>
              <a:pPr/>
              <a:t>39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38188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BC91065-C631-4A10-8657-DACC569B220D}" type="slidenum">
              <a:rPr lang="fr-FR" smtClean="0"/>
              <a:pPr/>
              <a:t>4</a:t>
            </a:fld>
            <a:endParaRPr lang="fr-F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877933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B19F653-4EE6-455D-B072-753E043788E1}" type="slidenum">
              <a:rPr lang="en-US" smtClean="0"/>
              <a:pPr/>
              <a:t>40</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3272564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B8ECBA-AEF2-4994-8FFC-8E21411B7A07}" type="slidenum">
              <a:rPr lang="en-US" smtClean="0"/>
              <a:pPr/>
              <a:t>41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891909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B8ECBA-AEF2-4994-8FFC-8E21411B7A07}" type="slidenum">
              <a:rPr lang="en-US" smtClean="0"/>
              <a:pPr/>
              <a:t>42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067611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765315D-8857-4D73-949A-728F4C935B71}" type="slidenum">
              <a:rPr lang="en-US" smtClean="0"/>
              <a:pPr/>
              <a:t>43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755659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B8ECBA-AEF2-4994-8FFC-8E21411B7A07}" type="slidenum">
              <a:rPr lang="en-US" smtClean="0"/>
              <a:pPr/>
              <a:t>44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02542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B8ECBA-AEF2-4994-8FFC-8E21411B7A07}" type="slidenum">
              <a:rPr lang="en-US" smtClean="0"/>
              <a:pPr/>
              <a:t>45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734847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7922BD8-EC35-4DCD-B175-7BD2B60FA5D9}" type="slidenum">
              <a:rPr lang="en-US" smtClean="0"/>
              <a:pPr/>
              <a:t>46</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374983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B8ECBA-AEF2-4994-8FFC-8E21411B7A07}" type="slidenum">
              <a:rPr lang="en-US" smtClean="0"/>
              <a:pPr/>
              <a:t>47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133085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3B58B84-CBFD-41CF-8E62-B8DFE72177C8}" type="slidenum">
              <a:rPr lang="fr-FR" smtClean="0"/>
              <a:pPr/>
              <a:t>48</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fr-FR" dirty="0" smtClean="0"/>
              <a:t>The</a:t>
            </a:r>
            <a:r>
              <a:rPr lang="fr-FR" baseline="0" dirty="0" smtClean="0"/>
              <a:t> 5 minutes of discussion </a:t>
            </a:r>
            <a:r>
              <a:rPr lang="fr-FR" baseline="0" dirty="0" err="1" smtClean="0"/>
              <a:t>were</a:t>
            </a:r>
            <a:r>
              <a:rPr lang="fr-FR" baseline="0" dirty="0" smtClean="0"/>
              <a:t> </a:t>
            </a:r>
            <a:r>
              <a:rPr lang="fr-FR" baseline="0" dirty="0" err="1" smtClean="0"/>
              <a:t>really</a:t>
            </a:r>
            <a:r>
              <a:rPr lang="fr-FR" baseline="0" dirty="0" smtClean="0"/>
              <a:t> </a:t>
            </a:r>
            <a:r>
              <a:rPr lang="fr-FR" baseline="0" dirty="0" err="1" smtClean="0"/>
              <a:t>great</a:t>
            </a:r>
            <a:r>
              <a:rPr lang="fr-FR" baseline="0" dirty="0" smtClean="0"/>
              <a:t>, </a:t>
            </a:r>
            <a:r>
              <a:rPr lang="fr-FR" baseline="0" dirty="0" err="1" smtClean="0"/>
              <a:t>because</a:t>
            </a:r>
            <a:r>
              <a:rPr lang="fr-FR" baseline="0" dirty="0" smtClean="0"/>
              <a:t> </a:t>
            </a:r>
            <a:r>
              <a:rPr lang="fr-FR" baseline="0" dirty="0" err="1" smtClean="0"/>
              <a:t>students</a:t>
            </a:r>
            <a:r>
              <a:rPr lang="fr-FR" baseline="0" dirty="0" smtClean="0"/>
              <a:t> </a:t>
            </a:r>
            <a:r>
              <a:rPr lang="fr-FR" baseline="0" dirty="0" err="1" smtClean="0"/>
              <a:t>did</a:t>
            </a:r>
            <a:r>
              <a:rPr lang="fr-FR" baseline="0" dirty="0" smtClean="0"/>
              <a:t> have </a:t>
            </a:r>
            <a:r>
              <a:rPr lang="fr-FR" baseline="0" dirty="0" err="1" smtClean="0"/>
              <a:t>different</a:t>
            </a:r>
            <a:r>
              <a:rPr lang="fr-FR" baseline="0" dirty="0" smtClean="0"/>
              <a:t> opinions and arguments.</a:t>
            </a:r>
            <a:endParaRPr lang="fr-FR" dirty="0" smtClean="0"/>
          </a:p>
        </p:txBody>
      </p:sp>
    </p:spTree>
    <p:extLst>
      <p:ext uri="{BB962C8B-B14F-4D97-AF65-F5344CB8AC3E}">
        <p14:creationId xmlns:p14="http://schemas.microsoft.com/office/powerpoint/2010/main" val="1485119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r>
              <a:rPr lang="fr-FR" dirty="0" smtClean="0">
                <a:ea typeface="ＭＳ Ｐゴシック" pitchFamily="34" charset="-128"/>
              </a:rPr>
              <a:t>First Lecture: 10.1,</a:t>
            </a:r>
            <a:r>
              <a:rPr lang="fr-FR" baseline="0" dirty="0" smtClean="0">
                <a:ea typeface="ＭＳ Ｐゴシック" pitchFamily="34" charset="-128"/>
              </a:rPr>
              <a:t> 10.2, and 10.3 (HOMOGENEOUS Poisson Model). </a:t>
            </a:r>
            <a:r>
              <a:rPr lang="fr-FR" baseline="0" dirty="0" err="1" smtClean="0">
                <a:ea typeface="ＭＳ Ｐゴシック" pitchFamily="34" charset="-128"/>
              </a:rPr>
              <a:t>Dann</a:t>
            </a:r>
            <a:r>
              <a:rPr lang="fr-FR" baseline="0" dirty="0" smtClean="0">
                <a:ea typeface="ＭＳ Ｐゴシック" pitchFamily="34" charset="-128"/>
              </a:rPr>
              <a:t> </a:t>
            </a:r>
            <a:r>
              <a:rPr lang="fr-FR" baseline="0" dirty="0" err="1" smtClean="0">
                <a:ea typeface="ＭＳ Ｐゴシック" pitchFamily="34" charset="-128"/>
              </a:rPr>
              <a:t>um</a:t>
            </a:r>
            <a:r>
              <a:rPr lang="fr-FR" baseline="0" dirty="0" smtClean="0">
                <a:ea typeface="ＭＳ Ｐゴシック" pitchFamily="34" charset="-128"/>
              </a:rPr>
              <a:t> 9:50h vor der Pause, </a:t>
            </a:r>
            <a:r>
              <a:rPr lang="fr-FR" baseline="0" dirty="0" err="1" smtClean="0">
                <a:ea typeface="ＭＳ Ｐゴシック" pitchFamily="34" charset="-128"/>
              </a:rPr>
              <a:t>Exercise</a:t>
            </a:r>
            <a:r>
              <a:rPr lang="fr-FR" baseline="0" dirty="0" smtClean="0">
                <a:ea typeface="ＭＳ Ｐゴシック" pitchFamily="34" charset="-128"/>
              </a:rPr>
              <a:t> 1 (Poisson Model)</a:t>
            </a:r>
          </a:p>
          <a:p>
            <a:r>
              <a:rPr lang="fr-FR" baseline="0" dirty="0" smtClean="0">
                <a:ea typeface="ＭＳ Ｐゴシック" pitchFamily="34" charset="-128"/>
              </a:rPr>
              <a:t>Second Lecture: 10.3 (INHOMOGENEOUS </a:t>
            </a:r>
            <a:r>
              <a:rPr lang="fr-FR" baseline="0" dirty="0" err="1" smtClean="0">
                <a:ea typeface="ＭＳ Ｐゴシック" pitchFamily="34" charset="-128"/>
              </a:rPr>
              <a:t>Poission</a:t>
            </a:r>
            <a:r>
              <a:rPr lang="fr-FR" baseline="0" dirty="0" smtClean="0">
                <a:ea typeface="ＭＳ Ｐゴシック" pitchFamily="34" charset="-128"/>
              </a:rPr>
              <a:t> model, Quiz 1,  and </a:t>
            </a:r>
            <a:r>
              <a:rPr lang="fr-FR" baseline="0" dirty="0" err="1" smtClean="0">
                <a:ea typeface="ＭＳ Ｐゴシック" pitchFamily="34" charset="-128"/>
              </a:rPr>
              <a:t>three</a:t>
            </a:r>
            <a:r>
              <a:rPr lang="fr-FR" baseline="0" dirty="0" smtClean="0">
                <a:ea typeface="ＭＳ Ｐゴシック" pitchFamily="34" charset="-128"/>
              </a:rPr>
              <a:t> </a:t>
            </a:r>
            <a:r>
              <a:rPr lang="fr-FR" baseline="0" dirty="0" err="1" smtClean="0">
                <a:ea typeface="ＭＳ Ｐゴシック" pitchFamily="34" charset="-128"/>
              </a:rPr>
              <a:t>definitions</a:t>
            </a:r>
            <a:r>
              <a:rPr lang="fr-FR" baseline="0" dirty="0" smtClean="0">
                <a:ea typeface="ＭＳ Ｐゴシック" pitchFamily="34" charset="-128"/>
              </a:rPr>
              <a:t> of rate). Quiz 2, five minutes </a:t>
            </a:r>
            <a:r>
              <a:rPr lang="fr-FR" baseline="0" dirty="0" err="1" smtClean="0">
                <a:ea typeface="ＭＳ Ｐゴシック" pitchFamily="34" charset="-128"/>
              </a:rPr>
              <a:t>before</a:t>
            </a:r>
            <a:r>
              <a:rPr lang="fr-FR" baseline="0" dirty="0" smtClean="0">
                <a:ea typeface="ＭＳ Ｐゴシック" pitchFamily="34" charset="-128"/>
              </a:rPr>
              <a:t> the end.</a:t>
            </a:r>
          </a:p>
          <a:p>
            <a:r>
              <a:rPr lang="fr-FR" baseline="0" dirty="0" err="1" smtClean="0">
                <a:ea typeface="ＭＳ Ｐゴシック" pitchFamily="34" charset="-128"/>
              </a:rPr>
              <a:t>Third</a:t>
            </a:r>
            <a:r>
              <a:rPr lang="fr-FR" baseline="0" dirty="0" smtClean="0">
                <a:ea typeface="ＭＳ Ｐゴシック" pitchFamily="34" charset="-128"/>
              </a:rPr>
              <a:t> Lecture: 10.4 </a:t>
            </a:r>
            <a:r>
              <a:rPr lang="fr-FR" baseline="0" dirty="0" err="1" smtClean="0">
                <a:ea typeface="ＭＳ Ｐゴシック" pitchFamily="34" charset="-128"/>
              </a:rPr>
              <a:t>Stochastic</a:t>
            </a:r>
            <a:r>
              <a:rPr lang="fr-FR" baseline="0" dirty="0" smtClean="0">
                <a:ea typeface="ＭＳ Ｐゴシック" pitchFamily="34" charset="-128"/>
              </a:rPr>
              <a:t> </a:t>
            </a:r>
            <a:r>
              <a:rPr lang="fr-FR" baseline="0" dirty="0" err="1" smtClean="0">
                <a:ea typeface="ＭＳ Ｐゴシック" pitchFamily="34" charset="-128"/>
              </a:rPr>
              <a:t>spike</a:t>
            </a:r>
            <a:r>
              <a:rPr lang="fr-FR" baseline="0" dirty="0" smtClean="0">
                <a:ea typeface="ＭＳ Ｐゴシック" pitchFamily="34" charset="-128"/>
              </a:rPr>
              <a:t> </a:t>
            </a:r>
            <a:r>
              <a:rPr lang="fr-FR" baseline="0" dirty="0" err="1" smtClean="0">
                <a:ea typeface="ＭＳ Ｐゴシック" pitchFamily="34" charset="-128"/>
              </a:rPr>
              <a:t>arrival</a:t>
            </a:r>
            <a:r>
              <a:rPr lang="fr-FR" baseline="0" dirty="0" smtClean="0">
                <a:ea typeface="ＭＳ Ｐゴシック" pitchFamily="34" charset="-128"/>
              </a:rPr>
              <a:t>, on the </a:t>
            </a:r>
            <a:r>
              <a:rPr lang="fr-FR" baseline="0" dirty="0" err="1" smtClean="0">
                <a:ea typeface="ＭＳ Ｐゴシック" pitchFamily="34" charset="-128"/>
              </a:rPr>
              <a:t>blackboard</a:t>
            </a:r>
            <a:r>
              <a:rPr lang="fr-FR" baseline="0" dirty="0" smtClean="0">
                <a:ea typeface="ＭＳ Ｐゴシック" pitchFamily="34" charset="-128"/>
              </a:rPr>
              <a:t>, </a:t>
            </a:r>
            <a:r>
              <a:rPr lang="fr-FR" baseline="0" dirty="0" err="1" smtClean="0">
                <a:ea typeface="ＭＳ Ｐゴシック" pitchFamily="34" charset="-128"/>
              </a:rPr>
              <a:t>then</a:t>
            </a:r>
            <a:r>
              <a:rPr lang="fr-FR" baseline="0" dirty="0" smtClean="0">
                <a:ea typeface="ＭＳ Ｐゴシック" pitchFamily="34" charset="-128"/>
              </a:rPr>
              <a:t> </a:t>
            </a:r>
            <a:r>
              <a:rPr lang="fr-FR" baseline="0" dirty="0" err="1" smtClean="0">
                <a:ea typeface="ＭＳ Ｐゴシック" pitchFamily="34" charset="-128"/>
              </a:rPr>
              <a:t>exercise</a:t>
            </a:r>
            <a:r>
              <a:rPr lang="fr-FR" baseline="0" dirty="0" smtClean="0">
                <a:ea typeface="ＭＳ Ｐゴシック" pitchFamily="34" charset="-128"/>
              </a:rPr>
              <a:t> 2.</a:t>
            </a: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50</a:t>
            </a:fld>
            <a:endParaRPr lang="fr-FR">
              <a:cs typeface="Arial" charset="0"/>
            </a:endParaRPr>
          </a:p>
        </p:txBody>
      </p:sp>
    </p:spTree>
    <p:extLst>
      <p:ext uri="{BB962C8B-B14F-4D97-AF65-F5344CB8AC3E}">
        <p14:creationId xmlns:p14="http://schemas.microsoft.com/office/powerpoint/2010/main" val="164739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0A3894A-2A9A-49C8-B734-970DBB32BDFC}" type="slidenum">
              <a:rPr lang="en-US" smtClean="0"/>
              <a:pPr/>
              <a:t>6</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5294" y="4343704"/>
            <a:ext cx="5027414" cy="4113892"/>
          </a:xfrm>
          <a:noFill/>
          <a:ln/>
        </p:spPr>
        <p:txBody>
          <a:bodyPr/>
          <a:lstStyle/>
          <a:p>
            <a:endParaRPr lang="fr-FR" smtClean="0"/>
          </a:p>
        </p:txBody>
      </p:sp>
    </p:spTree>
    <p:extLst>
      <p:ext uri="{BB962C8B-B14F-4D97-AF65-F5344CB8AC3E}">
        <p14:creationId xmlns:p14="http://schemas.microsoft.com/office/powerpoint/2010/main" val="1488892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EF21FB6-C708-498C-BE27-63602AF460DF}" type="slidenum">
              <a:rPr lang="en-US" smtClean="0"/>
              <a:pPr/>
              <a:t>52</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922211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EBA35DF-D2F1-434A-B16D-D8ED60A7D282}" type="slidenum">
              <a:rPr lang="en-US" smtClean="0"/>
              <a:pPr/>
              <a:t>54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66366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56</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3891426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57</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26890226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58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r>
              <a:rPr lang="fr-FR" dirty="0" smtClean="0"/>
              <a:t>In 2018, </a:t>
            </a:r>
            <a:r>
              <a:rPr lang="fr-FR" dirty="0" err="1" smtClean="0"/>
              <a:t>Exercise</a:t>
            </a:r>
            <a:r>
              <a:rPr lang="fr-FR" dirty="0" smtClean="0"/>
              <a:t> 2.1 </a:t>
            </a:r>
            <a:r>
              <a:rPr lang="fr-FR" dirty="0" err="1" smtClean="0"/>
              <a:t>was</a:t>
            </a:r>
            <a:r>
              <a:rPr lang="fr-FR" dirty="0" smtClean="0"/>
              <a:t> NOT DOEN IN CLASS</a:t>
            </a:r>
          </a:p>
        </p:txBody>
      </p:sp>
    </p:spTree>
    <p:extLst>
      <p:ext uri="{BB962C8B-B14F-4D97-AF65-F5344CB8AC3E}">
        <p14:creationId xmlns:p14="http://schemas.microsoft.com/office/powerpoint/2010/main" val="3016414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59</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32755594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1172C91-74F9-454B-92A3-D58CD36CB773}" type="slidenum">
              <a:rPr lang="en-US" smtClean="0"/>
              <a:pPr/>
              <a:t>60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32867224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9460" name="Espace réservé du numéro de diapositive 3"/>
          <p:cNvSpPr>
            <a:spLocks noGrp="1"/>
          </p:cNvSpPr>
          <p:nvPr>
            <p:ph type="sldNum" sz="quarter" idx="5"/>
          </p:nvPr>
        </p:nvSpPr>
        <p:spPr bwMode="auto">
          <a:noFill/>
          <a:ln>
            <a:miter lim="800000"/>
            <a:headEnd/>
            <a:tailEnd/>
          </a:ln>
        </p:spPr>
        <p:txBody>
          <a:bodyPr/>
          <a:lstStyle/>
          <a:p>
            <a:fld id="{EE2309BD-DE4D-415E-85E3-62F06A2956F2}" type="slidenum">
              <a:rPr lang="fr-FR">
                <a:cs typeface="Arial" charset="0"/>
              </a:rPr>
              <a:pPr/>
              <a:t>62</a:t>
            </a:fld>
            <a:endParaRPr lang="fr-FR">
              <a:cs typeface="Arial" charset="0"/>
            </a:endParaRPr>
          </a:p>
        </p:txBody>
      </p:sp>
    </p:spTree>
    <p:extLst>
      <p:ext uri="{BB962C8B-B14F-4D97-AF65-F5344CB8AC3E}">
        <p14:creationId xmlns:p14="http://schemas.microsoft.com/office/powerpoint/2010/main" val="397661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r>
              <a:rPr lang="fr-FR" dirty="0" smtClean="0">
                <a:ea typeface="ＭＳ Ｐゴシック" pitchFamily="34" charset="-128"/>
              </a:rPr>
              <a:t>First Lecture: 10.1,</a:t>
            </a:r>
            <a:r>
              <a:rPr lang="fr-FR" baseline="0" dirty="0" smtClean="0">
                <a:ea typeface="ＭＳ Ｐゴシック" pitchFamily="34" charset="-128"/>
              </a:rPr>
              <a:t> 10.2, and 10.3 (HOMOGENEOUS Poisson Model). </a:t>
            </a:r>
            <a:r>
              <a:rPr lang="fr-FR" baseline="0" dirty="0" err="1" smtClean="0">
                <a:ea typeface="ＭＳ Ｐゴシック" pitchFamily="34" charset="-128"/>
              </a:rPr>
              <a:t>Dann</a:t>
            </a:r>
            <a:r>
              <a:rPr lang="fr-FR" baseline="0" dirty="0" smtClean="0">
                <a:ea typeface="ＭＳ Ｐゴシック" pitchFamily="34" charset="-128"/>
              </a:rPr>
              <a:t> </a:t>
            </a:r>
            <a:r>
              <a:rPr lang="fr-FR" baseline="0" dirty="0" err="1" smtClean="0">
                <a:ea typeface="ＭＳ Ｐゴシック" pitchFamily="34" charset="-128"/>
              </a:rPr>
              <a:t>um</a:t>
            </a:r>
            <a:r>
              <a:rPr lang="fr-FR" baseline="0" dirty="0" smtClean="0">
                <a:ea typeface="ＭＳ Ｐゴシック" pitchFamily="34" charset="-128"/>
              </a:rPr>
              <a:t> 9:50h vor der Pause, </a:t>
            </a:r>
            <a:r>
              <a:rPr lang="fr-FR" baseline="0" dirty="0" err="1" smtClean="0">
                <a:ea typeface="ＭＳ Ｐゴシック" pitchFamily="34" charset="-128"/>
              </a:rPr>
              <a:t>Exercise</a:t>
            </a:r>
            <a:r>
              <a:rPr lang="fr-FR" baseline="0" dirty="0" smtClean="0">
                <a:ea typeface="ＭＳ Ｐゴシック" pitchFamily="34" charset="-128"/>
              </a:rPr>
              <a:t> 1 (Poisson Model)</a:t>
            </a:r>
          </a:p>
          <a:p>
            <a:r>
              <a:rPr lang="fr-FR" baseline="0" dirty="0" smtClean="0">
                <a:ea typeface="ＭＳ Ｐゴシック" pitchFamily="34" charset="-128"/>
              </a:rPr>
              <a:t>Second Lecture: 10.3 (INHOMOGENEOUS </a:t>
            </a:r>
            <a:r>
              <a:rPr lang="fr-FR" baseline="0" dirty="0" err="1" smtClean="0">
                <a:ea typeface="ＭＳ Ｐゴシック" pitchFamily="34" charset="-128"/>
              </a:rPr>
              <a:t>Poission</a:t>
            </a:r>
            <a:r>
              <a:rPr lang="fr-FR" baseline="0" dirty="0" smtClean="0">
                <a:ea typeface="ＭＳ Ｐゴシック" pitchFamily="34" charset="-128"/>
              </a:rPr>
              <a:t> model, Quiz 1,  and </a:t>
            </a:r>
            <a:r>
              <a:rPr lang="fr-FR" baseline="0" dirty="0" err="1" smtClean="0">
                <a:ea typeface="ＭＳ Ｐゴシック" pitchFamily="34" charset="-128"/>
              </a:rPr>
              <a:t>three</a:t>
            </a:r>
            <a:r>
              <a:rPr lang="fr-FR" baseline="0" dirty="0" smtClean="0">
                <a:ea typeface="ＭＳ Ｐゴシック" pitchFamily="34" charset="-128"/>
              </a:rPr>
              <a:t> </a:t>
            </a:r>
            <a:r>
              <a:rPr lang="fr-FR" baseline="0" dirty="0" err="1" smtClean="0">
                <a:ea typeface="ＭＳ Ｐゴシック" pitchFamily="34" charset="-128"/>
              </a:rPr>
              <a:t>definitions</a:t>
            </a:r>
            <a:r>
              <a:rPr lang="fr-FR" baseline="0" dirty="0" smtClean="0">
                <a:ea typeface="ＭＳ Ｐゴシック" pitchFamily="34" charset="-128"/>
              </a:rPr>
              <a:t> of rate). Quiz 2, five minutes </a:t>
            </a:r>
            <a:r>
              <a:rPr lang="fr-FR" baseline="0" dirty="0" err="1" smtClean="0">
                <a:ea typeface="ＭＳ Ｐゴシック" pitchFamily="34" charset="-128"/>
              </a:rPr>
              <a:t>before</a:t>
            </a:r>
            <a:r>
              <a:rPr lang="fr-FR" baseline="0" dirty="0" smtClean="0">
                <a:ea typeface="ＭＳ Ｐゴシック" pitchFamily="34" charset="-128"/>
              </a:rPr>
              <a:t> the end.</a:t>
            </a:r>
          </a:p>
          <a:p>
            <a:r>
              <a:rPr lang="fr-FR" baseline="0" dirty="0" err="1" smtClean="0">
                <a:ea typeface="ＭＳ Ｐゴシック" pitchFamily="34" charset="-128"/>
              </a:rPr>
              <a:t>Third</a:t>
            </a:r>
            <a:r>
              <a:rPr lang="fr-FR" baseline="0" dirty="0" smtClean="0">
                <a:ea typeface="ＭＳ Ｐゴシック" pitchFamily="34" charset="-128"/>
              </a:rPr>
              <a:t> Lecture: 10.4 </a:t>
            </a:r>
            <a:r>
              <a:rPr lang="fr-FR" baseline="0" dirty="0" err="1" smtClean="0">
                <a:ea typeface="ＭＳ Ｐゴシック" pitchFamily="34" charset="-128"/>
              </a:rPr>
              <a:t>Stochastic</a:t>
            </a:r>
            <a:r>
              <a:rPr lang="fr-FR" baseline="0" dirty="0" smtClean="0">
                <a:ea typeface="ＭＳ Ｐゴシック" pitchFamily="34" charset="-128"/>
              </a:rPr>
              <a:t> </a:t>
            </a:r>
            <a:r>
              <a:rPr lang="fr-FR" baseline="0" dirty="0" err="1" smtClean="0">
                <a:ea typeface="ＭＳ Ｐゴシック" pitchFamily="34" charset="-128"/>
              </a:rPr>
              <a:t>spike</a:t>
            </a:r>
            <a:r>
              <a:rPr lang="fr-FR" baseline="0" dirty="0" smtClean="0">
                <a:ea typeface="ＭＳ Ｐゴシック" pitchFamily="34" charset="-128"/>
              </a:rPr>
              <a:t> </a:t>
            </a:r>
            <a:r>
              <a:rPr lang="fr-FR" baseline="0" dirty="0" err="1" smtClean="0">
                <a:ea typeface="ＭＳ Ｐゴシック" pitchFamily="34" charset="-128"/>
              </a:rPr>
              <a:t>arrival</a:t>
            </a:r>
            <a:r>
              <a:rPr lang="fr-FR" baseline="0" dirty="0" smtClean="0">
                <a:ea typeface="ＭＳ Ｐゴシック" pitchFamily="34" charset="-128"/>
              </a:rPr>
              <a:t>, on the </a:t>
            </a:r>
            <a:r>
              <a:rPr lang="fr-FR" baseline="0" dirty="0" err="1" smtClean="0">
                <a:ea typeface="ＭＳ Ｐゴシック" pitchFamily="34" charset="-128"/>
              </a:rPr>
              <a:t>blackboard</a:t>
            </a:r>
            <a:r>
              <a:rPr lang="fr-FR" baseline="0" dirty="0" smtClean="0">
                <a:ea typeface="ＭＳ Ｐゴシック" pitchFamily="34" charset="-128"/>
              </a:rPr>
              <a:t>, </a:t>
            </a:r>
            <a:r>
              <a:rPr lang="fr-FR" baseline="0" dirty="0" err="1" smtClean="0">
                <a:ea typeface="ＭＳ Ｐゴシック" pitchFamily="34" charset="-128"/>
              </a:rPr>
              <a:t>then</a:t>
            </a:r>
            <a:r>
              <a:rPr lang="fr-FR" baseline="0" dirty="0" smtClean="0">
                <a:ea typeface="ＭＳ Ｐゴシック" pitchFamily="34" charset="-128"/>
              </a:rPr>
              <a:t> </a:t>
            </a:r>
            <a:r>
              <a:rPr lang="fr-FR" baseline="0" dirty="0" err="1" smtClean="0">
                <a:ea typeface="ＭＳ Ｐゴシック" pitchFamily="34" charset="-128"/>
              </a:rPr>
              <a:t>exercise</a:t>
            </a:r>
            <a:r>
              <a:rPr lang="fr-FR" baseline="0" dirty="0" smtClean="0">
                <a:ea typeface="ＭＳ Ｐゴシック" pitchFamily="34" charset="-128"/>
              </a:rPr>
              <a:t> 2.</a:t>
            </a: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5539691E-30CF-4C45-B51E-F01DFD22E254}" type="slidenum">
              <a:rPr lang="fr-FR">
                <a:cs typeface="Arial" charset="0"/>
              </a:rPr>
              <a:pPr/>
              <a:t>10</a:t>
            </a:fld>
            <a:endParaRPr lang="fr-FR">
              <a:cs typeface="Arial" charset="0"/>
            </a:endParaRPr>
          </a:p>
        </p:txBody>
      </p:sp>
    </p:spTree>
    <p:extLst>
      <p:ext uri="{BB962C8B-B14F-4D97-AF65-F5344CB8AC3E}">
        <p14:creationId xmlns:p14="http://schemas.microsoft.com/office/powerpoint/2010/main" val="175949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8E957AF-5FF6-48F0-94DE-C2295F718389}" type="slidenum">
              <a:rPr lang="en-US" smtClean="0"/>
              <a:pPr/>
              <a:t>11</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98490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8D56F8F-D053-47BB-9544-1E8BD1D48A33}" type="slidenum">
              <a:rPr lang="fr-FR" smtClean="0"/>
              <a:pPr/>
              <a:t>12</a:t>
            </a:fld>
            <a:endParaRPr lang="fr-F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935" y="4343693"/>
            <a:ext cx="5028132" cy="4113922"/>
          </a:xfrm>
          <a:noFill/>
          <a:ln/>
        </p:spPr>
        <p:txBody>
          <a:bodyPr/>
          <a:lstStyle/>
          <a:p>
            <a:endParaRPr lang="en-US" smtClean="0"/>
          </a:p>
        </p:txBody>
      </p:sp>
    </p:spTree>
    <p:extLst>
      <p:ext uri="{BB962C8B-B14F-4D97-AF65-F5344CB8AC3E}">
        <p14:creationId xmlns:p14="http://schemas.microsoft.com/office/powerpoint/2010/main" val="112833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8E957AF-5FF6-48F0-94DE-C2295F718389}" type="slidenum">
              <a:rPr lang="en-US" smtClean="0"/>
              <a:pPr/>
              <a:t>13</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2317" y="4343704"/>
            <a:ext cx="5033367" cy="4113892"/>
          </a:xfrm>
          <a:noFill/>
          <a:ln/>
        </p:spPr>
        <p:txBody>
          <a:bodyPr/>
          <a:lstStyle/>
          <a:p>
            <a:endParaRPr lang="fr-FR" smtClean="0"/>
          </a:p>
        </p:txBody>
      </p:sp>
    </p:spTree>
    <p:extLst>
      <p:ext uri="{BB962C8B-B14F-4D97-AF65-F5344CB8AC3E}">
        <p14:creationId xmlns:p14="http://schemas.microsoft.com/office/powerpoint/2010/main" val="129197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19460" name="Espace réservé du numéro de diapositive 3"/>
          <p:cNvSpPr>
            <a:spLocks noGrp="1"/>
          </p:cNvSpPr>
          <p:nvPr>
            <p:ph type="sldNum" sz="quarter" idx="5"/>
          </p:nvPr>
        </p:nvSpPr>
        <p:spPr bwMode="auto">
          <a:noFill/>
          <a:ln>
            <a:miter lim="800000"/>
            <a:headEnd/>
            <a:tailEnd/>
          </a:ln>
        </p:spPr>
        <p:txBody>
          <a:bodyPr/>
          <a:lstStyle/>
          <a:p>
            <a:fld id="{EE2309BD-DE4D-415E-85E3-62F06A2956F2}" type="slidenum">
              <a:rPr lang="fr-FR">
                <a:cs typeface="Arial" charset="0"/>
              </a:rPr>
              <a:pPr/>
              <a:t>15</a:t>
            </a:fld>
            <a:endParaRPr lang="fr-FR">
              <a:cs typeface="Arial" charset="0"/>
            </a:endParaRPr>
          </a:p>
        </p:txBody>
      </p:sp>
    </p:spTree>
    <p:extLst>
      <p:ext uri="{BB962C8B-B14F-4D97-AF65-F5344CB8AC3E}">
        <p14:creationId xmlns:p14="http://schemas.microsoft.com/office/powerpoint/2010/main" val="472651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OC Video Title">
    <p:spTree>
      <p:nvGrpSpPr>
        <p:cNvPr id="1" name=""/>
        <p:cNvGrpSpPr/>
        <p:nvPr/>
      </p:nvGrpSpPr>
      <p:grpSpPr>
        <a:xfrm>
          <a:off x="0" y="0"/>
          <a:ext cx="0" cy="0"/>
          <a:chOff x="0" y="0"/>
          <a:chExt cx="0" cy="0"/>
        </a:xfrm>
      </p:grpSpPr>
      <p:pic>
        <p:nvPicPr>
          <p:cNvPr id="5" name="Image 28" descr="epfl2.png"/>
          <p:cNvPicPr>
            <a:picLocks noChangeAspect="1"/>
          </p:cNvPicPr>
          <p:nvPr userDrawn="1"/>
        </p:nvPicPr>
        <p:blipFill>
          <a:blip r:embed="rId2"/>
          <a:srcRect/>
          <a:stretch>
            <a:fillRect/>
          </a:stretch>
        </p:blipFill>
        <p:spPr bwMode="auto">
          <a:xfrm>
            <a:off x="2035175" y="1579563"/>
            <a:ext cx="2112963" cy="1085850"/>
          </a:xfrm>
          <a:prstGeom prst="rect">
            <a:avLst/>
          </a:prstGeom>
          <a:noFill/>
          <a:ln w="9525">
            <a:noFill/>
            <a:miter lim="800000"/>
            <a:headEnd/>
            <a:tailEnd/>
          </a:ln>
        </p:spPr>
      </p:pic>
      <p:sp>
        <p:nvSpPr>
          <p:cNvPr id="6" name="Title 1"/>
          <p:cNvSpPr>
            <a:spLocks noGrp="1"/>
          </p:cNvSpPr>
          <p:nvPr>
            <p:ph type="title"/>
          </p:nvPr>
        </p:nvSpPr>
        <p:spPr>
          <a:xfrm>
            <a:off x="2034799" y="6126857"/>
            <a:ext cx="18624734" cy="1086925"/>
          </a:xfrm>
          <a:prstGeom prst="rect">
            <a:avLst/>
          </a:prstGeom>
        </p:spPr>
        <p:txBody>
          <a:bodyPr vert="horz"/>
          <a:lstStyle>
            <a:lvl1pPr>
              <a:defRPr lang="en-US" sz="6600" kern="1200" spc="236" dirty="0">
                <a:solidFill>
                  <a:srgbClr val="000000"/>
                </a:solidFill>
                <a:latin typeface="Impact"/>
                <a:ea typeface="ＭＳ Ｐゴシック" charset="0"/>
                <a:cs typeface="Impact"/>
              </a:defRPr>
            </a:lvl1pPr>
          </a:lstStyle>
          <a:p>
            <a:r>
              <a:rPr lang="fr-CH" smtClean="0"/>
              <a:t>Click to edit Master title style</a:t>
            </a:r>
            <a:endParaRPr lang="en-US" dirty="0"/>
          </a:p>
        </p:txBody>
      </p:sp>
      <p:sp>
        <p:nvSpPr>
          <p:cNvPr id="14" name="Text Placeholder 13"/>
          <p:cNvSpPr>
            <a:spLocks noGrp="1"/>
          </p:cNvSpPr>
          <p:nvPr>
            <p:ph type="body" sz="quarter" idx="12"/>
          </p:nvPr>
        </p:nvSpPr>
        <p:spPr>
          <a:xfrm>
            <a:off x="2034797" y="7992177"/>
            <a:ext cx="13092127" cy="906462"/>
          </a:xfrm>
          <a:prstGeom prst="rect">
            <a:avLst/>
          </a:prstGeom>
        </p:spPr>
        <p:txBody>
          <a:bodyPr vert="horz"/>
          <a:lstStyle>
            <a:lvl1pPr marL="685800" indent="-685800">
              <a:buFontTx/>
              <a:buNone/>
              <a:defRPr lang="fr-CH" b="1" dirty="0" smtClean="0">
                <a:solidFill>
                  <a:srgbClr val="C30000"/>
                </a:solidFill>
                <a:latin typeface="Arial Narrow" charset="0"/>
                <a:cs typeface="Arial Narrow" charset="0"/>
              </a:defRPr>
            </a:lvl1pPr>
          </a:lstStyle>
          <a:p>
            <a:pPr lvl="0"/>
            <a:r>
              <a:rPr lang="fr-CH" smtClean="0"/>
              <a:t>Click to edit Master text styles</a:t>
            </a:r>
          </a:p>
        </p:txBody>
      </p:sp>
      <p:sp>
        <p:nvSpPr>
          <p:cNvPr id="16" name="Text Placeholder 15"/>
          <p:cNvSpPr>
            <a:spLocks noGrp="1"/>
          </p:cNvSpPr>
          <p:nvPr>
            <p:ph type="body" sz="quarter" idx="13"/>
          </p:nvPr>
        </p:nvSpPr>
        <p:spPr>
          <a:xfrm>
            <a:off x="2035248" y="8898639"/>
            <a:ext cx="13091676" cy="830014"/>
          </a:xfrm>
          <a:prstGeom prst="rect">
            <a:avLst/>
          </a:prstGeom>
        </p:spPr>
        <p:txBody>
          <a:bodyPr vert="horz"/>
          <a:lstStyle>
            <a:lvl1pPr marL="685800" indent="-685800">
              <a:buFontTx/>
              <a:buNone/>
              <a:defRPr lang="fr-CH" dirty="0" smtClean="0">
                <a:solidFill>
                  <a:schemeClr val="tx1"/>
                </a:solidFill>
                <a:latin typeface="Arial Narrow" charset="0"/>
                <a:cs typeface="Arial Narrow" charset="0"/>
              </a:defRPr>
            </a:lvl1pPr>
          </a:lstStyle>
          <a:p>
            <a:pPr lvl="0"/>
            <a:r>
              <a:rPr lang="fr-CH"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620560" y="11072108"/>
            <a:ext cx="4501555" cy="810154"/>
          </a:xfrm>
          <a:prstGeom prst="rect">
            <a:avLst/>
          </a:prstGeom>
          <a:ln/>
        </p:spPr>
        <p:txBody>
          <a:bodyPr lIns="192911" tIns="96455" rIns="192911" bIns="96455"/>
          <a:lstStyle>
            <a:lvl1pPr>
              <a:defRPr/>
            </a:lvl1pPr>
          </a:lstStyle>
          <a:p>
            <a:pPr>
              <a:defRPr/>
            </a:pPr>
            <a:endParaRPr lang="fr-FR"/>
          </a:p>
        </p:txBody>
      </p:sp>
      <p:sp>
        <p:nvSpPr>
          <p:cNvPr id="3" name="Rectangle 5"/>
          <p:cNvSpPr>
            <a:spLocks noGrp="1" noChangeArrowheads="1"/>
          </p:cNvSpPr>
          <p:nvPr>
            <p:ph type="ftr" sz="quarter" idx="11"/>
          </p:nvPr>
        </p:nvSpPr>
        <p:spPr>
          <a:xfrm>
            <a:off x="7382550" y="11072108"/>
            <a:ext cx="6842363" cy="810154"/>
          </a:xfrm>
          <a:prstGeom prst="rect">
            <a:avLst/>
          </a:prstGeom>
          <a:ln/>
        </p:spPr>
        <p:txBody>
          <a:bodyPr lIns="192911" tIns="96455" rIns="192911" bIns="96455"/>
          <a:lstStyle>
            <a:lvl1pPr>
              <a:defRPr/>
            </a:lvl1pPr>
          </a:lstStyle>
          <a:p>
            <a:pPr>
              <a:defRPr/>
            </a:pPr>
            <a:endParaRPr lang="fr-FR"/>
          </a:p>
        </p:txBody>
      </p:sp>
      <p:sp>
        <p:nvSpPr>
          <p:cNvPr id="4" name="Rectangle 6"/>
          <p:cNvSpPr>
            <a:spLocks noGrp="1" noChangeArrowheads="1"/>
          </p:cNvSpPr>
          <p:nvPr>
            <p:ph type="sldNum" sz="quarter" idx="12"/>
          </p:nvPr>
        </p:nvSpPr>
        <p:spPr>
          <a:xfrm>
            <a:off x="15485348" y="11072108"/>
            <a:ext cx="4501555" cy="810154"/>
          </a:xfrm>
          <a:prstGeom prst="rect">
            <a:avLst/>
          </a:prstGeom>
          <a:ln/>
        </p:spPr>
        <p:txBody>
          <a:bodyPr lIns="192911" tIns="96455" rIns="192911" bIns="96455"/>
          <a:lstStyle>
            <a:lvl1pPr>
              <a:defRPr/>
            </a:lvl1pPr>
          </a:lstStyle>
          <a:p>
            <a:pPr>
              <a:defRPr/>
            </a:pPr>
            <a:fld id="{C1FFC524-F062-458A-AA3B-E5D734620D67}"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et filet">
    <p:spTree>
      <p:nvGrpSpPr>
        <p:cNvPr id="1" name=""/>
        <p:cNvGrpSpPr/>
        <p:nvPr/>
      </p:nvGrpSpPr>
      <p:grpSpPr>
        <a:xfrm>
          <a:off x="0" y="0"/>
          <a:ext cx="0" cy="0"/>
          <a:chOff x="0" y="0"/>
          <a:chExt cx="0" cy="0"/>
        </a:xfrm>
      </p:grpSpPr>
      <p:sp>
        <p:nvSpPr>
          <p:cNvPr id="3"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8157C989-9683-4E93-85AD-6E8DADA6FB43}"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4"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5"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grpSp>
        <p:nvGrpSpPr>
          <p:cNvPr id="6" name="Grouper 4"/>
          <p:cNvGrpSpPr>
            <a:grpSpLocks/>
          </p:cNvGrpSpPr>
          <p:nvPr userDrawn="1"/>
        </p:nvGrpSpPr>
        <p:grpSpPr bwMode="auto">
          <a:xfrm>
            <a:off x="1588" y="1563688"/>
            <a:ext cx="21607462" cy="225425"/>
            <a:chOff x="891" y="1433935"/>
            <a:chExt cx="19805650" cy="206338"/>
          </a:xfrm>
        </p:grpSpPr>
        <p:sp>
          <p:nvSpPr>
            <p:cNvPr id="7" name="Rectangle 6"/>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sp>
          <p:nvSpPr>
            <p:cNvPr id="8" name="Rectangle 7"/>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grpSp>
      <p:sp>
        <p:nvSpPr>
          <p:cNvPr id="2" name="Titre 1"/>
          <p:cNvSpPr>
            <a:spLocks noGrp="1"/>
          </p:cNvSpPr>
          <p:nvPr>
            <p:ph type="title"/>
          </p:nvPr>
        </p:nvSpPr>
        <p:spPr>
          <a:xfrm>
            <a:off x="944727" y="323223"/>
            <a:ext cx="18298949" cy="1473370"/>
          </a:xfrm>
          <a:prstGeom prst="rect">
            <a:avLst/>
          </a:prstGeom>
        </p:spPr>
        <p:txBody>
          <a:bodyPr lIns="216054" tIns="108027" rIns="216054" bIns="108027"/>
          <a:lstStyle>
            <a:lvl1pPr>
              <a:spcAft>
                <a:spcPts val="2835"/>
              </a:spcAft>
              <a:defRPr sz="6100" b="0" i="0" spc="236" baseline="0">
                <a:latin typeface="Impact"/>
                <a:cs typeface="Impact"/>
              </a:defRPr>
            </a:lvl1pPr>
          </a:lstStyle>
          <a:p>
            <a:r>
              <a:rPr lang="fr-CH" dirty="0" smtClean="0"/>
              <a:t>Cliquez et modifiez le titre</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sans filet">
    <p:spTree>
      <p:nvGrpSpPr>
        <p:cNvPr id="1" name=""/>
        <p:cNvGrpSpPr/>
        <p:nvPr/>
      </p:nvGrpSpPr>
      <p:grpSpPr>
        <a:xfrm>
          <a:off x="0" y="0"/>
          <a:ext cx="0" cy="0"/>
          <a:chOff x="0" y="0"/>
          <a:chExt cx="0" cy="0"/>
        </a:xfrm>
      </p:grpSpPr>
      <p:sp>
        <p:nvSpPr>
          <p:cNvPr id="3"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BB6EBC08-FAE3-4A34-B1F6-5261134B6DF6}"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4"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5"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sp>
        <p:nvSpPr>
          <p:cNvPr id="2" name="Titre 1"/>
          <p:cNvSpPr>
            <a:spLocks noGrp="1"/>
          </p:cNvSpPr>
          <p:nvPr>
            <p:ph type="title"/>
          </p:nvPr>
        </p:nvSpPr>
        <p:spPr>
          <a:xfrm>
            <a:off x="944727" y="323223"/>
            <a:ext cx="18298950" cy="1442679"/>
          </a:xfrm>
          <a:prstGeom prst="rect">
            <a:avLst/>
          </a:prstGeom>
        </p:spPr>
        <p:txBody>
          <a:bodyPr lIns="216054" tIns="108027" rIns="216054" bIns="108027"/>
          <a:lstStyle>
            <a:lvl1pPr>
              <a:defRPr sz="6100" b="0" i="0" spc="236" baseline="0">
                <a:latin typeface="Impact"/>
                <a:cs typeface="Impact"/>
              </a:defRPr>
            </a:lvl1pPr>
          </a:lstStyle>
          <a:p>
            <a:r>
              <a:rPr lang="fr-CH" dirty="0" smtClean="0"/>
              <a:t>Cliquez et modifiez le titre</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71CC1C1A-7A90-44FD-A370-136E498F11FE}"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sp>
        <p:nvSpPr>
          <p:cNvPr id="5"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pic>
        <p:nvPicPr>
          <p:cNvPr id="6"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grpSp>
        <p:nvGrpSpPr>
          <p:cNvPr id="7" name="Grouper 4"/>
          <p:cNvGrpSpPr>
            <a:grpSpLocks/>
          </p:cNvGrpSpPr>
          <p:nvPr userDrawn="1"/>
        </p:nvGrpSpPr>
        <p:grpSpPr bwMode="auto">
          <a:xfrm>
            <a:off x="1588" y="1563688"/>
            <a:ext cx="21607462" cy="225425"/>
            <a:chOff x="891" y="1433935"/>
            <a:chExt cx="19805650" cy="206338"/>
          </a:xfrm>
        </p:grpSpPr>
        <p:sp>
          <p:nvSpPr>
            <p:cNvPr id="8" name="Rectangle 7"/>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sp>
          <p:nvSpPr>
            <p:cNvPr id="10" name="Rectangle 9"/>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grpSp>
      <p:sp>
        <p:nvSpPr>
          <p:cNvPr id="3" name="Espace réservé du contenu 2"/>
          <p:cNvSpPr>
            <a:spLocks noGrp="1"/>
          </p:cNvSpPr>
          <p:nvPr>
            <p:ph idx="1"/>
          </p:nvPr>
        </p:nvSpPr>
        <p:spPr>
          <a:xfrm>
            <a:off x="694447" y="2347948"/>
            <a:ext cx="19965085" cy="8601480"/>
          </a:xfrm>
          <a:prstGeom prst="rect">
            <a:avLst/>
          </a:prstGeom>
        </p:spPr>
        <p:txBody>
          <a:bodyPr lIns="0" tIns="0" rIns="0" bIns="0"/>
          <a:lstStyle>
            <a:lvl1pPr marL="1080272" indent="-569907" algn="l">
              <a:lnSpc>
                <a:spcPct val="100000"/>
              </a:lnSpc>
              <a:spcBef>
                <a:spcPts val="0"/>
              </a:spcBef>
              <a:spcAft>
                <a:spcPts val="0"/>
              </a:spcAft>
              <a:buClr>
                <a:srgbClr val="C30000"/>
              </a:buClr>
              <a:buSzPct val="159000"/>
              <a:defRPr sz="5200" b="0" i="0">
                <a:solidFill>
                  <a:srgbClr val="000000"/>
                </a:solidFill>
                <a:latin typeface="Arial Narrow"/>
                <a:cs typeface="Arial Narrow"/>
              </a:defRPr>
            </a:lvl1pPr>
            <a:lvl2pPr marL="1511632" indent="-569907">
              <a:spcBef>
                <a:spcPts val="709"/>
              </a:spcBef>
              <a:buClr>
                <a:srgbClr val="C30000"/>
              </a:buClr>
              <a:buSzPct val="159000"/>
              <a:defRPr sz="3800" b="0" i="0">
                <a:solidFill>
                  <a:srgbClr val="000000"/>
                </a:solidFill>
                <a:latin typeface="Arial Narrow"/>
                <a:cs typeface="Arial Narrow"/>
              </a:defRPr>
            </a:lvl2pPr>
            <a:lvl3pPr marL="1834213" indent="-569907">
              <a:spcBef>
                <a:spcPts val="709"/>
              </a:spcBef>
              <a:buClr>
                <a:srgbClr val="C30000"/>
              </a:buClr>
              <a:buSzPct val="159000"/>
              <a:defRPr sz="3100" b="0" i="0">
                <a:solidFill>
                  <a:srgbClr val="000000"/>
                </a:solidFill>
                <a:latin typeface="Arial Narrow"/>
                <a:cs typeface="Arial Narrow"/>
              </a:defRPr>
            </a:lvl3pPr>
            <a:lvl4pPr marL="1238250" indent="0">
              <a:buNone/>
              <a:defRPr>
                <a:latin typeface="HelveticaNeueLT Pro 55 Roman" pitchFamily="34" charset="0"/>
              </a:defRPr>
            </a:lvl4pPr>
            <a:lvl5pPr>
              <a:defRPr>
                <a:latin typeface="HelveticaNeueLT Pro 55 Roman" pitchFamily="34" charset="0"/>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p:txBody>
      </p:sp>
      <p:sp>
        <p:nvSpPr>
          <p:cNvPr id="9" name="Titre 1"/>
          <p:cNvSpPr>
            <a:spLocks noGrp="1"/>
          </p:cNvSpPr>
          <p:nvPr>
            <p:ph type="title"/>
          </p:nvPr>
        </p:nvSpPr>
        <p:spPr>
          <a:xfrm>
            <a:off x="944727" y="323223"/>
            <a:ext cx="18298950" cy="1473370"/>
          </a:xfrm>
          <a:prstGeom prst="rect">
            <a:avLst/>
          </a:prstGeom>
        </p:spPr>
        <p:txBody>
          <a:bodyPr lIns="216054" tIns="108027" rIns="216054" bIns="108027"/>
          <a:lstStyle>
            <a:lvl1pPr>
              <a:spcAft>
                <a:spcPts val="2835"/>
              </a:spcAft>
              <a:defRPr sz="6100" b="0" i="0" spc="236" baseline="0">
                <a:latin typeface="Impact"/>
                <a:cs typeface="Impact"/>
              </a:defRPr>
            </a:lvl1pPr>
          </a:lstStyle>
          <a:p>
            <a:r>
              <a:rPr lang="fr-CH" smtClean="0"/>
              <a:t>Click to edit Master title style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anvas">
    <p:spTree>
      <p:nvGrpSpPr>
        <p:cNvPr id="1" name=""/>
        <p:cNvGrpSpPr/>
        <p:nvPr/>
      </p:nvGrpSpPr>
      <p:grpSpPr>
        <a:xfrm>
          <a:off x="0" y="0"/>
          <a:ext cx="0" cy="0"/>
          <a:chOff x="0" y="0"/>
          <a:chExt cx="0" cy="0"/>
        </a:xfrm>
      </p:grpSpPr>
      <p:sp>
        <p:nvSpPr>
          <p:cNvPr id="5"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AE3ADD7F-FEC2-47ED-8F59-7EBA958F93FD}"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6"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7"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grpSp>
        <p:nvGrpSpPr>
          <p:cNvPr id="8" name="Grouper 4"/>
          <p:cNvGrpSpPr>
            <a:grpSpLocks/>
          </p:cNvGrpSpPr>
          <p:nvPr userDrawn="1"/>
        </p:nvGrpSpPr>
        <p:grpSpPr bwMode="auto">
          <a:xfrm>
            <a:off x="1588" y="1563688"/>
            <a:ext cx="21607462" cy="225425"/>
            <a:chOff x="891" y="1433935"/>
            <a:chExt cx="19805650" cy="206338"/>
          </a:xfrm>
        </p:grpSpPr>
        <p:sp>
          <p:nvSpPr>
            <p:cNvPr id="10" name="Rectangle 9"/>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sp>
          <p:nvSpPr>
            <p:cNvPr id="11" name="Rectangle 10"/>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grpSp>
      <p:sp>
        <p:nvSpPr>
          <p:cNvPr id="3" name="Espace réservé du contenu 2"/>
          <p:cNvSpPr>
            <a:spLocks noGrp="1"/>
          </p:cNvSpPr>
          <p:nvPr>
            <p:ph idx="1"/>
          </p:nvPr>
        </p:nvSpPr>
        <p:spPr>
          <a:xfrm>
            <a:off x="643055" y="2347948"/>
            <a:ext cx="9915077" cy="8545039"/>
          </a:xfrm>
          <a:prstGeom prst="rect">
            <a:avLst/>
          </a:prstGeom>
        </p:spPr>
        <p:txBody>
          <a:bodyPr lIns="0" tIns="0" rIns="0" bIns="0"/>
          <a:lstStyle>
            <a:lvl1pPr marL="1080272" indent="-569907" algn="l">
              <a:lnSpc>
                <a:spcPct val="100000"/>
              </a:lnSpc>
              <a:spcBef>
                <a:spcPts val="0"/>
              </a:spcBef>
              <a:spcAft>
                <a:spcPts val="0"/>
              </a:spcAft>
              <a:buClr>
                <a:srgbClr val="C30000"/>
              </a:buClr>
              <a:buSzPct val="159000"/>
              <a:defRPr sz="5400" b="0" i="0">
                <a:solidFill>
                  <a:srgbClr val="000000"/>
                </a:solidFill>
                <a:latin typeface="Arial Narrow"/>
                <a:cs typeface="Arial Narrow"/>
              </a:defRPr>
            </a:lvl1pPr>
            <a:lvl2pPr marL="1511632" indent="-569907">
              <a:spcBef>
                <a:spcPts val="709"/>
              </a:spcBef>
              <a:buClr>
                <a:srgbClr val="C30000"/>
              </a:buClr>
              <a:buSzPct val="159000"/>
              <a:defRPr sz="3800" b="0" i="0">
                <a:solidFill>
                  <a:srgbClr val="000000"/>
                </a:solidFill>
                <a:latin typeface="Arial Narrow"/>
                <a:cs typeface="Arial Narrow"/>
              </a:defRPr>
            </a:lvl2pPr>
            <a:lvl3pPr marL="1834213" indent="-569907">
              <a:spcBef>
                <a:spcPts val="709"/>
              </a:spcBef>
              <a:buClr>
                <a:srgbClr val="C30000"/>
              </a:buClr>
              <a:buSzPct val="159000"/>
              <a:defRPr sz="3100" b="0" i="0">
                <a:solidFill>
                  <a:srgbClr val="000000"/>
                </a:solidFill>
                <a:latin typeface="Arial Narrow"/>
                <a:cs typeface="Arial Narrow"/>
              </a:defRPr>
            </a:lvl3pPr>
            <a:lvl4pPr>
              <a:defRPr>
                <a:latin typeface="HelveticaNeueLT Pro 55 Roman" pitchFamily="34" charset="0"/>
              </a:defRPr>
            </a:lvl4pPr>
            <a:lvl5pPr>
              <a:defRPr>
                <a:latin typeface="HelveticaNeueLT Pro 55 Roman" pitchFamily="34" charset="0"/>
              </a:defRPr>
            </a:lvl5pPr>
          </a:lstStyle>
          <a:p>
            <a:pPr lvl="0"/>
            <a:r>
              <a:rPr lang="fr-CH" smtClean="0"/>
              <a:t>Click to edit Master text styles</a:t>
            </a:r>
          </a:p>
          <a:p>
            <a:pPr lvl="1"/>
            <a:r>
              <a:rPr lang="fr-CH" smtClean="0"/>
              <a:t>Second level</a:t>
            </a:r>
          </a:p>
          <a:p>
            <a:pPr lvl="2"/>
            <a:r>
              <a:rPr lang="fr-CH" smtClean="0"/>
              <a:t>Third level</a:t>
            </a:r>
          </a:p>
        </p:txBody>
      </p:sp>
      <p:sp>
        <p:nvSpPr>
          <p:cNvPr id="12" name="Espace réservé du contenu 2"/>
          <p:cNvSpPr>
            <a:spLocks noGrp="1"/>
          </p:cNvSpPr>
          <p:nvPr>
            <p:ph idx="10"/>
          </p:nvPr>
        </p:nvSpPr>
        <p:spPr>
          <a:xfrm>
            <a:off x="10823113" y="2347948"/>
            <a:ext cx="9914400" cy="8545039"/>
          </a:xfrm>
          <a:prstGeom prst="rect">
            <a:avLst/>
          </a:prstGeom>
        </p:spPr>
        <p:txBody>
          <a:bodyPr lIns="0" tIns="0" rIns="0" bIns="0"/>
          <a:lstStyle>
            <a:lvl1pPr marL="1080272" indent="-569907" algn="l">
              <a:lnSpc>
                <a:spcPct val="100000"/>
              </a:lnSpc>
              <a:spcBef>
                <a:spcPts val="0"/>
              </a:spcBef>
              <a:spcAft>
                <a:spcPts val="0"/>
              </a:spcAft>
              <a:buClr>
                <a:srgbClr val="C30000"/>
              </a:buClr>
              <a:buSzPct val="159000"/>
              <a:defRPr sz="5200" b="0" i="0">
                <a:solidFill>
                  <a:srgbClr val="000000"/>
                </a:solidFill>
                <a:latin typeface="Arial Narrow"/>
                <a:cs typeface="Arial Narrow"/>
              </a:defRPr>
            </a:lvl1pPr>
            <a:lvl2pPr marL="1511632" indent="-569907">
              <a:spcBef>
                <a:spcPts val="709"/>
              </a:spcBef>
              <a:buClr>
                <a:srgbClr val="C30000"/>
              </a:buClr>
              <a:buSzPct val="159000"/>
              <a:defRPr sz="3800" b="0" i="0">
                <a:solidFill>
                  <a:srgbClr val="000000"/>
                </a:solidFill>
                <a:latin typeface="Arial Narrow"/>
                <a:cs typeface="Arial Narrow"/>
              </a:defRPr>
            </a:lvl2pPr>
            <a:lvl3pPr marL="1834213" indent="-569907">
              <a:spcBef>
                <a:spcPts val="709"/>
              </a:spcBef>
              <a:buClr>
                <a:srgbClr val="C30000"/>
              </a:buClr>
              <a:buSzPct val="159000"/>
              <a:defRPr sz="3100" b="0" i="0">
                <a:solidFill>
                  <a:srgbClr val="000000"/>
                </a:solidFill>
                <a:latin typeface="Arial Narrow"/>
                <a:cs typeface="Arial Narrow"/>
              </a:defRPr>
            </a:lvl3pPr>
            <a:lvl4pPr>
              <a:defRPr>
                <a:latin typeface="HelveticaNeueLT Pro 55 Roman" pitchFamily="34" charset="0"/>
              </a:defRPr>
            </a:lvl4pPr>
            <a:lvl5pPr>
              <a:defRPr>
                <a:latin typeface="HelveticaNeueLT Pro 55 Roman" pitchFamily="34" charset="0"/>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p:txBody>
      </p:sp>
      <p:sp>
        <p:nvSpPr>
          <p:cNvPr id="9" name="Titre 1"/>
          <p:cNvSpPr>
            <a:spLocks noGrp="1"/>
          </p:cNvSpPr>
          <p:nvPr>
            <p:ph type="title"/>
          </p:nvPr>
        </p:nvSpPr>
        <p:spPr>
          <a:xfrm>
            <a:off x="944727" y="323223"/>
            <a:ext cx="18298950" cy="1473370"/>
          </a:xfrm>
          <a:prstGeom prst="rect">
            <a:avLst/>
          </a:prstGeom>
        </p:spPr>
        <p:txBody>
          <a:bodyPr lIns="216054" tIns="108027" rIns="216054" bIns="108027"/>
          <a:lstStyle>
            <a:lvl1pPr>
              <a:spcAft>
                <a:spcPts val="2835"/>
              </a:spcAft>
              <a:defRPr sz="6100" b="0" i="0" spc="236" baseline="0">
                <a:latin typeface="Impact"/>
                <a:cs typeface="Impact"/>
              </a:defRPr>
            </a:lvl1pPr>
          </a:lstStyle>
          <a:p>
            <a:r>
              <a:rPr lang="fr-CH" dirty="0" smtClean="0"/>
              <a:t>Cliquez et modifiez le titre</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401E3E9F-5ABA-40FE-AF79-C325AF3393E1}"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6"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7"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sp>
        <p:nvSpPr>
          <p:cNvPr id="8" name="Espace réservé du contenu 2"/>
          <p:cNvSpPr>
            <a:spLocks noGrp="1"/>
          </p:cNvSpPr>
          <p:nvPr>
            <p:ph sz="half" idx="10"/>
          </p:nvPr>
        </p:nvSpPr>
        <p:spPr>
          <a:xfrm>
            <a:off x="8447918" y="1165851"/>
            <a:ext cx="12211615" cy="9463373"/>
          </a:xfrm>
          <a:prstGeom prst="rect">
            <a:avLst/>
          </a:prstGeom>
        </p:spPr>
        <p:txBody>
          <a:bodyPr lIns="0" tIns="0" rIns="0" bIns="0"/>
          <a:lstStyle>
            <a:lvl1pPr marL="1080272" indent="-518871">
              <a:spcBef>
                <a:spcPts val="1418"/>
              </a:spcBef>
              <a:buClr>
                <a:srgbClr val="C30000"/>
              </a:buClr>
              <a:buSzPct val="159000"/>
              <a:buFont typeface="Arial"/>
              <a:buChar char="•"/>
              <a:defRPr sz="4700" b="0" i="0">
                <a:solidFill>
                  <a:srgbClr val="000000"/>
                </a:solidFill>
                <a:latin typeface="Arial Narrow"/>
                <a:cs typeface="Arial Narrow"/>
              </a:defRPr>
            </a:lvl1pPr>
            <a:lvl2pPr marL="1511632" indent="-433810">
              <a:spcBef>
                <a:spcPts val="1418"/>
              </a:spcBef>
              <a:buClr>
                <a:srgbClr val="C30000"/>
              </a:buClr>
              <a:buSzPct val="159000"/>
              <a:buFont typeface="Arial"/>
              <a:buChar char="•"/>
              <a:defRPr sz="3800" b="0" i="0">
                <a:solidFill>
                  <a:srgbClr val="000000"/>
                </a:solidFill>
                <a:latin typeface="Arial Narrow"/>
                <a:cs typeface="Arial Narrow"/>
              </a:defRPr>
            </a:lvl2pPr>
            <a:lvl3pPr marL="1834213" indent="-433810">
              <a:spcBef>
                <a:spcPts val="1418"/>
              </a:spcBef>
              <a:buClr>
                <a:srgbClr val="C30000"/>
              </a:buClr>
              <a:buSzPct val="159000"/>
              <a:buFont typeface="Arial"/>
              <a:buChar char="•"/>
              <a:defRPr sz="3500" b="0" i="0">
                <a:solidFill>
                  <a:srgbClr val="000000"/>
                </a:solidFill>
                <a:latin typeface="Arial Narrow"/>
                <a:cs typeface="Arial Narrow"/>
              </a:defRPr>
            </a:lvl3pPr>
            <a:lvl4pPr marL="2100529" indent="-348749">
              <a:spcBef>
                <a:spcPts val="1418"/>
              </a:spcBef>
              <a:buClr>
                <a:srgbClr val="C30000"/>
              </a:buClr>
              <a:buSzPct val="159000"/>
              <a:buFont typeface="Arial"/>
              <a:buChar char="•"/>
              <a:defRPr sz="3100" b="0" i="0">
                <a:solidFill>
                  <a:srgbClr val="000000"/>
                </a:solidFill>
                <a:latin typeface="Arial Narrow"/>
                <a:cs typeface="Arial Narrow"/>
              </a:defRPr>
            </a:lvl4pPr>
            <a:lvl5pPr marL="2265571" indent="-263688">
              <a:spcBef>
                <a:spcPts val="1418"/>
              </a:spcBef>
              <a:buClr>
                <a:srgbClr val="C30000"/>
              </a:buClr>
              <a:buSzPct val="159000"/>
              <a:buFont typeface="Arial"/>
              <a:buChar char="•"/>
              <a:defRPr sz="2800" b="0" i="0">
                <a:solidFill>
                  <a:srgbClr val="000000"/>
                </a:solidFill>
                <a:latin typeface="Arial Narrow"/>
                <a:cs typeface="Arial Narrow"/>
              </a:defRPr>
            </a:lvl5pPr>
            <a:lvl6pPr>
              <a:defRPr sz="4300"/>
            </a:lvl6pPr>
            <a:lvl7pPr>
              <a:defRPr sz="4300"/>
            </a:lvl7pPr>
            <a:lvl8pPr>
              <a:defRPr sz="4300"/>
            </a:lvl8pPr>
            <a:lvl9pPr>
              <a:defRPr sz="43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10" name="Sous-titre 2"/>
          <p:cNvSpPr>
            <a:spLocks noGrp="1"/>
          </p:cNvSpPr>
          <p:nvPr>
            <p:ph type="subTitle" idx="1"/>
          </p:nvPr>
        </p:nvSpPr>
        <p:spPr>
          <a:xfrm>
            <a:off x="821534" y="3806314"/>
            <a:ext cx="7626383" cy="6822910"/>
          </a:xfrm>
          <a:prstGeom prst="rect">
            <a:avLst/>
          </a:prstGeom>
        </p:spPr>
        <p:txBody>
          <a:bodyPr lIns="216054" tIns="108027" rIns="216054" bIns="108027">
            <a:noAutofit/>
          </a:bodyPr>
          <a:lstStyle>
            <a:lvl1pPr marL="0" indent="0" algn="l">
              <a:buNone/>
              <a:defRPr sz="3800" b="0" i="0">
                <a:solidFill>
                  <a:srgbClr val="000000"/>
                </a:solidFill>
                <a:latin typeface="Arial Narrow"/>
                <a:cs typeface="Arial Narrow"/>
              </a:defRPr>
            </a:lvl1pPr>
            <a:lvl2pPr marL="1080272" indent="0" algn="ctr">
              <a:buNone/>
              <a:defRPr>
                <a:solidFill>
                  <a:schemeClr val="tx1">
                    <a:tint val="75000"/>
                  </a:schemeClr>
                </a:solidFill>
              </a:defRPr>
            </a:lvl2pPr>
            <a:lvl3pPr marL="2160544" indent="0" algn="ctr">
              <a:buNone/>
              <a:defRPr>
                <a:solidFill>
                  <a:schemeClr val="tx1">
                    <a:tint val="75000"/>
                  </a:schemeClr>
                </a:solidFill>
              </a:defRPr>
            </a:lvl3pPr>
            <a:lvl4pPr marL="3240816" indent="0" algn="ctr">
              <a:buNone/>
              <a:defRPr>
                <a:solidFill>
                  <a:schemeClr val="tx1">
                    <a:tint val="75000"/>
                  </a:schemeClr>
                </a:solidFill>
              </a:defRPr>
            </a:lvl4pPr>
            <a:lvl5pPr marL="4321089" indent="0" algn="ctr">
              <a:buNone/>
              <a:defRPr>
                <a:solidFill>
                  <a:schemeClr val="tx1">
                    <a:tint val="75000"/>
                  </a:schemeClr>
                </a:solidFill>
              </a:defRPr>
            </a:lvl5pPr>
            <a:lvl6pPr marL="5401361" indent="0" algn="ctr">
              <a:buNone/>
              <a:defRPr>
                <a:solidFill>
                  <a:schemeClr val="tx1">
                    <a:tint val="75000"/>
                  </a:schemeClr>
                </a:solidFill>
              </a:defRPr>
            </a:lvl6pPr>
            <a:lvl7pPr marL="6481633" indent="0" algn="ctr">
              <a:buNone/>
              <a:defRPr>
                <a:solidFill>
                  <a:schemeClr val="tx1">
                    <a:tint val="75000"/>
                  </a:schemeClr>
                </a:solidFill>
              </a:defRPr>
            </a:lvl7pPr>
            <a:lvl8pPr marL="7561905" indent="0" algn="ctr">
              <a:buNone/>
              <a:defRPr>
                <a:solidFill>
                  <a:schemeClr val="tx1">
                    <a:tint val="75000"/>
                  </a:schemeClr>
                </a:solidFill>
              </a:defRPr>
            </a:lvl8pPr>
            <a:lvl9pPr marL="8642177"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12" name="Titre 11"/>
          <p:cNvSpPr>
            <a:spLocks noGrp="1"/>
          </p:cNvSpPr>
          <p:nvPr>
            <p:ph type="title"/>
          </p:nvPr>
        </p:nvSpPr>
        <p:spPr>
          <a:xfrm>
            <a:off x="821537" y="1040642"/>
            <a:ext cx="7626381" cy="2588834"/>
          </a:xfrm>
          <a:prstGeom prst="rect">
            <a:avLst/>
          </a:prstGeom>
        </p:spPr>
        <p:txBody>
          <a:bodyPr lIns="216054" tIns="108027" rIns="216054" bIns="108027"/>
          <a:lstStyle>
            <a:lvl1pPr>
              <a:defRPr sz="5700" b="0" i="0" spc="236">
                <a:latin typeface="Impact"/>
                <a:cs typeface="Impact"/>
              </a:defRPr>
            </a:lvl1pPr>
          </a:lstStyle>
          <a:p>
            <a:r>
              <a:rPr lang="fr-FR" dirty="0" smtClean="0"/>
              <a:t>Cliquez pour modifier le style du titre</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5"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4F6F8D0E-813B-4B9D-B824-22D92184D584}"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6"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7"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grpSp>
        <p:nvGrpSpPr>
          <p:cNvPr id="8" name="Grouper 4"/>
          <p:cNvGrpSpPr>
            <a:grpSpLocks/>
          </p:cNvGrpSpPr>
          <p:nvPr userDrawn="1"/>
        </p:nvGrpSpPr>
        <p:grpSpPr bwMode="auto">
          <a:xfrm>
            <a:off x="1588" y="1563688"/>
            <a:ext cx="21607462" cy="225425"/>
            <a:chOff x="891" y="1433935"/>
            <a:chExt cx="19805650" cy="206338"/>
          </a:xfrm>
        </p:grpSpPr>
        <p:sp>
          <p:nvSpPr>
            <p:cNvPr id="9" name="Rectangle 8"/>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sp>
          <p:nvSpPr>
            <p:cNvPr id="11" name="Rectangle 10"/>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1080165" fontAlgn="auto">
                <a:spcBef>
                  <a:spcPts val="0"/>
                </a:spcBef>
                <a:spcAft>
                  <a:spcPts val="0"/>
                </a:spcAft>
                <a:defRPr/>
              </a:pPr>
              <a:endParaRPr lang="fr-FR" sz="4300"/>
            </a:p>
          </p:txBody>
        </p:sp>
      </p:grpSp>
      <p:sp>
        <p:nvSpPr>
          <p:cNvPr id="10" name="Sous-titre 2"/>
          <p:cNvSpPr>
            <a:spLocks noGrp="1"/>
          </p:cNvSpPr>
          <p:nvPr>
            <p:ph type="subTitle" idx="1"/>
          </p:nvPr>
        </p:nvSpPr>
        <p:spPr>
          <a:xfrm>
            <a:off x="821536" y="2683443"/>
            <a:ext cx="5303013" cy="3439233"/>
          </a:xfrm>
          <a:prstGeom prst="rect">
            <a:avLst/>
          </a:prstGeom>
        </p:spPr>
        <p:txBody>
          <a:bodyPr lIns="216054" tIns="108027" rIns="216054" bIns="108027">
            <a:noAutofit/>
          </a:bodyPr>
          <a:lstStyle>
            <a:lvl1pPr marL="0" indent="0" algn="l">
              <a:buNone/>
              <a:defRPr sz="3800" b="0" i="0">
                <a:solidFill>
                  <a:srgbClr val="000000"/>
                </a:solidFill>
                <a:latin typeface="Arial Narrow"/>
                <a:cs typeface="Arial Narrow"/>
              </a:defRPr>
            </a:lvl1pPr>
            <a:lvl2pPr marL="1080272" indent="0" algn="ctr">
              <a:buNone/>
              <a:defRPr>
                <a:solidFill>
                  <a:schemeClr val="tx1">
                    <a:tint val="75000"/>
                  </a:schemeClr>
                </a:solidFill>
              </a:defRPr>
            </a:lvl2pPr>
            <a:lvl3pPr marL="2160544" indent="0" algn="ctr">
              <a:buNone/>
              <a:defRPr>
                <a:solidFill>
                  <a:schemeClr val="tx1">
                    <a:tint val="75000"/>
                  </a:schemeClr>
                </a:solidFill>
              </a:defRPr>
            </a:lvl3pPr>
            <a:lvl4pPr marL="3240816" indent="0" algn="ctr">
              <a:buNone/>
              <a:defRPr>
                <a:solidFill>
                  <a:schemeClr val="tx1">
                    <a:tint val="75000"/>
                  </a:schemeClr>
                </a:solidFill>
              </a:defRPr>
            </a:lvl4pPr>
            <a:lvl5pPr marL="4321089" indent="0" algn="ctr">
              <a:buNone/>
              <a:defRPr>
                <a:solidFill>
                  <a:schemeClr val="tx1">
                    <a:tint val="75000"/>
                  </a:schemeClr>
                </a:solidFill>
              </a:defRPr>
            </a:lvl5pPr>
            <a:lvl6pPr marL="5401361" indent="0" algn="ctr">
              <a:buNone/>
              <a:defRPr>
                <a:solidFill>
                  <a:schemeClr val="tx1">
                    <a:tint val="75000"/>
                  </a:schemeClr>
                </a:solidFill>
              </a:defRPr>
            </a:lvl6pPr>
            <a:lvl7pPr marL="6481633" indent="0" algn="ctr">
              <a:buNone/>
              <a:defRPr>
                <a:solidFill>
                  <a:schemeClr val="tx1">
                    <a:tint val="75000"/>
                  </a:schemeClr>
                </a:solidFill>
              </a:defRPr>
            </a:lvl7pPr>
            <a:lvl8pPr marL="7561905" indent="0" algn="ctr">
              <a:buNone/>
              <a:defRPr>
                <a:solidFill>
                  <a:schemeClr val="tx1">
                    <a:tint val="75000"/>
                  </a:schemeClr>
                </a:solidFill>
              </a:defRPr>
            </a:lvl8pPr>
            <a:lvl9pPr marL="8642177"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15" name="Espace réservé du contenu 2"/>
          <p:cNvSpPr>
            <a:spLocks noGrp="1"/>
          </p:cNvSpPr>
          <p:nvPr>
            <p:ph idx="11"/>
          </p:nvPr>
        </p:nvSpPr>
        <p:spPr>
          <a:xfrm>
            <a:off x="5776328" y="2347948"/>
            <a:ext cx="14883204" cy="8242436"/>
          </a:xfrm>
          <a:prstGeom prst="rect">
            <a:avLst/>
          </a:prstGeom>
        </p:spPr>
        <p:txBody>
          <a:bodyPr lIns="0" tIns="0" rIns="0" bIns="0"/>
          <a:lstStyle>
            <a:lvl1pPr marL="1080272" indent="-569907" algn="l">
              <a:lnSpc>
                <a:spcPct val="100000"/>
              </a:lnSpc>
              <a:spcBef>
                <a:spcPts val="0"/>
              </a:spcBef>
              <a:spcAft>
                <a:spcPts val="0"/>
              </a:spcAft>
              <a:buClr>
                <a:srgbClr val="C30000"/>
              </a:buClr>
              <a:buSzPct val="159000"/>
              <a:defRPr sz="5200" b="0" i="0">
                <a:solidFill>
                  <a:srgbClr val="000000"/>
                </a:solidFill>
                <a:latin typeface="Arial Narrow"/>
                <a:cs typeface="Arial Narrow"/>
              </a:defRPr>
            </a:lvl1pPr>
            <a:lvl2pPr marL="1511632" indent="-569907">
              <a:spcBef>
                <a:spcPts val="709"/>
              </a:spcBef>
              <a:buClr>
                <a:srgbClr val="C30000"/>
              </a:buClr>
              <a:buSzPct val="159000"/>
              <a:defRPr sz="3800" b="0" i="0">
                <a:solidFill>
                  <a:srgbClr val="000000"/>
                </a:solidFill>
                <a:latin typeface="Arial Narrow"/>
                <a:cs typeface="Arial Narrow"/>
              </a:defRPr>
            </a:lvl2pPr>
            <a:lvl3pPr marL="1834213" indent="-569907">
              <a:spcBef>
                <a:spcPts val="709"/>
              </a:spcBef>
              <a:buClr>
                <a:srgbClr val="C30000"/>
              </a:buClr>
              <a:buSzPct val="159000"/>
              <a:defRPr sz="3100" b="0" i="0">
                <a:solidFill>
                  <a:srgbClr val="000000"/>
                </a:solidFill>
                <a:latin typeface="Arial Narrow"/>
                <a:cs typeface="Arial Narrow"/>
              </a:defRPr>
            </a:lvl3pPr>
            <a:lvl4pPr marL="1238250" indent="0">
              <a:buNone/>
              <a:defRPr>
                <a:latin typeface="HelveticaNeueLT Pro 55 Roman" pitchFamily="34" charset="0"/>
              </a:defRPr>
            </a:lvl4pPr>
            <a:lvl5pPr>
              <a:defRPr>
                <a:latin typeface="HelveticaNeueLT Pro 55 Roman" pitchFamily="34" charset="0"/>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p:txBody>
      </p:sp>
      <p:sp>
        <p:nvSpPr>
          <p:cNvPr id="16" name="Titre 1"/>
          <p:cNvSpPr>
            <a:spLocks noGrp="1"/>
          </p:cNvSpPr>
          <p:nvPr>
            <p:ph type="title"/>
          </p:nvPr>
        </p:nvSpPr>
        <p:spPr>
          <a:xfrm>
            <a:off x="944727" y="323223"/>
            <a:ext cx="18298950" cy="1442679"/>
          </a:xfrm>
          <a:prstGeom prst="rect">
            <a:avLst/>
          </a:prstGeom>
        </p:spPr>
        <p:txBody>
          <a:bodyPr lIns="216054" tIns="108027" rIns="216054" bIns="108027"/>
          <a:lstStyle>
            <a:lvl1pPr>
              <a:defRPr sz="6100" b="0" i="0" spc="236" baseline="0">
                <a:latin typeface="Impact"/>
                <a:cs typeface="Impact"/>
              </a:defRPr>
            </a:lvl1pPr>
          </a:lstStyle>
          <a:p>
            <a:r>
              <a:rPr lang="fr-CH" dirty="0" smtClean="0"/>
              <a:t>Cliquez et modifiez le titre</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ns titre">
    <p:spTree>
      <p:nvGrpSpPr>
        <p:cNvPr id="1" name=""/>
        <p:cNvGrpSpPr/>
        <p:nvPr/>
      </p:nvGrpSpPr>
      <p:grpSpPr>
        <a:xfrm>
          <a:off x="0" y="0"/>
          <a:ext cx="0" cy="0"/>
          <a:chOff x="0" y="0"/>
          <a:chExt cx="0" cy="0"/>
        </a:xfrm>
      </p:grpSpPr>
      <p:sp>
        <p:nvSpPr>
          <p:cNvPr id="2" name="Espace réservé du titre 1"/>
          <p:cNvSpPr txBox="1">
            <a:spLocks/>
          </p:cNvSpPr>
          <p:nvPr userDrawn="1"/>
        </p:nvSpPr>
        <p:spPr>
          <a:xfrm>
            <a:off x="20391438" y="11296650"/>
            <a:ext cx="1238250" cy="566738"/>
          </a:xfrm>
          <a:prstGeom prst="rect">
            <a:avLst/>
          </a:prstGeom>
          <a:noFill/>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fld id="{4B7E070D-A864-437B-B7D4-F263214A491C}" type="slidenum">
              <a:rPr lang="fr-FR" sz="1900" smtClean="0">
                <a:solidFill>
                  <a:srgbClr val="A6A6A6"/>
                </a:solidFill>
                <a:latin typeface="Arial Narrow" pitchFamily="34" charset="0"/>
              </a:rPr>
              <a:pPr algn="r" eaLnBrk="1" hangingPunct="1">
                <a:defRPr/>
              </a:pPr>
              <a:t>‹#›</a:t>
            </a:fld>
            <a:endParaRPr lang="fr-FR" sz="1900" smtClean="0">
              <a:solidFill>
                <a:srgbClr val="A6A6A6"/>
              </a:solidFill>
              <a:latin typeface="Arial Narrow" pitchFamily="34" charset="0"/>
            </a:endParaRPr>
          </a:p>
        </p:txBody>
      </p:sp>
      <p:pic>
        <p:nvPicPr>
          <p:cNvPr id="3" name="Image 28" descr="epfl2.png"/>
          <p:cNvPicPr>
            <a:picLocks noChangeAspect="1"/>
          </p:cNvPicPr>
          <p:nvPr userDrawn="1"/>
        </p:nvPicPr>
        <p:blipFill>
          <a:blip r:embed="rId2"/>
          <a:srcRect/>
          <a:stretch>
            <a:fillRect/>
          </a:stretch>
        </p:blipFill>
        <p:spPr bwMode="auto">
          <a:xfrm>
            <a:off x="19243675" y="536575"/>
            <a:ext cx="1493838" cy="765175"/>
          </a:xfrm>
          <a:prstGeom prst="rect">
            <a:avLst/>
          </a:prstGeom>
          <a:noFill/>
          <a:ln w="9525">
            <a:noFill/>
            <a:miter lim="800000"/>
            <a:headEnd/>
            <a:tailEnd/>
          </a:ln>
        </p:spPr>
      </p:pic>
      <p:sp>
        <p:nvSpPr>
          <p:cNvPr id="4" name="Espace réservé du titre 1"/>
          <p:cNvSpPr txBox="1">
            <a:spLocks/>
          </p:cNvSpPr>
          <p:nvPr userDrawn="1"/>
        </p:nvSpPr>
        <p:spPr bwMode="auto">
          <a:xfrm>
            <a:off x="18154650" y="11253788"/>
            <a:ext cx="2708275" cy="565150"/>
          </a:xfrm>
          <a:prstGeom prst="rect">
            <a:avLst/>
          </a:prstGeom>
          <a:noFill/>
          <a:ln>
            <a:noFill/>
          </a:ln>
          <a:extLst/>
        </p:spPr>
        <p:txBody>
          <a:bodyPr lIns="216054" tIns="108027" rIns="216054" bIns="108027"/>
          <a:lstStyle>
            <a:lvl1pPr eaLnBrk="0" hangingPunct="0">
              <a:defRPr sz="5700">
                <a:solidFill>
                  <a:schemeClr val="tx1"/>
                </a:solidFill>
                <a:latin typeface="Arial" pitchFamily="34" charset="0"/>
                <a:ea typeface="ＭＳ Ｐゴシック" pitchFamily="34" charset="-128"/>
              </a:defRPr>
            </a:lvl1pPr>
            <a:lvl2pPr marL="742950" indent="-285750" eaLnBrk="0" hangingPunct="0">
              <a:defRPr sz="5700">
                <a:solidFill>
                  <a:schemeClr val="tx1"/>
                </a:solidFill>
                <a:latin typeface="Arial" pitchFamily="34" charset="0"/>
                <a:ea typeface="ＭＳ Ｐゴシック" pitchFamily="34" charset="-128"/>
              </a:defRPr>
            </a:lvl2pPr>
            <a:lvl3pPr marL="1143000" indent="-228600" eaLnBrk="0" hangingPunct="0">
              <a:defRPr sz="5700">
                <a:solidFill>
                  <a:schemeClr val="tx1"/>
                </a:solidFill>
                <a:latin typeface="Arial" pitchFamily="34" charset="0"/>
                <a:ea typeface="ＭＳ Ｐゴシック" pitchFamily="34" charset="-128"/>
              </a:defRPr>
            </a:lvl3pPr>
            <a:lvl4pPr marL="1600200" indent="-228600" eaLnBrk="0" hangingPunct="0">
              <a:defRPr sz="5700">
                <a:solidFill>
                  <a:schemeClr val="tx1"/>
                </a:solidFill>
                <a:latin typeface="Arial" pitchFamily="34" charset="0"/>
                <a:ea typeface="ＭＳ Ｐゴシック" pitchFamily="34" charset="-128"/>
              </a:defRPr>
            </a:lvl4pPr>
            <a:lvl5pPr marL="2057400" indent="-228600" eaLnBrk="0" hangingPunct="0">
              <a:defRPr sz="5700">
                <a:solidFill>
                  <a:schemeClr val="tx1"/>
                </a:solidFill>
                <a:latin typeface="Arial" pitchFamily="34" charset="0"/>
                <a:ea typeface="ＭＳ Ｐゴシック" pitchFamily="34" charset="-128"/>
              </a:defRPr>
            </a:lvl5pPr>
            <a:lvl6pPr marL="25146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6pPr>
            <a:lvl7pPr marL="29718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7pPr>
            <a:lvl8pPr marL="34290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8pPr>
            <a:lvl9pPr marL="3886200" indent="-228600" defTabSz="1079500" eaLnBrk="0" fontAlgn="base" hangingPunct="0">
              <a:spcBef>
                <a:spcPct val="0"/>
              </a:spcBef>
              <a:spcAft>
                <a:spcPct val="0"/>
              </a:spcAft>
              <a:defRPr sz="5700">
                <a:solidFill>
                  <a:schemeClr val="tx1"/>
                </a:solidFill>
                <a:latin typeface="Arial" pitchFamily="34" charset="0"/>
                <a:ea typeface="ＭＳ Ｐゴシック" pitchFamily="34" charset="-128"/>
              </a:defRPr>
            </a:lvl9pPr>
          </a:lstStyle>
          <a:p>
            <a:pPr algn="r" eaLnBrk="1" hangingPunct="1">
              <a:defRPr/>
            </a:pPr>
            <a:r>
              <a:rPr lang="fr-CH" sz="1900" b="1" smtClean="0">
                <a:solidFill>
                  <a:srgbClr val="595959"/>
                </a:solidFill>
                <a:latin typeface="Arial Narrow" pitchFamily="34" charset="0"/>
              </a:rPr>
              <a:t>Mécanique</a:t>
            </a:r>
            <a:r>
              <a:rPr lang="fr-CH" sz="1900" b="1" smtClean="0">
                <a:solidFill>
                  <a:srgbClr val="7F7F7F"/>
                </a:solidFill>
                <a:latin typeface="Arial Narrow" pitchFamily="34" charset="0"/>
              </a:rPr>
              <a:t> </a:t>
            </a:r>
            <a:r>
              <a:rPr lang="fr-CH" sz="1900" smtClean="0">
                <a:solidFill>
                  <a:srgbClr val="7F7F7F"/>
                </a:solidFill>
                <a:latin typeface="Arial Narrow" pitchFamily="34" charset="0"/>
              </a:rPr>
              <a:t>| 2013</a:t>
            </a:r>
            <a:endParaRPr lang="fr-FR" sz="1900" smtClean="0">
              <a:solidFill>
                <a:srgbClr val="7F7F7F"/>
              </a:solidFill>
              <a:latin typeface="Arial Narrow"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712" r:id="rId1"/>
    <p:sldLayoutId id="2147484713" r:id="rId2"/>
    <p:sldLayoutId id="2147484714" r:id="rId3"/>
    <p:sldLayoutId id="2147484715" r:id="rId4"/>
    <p:sldLayoutId id="2147484716" r:id="rId5"/>
    <p:sldLayoutId id="2147484717" r:id="rId6"/>
    <p:sldLayoutId id="2147484718" r:id="rId7"/>
    <p:sldLayoutId id="2147484719" r:id="rId8"/>
    <p:sldLayoutId id="2147484711" r:id="rId9"/>
    <p:sldLayoutId id="2147484720" r:id="rId10"/>
  </p:sldLayoutIdLst>
  <p:timing>
    <p:tnLst>
      <p:par>
        <p:cTn id="1" dur="indefinite" restart="never" nodeType="tmRoot"/>
      </p:par>
    </p:tnLst>
  </p:timing>
  <p:txStyles>
    <p:titleStyle>
      <a:lvl1pPr algn="l" defTabSz="1079500" rtl="0" eaLnBrk="0" fontAlgn="base" hangingPunct="0">
        <a:spcBef>
          <a:spcPct val="0"/>
        </a:spcBef>
        <a:spcAft>
          <a:spcPct val="0"/>
        </a:spcAft>
        <a:defRPr sz="6600" kern="1200">
          <a:solidFill>
            <a:schemeClr val="tx1"/>
          </a:solidFill>
          <a:latin typeface="Verdana"/>
          <a:ea typeface="ＭＳ Ｐゴシック" charset="0"/>
          <a:cs typeface="ＭＳ Ｐゴシック" charset="0"/>
        </a:defRPr>
      </a:lvl1pPr>
      <a:lvl2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2pPr>
      <a:lvl3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3pPr>
      <a:lvl4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4pPr>
      <a:lvl5pPr algn="l" defTabSz="1079500" rtl="0" eaLnBrk="0" fontAlgn="base" hangingPunct="0">
        <a:spcBef>
          <a:spcPct val="0"/>
        </a:spcBef>
        <a:spcAft>
          <a:spcPct val="0"/>
        </a:spcAft>
        <a:defRPr sz="6600">
          <a:solidFill>
            <a:schemeClr val="tx1"/>
          </a:solidFill>
          <a:latin typeface="Verdana" charset="0"/>
          <a:ea typeface="ＭＳ Ｐゴシック" charset="0"/>
          <a:cs typeface="ＭＳ Ｐゴシック" charset="0"/>
        </a:defRPr>
      </a:lvl5pPr>
      <a:lvl6pPr marL="1080272" algn="l" defTabSz="1080272" rtl="0" fontAlgn="base">
        <a:spcBef>
          <a:spcPct val="0"/>
        </a:spcBef>
        <a:spcAft>
          <a:spcPct val="0"/>
        </a:spcAft>
        <a:defRPr sz="6600">
          <a:solidFill>
            <a:schemeClr val="tx1"/>
          </a:solidFill>
          <a:latin typeface="Verdana" charset="0"/>
          <a:ea typeface="ＭＳ Ｐゴシック" charset="0"/>
        </a:defRPr>
      </a:lvl6pPr>
      <a:lvl7pPr marL="2160544" algn="l" defTabSz="1080272" rtl="0" fontAlgn="base">
        <a:spcBef>
          <a:spcPct val="0"/>
        </a:spcBef>
        <a:spcAft>
          <a:spcPct val="0"/>
        </a:spcAft>
        <a:defRPr sz="6600">
          <a:solidFill>
            <a:schemeClr val="tx1"/>
          </a:solidFill>
          <a:latin typeface="Verdana" charset="0"/>
          <a:ea typeface="ＭＳ Ｐゴシック" charset="0"/>
        </a:defRPr>
      </a:lvl7pPr>
      <a:lvl8pPr marL="3240816" algn="l" defTabSz="1080272" rtl="0" fontAlgn="base">
        <a:spcBef>
          <a:spcPct val="0"/>
        </a:spcBef>
        <a:spcAft>
          <a:spcPct val="0"/>
        </a:spcAft>
        <a:defRPr sz="6600">
          <a:solidFill>
            <a:schemeClr val="tx1"/>
          </a:solidFill>
          <a:latin typeface="Verdana" charset="0"/>
          <a:ea typeface="ＭＳ Ｐゴシック" charset="0"/>
        </a:defRPr>
      </a:lvl8pPr>
      <a:lvl9pPr marL="4321089" algn="l" defTabSz="1080272" rtl="0" fontAlgn="base">
        <a:spcBef>
          <a:spcPct val="0"/>
        </a:spcBef>
        <a:spcAft>
          <a:spcPct val="0"/>
        </a:spcAft>
        <a:defRPr sz="6600">
          <a:solidFill>
            <a:schemeClr val="tx1"/>
          </a:solidFill>
          <a:latin typeface="Verdana" charset="0"/>
          <a:ea typeface="ＭＳ Ｐゴシック" charset="0"/>
        </a:defRPr>
      </a:lvl9pPr>
    </p:titleStyle>
    <p:bodyStyle>
      <a:lvl1pPr marL="1079500" indent="-862013" algn="l" defTabSz="1079500" rtl="0" eaLnBrk="0" fontAlgn="base" hangingPunct="0">
        <a:spcBef>
          <a:spcPts val="1413"/>
        </a:spcBef>
        <a:spcAft>
          <a:spcPct val="0"/>
        </a:spcAft>
        <a:buClr>
          <a:srgbClr val="FF0000"/>
        </a:buClr>
        <a:buSzPct val="150000"/>
        <a:buFont typeface="Arial" charset="0"/>
        <a:buChar char="•"/>
        <a:defRPr sz="4700" kern="1200">
          <a:solidFill>
            <a:srgbClr val="595959"/>
          </a:solidFill>
          <a:latin typeface="Verdana"/>
          <a:ea typeface="ＭＳ Ｐゴシック" charset="0"/>
          <a:cs typeface="ＭＳ Ｐゴシック" charset="0"/>
        </a:defRPr>
      </a:lvl1pPr>
      <a:lvl2pPr marL="1511300" indent="-862013" algn="l" defTabSz="1079500" rtl="0" eaLnBrk="0" fontAlgn="base" hangingPunct="0">
        <a:spcBef>
          <a:spcPts val="1413"/>
        </a:spcBef>
        <a:spcAft>
          <a:spcPct val="0"/>
        </a:spcAft>
        <a:buClr>
          <a:srgbClr val="FF0000"/>
        </a:buClr>
        <a:buSzPct val="150000"/>
        <a:buFont typeface="Arial" charset="0"/>
        <a:buChar char="•"/>
        <a:defRPr sz="3800" kern="1200">
          <a:solidFill>
            <a:srgbClr val="595959"/>
          </a:solidFill>
          <a:latin typeface="Verdana"/>
          <a:ea typeface="ＭＳ Ｐゴシック" charset="0"/>
          <a:cs typeface="+mn-cs"/>
        </a:defRPr>
      </a:lvl2pPr>
      <a:lvl3pPr marL="1833563" indent="-862013" algn="l" defTabSz="1079500" rtl="0" eaLnBrk="0" fontAlgn="base" hangingPunct="0">
        <a:spcBef>
          <a:spcPts val="1413"/>
        </a:spcBef>
        <a:spcAft>
          <a:spcPct val="0"/>
        </a:spcAft>
        <a:buClr>
          <a:srgbClr val="FF0000"/>
        </a:buClr>
        <a:buSzPct val="150000"/>
        <a:buFont typeface="Arial" charset="0"/>
        <a:buChar char="•"/>
        <a:defRPr sz="3300" kern="1200">
          <a:solidFill>
            <a:srgbClr val="595959"/>
          </a:solidFill>
          <a:latin typeface="Verdana"/>
          <a:ea typeface="ＭＳ Ｐゴシック" charset="0"/>
          <a:cs typeface="+mn-cs"/>
        </a:defRPr>
      </a:lvl3pPr>
      <a:lvl4pPr marL="2100263" indent="-862013" algn="l" defTabSz="1079500" rtl="0" eaLnBrk="0" fontAlgn="base" hangingPunct="0">
        <a:spcBef>
          <a:spcPts val="1413"/>
        </a:spcBef>
        <a:spcAft>
          <a:spcPct val="0"/>
        </a:spcAft>
        <a:buClr>
          <a:srgbClr val="FF0000"/>
        </a:buClr>
        <a:buSzPct val="150000"/>
        <a:buFont typeface="Arial" charset="0"/>
        <a:buChar char="•"/>
        <a:defRPr sz="2800" kern="1200">
          <a:solidFill>
            <a:srgbClr val="595959"/>
          </a:solidFill>
          <a:latin typeface="Verdana"/>
          <a:ea typeface="ＭＳ Ｐゴシック" charset="0"/>
          <a:cs typeface="+mn-cs"/>
        </a:defRPr>
      </a:lvl4pPr>
      <a:lvl5pPr marL="2265363" indent="-862013" algn="l" defTabSz="1079500" rtl="0" eaLnBrk="0" fontAlgn="base" hangingPunct="0">
        <a:spcBef>
          <a:spcPts val="1413"/>
        </a:spcBef>
        <a:spcAft>
          <a:spcPct val="0"/>
        </a:spcAft>
        <a:buClr>
          <a:srgbClr val="FF0000"/>
        </a:buClr>
        <a:buSzPct val="150000"/>
        <a:buFont typeface="Arial" charset="0"/>
        <a:buChar char="•"/>
        <a:defRPr sz="2400" kern="1200">
          <a:solidFill>
            <a:srgbClr val="595959"/>
          </a:solidFill>
          <a:latin typeface="Verdana"/>
          <a:ea typeface="ＭＳ Ｐゴシック" charset="0"/>
          <a:cs typeface="+mn-cs"/>
        </a:defRPr>
      </a:lvl5pPr>
      <a:lvl6pPr marL="5941497" indent="-540136" algn="l" defTabSz="1080272" rtl="0" eaLnBrk="1" latinLnBrk="0" hangingPunct="1">
        <a:spcBef>
          <a:spcPct val="20000"/>
        </a:spcBef>
        <a:buFont typeface="Arial"/>
        <a:buChar char="•"/>
        <a:defRPr sz="4700" kern="1200">
          <a:solidFill>
            <a:schemeClr val="tx1"/>
          </a:solidFill>
          <a:latin typeface="+mn-lt"/>
          <a:ea typeface="+mn-ea"/>
          <a:cs typeface="+mn-cs"/>
        </a:defRPr>
      </a:lvl6pPr>
      <a:lvl7pPr marL="7021769" indent="-540136" algn="l" defTabSz="1080272" rtl="0" eaLnBrk="1" latinLnBrk="0" hangingPunct="1">
        <a:spcBef>
          <a:spcPct val="20000"/>
        </a:spcBef>
        <a:buFont typeface="Arial"/>
        <a:buChar char="•"/>
        <a:defRPr sz="4700" kern="1200">
          <a:solidFill>
            <a:schemeClr val="tx1"/>
          </a:solidFill>
          <a:latin typeface="+mn-lt"/>
          <a:ea typeface="+mn-ea"/>
          <a:cs typeface="+mn-cs"/>
        </a:defRPr>
      </a:lvl7pPr>
      <a:lvl8pPr marL="8102041" indent="-540136" algn="l" defTabSz="1080272" rtl="0" eaLnBrk="1" latinLnBrk="0" hangingPunct="1">
        <a:spcBef>
          <a:spcPct val="20000"/>
        </a:spcBef>
        <a:buFont typeface="Arial"/>
        <a:buChar char="•"/>
        <a:defRPr sz="4700" kern="1200">
          <a:solidFill>
            <a:schemeClr val="tx1"/>
          </a:solidFill>
          <a:latin typeface="+mn-lt"/>
          <a:ea typeface="+mn-ea"/>
          <a:cs typeface="+mn-cs"/>
        </a:defRPr>
      </a:lvl8pPr>
      <a:lvl9pPr marL="9182313" indent="-540136" algn="l" defTabSz="1080272" rtl="0" eaLnBrk="1" latinLnBrk="0" hangingPunct="1">
        <a:spcBef>
          <a:spcPct val="20000"/>
        </a:spcBef>
        <a:buFont typeface="Arial"/>
        <a:buChar char="•"/>
        <a:defRPr sz="4700" kern="1200">
          <a:solidFill>
            <a:schemeClr val="tx1"/>
          </a:solidFill>
          <a:latin typeface="+mn-lt"/>
          <a:ea typeface="+mn-ea"/>
          <a:cs typeface="+mn-cs"/>
        </a:defRPr>
      </a:lvl9pPr>
    </p:bodyStyle>
    <p:otherStyle>
      <a:defPPr>
        <a:defRPr lang="fr-FR"/>
      </a:defPPr>
      <a:lvl1pPr marL="0" algn="l" defTabSz="1080272" rtl="0" eaLnBrk="1" latinLnBrk="0" hangingPunct="1">
        <a:defRPr sz="4300" kern="1200">
          <a:solidFill>
            <a:schemeClr val="tx1"/>
          </a:solidFill>
          <a:latin typeface="+mn-lt"/>
          <a:ea typeface="+mn-ea"/>
          <a:cs typeface="+mn-cs"/>
        </a:defRPr>
      </a:lvl1pPr>
      <a:lvl2pPr marL="1080272" algn="l" defTabSz="1080272" rtl="0" eaLnBrk="1" latinLnBrk="0" hangingPunct="1">
        <a:defRPr sz="4300" kern="1200">
          <a:solidFill>
            <a:schemeClr val="tx1"/>
          </a:solidFill>
          <a:latin typeface="+mn-lt"/>
          <a:ea typeface="+mn-ea"/>
          <a:cs typeface="+mn-cs"/>
        </a:defRPr>
      </a:lvl2pPr>
      <a:lvl3pPr marL="2160544" algn="l" defTabSz="1080272" rtl="0" eaLnBrk="1" latinLnBrk="0" hangingPunct="1">
        <a:defRPr sz="4300" kern="1200">
          <a:solidFill>
            <a:schemeClr val="tx1"/>
          </a:solidFill>
          <a:latin typeface="+mn-lt"/>
          <a:ea typeface="+mn-ea"/>
          <a:cs typeface="+mn-cs"/>
        </a:defRPr>
      </a:lvl3pPr>
      <a:lvl4pPr marL="3240816" algn="l" defTabSz="1080272" rtl="0" eaLnBrk="1" latinLnBrk="0" hangingPunct="1">
        <a:defRPr sz="4300" kern="1200">
          <a:solidFill>
            <a:schemeClr val="tx1"/>
          </a:solidFill>
          <a:latin typeface="+mn-lt"/>
          <a:ea typeface="+mn-ea"/>
          <a:cs typeface="+mn-cs"/>
        </a:defRPr>
      </a:lvl4pPr>
      <a:lvl5pPr marL="4321089" algn="l" defTabSz="1080272" rtl="0" eaLnBrk="1" latinLnBrk="0" hangingPunct="1">
        <a:defRPr sz="4300" kern="1200">
          <a:solidFill>
            <a:schemeClr val="tx1"/>
          </a:solidFill>
          <a:latin typeface="+mn-lt"/>
          <a:ea typeface="+mn-ea"/>
          <a:cs typeface="+mn-cs"/>
        </a:defRPr>
      </a:lvl5pPr>
      <a:lvl6pPr marL="5401361" algn="l" defTabSz="1080272" rtl="0" eaLnBrk="1" latinLnBrk="0" hangingPunct="1">
        <a:defRPr sz="4300" kern="1200">
          <a:solidFill>
            <a:schemeClr val="tx1"/>
          </a:solidFill>
          <a:latin typeface="+mn-lt"/>
          <a:ea typeface="+mn-ea"/>
          <a:cs typeface="+mn-cs"/>
        </a:defRPr>
      </a:lvl6pPr>
      <a:lvl7pPr marL="6481633" algn="l" defTabSz="1080272" rtl="0" eaLnBrk="1" latinLnBrk="0" hangingPunct="1">
        <a:defRPr sz="4300" kern="1200">
          <a:solidFill>
            <a:schemeClr val="tx1"/>
          </a:solidFill>
          <a:latin typeface="+mn-lt"/>
          <a:ea typeface="+mn-ea"/>
          <a:cs typeface="+mn-cs"/>
        </a:defRPr>
      </a:lvl7pPr>
      <a:lvl8pPr marL="7561905" algn="l" defTabSz="1080272" rtl="0" eaLnBrk="1" latinLnBrk="0" hangingPunct="1">
        <a:defRPr sz="4300" kern="1200">
          <a:solidFill>
            <a:schemeClr val="tx1"/>
          </a:solidFill>
          <a:latin typeface="+mn-lt"/>
          <a:ea typeface="+mn-ea"/>
          <a:cs typeface="+mn-cs"/>
        </a:defRPr>
      </a:lvl8pPr>
      <a:lvl9pPr marL="8642177" algn="l" defTabSz="1080272"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1.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8.xml"/><Relationship Id="rId7" Type="http://schemas.openxmlformats.org/officeDocument/2006/relationships/image" Target="../media/image21.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2.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9.xml"/><Relationship Id="rId7" Type="http://schemas.openxmlformats.org/officeDocument/2006/relationships/image" Target="../media/image25.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6.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20.xml"/><Relationship Id="rId7" Type="http://schemas.openxmlformats.org/officeDocument/2006/relationships/image" Target="../media/image29.wmf"/><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28.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0.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4.wmf"/><Relationship Id="rId3" Type="http://schemas.openxmlformats.org/officeDocument/2006/relationships/notesSlide" Target="../notesSlides/notesSlide21.xml"/><Relationship Id="rId7" Type="http://schemas.openxmlformats.org/officeDocument/2006/relationships/image" Target="../media/image31.wmf"/><Relationship Id="rId12" Type="http://schemas.openxmlformats.org/officeDocument/2006/relationships/oleObject" Target="../embeddings/oleObject19.bin"/><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33.wmf"/><Relationship Id="rId5" Type="http://schemas.openxmlformats.org/officeDocument/2006/relationships/image" Target="../media/image20.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2.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5.png"/><Relationship Id="rId7" Type="http://schemas.openxmlformats.org/officeDocument/2006/relationships/image" Target="../media/image33.wmf"/><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21.bin"/><Relationship Id="rId5" Type="http://schemas.openxmlformats.org/officeDocument/2006/relationships/image" Target="../media/image24.wmf"/><Relationship Id="rId4" Type="http://schemas.openxmlformats.org/officeDocument/2006/relationships/oleObject" Target="../embeddings/oleObject20.bin"/><Relationship Id="rId9" Type="http://schemas.openxmlformats.org/officeDocument/2006/relationships/image" Target="../media/image32.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36.wmf"/><Relationship Id="rId5" Type="http://schemas.openxmlformats.org/officeDocument/2006/relationships/oleObject" Target="../embeddings/oleObject23.bin"/><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7.wmf"/><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18.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27.xml"/><Relationship Id="rId7" Type="http://schemas.openxmlformats.org/officeDocument/2006/relationships/oleObject" Target="../embeddings/oleObject26.bin"/><Relationship Id="rId12" Type="http://schemas.openxmlformats.org/officeDocument/2006/relationships/image" Target="../media/image41.wmf"/><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38.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40.wmf"/><Relationship Id="rId4" Type="http://schemas.openxmlformats.org/officeDocument/2006/relationships/image" Target="../media/image3.png"/><Relationship Id="rId9"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vmlDrawing" Target="../drawings/vmlDrawing10.vml"/><Relationship Id="rId5" Type="http://schemas.openxmlformats.org/officeDocument/2006/relationships/image" Target="../media/image42.wmf"/><Relationship Id="rId4" Type="http://schemas.openxmlformats.org/officeDocument/2006/relationships/oleObject" Target="../embeddings/oleObject2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oleObject" Target="../embeddings/oleObject30.bin"/></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6.wmf"/><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image" Target="../media/image43.wmf"/><Relationship Id="rId4" Type="http://schemas.openxmlformats.org/officeDocument/2006/relationships/oleObject" Target="../embeddings/oleObject31.bin"/></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41.xml"/><Relationship Id="rId7" Type="http://schemas.openxmlformats.org/officeDocument/2006/relationships/image" Target="../media/image22.wmf"/><Relationship Id="rId12" Type="http://schemas.openxmlformats.org/officeDocument/2006/relationships/image" Target="../media/image49.png"/><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oleObject" Target="../embeddings/oleObject34.bin"/><Relationship Id="rId11" Type="http://schemas.openxmlformats.org/officeDocument/2006/relationships/image" Target="../media/image49.wmf"/><Relationship Id="rId5" Type="http://schemas.openxmlformats.org/officeDocument/2006/relationships/image" Target="../media/image48.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20.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42.xml"/><Relationship Id="rId7" Type="http://schemas.openxmlformats.org/officeDocument/2006/relationships/image" Target="../media/image50.wmf"/><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oleObject" Target="../embeddings/oleObject38.bin"/><Relationship Id="rId11" Type="http://schemas.openxmlformats.org/officeDocument/2006/relationships/image" Target="../media/image52.wmf"/><Relationship Id="rId5" Type="http://schemas.openxmlformats.org/officeDocument/2006/relationships/image" Target="../media/image20.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51.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43.xml"/><Relationship Id="rId7" Type="http://schemas.openxmlformats.org/officeDocument/2006/relationships/image" Target="../media/image54.wmf"/><Relationship Id="rId12" Type="http://schemas.openxmlformats.org/officeDocument/2006/relationships/image" Target="../media/image56.wmf"/><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oleObject" Target="../embeddings/oleObject42.bin"/><Relationship Id="rId11" Type="http://schemas.openxmlformats.org/officeDocument/2006/relationships/oleObject" Target="../embeddings/oleObject45.bin"/><Relationship Id="rId5" Type="http://schemas.openxmlformats.org/officeDocument/2006/relationships/image" Target="../media/image53.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55.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44.xml"/><Relationship Id="rId7" Type="http://schemas.openxmlformats.org/officeDocument/2006/relationships/image" Target="../media/image57.wmf"/><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oleObject" Target="../embeddings/oleObject47.bin"/><Relationship Id="rId5" Type="http://schemas.openxmlformats.org/officeDocument/2006/relationships/image" Target="../media/image20.wmf"/><Relationship Id="rId4" Type="http://schemas.openxmlformats.org/officeDocument/2006/relationships/oleObject" Target="../embeddings/oleObject46.bin"/><Relationship Id="rId9" Type="http://schemas.openxmlformats.org/officeDocument/2006/relationships/image" Target="../media/image58.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0.wmf"/><Relationship Id="rId18" Type="http://schemas.openxmlformats.org/officeDocument/2006/relationships/image" Target="../media/image62.png"/><Relationship Id="rId3" Type="http://schemas.openxmlformats.org/officeDocument/2006/relationships/notesSlide" Target="../notesSlides/notesSlide45.xml"/><Relationship Id="rId7" Type="http://schemas.openxmlformats.org/officeDocument/2006/relationships/image" Target="../media/image60.wmf"/><Relationship Id="rId12" Type="http://schemas.openxmlformats.org/officeDocument/2006/relationships/oleObject" Target="../embeddings/oleObject53.bin"/><Relationship Id="rId17" Type="http://schemas.openxmlformats.org/officeDocument/2006/relationships/image" Target="../media/image52.wmf"/><Relationship Id="rId2" Type="http://schemas.openxmlformats.org/officeDocument/2006/relationships/slideLayout" Target="../slideLayouts/slideLayout10.xml"/><Relationship Id="rId16" Type="http://schemas.openxmlformats.org/officeDocument/2006/relationships/oleObject" Target="../embeddings/oleObject55.bin"/><Relationship Id="rId1" Type="http://schemas.openxmlformats.org/officeDocument/2006/relationships/vmlDrawing" Target="../drawings/vmlDrawing17.vml"/><Relationship Id="rId6" Type="http://schemas.openxmlformats.org/officeDocument/2006/relationships/oleObject" Target="../embeddings/oleObject50.bin"/><Relationship Id="rId11" Type="http://schemas.openxmlformats.org/officeDocument/2006/relationships/image" Target="../media/image20.wmf"/><Relationship Id="rId5" Type="http://schemas.openxmlformats.org/officeDocument/2006/relationships/image" Target="../media/image59.wmf"/><Relationship Id="rId15" Type="http://schemas.openxmlformats.org/officeDocument/2006/relationships/image" Target="../media/image51.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61.wmf"/><Relationship Id="rId14" Type="http://schemas.openxmlformats.org/officeDocument/2006/relationships/oleObject" Target="../embeddings/oleObject54.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vmlDrawing" Target="../drawings/vmlDrawing18.vml"/><Relationship Id="rId5" Type="http://schemas.openxmlformats.org/officeDocument/2006/relationships/image" Target="../media/image58.wmf"/><Relationship Id="rId4" Type="http://schemas.openxmlformats.org/officeDocument/2006/relationships/oleObject" Target="../embeddings/oleObject56.bin"/></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226" y="218677"/>
            <a:ext cx="18392444" cy="2921566"/>
          </a:xfrm>
        </p:spPr>
        <p:txBody>
          <a:bodyPr wrap="square" lIns="91440" tIns="45720" rIns="91440" bIns="45720" numCol="1" anchor="t" anchorCtr="0" compatLnSpc="1">
            <a:prstTxWarp prst="textNoShape">
              <a:avLst/>
            </a:prstTxWarp>
          </a:bodyPr>
          <a:lstStyle/>
          <a:p>
            <a:pPr>
              <a:defRPr/>
            </a:pPr>
            <a:r>
              <a:rPr lang="en-US" dirty="0" smtClean="0">
                <a:latin typeface="Impact" charset="0"/>
                <a:cs typeface="Impact" charset="0"/>
              </a:rPr>
              <a:t>Biological Modeling of Neural Networks</a:t>
            </a:r>
            <a:br>
              <a:rPr lang="en-US" dirty="0" smtClean="0">
                <a:latin typeface="Impact" charset="0"/>
                <a:cs typeface="Impact" charset="0"/>
              </a:rPr>
            </a:br>
            <a:endParaRPr dirty="0">
              <a:latin typeface="Impact" charset="0"/>
              <a:cs typeface="Impact" charset="0"/>
            </a:endParaRPr>
          </a:p>
        </p:txBody>
      </p:sp>
      <p:sp>
        <p:nvSpPr>
          <p:cNvPr id="9219" name="Text Placeholder 2"/>
          <p:cNvSpPr>
            <a:spLocks noGrp="1"/>
          </p:cNvSpPr>
          <p:nvPr>
            <p:ph type="body" sz="quarter" idx="12"/>
          </p:nvPr>
        </p:nvSpPr>
        <p:spPr bwMode="auto">
          <a:xfrm>
            <a:off x="1042226" y="2945392"/>
            <a:ext cx="10160829" cy="2136186"/>
          </a:xfrm>
          <a:noFill/>
          <a:ln>
            <a:miter lim="800000"/>
            <a:headEnd/>
            <a:tailEnd/>
          </a:ln>
        </p:spPr>
        <p:txBody>
          <a:bodyPr wrap="square" lIns="91440" tIns="45720" rIns="91440" bIns="45720" numCol="1" anchor="t" anchorCtr="0" compatLnSpc="1">
            <a:prstTxWarp prst="textNoShape">
              <a:avLst/>
            </a:prstTxWarp>
          </a:bodyPr>
          <a:lstStyle/>
          <a:p>
            <a:r>
              <a:rPr lang="en-US" sz="6000" dirty="0" smtClean="0">
                <a:solidFill>
                  <a:schemeClr val="tx1"/>
                </a:solidFill>
                <a:latin typeface="Arial Narrow" pitchFamily="34" charset="0"/>
                <a:ea typeface="ＭＳ Ｐゴシック" pitchFamily="34" charset="-128"/>
              </a:rPr>
              <a:t>Week 10 – Variability and Noise:</a:t>
            </a:r>
          </a:p>
          <a:p>
            <a:r>
              <a:rPr lang="en-US" sz="6000" dirty="0" smtClean="0">
                <a:solidFill>
                  <a:schemeClr val="tx1"/>
                </a:solidFill>
                <a:latin typeface="Arial Narrow" pitchFamily="34" charset="0"/>
                <a:ea typeface="ＭＳ Ｐゴシック" pitchFamily="34" charset="-128"/>
              </a:rPr>
              <a:t>The question of </a:t>
            </a:r>
            <a:r>
              <a:rPr lang="en-US" sz="4800" dirty="0" smtClean="0">
                <a:solidFill>
                  <a:schemeClr val="tx1"/>
                </a:solidFill>
                <a:latin typeface="Arial Narrow" pitchFamily="34" charset="0"/>
                <a:ea typeface="ＭＳ Ｐゴシック" pitchFamily="34" charset="-128"/>
              </a:rPr>
              <a:t> </a:t>
            </a:r>
            <a:r>
              <a:rPr lang="en-US" sz="6000" dirty="0" smtClean="0">
                <a:solidFill>
                  <a:schemeClr val="tx1"/>
                </a:solidFill>
                <a:latin typeface="Arial Narrow" pitchFamily="34" charset="0"/>
                <a:ea typeface="ＭＳ Ｐゴシック" pitchFamily="34" charset="-128"/>
              </a:rPr>
              <a:t>the neural code</a:t>
            </a:r>
            <a:endParaRPr lang="en-US" sz="6000" dirty="0">
              <a:solidFill>
                <a:schemeClr val="tx1"/>
              </a:solidFill>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1042226" y="5375402"/>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sp>
        <p:nvSpPr>
          <p:cNvPr id="7" name="Espace réservé du contenu 1"/>
          <p:cNvSpPr txBox="1">
            <a:spLocks/>
          </p:cNvSpPr>
          <p:nvPr/>
        </p:nvSpPr>
        <p:spPr bwMode="auto">
          <a:xfrm>
            <a:off x="11185359" y="1443791"/>
            <a:ext cx="10422104"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err="1" smtClean="0">
                <a:latin typeface="Arial Narrow" pitchFamily="34" charset="0"/>
                <a:cs typeface="ＭＳ Ｐゴシック" charset="0"/>
              </a:rPr>
              <a:t>Variability</a:t>
            </a:r>
            <a:r>
              <a:rPr lang="fr-CH" sz="5400" b="1" dirty="0" smtClean="0">
                <a:latin typeface="Arial Narrow" pitchFamily="34" charset="0"/>
                <a:cs typeface="ＭＳ Ｐゴシック" charset="0"/>
              </a:rPr>
              <a:t> of </a:t>
            </a:r>
            <a:r>
              <a:rPr lang="fr-CH" sz="5400" b="1" dirty="0" err="1" smtClean="0">
                <a:latin typeface="Arial Narrow" pitchFamily="34" charset="0"/>
                <a:cs typeface="ＭＳ Ｐゴシック" charset="0"/>
              </a:rPr>
              <a:t>spike</a:t>
            </a:r>
            <a:r>
              <a:rPr lang="fr-CH" sz="5400" b="1" dirty="0" smtClean="0">
                <a:latin typeface="Arial Narrow" pitchFamily="34" charset="0"/>
                <a:cs typeface="ＭＳ Ｐゴシック" charset="0"/>
              </a:rPr>
              <a:t> trains</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5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experiments</a:t>
            </a:r>
            <a:endPar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Sources of </a:t>
            </a:r>
            <a:r>
              <a:rPr kumimoji="0" lang="fr-CH" sz="5400" b="1"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Variability</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smtClean="0">
                <a:latin typeface="Arial Narrow" pitchFamily="34" charset="0"/>
                <a:cs typeface="ＭＳ Ｐゴシック" charset="0"/>
              </a:rPr>
              <a:t> </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noProof="0" dirty="0" smtClean="0">
                <a:latin typeface="Arial Narrow" pitchFamily="34" charset="0"/>
              </a:rPr>
              <a:t>Is </a:t>
            </a:r>
            <a:r>
              <a:rPr lang="fr-CH" sz="4400" noProof="0" dirty="0" err="1" smtClean="0">
                <a:latin typeface="Arial Narrow" pitchFamily="34" charset="0"/>
              </a:rPr>
              <a:t>variability</a:t>
            </a:r>
            <a:r>
              <a:rPr lang="fr-CH" sz="4400" noProof="0" dirty="0" smtClean="0">
                <a:latin typeface="Arial Narrow" pitchFamily="34" charset="0"/>
              </a:rPr>
              <a:t> </a:t>
            </a:r>
            <a:r>
              <a:rPr lang="fr-CH" sz="4400" noProof="0" dirty="0" err="1" smtClean="0">
                <a:latin typeface="Arial Narrow" pitchFamily="34" charset="0"/>
              </a:rPr>
              <a:t>equal</a:t>
            </a:r>
            <a:r>
              <a:rPr lang="fr-CH" sz="4400" noProof="0" dirty="0" smtClean="0">
                <a:latin typeface="Arial Narrow" pitchFamily="34" charset="0"/>
              </a:rPr>
              <a:t> to noise?</a:t>
            </a:r>
            <a:endParaRPr lang="fr-CH" sz="4400" dirty="0" smtClean="0">
              <a:latin typeface="Arial Narrow" pitchFamily="34"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Poisson</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Model</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en-US"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en-US" sz="48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homogeneous/inhomogeneous</a:t>
            </a:r>
            <a:endParaRPr kumimoji="0" lang="fr-CH" sz="48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en-US" sz="5400" b="1" dirty="0" smtClean="0">
                <a:latin typeface="Arial Narrow" pitchFamily="34" charset="0"/>
                <a:cs typeface="ＭＳ Ｐゴシック" charset="0"/>
              </a:rPr>
              <a:t>10.4 Three definitions of Rate Code</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lvl="0" indent="-568325" eaLnBrk="0" hangingPunct="0">
              <a:buClr>
                <a:srgbClr val="FF0000"/>
              </a:buClr>
              <a:buSzPct val="150000"/>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.5</a:t>
            </a:r>
            <a:r>
              <a:rPr kumimoji="0" lang="fr-CH" sz="5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Stochastic</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spike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arrival</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4400" b="1" dirty="0" smtClean="0">
                <a:latin typeface="Arial Narrow" pitchFamily="34" charset="0"/>
                <a:cs typeface="ＭＳ Ｐゴシック" charset="0"/>
              </a:rPr>
              <a:t>        </a:t>
            </a:r>
            <a:r>
              <a:rPr lang="fr-CH" sz="4400" dirty="0" smtClean="0">
                <a:latin typeface="Arial Narrow" pitchFamily="34" charset="0"/>
                <a:cs typeface="ＭＳ Ｐゴシック" charset="0"/>
              </a:rPr>
              <a:t>- Membrane </a:t>
            </a:r>
            <a:r>
              <a:rPr lang="fr-CH" sz="4400" dirty="0" err="1" smtClean="0">
                <a:latin typeface="Arial Narrow" pitchFamily="34" charset="0"/>
                <a:cs typeface="ＭＳ Ｐゴシック" charset="0"/>
              </a:rPr>
              <a:t>potential</a:t>
            </a:r>
            <a:r>
              <a:rPr lang="fr-CH" sz="4400" dirty="0" smtClean="0">
                <a:latin typeface="Arial Narrow" pitchFamily="34" charset="0"/>
                <a:cs typeface="ＭＳ Ｐゴシック" charset="0"/>
              </a:rPr>
              <a:t> fluctuations</a:t>
            </a:r>
            <a:endParaRPr kumimoji="0" lang="fr-CH" sz="5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p:txBody>
      </p:sp>
      <p:grpSp>
        <p:nvGrpSpPr>
          <p:cNvPr id="13" name="Group 12"/>
          <p:cNvGrpSpPr/>
          <p:nvPr/>
        </p:nvGrpSpPr>
        <p:grpSpPr>
          <a:xfrm>
            <a:off x="-794084" y="3685518"/>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11498179" y="2526632"/>
            <a:ext cx="9773651" cy="1818867"/>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bwMode="auto">
          <a:xfrm>
            <a:off x="1120782" y="8897938"/>
            <a:ext cx="7638207" cy="190642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685800" indent="-685800" algn="l" defTabSz="1079500" rtl="0" eaLnBrk="0" fontAlgn="base" hangingPunct="0">
              <a:spcBef>
                <a:spcPts val="1413"/>
              </a:spcBef>
              <a:spcAft>
                <a:spcPct val="0"/>
              </a:spcAft>
              <a:buClr>
                <a:srgbClr val="FF0000"/>
              </a:buClr>
              <a:buSzPct val="150000"/>
              <a:buFontTx/>
              <a:buNone/>
              <a:defRPr lang="fr-CH" sz="4700" kern="1200" dirty="0" smtClean="0">
                <a:solidFill>
                  <a:schemeClr val="tx1"/>
                </a:solidFill>
                <a:latin typeface="Arial Narrow" charset="0"/>
                <a:ea typeface="ＭＳ Ｐゴシック" charset="0"/>
                <a:cs typeface="Arial Narrow" charset="0"/>
              </a:defRPr>
            </a:lvl1pPr>
            <a:lvl2pPr marL="1511300" indent="-862013" algn="l" defTabSz="1079500" rtl="0" eaLnBrk="0" fontAlgn="base" hangingPunct="0">
              <a:spcBef>
                <a:spcPts val="1413"/>
              </a:spcBef>
              <a:spcAft>
                <a:spcPct val="0"/>
              </a:spcAft>
              <a:buClr>
                <a:srgbClr val="FF0000"/>
              </a:buClr>
              <a:buSzPct val="150000"/>
              <a:buFont typeface="Arial" charset="0"/>
              <a:buChar char="•"/>
              <a:defRPr sz="3800" kern="1200">
                <a:solidFill>
                  <a:srgbClr val="595959"/>
                </a:solidFill>
                <a:latin typeface="Verdana"/>
                <a:ea typeface="ＭＳ Ｐゴシック" charset="0"/>
                <a:cs typeface="+mn-cs"/>
              </a:defRPr>
            </a:lvl2pPr>
            <a:lvl3pPr marL="1833563" indent="-862013" algn="l" defTabSz="1079500" rtl="0" eaLnBrk="0" fontAlgn="base" hangingPunct="0">
              <a:spcBef>
                <a:spcPts val="1413"/>
              </a:spcBef>
              <a:spcAft>
                <a:spcPct val="0"/>
              </a:spcAft>
              <a:buClr>
                <a:srgbClr val="FF0000"/>
              </a:buClr>
              <a:buSzPct val="150000"/>
              <a:buFont typeface="Arial" charset="0"/>
              <a:buChar char="•"/>
              <a:defRPr sz="3300" kern="1200">
                <a:solidFill>
                  <a:srgbClr val="595959"/>
                </a:solidFill>
                <a:latin typeface="Verdana"/>
                <a:ea typeface="ＭＳ Ｐゴシック" charset="0"/>
                <a:cs typeface="+mn-cs"/>
              </a:defRPr>
            </a:lvl3pPr>
            <a:lvl4pPr marL="2100263" indent="-862013" algn="l" defTabSz="1079500" rtl="0" eaLnBrk="0" fontAlgn="base" hangingPunct="0">
              <a:spcBef>
                <a:spcPts val="1413"/>
              </a:spcBef>
              <a:spcAft>
                <a:spcPct val="0"/>
              </a:spcAft>
              <a:buClr>
                <a:srgbClr val="FF0000"/>
              </a:buClr>
              <a:buSzPct val="150000"/>
              <a:buFont typeface="Arial" charset="0"/>
              <a:buChar char="•"/>
              <a:defRPr sz="2800" kern="1200">
                <a:solidFill>
                  <a:srgbClr val="595959"/>
                </a:solidFill>
                <a:latin typeface="Verdana"/>
                <a:ea typeface="ＭＳ Ｐゴシック" charset="0"/>
                <a:cs typeface="+mn-cs"/>
              </a:defRPr>
            </a:lvl4pPr>
            <a:lvl5pPr marL="2265363" indent="-862013" algn="l" defTabSz="1079500" rtl="0" eaLnBrk="0" fontAlgn="base" hangingPunct="0">
              <a:spcBef>
                <a:spcPts val="1413"/>
              </a:spcBef>
              <a:spcAft>
                <a:spcPct val="0"/>
              </a:spcAft>
              <a:buClr>
                <a:srgbClr val="FF0000"/>
              </a:buClr>
              <a:buSzPct val="150000"/>
              <a:buFont typeface="Arial" charset="0"/>
              <a:buChar char="•"/>
              <a:defRPr sz="2400" kern="1200">
                <a:solidFill>
                  <a:srgbClr val="595959"/>
                </a:solidFill>
                <a:latin typeface="Verdana"/>
                <a:ea typeface="ＭＳ Ｐゴシック" charset="0"/>
                <a:cs typeface="+mn-cs"/>
              </a:defRPr>
            </a:lvl5pPr>
            <a:lvl6pPr marL="5941497" indent="-540136" algn="l" defTabSz="1080272" rtl="0" eaLnBrk="1" latinLnBrk="0" hangingPunct="1">
              <a:spcBef>
                <a:spcPct val="20000"/>
              </a:spcBef>
              <a:buFont typeface="Arial"/>
              <a:buChar char="•"/>
              <a:defRPr sz="4700" kern="1200">
                <a:solidFill>
                  <a:schemeClr val="tx1"/>
                </a:solidFill>
                <a:latin typeface="+mn-lt"/>
                <a:ea typeface="+mn-ea"/>
                <a:cs typeface="+mn-cs"/>
              </a:defRPr>
            </a:lvl6pPr>
            <a:lvl7pPr marL="7021769" indent="-540136" algn="l" defTabSz="1080272" rtl="0" eaLnBrk="1" latinLnBrk="0" hangingPunct="1">
              <a:spcBef>
                <a:spcPct val="20000"/>
              </a:spcBef>
              <a:buFont typeface="Arial"/>
              <a:buChar char="•"/>
              <a:defRPr sz="4700" kern="1200">
                <a:solidFill>
                  <a:schemeClr val="tx1"/>
                </a:solidFill>
                <a:latin typeface="+mn-lt"/>
                <a:ea typeface="+mn-ea"/>
                <a:cs typeface="+mn-cs"/>
              </a:defRPr>
            </a:lvl7pPr>
            <a:lvl8pPr marL="8102041" indent="-540136" algn="l" defTabSz="1080272" rtl="0" eaLnBrk="1" latinLnBrk="0" hangingPunct="1">
              <a:spcBef>
                <a:spcPct val="20000"/>
              </a:spcBef>
              <a:buFont typeface="Arial"/>
              <a:buChar char="•"/>
              <a:defRPr sz="4700" kern="1200">
                <a:solidFill>
                  <a:schemeClr val="tx1"/>
                </a:solidFill>
                <a:latin typeface="+mn-lt"/>
                <a:ea typeface="+mn-ea"/>
                <a:cs typeface="+mn-cs"/>
              </a:defRPr>
            </a:lvl8pPr>
            <a:lvl9pPr marL="9182313" indent="-540136" algn="l" defTabSz="1080272" rtl="0" eaLnBrk="1" latinLnBrk="0" hangingPunct="1">
              <a:spcBef>
                <a:spcPct val="20000"/>
              </a:spcBef>
              <a:buFont typeface="Arial"/>
              <a:buChar char="•"/>
              <a:defRPr sz="4700" kern="1200">
                <a:solidFill>
                  <a:schemeClr val="tx1"/>
                </a:solidFill>
                <a:latin typeface="+mn-lt"/>
                <a:ea typeface="+mn-ea"/>
                <a:cs typeface="+mn-cs"/>
              </a:defRPr>
            </a:lvl9pPr>
          </a:lstStyle>
          <a:p>
            <a:r>
              <a:rPr lang="en-US" smtClean="0">
                <a:latin typeface="Arial Narrow" pitchFamily="34" charset="0"/>
                <a:ea typeface="ＭＳ Ｐゴシック" pitchFamily="34" charset="-128"/>
              </a:rPr>
              <a:t>Wulfram Gerstner</a:t>
            </a:r>
          </a:p>
          <a:p>
            <a:r>
              <a:rPr lang="en-US" sz="4000" smtClean="0">
                <a:latin typeface="Arial Narrow" pitchFamily="34" charset="0"/>
                <a:ea typeface="ＭＳ Ｐゴシック" pitchFamily="34" charset="-128"/>
              </a:rPr>
              <a:t>EPFL, Lausanne, Switzerland</a:t>
            </a:r>
            <a:endParaRPr lang="en-US" sz="4000">
              <a:latin typeface="Arial Narrow" pitchFamily="34" charset="0"/>
              <a:ea typeface="ＭＳ Ｐゴシック" pitchFamily="34" charset="-128"/>
            </a:endParaRPr>
          </a:p>
        </p:txBody>
      </p:sp>
      <p:sp>
        <p:nvSpPr>
          <p:cNvPr id="16" name="TextBox 15"/>
          <p:cNvSpPr txBox="1"/>
          <p:nvPr/>
        </p:nvSpPr>
        <p:spPr>
          <a:xfrm>
            <a:off x="1029748" y="7751442"/>
            <a:ext cx="7853368" cy="3262432"/>
          </a:xfrm>
          <a:prstGeom prst="rect">
            <a:avLst/>
          </a:prstGeom>
          <a:solidFill>
            <a:srgbClr val="FFFF00"/>
          </a:solidFill>
        </p:spPr>
        <p:txBody>
          <a:bodyPr wrap="none" rtlCol="0">
            <a:spAutoFit/>
          </a:bodyPr>
          <a:lstStyle/>
          <a:p>
            <a:r>
              <a:rPr lang="en-US" sz="5400" i="1" dirty="0" smtClean="0"/>
              <a:t>Reading for week 10</a:t>
            </a:r>
            <a:r>
              <a:rPr lang="en-US" sz="5400" dirty="0" smtClean="0"/>
              <a:t>:</a:t>
            </a:r>
          </a:p>
          <a:p>
            <a:r>
              <a:rPr lang="en-US" sz="5400" dirty="0" smtClean="0"/>
              <a:t>NEURONAL DYNAMICS</a:t>
            </a:r>
          </a:p>
          <a:p>
            <a:r>
              <a:rPr lang="en-US" sz="4800" dirty="0"/>
              <a:t> </a:t>
            </a:r>
            <a:r>
              <a:rPr lang="en-US" sz="4800" dirty="0" smtClean="0"/>
              <a:t> </a:t>
            </a:r>
            <a:r>
              <a:rPr lang="en-US" sz="5400" dirty="0" smtClean="0"/>
              <a:t>Ch. 7.1-7.3</a:t>
            </a:r>
          </a:p>
          <a:p>
            <a:endParaRPr lang="en-US" sz="4400" dirty="0" smtClean="0"/>
          </a:p>
        </p:txBody>
      </p:sp>
      <p:pic>
        <p:nvPicPr>
          <p:cNvPr id="17" name="Picture 2" descr="http://neuronaldynamics.epfl.ch/img/cover.jpg"/>
          <p:cNvPicPr>
            <a:picLocks noChangeAspect="1" noChangeArrowheads="1"/>
          </p:cNvPicPr>
          <p:nvPr/>
        </p:nvPicPr>
        <p:blipFill>
          <a:blip r:embed="rId3"/>
          <a:srcRect/>
          <a:stretch>
            <a:fillRect/>
          </a:stretch>
        </p:blipFill>
        <p:spPr bwMode="auto">
          <a:xfrm>
            <a:off x="8923197" y="7840192"/>
            <a:ext cx="2678166" cy="3813357"/>
          </a:xfrm>
          <a:prstGeom prst="rect">
            <a:avLst/>
          </a:prstGeom>
          <a:noFill/>
        </p:spPr>
      </p:pic>
      <p:sp>
        <p:nvSpPr>
          <p:cNvPr id="18" name="TextBox 17"/>
          <p:cNvSpPr txBox="1"/>
          <p:nvPr/>
        </p:nvSpPr>
        <p:spPr>
          <a:xfrm>
            <a:off x="3947720" y="10938310"/>
            <a:ext cx="4895314" cy="646331"/>
          </a:xfrm>
          <a:prstGeom prst="rect">
            <a:avLst/>
          </a:prstGeom>
          <a:noFill/>
        </p:spPr>
        <p:txBody>
          <a:bodyPr wrap="none" rtlCol="0">
            <a:spAutoFit/>
          </a:bodyPr>
          <a:lstStyle/>
          <a:p>
            <a:r>
              <a:rPr lang="en-US" sz="3600" dirty="0" smtClean="0"/>
              <a:t>Cambridge Univ. Press</a:t>
            </a:r>
            <a:endParaRPr lang="fr-CH"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226" y="218677"/>
            <a:ext cx="18392444" cy="2921566"/>
          </a:xfrm>
        </p:spPr>
        <p:txBody>
          <a:bodyPr wrap="square" lIns="91440" tIns="45720" rIns="91440" bIns="45720" numCol="1" anchor="t" anchorCtr="0" compatLnSpc="1">
            <a:prstTxWarp prst="textNoShape">
              <a:avLst/>
            </a:prstTxWarp>
          </a:bodyPr>
          <a:lstStyle/>
          <a:p>
            <a:pPr>
              <a:defRPr/>
            </a:pPr>
            <a:r>
              <a:rPr lang="en-US" dirty="0" smtClean="0">
                <a:latin typeface="Impact" charset="0"/>
                <a:cs typeface="Impact" charset="0"/>
              </a:rPr>
              <a:t>Biological Modeling of Neural Networks</a:t>
            </a:r>
            <a:br>
              <a:rPr lang="en-US" dirty="0" smtClean="0">
                <a:latin typeface="Impact" charset="0"/>
                <a:cs typeface="Impact" charset="0"/>
              </a:rPr>
            </a:br>
            <a:endParaRPr dirty="0">
              <a:latin typeface="Impact" charset="0"/>
              <a:cs typeface="Impact" charset="0"/>
            </a:endParaRPr>
          </a:p>
        </p:txBody>
      </p:sp>
      <p:sp>
        <p:nvSpPr>
          <p:cNvPr id="9219" name="Text Placeholder 2"/>
          <p:cNvSpPr>
            <a:spLocks noGrp="1"/>
          </p:cNvSpPr>
          <p:nvPr>
            <p:ph type="body" sz="quarter" idx="12"/>
          </p:nvPr>
        </p:nvSpPr>
        <p:spPr bwMode="auto">
          <a:xfrm>
            <a:off x="1042226" y="2945392"/>
            <a:ext cx="10160829" cy="2136186"/>
          </a:xfrm>
          <a:noFill/>
          <a:ln>
            <a:miter lim="800000"/>
            <a:headEnd/>
            <a:tailEnd/>
          </a:ln>
        </p:spPr>
        <p:txBody>
          <a:bodyPr wrap="square" lIns="91440" tIns="45720" rIns="91440" bIns="45720" numCol="1" anchor="t" anchorCtr="0" compatLnSpc="1">
            <a:prstTxWarp prst="textNoShape">
              <a:avLst/>
            </a:prstTxWarp>
          </a:bodyPr>
          <a:lstStyle/>
          <a:p>
            <a:r>
              <a:rPr lang="en-US" sz="6000" dirty="0" smtClean="0">
                <a:solidFill>
                  <a:schemeClr val="tx1"/>
                </a:solidFill>
                <a:latin typeface="Arial Narrow" pitchFamily="34" charset="0"/>
                <a:ea typeface="ＭＳ Ｐゴシック" pitchFamily="34" charset="-128"/>
              </a:rPr>
              <a:t>Week 10 – Variability and Noise:</a:t>
            </a:r>
          </a:p>
          <a:p>
            <a:r>
              <a:rPr lang="en-US" sz="6000" dirty="0" smtClean="0">
                <a:solidFill>
                  <a:schemeClr val="tx1"/>
                </a:solidFill>
                <a:latin typeface="Arial Narrow" pitchFamily="34" charset="0"/>
                <a:ea typeface="ＭＳ Ｐゴシック" pitchFamily="34" charset="-128"/>
              </a:rPr>
              <a:t>The question of </a:t>
            </a:r>
            <a:r>
              <a:rPr lang="en-US" sz="4800" dirty="0" smtClean="0">
                <a:solidFill>
                  <a:schemeClr val="tx1"/>
                </a:solidFill>
                <a:latin typeface="Arial Narrow" pitchFamily="34" charset="0"/>
                <a:ea typeface="ＭＳ Ｐゴシック" pitchFamily="34" charset="-128"/>
              </a:rPr>
              <a:t> </a:t>
            </a:r>
            <a:r>
              <a:rPr lang="en-US" sz="6000" dirty="0" smtClean="0">
                <a:solidFill>
                  <a:schemeClr val="tx1"/>
                </a:solidFill>
                <a:latin typeface="Arial Narrow" pitchFamily="34" charset="0"/>
                <a:ea typeface="ＭＳ Ｐゴシック" pitchFamily="34" charset="-128"/>
              </a:rPr>
              <a:t>the neural code</a:t>
            </a:r>
            <a:endParaRPr lang="en-US" sz="6000" dirty="0">
              <a:solidFill>
                <a:schemeClr val="tx1"/>
              </a:solidFill>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1042226" y="5375402"/>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grpSp>
        <p:nvGrpSpPr>
          <p:cNvPr id="13" name="Group 12"/>
          <p:cNvGrpSpPr/>
          <p:nvPr/>
        </p:nvGrpSpPr>
        <p:grpSpPr>
          <a:xfrm>
            <a:off x="11205611" y="2653549"/>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11518433" y="4146798"/>
            <a:ext cx="9773651" cy="157513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Espace réservé du contenu 1"/>
          <p:cNvSpPr txBox="1">
            <a:spLocks/>
          </p:cNvSpPr>
          <p:nvPr/>
        </p:nvSpPr>
        <p:spPr bwMode="auto">
          <a:xfrm>
            <a:off x="11037795" y="1104402"/>
            <a:ext cx="10422104"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err="1" smtClean="0">
                <a:latin typeface="Arial Narrow" pitchFamily="34" charset="0"/>
                <a:cs typeface="ＭＳ Ｐゴシック" charset="0"/>
              </a:rPr>
              <a:t>Variability</a:t>
            </a:r>
            <a:r>
              <a:rPr lang="fr-CH" sz="5400" b="1" dirty="0" smtClean="0">
                <a:latin typeface="Arial Narrow" pitchFamily="34" charset="0"/>
                <a:cs typeface="ＭＳ Ｐゴシック" charset="0"/>
              </a:rPr>
              <a:t> of </a:t>
            </a:r>
            <a:r>
              <a:rPr lang="fr-CH" sz="5400" b="1" dirty="0" err="1" smtClean="0">
                <a:latin typeface="Arial Narrow" pitchFamily="34" charset="0"/>
                <a:cs typeface="ＭＳ Ｐゴシック" charset="0"/>
              </a:rPr>
              <a:t>spike</a:t>
            </a:r>
            <a:r>
              <a:rPr lang="fr-CH" sz="5400" b="1" dirty="0" smtClean="0">
                <a:latin typeface="Arial Narrow" pitchFamily="34" charset="0"/>
                <a:cs typeface="ＭＳ Ｐゴシック" charset="0"/>
              </a:rPr>
              <a:t> trains</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5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experiments</a:t>
            </a:r>
            <a:endPar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Sources of </a:t>
            </a:r>
            <a:r>
              <a:rPr kumimoji="0" lang="fr-CH" sz="5400" b="1"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Variability</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smtClean="0">
                <a:latin typeface="Arial Narrow" pitchFamily="34" charset="0"/>
                <a:cs typeface="ＭＳ Ｐゴシック" charset="0"/>
              </a:rPr>
              <a:t> </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noProof="0" dirty="0" smtClean="0">
                <a:latin typeface="Arial Narrow" pitchFamily="34" charset="0"/>
              </a:rPr>
              <a:t>Is </a:t>
            </a:r>
            <a:r>
              <a:rPr lang="fr-CH" sz="4400" noProof="0" dirty="0" err="1" smtClean="0">
                <a:latin typeface="Arial Narrow" pitchFamily="34" charset="0"/>
              </a:rPr>
              <a:t>variability</a:t>
            </a:r>
            <a:r>
              <a:rPr lang="fr-CH" sz="4400" noProof="0" dirty="0" smtClean="0">
                <a:latin typeface="Arial Narrow" pitchFamily="34" charset="0"/>
              </a:rPr>
              <a:t> </a:t>
            </a:r>
            <a:r>
              <a:rPr lang="fr-CH" sz="4400" noProof="0" dirty="0" err="1" smtClean="0">
                <a:latin typeface="Arial Narrow" pitchFamily="34" charset="0"/>
              </a:rPr>
              <a:t>equal</a:t>
            </a:r>
            <a:r>
              <a:rPr lang="fr-CH" sz="4400" noProof="0" dirty="0" smtClean="0">
                <a:latin typeface="Arial Narrow" pitchFamily="34" charset="0"/>
              </a:rPr>
              <a:t> to noise?</a:t>
            </a:r>
            <a:endParaRPr lang="fr-CH" sz="4400" dirty="0" smtClean="0">
              <a:latin typeface="Arial Narrow" pitchFamily="34"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Poisson</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Model</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en-US"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en-US" sz="48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homogeneous/inhomogeneous</a:t>
            </a:r>
            <a:endParaRPr kumimoji="0" lang="fr-CH" sz="48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en-US" sz="5400" b="1" dirty="0" smtClean="0">
                <a:latin typeface="Arial Narrow" pitchFamily="34" charset="0"/>
                <a:cs typeface="ＭＳ Ｐゴシック" charset="0"/>
              </a:rPr>
              <a:t>10.4 Three definitions of Rate Code</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lvl="0" indent="-568325" eaLnBrk="0" hangingPunct="0">
              <a:buClr>
                <a:srgbClr val="FF0000"/>
              </a:buClr>
              <a:buSzPct val="150000"/>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.5</a:t>
            </a:r>
            <a:r>
              <a:rPr kumimoji="0" lang="fr-CH" sz="5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Stochastic</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spike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arrival</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4400" b="1" dirty="0" smtClean="0">
                <a:latin typeface="Arial Narrow" pitchFamily="34" charset="0"/>
                <a:cs typeface="ＭＳ Ｐゴシック" charset="0"/>
              </a:rPr>
              <a:t>        </a:t>
            </a:r>
            <a:r>
              <a:rPr lang="fr-CH" sz="4400" dirty="0" smtClean="0">
                <a:latin typeface="Arial Narrow" pitchFamily="34" charset="0"/>
                <a:cs typeface="ＭＳ Ｐゴシック" charset="0"/>
              </a:rPr>
              <a:t>- Membrane </a:t>
            </a:r>
            <a:r>
              <a:rPr lang="fr-CH" sz="4400" dirty="0" err="1" smtClean="0">
                <a:latin typeface="Arial Narrow" pitchFamily="34" charset="0"/>
                <a:cs typeface="ＭＳ Ｐゴシック" charset="0"/>
              </a:rPr>
              <a:t>potential</a:t>
            </a:r>
            <a:r>
              <a:rPr lang="fr-CH" sz="4400" dirty="0" smtClean="0">
                <a:latin typeface="Arial Narrow" pitchFamily="34" charset="0"/>
                <a:cs typeface="ＭＳ Ｐゴシック" charset="0"/>
              </a:rPr>
              <a:t> fluctuations</a:t>
            </a:r>
            <a:endParaRPr kumimoji="0" lang="fr-CH" sz="5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1441947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46084" name="Text Box 44"/>
          <p:cNvSpPr txBox="1">
            <a:spLocks noChangeArrowheads="1"/>
          </p:cNvSpPr>
          <p:nvPr/>
        </p:nvSpPr>
        <p:spPr bwMode="auto">
          <a:xfrm>
            <a:off x="889058" y="1260241"/>
            <a:ext cx="10108597" cy="1071957"/>
          </a:xfrm>
          <a:prstGeom prst="rect">
            <a:avLst/>
          </a:prstGeom>
          <a:noFill/>
          <a:ln w="9525">
            <a:noFill/>
            <a:miter lim="800000"/>
            <a:headEnd/>
            <a:tailEnd/>
          </a:ln>
        </p:spPr>
        <p:txBody>
          <a:bodyPr wrap="none" lIns="192911" tIns="96455" rIns="192911" bIns="96455">
            <a:spAutoFit/>
          </a:bodyPr>
          <a:lstStyle/>
          <a:p>
            <a:r>
              <a:rPr lang="fr-CH"/>
              <a:t>- Intrinsic noise (ion channels)</a:t>
            </a:r>
            <a:endParaRPr lang="fr-FR"/>
          </a:p>
        </p:txBody>
      </p:sp>
      <p:grpSp>
        <p:nvGrpSpPr>
          <p:cNvPr id="2" name="Group 1"/>
          <p:cNvGrpSpPr/>
          <p:nvPr/>
        </p:nvGrpSpPr>
        <p:grpSpPr>
          <a:xfrm>
            <a:off x="3316146" y="2208233"/>
            <a:ext cx="4909919" cy="4704631"/>
            <a:chOff x="3316146" y="2208233"/>
            <a:chExt cx="4909919" cy="3670053"/>
          </a:xfrm>
        </p:grpSpPr>
        <p:sp>
          <p:nvSpPr>
            <p:cNvPr id="46085" name="Oval 55"/>
            <p:cNvSpPr>
              <a:spLocks noChangeArrowheads="1"/>
            </p:cNvSpPr>
            <p:nvPr/>
          </p:nvSpPr>
          <p:spPr bwMode="auto">
            <a:xfrm>
              <a:off x="3316146" y="2244804"/>
              <a:ext cx="4835421" cy="3633482"/>
            </a:xfrm>
            <a:prstGeom prst="ellipse">
              <a:avLst/>
            </a:prstGeom>
            <a:noFill/>
            <a:ln w="9525">
              <a:solidFill>
                <a:srgbClr val="FF0000"/>
              </a:solidFill>
              <a:round/>
              <a:headEnd/>
              <a:tailEnd/>
            </a:ln>
          </p:spPr>
          <p:txBody>
            <a:bodyPr wrap="none" lIns="192911" tIns="96455" rIns="192911" bIns="96455" anchor="ctr"/>
            <a:lstStyle/>
            <a:p>
              <a:endParaRPr lang="en-US"/>
            </a:p>
          </p:txBody>
        </p:sp>
        <p:sp>
          <p:nvSpPr>
            <p:cNvPr id="46086" name="Line 56"/>
            <p:cNvSpPr>
              <a:spLocks noChangeShapeType="1"/>
            </p:cNvSpPr>
            <p:nvPr/>
          </p:nvSpPr>
          <p:spPr bwMode="auto">
            <a:xfrm>
              <a:off x="4122675" y="2725832"/>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7" name="Line 57"/>
            <p:cNvSpPr>
              <a:spLocks noChangeShapeType="1"/>
            </p:cNvSpPr>
            <p:nvPr/>
          </p:nvSpPr>
          <p:spPr bwMode="auto">
            <a:xfrm>
              <a:off x="6193390" y="2725832"/>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8" name="Line 58"/>
            <p:cNvSpPr>
              <a:spLocks noChangeShapeType="1"/>
            </p:cNvSpPr>
            <p:nvPr/>
          </p:nvSpPr>
          <p:spPr bwMode="auto">
            <a:xfrm>
              <a:off x="6538510" y="2725832"/>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9" name="Line 59"/>
            <p:cNvSpPr>
              <a:spLocks noChangeShapeType="1"/>
            </p:cNvSpPr>
            <p:nvPr/>
          </p:nvSpPr>
          <p:spPr bwMode="auto">
            <a:xfrm>
              <a:off x="4467794" y="2725832"/>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0" name="Line 60"/>
            <p:cNvSpPr>
              <a:spLocks noChangeShapeType="1"/>
            </p:cNvSpPr>
            <p:nvPr/>
          </p:nvSpPr>
          <p:spPr bwMode="auto">
            <a:xfrm>
              <a:off x="6193390" y="3851046"/>
              <a:ext cx="0" cy="886107"/>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1" name="Line 61"/>
            <p:cNvSpPr>
              <a:spLocks noChangeShapeType="1"/>
            </p:cNvSpPr>
            <p:nvPr/>
          </p:nvSpPr>
          <p:spPr bwMode="auto">
            <a:xfrm>
              <a:off x="6538510" y="3851046"/>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2" name="Oval 62"/>
            <p:cNvSpPr>
              <a:spLocks noChangeArrowheads="1"/>
            </p:cNvSpPr>
            <p:nvPr/>
          </p:nvSpPr>
          <p:spPr bwMode="auto">
            <a:xfrm>
              <a:off x="6080853" y="3530359"/>
              <a:ext cx="573947" cy="160344"/>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3" name="Oval 63"/>
            <p:cNvSpPr>
              <a:spLocks noChangeArrowheads="1"/>
            </p:cNvSpPr>
            <p:nvPr/>
          </p:nvSpPr>
          <p:spPr bwMode="auto">
            <a:xfrm>
              <a:off x="6080853" y="3822514"/>
              <a:ext cx="573947" cy="163156"/>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4" name="Oval 65"/>
            <p:cNvSpPr>
              <a:spLocks noChangeArrowheads="1"/>
            </p:cNvSpPr>
            <p:nvPr/>
          </p:nvSpPr>
          <p:spPr bwMode="auto">
            <a:xfrm>
              <a:off x="4929204" y="3128097"/>
              <a:ext cx="112539" cy="81577"/>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5" name="Oval 66"/>
            <p:cNvSpPr>
              <a:spLocks noChangeArrowheads="1"/>
            </p:cNvSpPr>
            <p:nvPr/>
          </p:nvSpPr>
          <p:spPr bwMode="auto">
            <a:xfrm>
              <a:off x="5158033" y="3288438"/>
              <a:ext cx="116289" cy="81579"/>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6" name="Oval 67"/>
            <p:cNvSpPr>
              <a:spLocks noChangeArrowheads="1"/>
            </p:cNvSpPr>
            <p:nvPr/>
          </p:nvSpPr>
          <p:spPr bwMode="auto">
            <a:xfrm>
              <a:off x="6999919" y="3209673"/>
              <a:ext cx="116291" cy="78765"/>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6097" name="Oval 68"/>
            <p:cNvSpPr>
              <a:spLocks noChangeArrowheads="1"/>
            </p:cNvSpPr>
            <p:nvPr/>
          </p:nvSpPr>
          <p:spPr bwMode="auto">
            <a:xfrm>
              <a:off x="5386862" y="4014202"/>
              <a:ext cx="116291"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8" name="Oval 69"/>
            <p:cNvSpPr>
              <a:spLocks noChangeArrowheads="1"/>
            </p:cNvSpPr>
            <p:nvPr/>
          </p:nvSpPr>
          <p:spPr bwMode="auto">
            <a:xfrm>
              <a:off x="7461329" y="3611938"/>
              <a:ext cx="112539"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9" name="Oval 70"/>
            <p:cNvSpPr>
              <a:spLocks noChangeArrowheads="1"/>
            </p:cNvSpPr>
            <p:nvPr/>
          </p:nvSpPr>
          <p:spPr bwMode="auto">
            <a:xfrm>
              <a:off x="5503152" y="4655574"/>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0" name="Oval 71"/>
            <p:cNvSpPr>
              <a:spLocks noChangeArrowheads="1"/>
            </p:cNvSpPr>
            <p:nvPr/>
          </p:nvSpPr>
          <p:spPr bwMode="auto">
            <a:xfrm>
              <a:off x="5731981" y="4334888"/>
              <a:ext cx="116291"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1" name="Oval 72"/>
            <p:cNvSpPr>
              <a:spLocks noChangeArrowheads="1"/>
            </p:cNvSpPr>
            <p:nvPr/>
          </p:nvSpPr>
          <p:spPr bwMode="auto">
            <a:xfrm>
              <a:off x="5619442" y="2967752"/>
              <a:ext cx="11253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2" name="Oval 73"/>
            <p:cNvSpPr>
              <a:spLocks noChangeArrowheads="1"/>
            </p:cNvSpPr>
            <p:nvPr/>
          </p:nvSpPr>
          <p:spPr bwMode="auto">
            <a:xfrm>
              <a:off x="5158033" y="4174546"/>
              <a:ext cx="116289"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3" name="Oval 74"/>
            <p:cNvSpPr>
              <a:spLocks noChangeArrowheads="1"/>
            </p:cNvSpPr>
            <p:nvPr/>
          </p:nvSpPr>
          <p:spPr bwMode="auto">
            <a:xfrm>
              <a:off x="5158033" y="3690704"/>
              <a:ext cx="116289" cy="81577"/>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4" name="Oval 75"/>
            <p:cNvSpPr>
              <a:spLocks noChangeArrowheads="1"/>
            </p:cNvSpPr>
            <p:nvPr/>
          </p:nvSpPr>
          <p:spPr bwMode="auto">
            <a:xfrm>
              <a:off x="4696624" y="4413653"/>
              <a:ext cx="116291"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5" name="Oval 76"/>
            <p:cNvSpPr>
              <a:spLocks noChangeArrowheads="1"/>
            </p:cNvSpPr>
            <p:nvPr/>
          </p:nvSpPr>
          <p:spPr bwMode="auto">
            <a:xfrm>
              <a:off x="5619442" y="4014202"/>
              <a:ext cx="11253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6" name="Oval 77"/>
            <p:cNvSpPr>
              <a:spLocks noChangeArrowheads="1"/>
            </p:cNvSpPr>
            <p:nvPr/>
          </p:nvSpPr>
          <p:spPr bwMode="auto">
            <a:xfrm>
              <a:off x="7116210" y="4413653"/>
              <a:ext cx="112539"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7" name="Oval 78"/>
            <p:cNvSpPr>
              <a:spLocks noChangeArrowheads="1"/>
            </p:cNvSpPr>
            <p:nvPr/>
          </p:nvSpPr>
          <p:spPr bwMode="auto">
            <a:xfrm>
              <a:off x="6883629" y="3772281"/>
              <a:ext cx="11628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9" name="Text Box 80"/>
            <p:cNvSpPr txBox="1">
              <a:spLocks noChangeArrowheads="1"/>
            </p:cNvSpPr>
            <p:nvPr/>
          </p:nvSpPr>
          <p:spPr bwMode="auto">
            <a:xfrm>
              <a:off x="6744830" y="2807410"/>
              <a:ext cx="1481235" cy="979624"/>
            </a:xfrm>
            <a:prstGeom prst="rect">
              <a:avLst/>
            </a:prstGeom>
            <a:noFill/>
            <a:ln w="9525">
              <a:noFill/>
              <a:miter lim="800000"/>
              <a:headEnd/>
              <a:tailEnd/>
            </a:ln>
          </p:spPr>
          <p:txBody>
            <a:bodyPr wrap="none" lIns="192911" tIns="96455" rIns="192911" bIns="96455">
              <a:spAutoFit/>
            </a:bodyPr>
            <a:lstStyle/>
            <a:p>
              <a:r>
                <a:rPr lang="en-US" sz="5100" dirty="0">
                  <a:solidFill>
                    <a:srgbClr val="0076FF"/>
                  </a:solidFill>
                </a:rPr>
                <a:t>Na</a:t>
              </a:r>
              <a:r>
                <a:rPr lang="en-US" sz="5100" baseline="30000" dirty="0">
                  <a:solidFill>
                    <a:srgbClr val="0076FF"/>
                  </a:solidFill>
                </a:rPr>
                <a:t>+</a:t>
              </a:r>
              <a:endParaRPr lang="en-US" sz="5100" dirty="0">
                <a:solidFill>
                  <a:srgbClr val="0076FF"/>
                </a:solidFill>
              </a:endParaRPr>
            </a:p>
          </p:txBody>
        </p:sp>
        <p:sp>
          <p:nvSpPr>
            <p:cNvPr id="46110" name="Text Box 81"/>
            <p:cNvSpPr txBox="1">
              <a:spLocks noChangeArrowheads="1"/>
            </p:cNvSpPr>
            <p:nvPr/>
          </p:nvSpPr>
          <p:spPr bwMode="auto">
            <a:xfrm>
              <a:off x="4696624" y="4174546"/>
              <a:ext cx="1080485" cy="979624"/>
            </a:xfrm>
            <a:prstGeom prst="rect">
              <a:avLst/>
            </a:prstGeom>
            <a:noFill/>
            <a:ln w="9525">
              <a:noFill/>
              <a:miter lim="800000"/>
              <a:headEnd/>
              <a:tailEnd/>
            </a:ln>
          </p:spPr>
          <p:txBody>
            <a:bodyPr wrap="none" lIns="192911" tIns="96455" rIns="192911" bIns="96455">
              <a:spAutoFit/>
            </a:bodyPr>
            <a:lstStyle/>
            <a:p>
              <a:r>
                <a:rPr lang="en-US" sz="5100" dirty="0">
                  <a:solidFill>
                    <a:srgbClr val="FF6600"/>
                  </a:solidFill>
                </a:rPr>
                <a:t>K</a:t>
              </a:r>
              <a:r>
                <a:rPr lang="en-US" sz="5100" baseline="30000" dirty="0">
                  <a:solidFill>
                    <a:srgbClr val="FF6600"/>
                  </a:solidFill>
                </a:rPr>
                <a:t>+</a:t>
              </a:r>
              <a:endParaRPr lang="en-US" sz="5100" dirty="0">
                <a:solidFill>
                  <a:srgbClr val="FF6600"/>
                </a:solidFill>
              </a:endParaRPr>
            </a:p>
          </p:txBody>
        </p:sp>
        <p:sp>
          <p:nvSpPr>
            <p:cNvPr id="46111" name="Line 82"/>
            <p:cNvSpPr>
              <a:spLocks noChangeShapeType="1"/>
            </p:cNvSpPr>
            <p:nvPr/>
          </p:nvSpPr>
          <p:spPr bwMode="auto">
            <a:xfrm>
              <a:off x="5503153" y="2647066"/>
              <a:ext cx="1267938" cy="0"/>
            </a:xfrm>
            <a:prstGeom prst="line">
              <a:avLst/>
            </a:prstGeom>
            <a:noFill/>
            <a:ln w="9525">
              <a:solidFill>
                <a:srgbClr val="00FF00"/>
              </a:solidFill>
              <a:round/>
              <a:headEnd type="triangle" w="med" len="med"/>
              <a:tailEnd type="triangle" w="med" len="med"/>
            </a:ln>
          </p:spPr>
          <p:txBody>
            <a:bodyPr wrap="none" lIns="192911" tIns="96455" rIns="192911" bIns="96455" anchor="ctr"/>
            <a:lstStyle/>
            <a:p>
              <a:endParaRPr lang="en-US"/>
            </a:p>
          </p:txBody>
        </p:sp>
        <p:sp>
          <p:nvSpPr>
            <p:cNvPr id="46112" name="Text Box 83"/>
            <p:cNvSpPr txBox="1">
              <a:spLocks noChangeArrowheads="1"/>
            </p:cNvSpPr>
            <p:nvPr/>
          </p:nvSpPr>
          <p:spPr bwMode="auto">
            <a:xfrm>
              <a:off x="5274322" y="2208233"/>
              <a:ext cx="389654" cy="979624"/>
            </a:xfrm>
            <a:prstGeom prst="rect">
              <a:avLst/>
            </a:prstGeom>
            <a:noFill/>
            <a:ln w="9525">
              <a:noFill/>
              <a:miter lim="800000"/>
              <a:headEnd/>
              <a:tailEnd/>
            </a:ln>
          </p:spPr>
          <p:txBody>
            <a:bodyPr wrap="none" lIns="192911" tIns="96455" rIns="192911" bIns="96455">
              <a:spAutoFit/>
            </a:bodyPr>
            <a:lstStyle/>
            <a:p>
              <a:endParaRPr lang="fr-FR" sz="5100" dirty="0">
                <a:solidFill>
                  <a:srgbClr val="008000"/>
                </a:solidFill>
              </a:endParaRPr>
            </a:p>
          </p:txBody>
        </p:sp>
        <p:sp>
          <p:nvSpPr>
            <p:cNvPr id="46113" name="Oval 84"/>
            <p:cNvSpPr>
              <a:spLocks noChangeArrowheads="1"/>
            </p:cNvSpPr>
            <p:nvPr/>
          </p:nvSpPr>
          <p:spPr bwMode="auto">
            <a:xfrm>
              <a:off x="4696624" y="3690704"/>
              <a:ext cx="116291" cy="815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grpSp>
      <p:sp>
        <p:nvSpPr>
          <p:cNvPr id="326742" name="Text Box 86"/>
          <p:cNvSpPr txBox="1">
            <a:spLocks noChangeArrowheads="1"/>
          </p:cNvSpPr>
          <p:nvPr/>
        </p:nvSpPr>
        <p:spPr bwMode="auto">
          <a:xfrm>
            <a:off x="9391542" y="2464533"/>
            <a:ext cx="9053821" cy="1949120"/>
          </a:xfrm>
          <a:prstGeom prst="rect">
            <a:avLst/>
          </a:prstGeom>
          <a:noFill/>
          <a:ln w="9525">
            <a:noFill/>
            <a:miter lim="800000"/>
            <a:headEnd/>
            <a:tailEnd/>
          </a:ln>
        </p:spPr>
        <p:txBody>
          <a:bodyPr wrap="none" lIns="192911" tIns="96455" rIns="192911" bIns="96455">
            <a:spAutoFit/>
          </a:bodyPr>
          <a:lstStyle/>
          <a:p>
            <a:pPr>
              <a:buFontTx/>
              <a:buChar char="-"/>
            </a:pPr>
            <a:r>
              <a:rPr lang="fr-CH" dirty="0" err="1"/>
              <a:t>Finite</a:t>
            </a:r>
            <a:r>
              <a:rPr lang="fr-CH" dirty="0"/>
              <a:t> </a:t>
            </a:r>
            <a:r>
              <a:rPr lang="fr-CH" dirty="0" err="1"/>
              <a:t>number</a:t>
            </a:r>
            <a:r>
              <a:rPr lang="fr-CH" dirty="0"/>
              <a:t> of </a:t>
            </a:r>
            <a:r>
              <a:rPr lang="fr-CH" dirty="0" err="1"/>
              <a:t>channels</a:t>
            </a:r>
            <a:endParaRPr lang="fr-CH" dirty="0"/>
          </a:p>
          <a:p>
            <a:pPr>
              <a:buFontTx/>
              <a:buChar char="-"/>
            </a:pPr>
            <a:r>
              <a:rPr lang="fr-CH" dirty="0" err="1"/>
              <a:t>Finite</a:t>
            </a:r>
            <a:r>
              <a:rPr lang="fr-CH" dirty="0"/>
              <a:t> </a:t>
            </a:r>
            <a:r>
              <a:rPr lang="fr-CH" dirty="0" err="1"/>
              <a:t>temperature</a:t>
            </a:r>
            <a:endParaRPr lang="fr-FR" dirty="0"/>
          </a:p>
        </p:txBody>
      </p:sp>
      <p:sp>
        <p:nvSpPr>
          <p:cNvPr id="91"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10.2</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Sources of Variability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92" name="Straight Connector 9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7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pic>
        <p:nvPicPr>
          <p:cNvPr id="39939" name="Picture 2"/>
          <p:cNvPicPr>
            <a:picLocks noChangeAspect="1" noChangeArrowheads="1"/>
          </p:cNvPicPr>
          <p:nvPr/>
        </p:nvPicPr>
        <p:blipFill>
          <a:blip r:embed="rId3" cstate="print"/>
          <a:srcRect/>
          <a:stretch>
            <a:fillRect/>
          </a:stretch>
        </p:blipFill>
        <p:spPr bwMode="auto">
          <a:xfrm>
            <a:off x="3376166" y="1594298"/>
            <a:ext cx="11037666" cy="8846997"/>
          </a:xfrm>
          <a:prstGeom prst="rect">
            <a:avLst/>
          </a:prstGeom>
          <a:noFill/>
          <a:ln w="9525">
            <a:noFill/>
            <a:miter lim="800000"/>
            <a:headEnd/>
            <a:tailEnd/>
          </a:ln>
        </p:spPr>
      </p:pic>
      <p:sp>
        <p:nvSpPr>
          <p:cNvPr id="39940" name="TextBox 5"/>
          <p:cNvSpPr txBox="1">
            <a:spLocks noChangeArrowheads="1"/>
          </p:cNvSpPr>
          <p:nvPr/>
        </p:nvSpPr>
        <p:spPr bwMode="auto">
          <a:xfrm>
            <a:off x="8790434" y="7974956"/>
            <a:ext cx="12198913" cy="3534170"/>
          </a:xfrm>
          <a:prstGeom prst="rect">
            <a:avLst/>
          </a:prstGeom>
          <a:solidFill>
            <a:schemeClr val="bg1"/>
          </a:solidFill>
          <a:ln w="9525">
            <a:noFill/>
            <a:miter lim="800000"/>
            <a:headEnd/>
            <a:tailEnd/>
          </a:ln>
        </p:spPr>
        <p:txBody>
          <a:bodyPr wrap="none" lIns="192911" tIns="96455" rIns="192911" bIns="96455">
            <a:spAutoFit/>
          </a:bodyPr>
          <a:lstStyle/>
          <a:p>
            <a:r>
              <a:rPr lang="en-US" sz="4000" dirty="0"/>
              <a:t>Na+ channel from rat heart </a:t>
            </a:r>
            <a:r>
              <a:rPr lang="en-US" sz="4000" i="1" dirty="0"/>
              <a:t>(</a:t>
            </a:r>
            <a:r>
              <a:rPr lang="en-US" sz="4000" i="1" dirty="0" err="1"/>
              <a:t>Patlak</a:t>
            </a:r>
            <a:r>
              <a:rPr lang="en-US" sz="4000" i="1" dirty="0"/>
              <a:t> and Ortiz 1985)</a:t>
            </a:r>
          </a:p>
          <a:p>
            <a:r>
              <a:rPr lang="en-US" sz="4000" b="1" dirty="0"/>
              <a:t>A</a:t>
            </a:r>
            <a:r>
              <a:rPr lang="en-US" sz="4000" dirty="0"/>
              <a:t> </a:t>
            </a:r>
            <a:r>
              <a:rPr lang="en-US" sz="4000" dirty="0" smtClean="0"/>
              <a:t> </a:t>
            </a:r>
            <a:r>
              <a:rPr lang="en-US" sz="4000" dirty="0"/>
              <a:t>traces from a patch </a:t>
            </a:r>
            <a:r>
              <a:rPr lang="en-US" sz="4000" dirty="0" smtClean="0"/>
              <a:t>containing several channels</a:t>
            </a:r>
            <a:r>
              <a:rPr lang="en-US" sz="4000" dirty="0"/>
              <a:t>. </a:t>
            </a:r>
          </a:p>
          <a:p>
            <a:r>
              <a:rPr lang="en-US" sz="4000" dirty="0"/>
              <a:t>Bottom: average gives current time course</a:t>
            </a:r>
            <a:r>
              <a:rPr lang="en-US" sz="4000" dirty="0" smtClean="0"/>
              <a:t>.</a:t>
            </a:r>
            <a:endParaRPr lang="en-US" sz="3800" dirty="0"/>
          </a:p>
          <a:p>
            <a:r>
              <a:rPr lang="en-US" sz="4000" b="1" dirty="0" smtClean="0"/>
              <a:t>B</a:t>
            </a:r>
            <a:r>
              <a:rPr lang="en-US" sz="4000" b="1" dirty="0"/>
              <a:t>. </a:t>
            </a:r>
            <a:r>
              <a:rPr lang="en-US" sz="4000" dirty="0"/>
              <a:t>Opening times of single channel events</a:t>
            </a:r>
          </a:p>
          <a:p>
            <a:endParaRPr lang="en-US" dirty="0"/>
          </a:p>
        </p:txBody>
      </p:sp>
      <p:cxnSp>
        <p:nvCxnSpPr>
          <p:cNvPr id="39941" name="Straight Arrow Connector 7"/>
          <p:cNvCxnSpPr>
            <a:cxnSpLocks noChangeShapeType="1"/>
            <a:stCxn id="39942" idx="2"/>
          </p:cNvCxnSpPr>
          <p:nvPr/>
        </p:nvCxnSpPr>
        <p:spPr bwMode="auto">
          <a:xfrm>
            <a:off x="1837471" y="6993502"/>
            <a:ext cx="2952243" cy="981454"/>
          </a:xfrm>
          <a:prstGeom prst="straightConnector1">
            <a:avLst/>
          </a:prstGeom>
          <a:noFill/>
          <a:ln w="9525" algn="ctr">
            <a:solidFill>
              <a:schemeClr val="tx1"/>
            </a:solidFill>
            <a:round/>
            <a:headEnd/>
            <a:tailEnd type="arrow" w="med" len="med"/>
          </a:ln>
        </p:spPr>
      </p:cxnSp>
      <p:sp>
        <p:nvSpPr>
          <p:cNvPr id="39942" name="TextBox 8"/>
          <p:cNvSpPr txBox="1">
            <a:spLocks noChangeArrowheads="1"/>
          </p:cNvSpPr>
          <p:nvPr/>
        </p:nvSpPr>
        <p:spPr bwMode="auto">
          <a:xfrm>
            <a:off x="761761" y="4182607"/>
            <a:ext cx="2151419" cy="2810895"/>
          </a:xfrm>
          <a:prstGeom prst="rect">
            <a:avLst/>
          </a:prstGeom>
          <a:noFill/>
          <a:ln w="9525">
            <a:noFill/>
            <a:miter lim="800000"/>
            <a:headEnd/>
            <a:tailEnd/>
          </a:ln>
        </p:spPr>
        <p:txBody>
          <a:bodyPr wrap="none" lIns="192911" tIns="96455" rIns="192911" bIns="96455">
            <a:spAutoFit/>
          </a:bodyPr>
          <a:lstStyle/>
          <a:p>
            <a:r>
              <a:rPr lang="en-US" sz="3400" dirty="0"/>
              <a:t>Steps:</a:t>
            </a:r>
          </a:p>
          <a:p>
            <a:r>
              <a:rPr lang="en-US" sz="3400" dirty="0"/>
              <a:t>Different </a:t>
            </a:r>
            <a:endParaRPr lang="en-US" sz="3400" dirty="0" smtClean="0"/>
          </a:p>
          <a:p>
            <a:r>
              <a:rPr lang="en-US" sz="3400" dirty="0" smtClean="0"/>
              <a:t>number</a:t>
            </a:r>
            <a:endParaRPr lang="en-US" sz="3400" dirty="0"/>
          </a:p>
          <a:p>
            <a:r>
              <a:rPr lang="en-US" sz="3400" dirty="0" smtClean="0"/>
              <a:t>of open</a:t>
            </a:r>
          </a:p>
          <a:p>
            <a:r>
              <a:rPr lang="en-US" sz="3400" dirty="0" smtClean="0"/>
              <a:t>channels</a:t>
            </a:r>
            <a:endParaRPr lang="en-US" dirty="0"/>
          </a:p>
        </p:txBody>
      </p:sp>
      <p:sp>
        <p:nvSpPr>
          <p:cNvPr id="39943" name="Oval 11"/>
          <p:cNvSpPr>
            <a:spLocks noChangeArrowheads="1"/>
          </p:cNvSpPr>
          <p:nvPr/>
        </p:nvSpPr>
        <p:spPr bwMode="auto">
          <a:xfrm>
            <a:off x="14197265" y="747999"/>
            <a:ext cx="6653444" cy="6422823"/>
          </a:xfrm>
          <a:prstGeom prst="ellipse">
            <a:avLst/>
          </a:prstGeom>
          <a:noFill/>
          <a:ln w="9525">
            <a:solidFill>
              <a:srgbClr val="FF0000"/>
            </a:solidFill>
            <a:round/>
            <a:headEnd/>
            <a:tailEnd/>
          </a:ln>
        </p:spPr>
        <p:txBody>
          <a:bodyPr wrap="none" lIns="192911" tIns="96455" rIns="192911" bIns="96455" anchor="ctr"/>
          <a:lstStyle/>
          <a:p>
            <a:endParaRPr lang="en-US"/>
          </a:p>
        </p:txBody>
      </p:sp>
      <p:sp>
        <p:nvSpPr>
          <p:cNvPr id="39944" name="Line 14"/>
          <p:cNvSpPr>
            <a:spLocks noChangeShapeType="1"/>
          </p:cNvSpPr>
          <p:nvPr/>
        </p:nvSpPr>
        <p:spPr bwMode="auto">
          <a:xfrm>
            <a:off x="14765100" y="1870973"/>
            <a:ext cx="0" cy="3645694"/>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39945" name="Line 15"/>
          <p:cNvSpPr>
            <a:spLocks noChangeShapeType="1"/>
          </p:cNvSpPr>
          <p:nvPr/>
        </p:nvSpPr>
        <p:spPr bwMode="auto">
          <a:xfrm>
            <a:off x="18006219" y="1822847"/>
            <a:ext cx="0" cy="1350257"/>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39946" name="Line 16"/>
          <p:cNvSpPr>
            <a:spLocks noChangeShapeType="1"/>
          </p:cNvSpPr>
          <p:nvPr/>
        </p:nvSpPr>
        <p:spPr bwMode="auto">
          <a:xfrm>
            <a:off x="18546406" y="1822847"/>
            <a:ext cx="0" cy="1350257"/>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39947" name="Line 17"/>
          <p:cNvSpPr>
            <a:spLocks noChangeShapeType="1"/>
          </p:cNvSpPr>
          <p:nvPr/>
        </p:nvSpPr>
        <p:spPr bwMode="auto">
          <a:xfrm>
            <a:off x="15305286" y="2022763"/>
            <a:ext cx="0" cy="3645694"/>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39948" name="Line 18"/>
          <p:cNvSpPr>
            <a:spLocks noChangeShapeType="1"/>
          </p:cNvSpPr>
          <p:nvPr/>
        </p:nvSpPr>
        <p:spPr bwMode="auto">
          <a:xfrm>
            <a:off x="18006219" y="3713207"/>
            <a:ext cx="0" cy="148528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39949" name="Line 19"/>
          <p:cNvSpPr>
            <a:spLocks noChangeShapeType="1"/>
          </p:cNvSpPr>
          <p:nvPr/>
        </p:nvSpPr>
        <p:spPr bwMode="auto">
          <a:xfrm>
            <a:off x="18546406" y="3713207"/>
            <a:ext cx="0" cy="1350257"/>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39950" name="Oval 20"/>
          <p:cNvSpPr>
            <a:spLocks noChangeArrowheads="1"/>
          </p:cNvSpPr>
          <p:nvPr/>
        </p:nvSpPr>
        <p:spPr bwMode="auto">
          <a:xfrm>
            <a:off x="17826157" y="3173104"/>
            <a:ext cx="900311" cy="270051"/>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15" name="Oval 21"/>
          <p:cNvSpPr>
            <a:spLocks noChangeArrowheads="1"/>
          </p:cNvSpPr>
          <p:nvPr/>
        </p:nvSpPr>
        <p:spPr bwMode="auto">
          <a:xfrm>
            <a:off x="17826157" y="3713207"/>
            <a:ext cx="900311" cy="270051"/>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16" name="Oval 22"/>
          <p:cNvSpPr>
            <a:spLocks noChangeArrowheads="1"/>
          </p:cNvSpPr>
          <p:nvPr/>
        </p:nvSpPr>
        <p:spPr bwMode="auto">
          <a:xfrm>
            <a:off x="17826157" y="3443156"/>
            <a:ext cx="900311" cy="270051"/>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39953" name="Oval 23"/>
          <p:cNvSpPr>
            <a:spLocks noChangeArrowheads="1"/>
          </p:cNvSpPr>
          <p:nvPr/>
        </p:nvSpPr>
        <p:spPr bwMode="auto">
          <a:xfrm>
            <a:off x="16025535" y="2497975"/>
            <a:ext cx="180062" cy="135026"/>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39954" name="Oval 24"/>
          <p:cNvSpPr>
            <a:spLocks noChangeArrowheads="1"/>
          </p:cNvSpPr>
          <p:nvPr/>
        </p:nvSpPr>
        <p:spPr bwMode="auto">
          <a:xfrm>
            <a:off x="16385660" y="2768027"/>
            <a:ext cx="180062" cy="135026"/>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39955" name="Oval 25"/>
          <p:cNvSpPr>
            <a:spLocks noChangeArrowheads="1"/>
          </p:cNvSpPr>
          <p:nvPr/>
        </p:nvSpPr>
        <p:spPr bwMode="auto">
          <a:xfrm>
            <a:off x="19266655" y="2633001"/>
            <a:ext cx="180062" cy="135026"/>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39956" name="Oval 26"/>
          <p:cNvSpPr>
            <a:spLocks noChangeArrowheads="1"/>
          </p:cNvSpPr>
          <p:nvPr/>
        </p:nvSpPr>
        <p:spPr bwMode="auto">
          <a:xfrm>
            <a:off x="16745784" y="3983258"/>
            <a:ext cx="180062" cy="135026"/>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39957" name="Oval 27"/>
          <p:cNvSpPr>
            <a:spLocks noChangeArrowheads="1"/>
          </p:cNvSpPr>
          <p:nvPr/>
        </p:nvSpPr>
        <p:spPr bwMode="auto">
          <a:xfrm>
            <a:off x="19986903" y="3308130"/>
            <a:ext cx="180062" cy="135026"/>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39958" name="Oval 28"/>
          <p:cNvSpPr>
            <a:spLocks noChangeArrowheads="1"/>
          </p:cNvSpPr>
          <p:nvPr/>
        </p:nvSpPr>
        <p:spPr bwMode="auto">
          <a:xfrm>
            <a:off x="16925846" y="5063464"/>
            <a:ext cx="180062" cy="135026"/>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39959" name="Oval 29"/>
          <p:cNvSpPr>
            <a:spLocks noChangeArrowheads="1"/>
          </p:cNvSpPr>
          <p:nvPr/>
        </p:nvSpPr>
        <p:spPr bwMode="auto">
          <a:xfrm>
            <a:off x="17285970" y="4523361"/>
            <a:ext cx="180062" cy="135026"/>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39960" name="Oval 30"/>
          <p:cNvSpPr>
            <a:spLocks noChangeArrowheads="1"/>
          </p:cNvSpPr>
          <p:nvPr/>
        </p:nvSpPr>
        <p:spPr bwMode="auto">
          <a:xfrm>
            <a:off x="17105908" y="2227924"/>
            <a:ext cx="180062" cy="135026"/>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39961" name="Oval 31"/>
          <p:cNvSpPr>
            <a:spLocks noChangeArrowheads="1"/>
          </p:cNvSpPr>
          <p:nvPr/>
        </p:nvSpPr>
        <p:spPr bwMode="auto">
          <a:xfrm>
            <a:off x="16385660" y="4253309"/>
            <a:ext cx="180062" cy="135026"/>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39962" name="Oval 32"/>
          <p:cNvSpPr>
            <a:spLocks noChangeArrowheads="1"/>
          </p:cNvSpPr>
          <p:nvPr/>
        </p:nvSpPr>
        <p:spPr bwMode="auto">
          <a:xfrm>
            <a:off x="16385660" y="3443155"/>
            <a:ext cx="180062" cy="135026"/>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39963" name="Oval 33"/>
          <p:cNvSpPr>
            <a:spLocks noChangeArrowheads="1"/>
          </p:cNvSpPr>
          <p:nvPr/>
        </p:nvSpPr>
        <p:spPr bwMode="auto">
          <a:xfrm>
            <a:off x="15665411" y="3214607"/>
            <a:ext cx="180062" cy="135026"/>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39964" name="Oval 34"/>
          <p:cNvSpPr>
            <a:spLocks noChangeArrowheads="1"/>
          </p:cNvSpPr>
          <p:nvPr/>
        </p:nvSpPr>
        <p:spPr bwMode="auto">
          <a:xfrm>
            <a:off x="17105908" y="3983258"/>
            <a:ext cx="180062" cy="135026"/>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39965" name="Oval 35"/>
          <p:cNvSpPr>
            <a:spLocks noChangeArrowheads="1"/>
          </p:cNvSpPr>
          <p:nvPr/>
        </p:nvSpPr>
        <p:spPr bwMode="auto">
          <a:xfrm>
            <a:off x="19446717" y="4658387"/>
            <a:ext cx="180062" cy="135026"/>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39966" name="Oval 36"/>
          <p:cNvSpPr>
            <a:spLocks noChangeArrowheads="1"/>
          </p:cNvSpPr>
          <p:nvPr/>
        </p:nvSpPr>
        <p:spPr bwMode="auto">
          <a:xfrm>
            <a:off x="19086592" y="3578181"/>
            <a:ext cx="180062" cy="135026"/>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39967" name="Text Box 37"/>
          <p:cNvSpPr txBox="1">
            <a:spLocks noChangeArrowheads="1"/>
          </p:cNvSpPr>
          <p:nvPr/>
        </p:nvSpPr>
        <p:spPr bwMode="auto">
          <a:xfrm>
            <a:off x="18782740" y="4658387"/>
            <a:ext cx="1880383" cy="1071957"/>
          </a:xfrm>
          <a:prstGeom prst="rect">
            <a:avLst/>
          </a:prstGeom>
          <a:noFill/>
          <a:ln w="9525">
            <a:noFill/>
            <a:miter lim="800000"/>
            <a:headEnd/>
            <a:tailEnd/>
          </a:ln>
        </p:spPr>
        <p:txBody>
          <a:bodyPr wrap="none" lIns="192911" tIns="96455" rIns="192911" bIns="96455">
            <a:spAutoFit/>
          </a:bodyPr>
          <a:lstStyle/>
          <a:p>
            <a:r>
              <a:rPr lang="en-US">
                <a:solidFill>
                  <a:srgbClr val="FF6600"/>
                </a:solidFill>
              </a:rPr>
              <a:t>Ca</a:t>
            </a:r>
            <a:r>
              <a:rPr lang="en-US" baseline="30000">
                <a:solidFill>
                  <a:srgbClr val="FF6600"/>
                </a:solidFill>
              </a:rPr>
              <a:t>2+</a:t>
            </a:r>
            <a:endParaRPr lang="en-US">
              <a:solidFill>
                <a:srgbClr val="FF6600"/>
              </a:solidFill>
            </a:endParaRPr>
          </a:p>
        </p:txBody>
      </p:sp>
      <p:sp>
        <p:nvSpPr>
          <p:cNvPr id="39968" name="Text Box 38"/>
          <p:cNvSpPr txBox="1">
            <a:spLocks noChangeArrowheads="1"/>
          </p:cNvSpPr>
          <p:nvPr/>
        </p:nvSpPr>
        <p:spPr bwMode="auto">
          <a:xfrm>
            <a:off x="18869017" y="1957873"/>
            <a:ext cx="1609476" cy="1071957"/>
          </a:xfrm>
          <a:prstGeom prst="rect">
            <a:avLst/>
          </a:prstGeom>
          <a:noFill/>
          <a:ln w="9525">
            <a:noFill/>
            <a:miter lim="800000"/>
            <a:headEnd/>
            <a:tailEnd/>
          </a:ln>
        </p:spPr>
        <p:txBody>
          <a:bodyPr wrap="none" lIns="192911" tIns="96455" rIns="192911" bIns="96455">
            <a:spAutoFit/>
          </a:bodyPr>
          <a:lstStyle/>
          <a:p>
            <a:r>
              <a:rPr lang="en-US" dirty="0">
                <a:solidFill>
                  <a:srgbClr val="29ABE2"/>
                </a:solidFill>
              </a:rPr>
              <a:t>Na</a:t>
            </a:r>
            <a:r>
              <a:rPr lang="en-US" baseline="30000" dirty="0">
                <a:solidFill>
                  <a:srgbClr val="29ABE2"/>
                </a:solidFill>
              </a:rPr>
              <a:t>+</a:t>
            </a:r>
            <a:endParaRPr lang="en-US" dirty="0">
              <a:solidFill>
                <a:srgbClr val="29ABE2"/>
              </a:solidFill>
            </a:endParaRPr>
          </a:p>
        </p:txBody>
      </p:sp>
      <p:sp>
        <p:nvSpPr>
          <p:cNvPr id="39969" name="Text Box 41"/>
          <p:cNvSpPr txBox="1">
            <a:spLocks noChangeArrowheads="1"/>
          </p:cNvSpPr>
          <p:nvPr/>
        </p:nvSpPr>
        <p:spPr bwMode="auto">
          <a:xfrm>
            <a:off x="15305287" y="3713207"/>
            <a:ext cx="1162237" cy="1071957"/>
          </a:xfrm>
          <a:prstGeom prst="rect">
            <a:avLst/>
          </a:prstGeom>
          <a:noFill/>
          <a:ln w="9525">
            <a:noFill/>
            <a:miter lim="800000"/>
            <a:headEnd/>
            <a:tailEnd/>
          </a:ln>
        </p:spPr>
        <p:txBody>
          <a:bodyPr wrap="none" lIns="192911" tIns="96455" rIns="192911" bIns="96455">
            <a:spAutoFit/>
          </a:bodyPr>
          <a:lstStyle/>
          <a:p>
            <a:r>
              <a:rPr lang="en-US">
                <a:solidFill>
                  <a:srgbClr val="FF6600"/>
                </a:solidFill>
              </a:rPr>
              <a:t>K</a:t>
            </a:r>
            <a:r>
              <a:rPr lang="en-US" baseline="30000">
                <a:solidFill>
                  <a:srgbClr val="FF6600"/>
                </a:solidFill>
              </a:rPr>
              <a:t>+</a:t>
            </a:r>
            <a:endParaRPr lang="en-US">
              <a:solidFill>
                <a:srgbClr val="FF6600"/>
              </a:solidFill>
            </a:endParaRPr>
          </a:p>
        </p:txBody>
      </p:sp>
      <p:sp>
        <p:nvSpPr>
          <p:cNvPr id="39972" name="Oval 44"/>
          <p:cNvSpPr>
            <a:spLocks noChangeArrowheads="1"/>
          </p:cNvSpPr>
          <p:nvPr/>
        </p:nvSpPr>
        <p:spPr bwMode="auto">
          <a:xfrm>
            <a:off x="15665411" y="1999375"/>
            <a:ext cx="180062" cy="135026"/>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39973" name="Text Box 45"/>
          <p:cNvSpPr txBox="1">
            <a:spLocks noChangeArrowheads="1"/>
          </p:cNvSpPr>
          <p:nvPr/>
        </p:nvSpPr>
        <p:spPr bwMode="auto">
          <a:xfrm>
            <a:off x="15125224" y="5088782"/>
            <a:ext cx="5139288" cy="1102735"/>
          </a:xfrm>
          <a:prstGeom prst="rect">
            <a:avLst/>
          </a:prstGeom>
          <a:noFill/>
          <a:ln w="9525">
            <a:noFill/>
            <a:miter lim="800000"/>
            <a:headEnd/>
            <a:tailEnd/>
          </a:ln>
        </p:spPr>
        <p:txBody>
          <a:bodyPr wrap="none" lIns="192911" tIns="96455" rIns="192911" bIns="96455">
            <a:spAutoFit/>
          </a:bodyPr>
          <a:lstStyle/>
          <a:p>
            <a:r>
              <a:rPr lang="en-US" sz="5900" b="1" dirty="0"/>
              <a:t>Ions/proteins</a:t>
            </a:r>
            <a:endParaRPr lang="en-US" dirty="0"/>
          </a:p>
        </p:txBody>
      </p:sp>
      <p:sp>
        <p:nvSpPr>
          <p:cNvPr id="40" name="Title 3"/>
          <p:cNvSpPr txBox="1">
            <a:spLocks/>
          </p:cNvSpPr>
          <p:nvPr/>
        </p:nvSpPr>
        <p:spPr>
          <a:xfrm>
            <a:off x="1171320" y="279512"/>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Review from </a:t>
            </a:r>
            <a:r>
              <a:rPr lang="en-US" sz="6600" dirty="0" smtClean="0">
                <a:latin typeface="Impact" charset="0"/>
                <a:ea typeface="ＭＳ Ｐゴシック" charset="0"/>
                <a:cs typeface="Impact" charset="0"/>
              </a:rPr>
              <a:t>week 2</a:t>
            </a:r>
            <a:r>
              <a:rPr kumimoji="0" lang="en-US" sz="6600" b="0" i="0" u="none" strike="noStrike" kern="1200" cap="none" spc="0" normalizeH="0" noProof="0" dirty="0" smtClean="0">
                <a:ln>
                  <a:noFill/>
                </a:ln>
                <a:solidFill>
                  <a:schemeClr val="tx1"/>
                </a:solidFill>
                <a:effectLst/>
                <a:uLnTx/>
                <a:uFillTx/>
                <a:latin typeface="Impact" charset="0"/>
                <a:ea typeface="ＭＳ Ｐゴシック" charset="0"/>
                <a:cs typeface="Impact" charset="0"/>
              </a:rPr>
              <a:t> </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Ion channels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1" name="Straight Connector 40"/>
          <p:cNvCxnSpPr/>
          <p:nvPr/>
        </p:nvCxnSpPr>
        <p:spPr>
          <a:xfrm>
            <a:off x="-215313" y="131579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8790434" y="6641432"/>
            <a:ext cx="5623398" cy="13335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rot="-1080000">
            <a:off x="3073698" y="3093433"/>
            <a:ext cx="10150536" cy="969496"/>
          </a:xfrm>
          <a:prstGeom prst="rect">
            <a:avLst/>
          </a:prstGeom>
          <a:solidFill>
            <a:srgbClr val="FFFF00"/>
          </a:solidFill>
        </p:spPr>
        <p:txBody>
          <a:bodyPr wrap="none" rtlCol="0">
            <a:spAutoFit/>
          </a:bodyPr>
          <a:lstStyle/>
          <a:p>
            <a:r>
              <a:rPr lang="en-US" dirty="0" smtClean="0">
                <a:solidFill>
                  <a:srgbClr val="FF0000"/>
                </a:solidFill>
              </a:rPr>
              <a:t>stochastic opening and closing</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46084" name="Text Box 44"/>
          <p:cNvSpPr txBox="1">
            <a:spLocks noChangeArrowheads="1"/>
          </p:cNvSpPr>
          <p:nvPr/>
        </p:nvSpPr>
        <p:spPr bwMode="auto">
          <a:xfrm>
            <a:off x="889058" y="1260241"/>
            <a:ext cx="10108597" cy="1071957"/>
          </a:xfrm>
          <a:prstGeom prst="rect">
            <a:avLst/>
          </a:prstGeom>
          <a:noFill/>
          <a:ln w="9525">
            <a:noFill/>
            <a:miter lim="800000"/>
            <a:headEnd/>
            <a:tailEnd/>
          </a:ln>
        </p:spPr>
        <p:txBody>
          <a:bodyPr wrap="none" lIns="192911" tIns="96455" rIns="192911" bIns="96455">
            <a:spAutoFit/>
          </a:bodyPr>
          <a:lstStyle/>
          <a:p>
            <a:r>
              <a:rPr lang="fr-CH"/>
              <a:t>- Intrinsic noise (ion channels)</a:t>
            </a:r>
            <a:endParaRPr lang="fr-FR"/>
          </a:p>
        </p:txBody>
      </p:sp>
      <p:grpSp>
        <p:nvGrpSpPr>
          <p:cNvPr id="5" name="Group 4"/>
          <p:cNvGrpSpPr/>
          <p:nvPr/>
        </p:nvGrpSpPr>
        <p:grpSpPr>
          <a:xfrm>
            <a:off x="3316147" y="2208233"/>
            <a:ext cx="4376424" cy="3531048"/>
            <a:chOff x="3316147" y="2208233"/>
            <a:chExt cx="4909918" cy="3531048"/>
          </a:xfrm>
        </p:grpSpPr>
        <p:sp>
          <p:nvSpPr>
            <p:cNvPr id="46085" name="Oval 55"/>
            <p:cNvSpPr>
              <a:spLocks noChangeArrowheads="1"/>
            </p:cNvSpPr>
            <p:nvPr/>
          </p:nvSpPr>
          <p:spPr bwMode="auto">
            <a:xfrm>
              <a:off x="3316147" y="2244804"/>
              <a:ext cx="4507054" cy="3133721"/>
            </a:xfrm>
            <a:prstGeom prst="ellipse">
              <a:avLst/>
            </a:prstGeom>
            <a:noFill/>
            <a:ln w="9525">
              <a:solidFill>
                <a:srgbClr val="FF0000"/>
              </a:solidFill>
              <a:round/>
              <a:headEnd/>
              <a:tailEnd/>
            </a:ln>
          </p:spPr>
          <p:txBody>
            <a:bodyPr wrap="none" lIns="192911" tIns="96455" rIns="192911" bIns="96455" anchor="ctr"/>
            <a:lstStyle/>
            <a:p>
              <a:endParaRPr lang="en-US"/>
            </a:p>
          </p:txBody>
        </p:sp>
        <p:sp>
          <p:nvSpPr>
            <p:cNvPr id="46086" name="Line 56"/>
            <p:cNvSpPr>
              <a:spLocks noChangeShapeType="1"/>
            </p:cNvSpPr>
            <p:nvPr/>
          </p:nvSpPr>
          <p:spPr bwMode="auto">
            <a:xfrm>
              <a:off x="4122675" y="2725832"/>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7" name="Line 57"/>
            <p:cNvSpPr>
              <a:spLocks noChangeShapeType="1"/>
            </p:cNvSpPr>
            <p:nvPr/>
          </p:nvSpPr>
          <p:spPr bwMode="auto">
            <a:xfrm>
              <a:off x="6193390" y="2725832"/>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8" name="Line 58"/>
            <p:cNvSpPr>
              <a:spLocks noChangeShapeType="1"/>
            </p:cNvSpPr>
            <p:nvPr/>
          </p:nvSpPr>
          <p:spPr bwMode="auto">
            <a:xfrm>
              <a:off x="6538510" y="2725832"/>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9" name="Line 59"/>
            <p:cNvSpPr>
              <a:spLocks noChangeShapeType="1"/>
            </p:cNvSpPr>
            <p:nvPr/>
          </p:nvSpPr>
          <p:spPr bwMode="auto">
            <a:xfrm>
              <a:off x="4467794" y="2725832"/>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0" name="Line 60"/>
            <p:cNvSpPr>
              <a:spLocks noChangeShapeType="1"/>
            </p:cNvSpPr>
            <p:nvPr/>
          </p:nvSpPr>
          <p:spPr bwMode="auto">
            <a:xfrm>
              <a:off x="6193390" y="3851046"/>
              <a:ext cx="0" cy="886107"/>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1" name="Line 61"/>
            <p:cNvSpPr>
              <a:spLocks noChangeShapeType="1"/>
            </p:cNvSpPr>
            <p:nvPr/>
          </p:nvSpPr>
          <p:spPr bwMode="auto">
            <a:xfrm>
              <a:off x="6538510" y="3851046"/>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2" name="Oval 62"/>
            <p:cNvSpPr>
              <a:spLocks noChangeArrowheads="1"/>
            </p:cNvSpPr>
            <p:nvPr/>
          </p:nvSpPr>
          <p:spPr bwMode="auto">
            <a:xfrm>
              <a:off x="6080853" y="3530359"/>
              <a:ext cx="573947" cy="160344"/>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3" name="Oval 63"/>
            <p:cNvSpPr>
              <a:spLocks noChangeArrowheads="1"/>
            </p:cNvSpPr>
            <p:nvPr/>
          </p:nvSpPr>
          <p:spPr bwMode="auto">
            <a:xfrm>
              <a:off x="6080853" y="3851046"/>
              <a:ext cx="573947" cy="163156"/>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4" name="Oval 65"/>
            <p:cNvSpPr>
              <a:spLocks noChangeArrowheads="1"/>
            </p:cNvSpPr>
            <p:nvPr/>
          </p:nvSpPr>
          <p:spPr bwMode="auto">
            <a:xfrm>
              <a:off x="4929204" y="3128097"/>
              <a:ext cx="112539" cy="81577"/>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5" name="Oval 66"/>
            <p:cNvSpPr>
              <a:spLocks noChangeArrowheads="1"/>
            </p:cNvSpPr>
            <p:nvPr/>
          </p:nvSpPr>
          <p:spPr bwMode="auto">
            <a:xfrm>
              <a:off x="5158033" y="3288438"/>
              <a:ext cx="116289" cy="81579"/>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6" name="Oval 67"/>
            <p:cNvSpPr>
              <a:spLocks noChangeArrowheads="1"/>
            </p:cNvSpPr>
            <p:nvPr/>
          </p:nvSpPr>
          <p:spPr bwMode="auto">
            <a:xfrm>
              <a:off x="6999919" y="3209673"/>
              <a:ext cx="116291" cy="78765"/>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6097" name="Oval 68"/>
            <p:cNvSpPr>
              <a:spLocks noChangeArrowheads="1"/>
            </p:cNvSpPr>
            <p:nvPr/>
          </p:nvSpPr>
          <p:spPr bwMode="auto">
            <a:xfrm>
              <a:off x="5386862" y="4014202"/>
              <a:ext cx="116291"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8" name="Oval 69"/>
            <p:cNvSpPr>
              <a:spLocks noChangeArrowheads="1"/>
            </p:cNvSpPr>
            <p:nvPr/>
          </p:nvSpPr>
          <p:spPr bwMode="auto">
            <a:xfrm>
              <a:off x="7461329" y="3611938"/>
              <a:ext cx="112539"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9" name="Oval 70"/>
            <p:cNvSpPr>
              <a:spLocks noChangeArrowheads="1"/>
            </p:cNvSpPr>
            <p:nvPr/>
          </p:nvSpPr>
          <p:spPr bwMode="auto">
            <a:xfrm>
              <a:off x="5503152" y="4655574"/>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0" name="Oval 71"/>
            <p:cNvSpPr>
              <a:spLocks noChangeArrowheads="1"/>
            </p:cNvSpPr>
            <p:nvPr/>
          </p:nvSpPr>
          <p:spPr bwMode="auto">
            <a:xfrm>
              <a:off x="5731981" y="4334888"/>
              <a:ext cx="116291"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1" name="Oval 72"/>
            <p:cNvSpPr>
              <a:spLocks noChangeArrowheads="1"/>
            </p:cNvSpPr>
            <p:nvPr/>
          </p:nvSpPr>
          <p:spPr bwMode="auto">
            <a:xfrm>
              <a:off x="5619442" y="2967752"/>
              <a:ext cx="11253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2" name="Oval 73"/>
            <p:cNvSpPr>
              <a:spLocks noChangeArrowheads="1"/>
            </p:cNvSpPr>
            <p:nvPr/>
          </p:nvSpPr>
          <p:spPr bwMode="auto">
            <a:xfrm>
              <a:off x="5158033" y="4174546"/>
              <a:ext cx="116289"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3" name="Oval 74"/>
            <p:cNvSpPr>
              <a:spLocks noChangeArrowheads="1"/>
            </p:cNvSpPr>
            <p:nvPr/>
          </p:nvSpPr>
          <p:spPr bwMode="auto">
            <a:xfrm>
              <a:off x="5158033" y="3690704"/>
              <a:ext cx="116289" cy="81577"/>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4" name="Oval 75"/>
            <p:cNvSpPr>
              <a:spLocks noChangeArrowheads="1"/>
            </p:cNvSpPr>
            <p:nvPr/>
          </p:nvSpPr>
          <p:spPr bwMode="auto">
            <a:xfrm>
              <a:off x="4696624" y="4413653"/>
              <a:ext cx="116291"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5" name="Oval 76"/>
            <p:cNvSpPr>
              <a:spLocks noChangeArrowheads="1"/>
            </p:cNvSpPr>
            <p:nvPr/>
          </p:nvSpPr>
          <p:spPr bwMode="auto">
            <a:xfrm>
              <a:off x="5619442" y="4014202"/>
              <a:ext cx="11253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6" name="Oval 77"/>
            <p:cNvSpPr>
              <a:spLocks noChangeArrowheads="1"/>
            </p:cNvSpPr>
            <p:nvPr/>
          </p:nvSpPr>
          <p:spPr bwMode="auto">
            <a:xfrm>
              <a:off x="7116210" y="4413653"/>
              <a:ext cx="112539"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7" name="Oval 78"/>
            <p:cNvSpPr>
              <a:spLocks noChangeArrowheads="1"/>
            </p:cNvSpPr>
            <p:nvPr/>
          </p:nvSpPr>
          <p:spPr bwMode="auto">
            <a:xfrm>
              <a:off x="6883629" y="3772281"/>
              <a:ext cx="11628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9" name="Text Box 80"/>
            <p:cNvSpPr txBox="1">
              <a:spLocks noChangeArrowheads="1"/>
            </p:cNvSpPr>
            <p:nvPr/>
          </p:nvSpPr>
          <p:spPr bwMode="auto">
            <a:xfrm>
              <a:off x="6744830" y="2807410"/>
              <a:ext cx="1481235" cy="979624"/>
            </a:xfrm>
            <a:prstGeom prst="rect">
              <a:avLst/>
            </a:prstGeom>
            <a:noFill/>
            <a:ln w="9525">
              <a:noFill/>
              <a:miter lim="800000"/>
              <a:headEnd/>
              <a:tailEnd/>
            </a:ln>
          </p:spPr>
          <p:txBody>
            <a:bodyPr wrap="none" lIns="192911" tIns="96455" rIns="192911" bIns="96455">
              <a:spAutoFit/>
            </a:bodyPr>
            <a:lstStyle/>
            <a:p>
              <a:r>
                <a:rPr lang="en-US" sz="5100" dirty="0">
                  <a:solidFill>
                    <a:srgbClr val="0076FF"/>
                  </a:solidFill>
                </a:rPr>
                <a:t>Na</a:t>
              </a:r>
              <a:r>
                <a:rPr lang="en-US" sz="5100" baseline="30000" dirty="0">
                  <a:solidFill>
                    <a:srgbClr val="0076FF"/>
                  </a:solidFill>
                </a:rPr>
                <a:t>+</a:t>
              </a:r>
              <a:endParaRPr lang="en-US" sz="5100" dirty="0">
                <a:solidFill>
                  <a:srgbClr val="0076FF"/>
                </a:solidFill>
              </a:endParaRPr>
            </a:p>
          </p:txBody>
        </p:sp>
        <p:sp>
          <p:nvSpPr>
            <p:cNvPr id="46110" name="Text Box 81"/>
            <p:cNvSpPr txBox="1">
              <a:spLocks noChangeArrowheads="1"/>
            </p:cNvSpPr>
            <p:nvPr/>
          </p:nvSpPr>
          <p:spPr bwMode="auto">
            <a:xfrm>
              <a:off x="4696624" y="4174546"/>
              <a:ext cx="1080485" cy="979624"/>
            </a:xfrm>
            <a:prstGeom prst="rect">
              <a:avLst/>
            </a:prstGeom>
            <a:noFill/>
            <a:ln w="9525">
              <a:noFill/>
              <a:miter lim="800000"/>
              <a:headEnd/>
              <a:tailEnd/>
            </a:ln>
          </p:spPr>
          <p:txBody>
            <a:bodyPr wrap="none" lIns="192911" tIns="96455" rIns="192911" bIns="96455">
              <a:spAutoFit/>
            </a:bodyPr>
            <a:lstStyle/>
            <a:p>
              <a:r>
                <a:rPr lang="en-US" sz="5100" dirty="0">
                  <a:solidFill>
                    <a:srgbClr val="FF6600"/>
                  </a:solidFill>
                </a:rPr>
                <a:t>K</a:t>
              </a:r>
              <a:r>
                <a:rPr lang="en-US" sz="5100" baseline="30000" dirty="0">
                  <a:solidFill>
                    <a:srgbClr val="FF6600"/>
                  </a:solidFill>
                </a:rPr>
                <a:t>+</a:t>
              </a:r>
              <a:endParaRPr lang="en-US" sz="5100" dirty="0">
                <a:solidFill>
                  <a:srgbClr val="FF6600"/>
                </a:solidFill>
              </a:endParaRPr>
            </a:p>
          </p:txBody>
        </p:sp>
        <p:sp>
          <p:nvSpPr>
            <p:cNvPr id="46111" name="Line 82"/>
            <p:cNvSpPr>
              <a:spLocks noChangeShapeType="1"/>
            </p:cNvSpPr>
            <p:nvPr/>
          </p:nvSpPr>
          <p:spPr bwMode="auto">
            <a:xfrm>
              <a:off x="5503153" y="2647066"/>
              <a:ext cx="1267938" cy="0"/>
            </a:xfrm>
            <a:prstGeom prst="line">
              <a:avLst/>
            </a:prstGeom>
            <a:noFill/>
            <a:ln w="9525">
              <a:solidFill>
                <a:srgbClr val="00FF00"/>
              </a:solidFill>
              <a:round/>
              <a:headEnd type="triangle" w="med" len="med"/>
              <a:tailEnd type="triangle" w="med" len="med"/>
            </a:ln>
          </p:spPr>
          <p:txBody>
            <a:bodyPr wrap="none" lIns="192911" tIns="96455" rIns="192911" bIns="96455" anchor="ctr"/>
            <a:lstStyle/>
            <a:p>
              <a:endParaRPr lang="en-US"/>
            </a:p>
          </p:txBody>
        </p:sp>
        <p:sp>
          <p:nvSpPr>
            <p:cNvPr id="46112" name="Text Box 83"/>
            <p:cNvSpPr txBox="1">
              <a:spLocks noChangeArrowheads="1"/>
            </p:cNvSpPr>
            <p:nvPr/>
          </p:nvSpPr>
          <p:spPr bwMode="auto">
            <a:xfrm>
              <a:off x="5274322" y="2208233"/>
              <a:ext cx="389654" cy="979624"/>
            </a:xfrm>
            <a:prstGeom prst="rect">
              <a:avLst/>
            </a:prstGeom>
            <a:noFill/>
            <a:ln w="9525">
              <a:noFill/>
              <a:miter lim="800000"/>
              <a:headEnd/>
              <a:tailEnd/>
            </a:ln>
          </p:spPr>
          <p:txBody>
            <a:bodyPr wrap="none" lIns="192911" tIns="96455" rIns="192911" bIns="96455">
              <a:spAutoFit/>
            </a:bodyPr>
            <a:lstStyle/>
            <a:p>
              <a:endParaRPr lang="fr-FR" sz="5100" dirty="0">
                <a:solidFill>
                  <a:srgbClr val="008000"/>
                </a:solidFill>
              </a:endParaRPr>
            </a:p>
          </p:txBody>
        </p:sp>
        <p:sp>
          <p:nvSpPr>
            <p:cNvPr id="46113" name="Oval 84"/>
            <p:cNvSpPr>
              <a:spLocks noChangeArrowheads="1"/>
            </p:cNvSpPr>
            <p:nvPr/>
          </p:nvSpPr>
          <p:spPr bwMode="auto">
            <a:xfrm>
              <a:off x="4696624" y="3690704"/>
              <a:ext cx="116291" cy="815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14" name="Text Box 85"/>
            <p:cNvSpPr txBox="1">
              <a:spLocks noChangeArrowheads="1"/>
            </p:cNvSpPr>
            <p:nvPr/>
          </p:nvSpPr>
          <p:spPr bwMode="auto">
            <a:xfrm>
              <a:off x="4351503" y="4759657"/>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sp>
        <p:nvSpPr>
          <p:cNvPr id="326742" name="Text Box 86"/>
          <p:cNvSpPr txBox="1">
            <a:spLocks noChangeArrowheads="1"/>
          </p:cNvSpPr>
          <p:nvPr/>
        </p:nvSpPr>
        <p:spPr bwMode="auto">
          <a:xfrm>
            <a:off x="9391542" y="2464533"/>
            <a:ext cx="9053821" cy="1949120"/>
          </a:xfrm>
          <a:prstGeom prst="rect">
            <a:avLst/>
          </a:prstGeom>
          <a:noFill/>
          <a:ln w="9525">
            <a:noFill/>
            <a:miter lim="800000"/>
            <a:headEnd/>
            <a:tailEnd/>
          </a:ln>
        </p:spPr>
        <p:txBody>
          <a:bodyPr wrap="none" lIns="192911" tIns="96455" rIns="192911" bIns="96455">
            <a:spAutoFit/>
          </a:bodyPr>
          <a:lstStyle/>
          <a:p>
            <a:pPr>
              <a:buFontTx/>
              <a:buChar char="-"/>
            </a:pPr>
            <a:r>
              <a:rPr lang="fr-CH" dirty="0" err="1"/>
              <a:t>Finite</a:t>
            </a:r>
            <a:r>
              <a:rPr lang="fr-CH" dirty="0"/>
              <a:t> </a:t>
            </a:r>
            <a:r>
              <a:rPr lang="fr-CH" dirty="0" err="1"/>
              <a:t>number</a:t>
            </a:r>
            <a:r>
              <a:rPr lang="fr-CH" dirty="0"/>
              <a:t> of </a:t>
            </a:r>
            <a:r>
              <a:rPr lang="fr-CH" dirty="0" err="1"/>
              <a:t>channels</a:t>
            </a:r>
            <a:endParaRPr lang="fr-CH" dirty="0"/>
          </a:p>
          <a:p>
            <a:pPr>
              <a:buFontTx/>
              <a:buChar char="-"/>
            </a:pPr>
            <a:r>
              <a:rPr lang="fr-CH" dirty="0" err="1"/>
              <a:t>Finite</a:t>
            </a:r>
            <a:r>
              <a:rPr lang="fr-CH" dirty="0"/>
              <a:t> </a:t>
            </a:r>
            <a:r>
              <a:rPr lang="fr-CH" dirty="0" err="1"/>
              <a:t>temperature</a:t>
            </a:r>
            <a:endParaRPr lang="fr-FR" dirty="0"/>
          </a:p>
        </p:txBody>
      </p:sp>
      <p:grpSp>
        <p:nvGrpSpPr>
          <p:cNvPr id="2" name="Group 92"/>
          <p:cNvGrpSpPr/>
          <p:nvPr/>
        </p:nvGrpSpPr>
        <p:grpSpPr>
          <a:xfrm>
            <a:off x="2295794" y="6488724"/>
            <a:ext cx="4820416" cy="2447341"/>
            <a:chOff x="2295793" y="6416535"/>
            <a:chExt cx="5784499" cy="2447341"/>
          </a:xfrm>
        </p:grpSpPr>
        <p:sp>
          <p:nvSpPr>
            <p:cNvPr id="46121"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2"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3"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4"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5"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6"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7"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8"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9"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0"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1"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2"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3"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4"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5"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46136"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46137"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46138"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46139"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46140"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46141"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46142"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46143"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46144"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46145"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46146"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46147"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46148"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46149"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46150"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46151"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46152"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46153"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46154"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46155"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46156"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46157"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46158"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46159"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46160"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46162"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46163"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46164"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46165"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66"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46167"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46168"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46169"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grpSp>
        <p:nvGrpSpPr>
          <p:cNvPr id="3" name="Group 93"/>
          <p:cNvGrpSpPr/>
          <p:nvPr/>
        </p:nvGrpSpPr>
        <p:grpSpPr>
          <a:xfrm>
            <a:off x="934074" y="5370086"/>
            <a:ext cx="19413559" cy="3514790"/>
            <a:chOff x="934074" y="5370086"/>
            <a:chExt cx="19413559" cy="3514790"/>
          </a:xfrm>
        </p:grpSpPr>
        <p:sp>
          <p:nvSpPr>
            <p:cNvPr id="46161" name="Text Box 45"/>
            <p:cNvSpPr txBox="1">
              <a:spLocks noChangeArrowheads="1"/>
            </p:cNvSpPr>
            <p:nvPr/>
          </p:nvSpPr>
          <p:spPr bwMode="auto">
            <a:xfrm>
              <a:off x="934074" y="5370086"/>
              <a:ext cx="12016432" cy="969495"/>
            </a:xfrm>
            <a:prstGeom prst="rect">
              <a:avLst/>
            </a:prstGeom>
            <a:noFill/>
            <a:ln w="9525">
              <a:noFill/>
              <a:miter lim="800000"/>
              <a:headEnd/>
              <a:tailEnd/>
            </a:ln>
          </p:spPr>
          <p:txBody>
            <a:bodyPr wrap="none">
              <a:spAutoFit/>
            </a:bodyPr>
            <a:lstStyle/>
            <a:p>
              <a:pPr>
                <a:buFontTx/>
                <a:buChar char="-"/>
              </a:pPr>
              <a:r>
                <a:rPr lang="fr-CH"/>
                <a:t>Network noise (background activity)</a:t>
              </a:r>
              <a:endParaRPr lang="fr-FR"/>
            </a:p>
          </p:txBody>
        </p:sp>
        <p:sp>
          <p:nvSpPr>
            <p:cNvPr id="46170" name="Text Box 85"/>
            <p:cNvSpPr txBox="1">
              <a:spLocks noChangeArrowheads="1"/>
            </p:cNvSpPr>
            <p:nvPr/>
          </p:nvSpPr>
          <p:spPr bwMode="auto">
            <a:xfrm>
              <a:off x="9100644" y="7038217"/>
              <a:ext cx="11246989" cy="1846659"/>
            </a:xfrm>
            <a:prstGeom prst="rect">
              <a:avLst/>
            </a:prstGeom>
            <a:noFill/>
            <a:ln w="9525">
              <a:noFill/>
              <a:miter lim="800000"/>
              <a:headEnd/>
              <a:tailEnd/>
            </a:ln>
          </p:spPr>
          <p:txBody>
            <a:bodyPr wrap="none">
              <a:spAutoFit/>
            </a:bodyPr>
            <a:lstStyle/>
            <a:p>
              <a:pPr>
                <a:buFontTx/>
                <a:buChar char="-"/>
              </a:pPr>
              <a:r>
                <a:rPr lang="fr-CH"/>
                <a:t>Spike arrival from other neurons</a:t>
              </a:r>
            </a:p>
            <a:p>
              <a:pPr>
                <a:buFontTx/>
                <a:buChar char="-"/>
              </a:pPr>
              <a:r>
                <a:rPr lang="fr-CH"/>
                <a:t>Beyond control of experimentalist</a:t>
              </a:r>
              <a:endParaRPr lang="fr-FR"/>
            </a:p>
          </p:txBody>
        </p:sp>
      </p:grpSp>
      <p:grpSp>
        <p:nvGrpSpPr>
          <p:cNvPr id="4" name="Group 92"/>
          <p:cNvGrpSpPr>
            <a:grpSpLocks/>
          </p:cNvGrpSpPr>
          <p:nvPr/>
        </p:nvGrpSpPr>
        <p:grpSpPr bwMode="auto">
          <a:xfrm>
            <a:off x="697827" y="9346717"/>
            <a:ext cx="19412954" cy="1265866"/>
            <a:chOff x="357158" y="5929330"/>
            <a:chExt cx="8215370" cy="714380"/>
          </a:xfrm>
        </p:grpSpPr>
        <p:cxnSp>
          <p:nvCxnSpPr>
            <p:cNvPr id="46118" name="Straight Arrow Connector 89"/>
            <p:cNvCxnSpPr>
              <a:cxnSpLocks noChangeShapeType="1"/>
            </p:cNvCxnSpPr>
            <p:nvPr/>
          </p:nvCxnSpPr>
          <p:spPr bwMode="auto">
            <a:xfrm>
              <a:off x="642910" y="6286520"/>
              <a:ext cx="785818" cy="1588"/>
            </a:xfrm>
            <a:prstGeom prst="straightConnector1">
              <a:avLst/>
            </a:prstGeom>
            <a:noFill/>
            <a:ln w="9525" algn="ctr">
              <a:solidFill>
                <a:schemeClr val="tx1"/>
              </a:solidFill>
              <a:round/>
              <a:headEnd/>
              <a:tailEnd type="arrow" w="med" len="med"/>
            </a:ln>
          </p:spPr>
        </p:cxnSp>
        <p:sp>
          <p:nvSpPr>
            <p:cNvPr id="46119" name="TextBox 90"/>
            <p:cNvSpPr txBox="1">
              <a:spLocks noChangeArrowheads="1"/>
            </p:cNvSpPr>
            <p:nvPr/>
          </p:nvSpPr>
          <p:spPr bwMode="auto">
            <a:xfrm>
              <a:off x="1500166" y="6072206"/>
              <a:ext cx="6444698" cy="547126"/>
            </a:xfrm>
            <a:prstGeom prst="rect">
              <a:avLst/>
            </a:prstGeom>
            <a:noFill/>
            <a:ln w="9525">
              <a:noFill/>
              <a:miter lim="800000"/>
              <a:headEnd/>
              <a:tailEnd/>
            </a:ln>
          </p:spPr>
          <p:txBody>
            <a:bodyPr wrap="none">
              <a:spAutoFit/>
            </a:bodyPr>
            <a:lstStyle/>
            <a:p>
              <a:r>
                <a:rPr lang="en-US" dirty="0"/>
                <a:t>Check </a:t>
              </a:r>
              <a:r>
                <a:rPr lang="en-US" dirty="0" err="1"/>
                <a:t>intrinisic</a:t>
              </a:r>
              <a:r>
                <a:rPr lang="en-US" dirty="0"/>
                <a:t> noise by removing the network</a:t>
              </a:r>
            </a:p>
          </p:txBody>
        </p:sp>
        <p:sp>
          <p:nvSpPr>
            <p:cNvPr id="46120" name="Rectangle 91"/>
            <p:cNvSpPr>
              <a:spLocks noChangeArrowheads="1"/>
            </p:cNvSpPr>
            <p:nvPr/>
          </p:nvSpPr>
          <p:spPr bwMode="auto">
            <a:xfrm>
              <a:off x="357158" y="5929330"/>
              <a:ext cx="8215370" cy="714380"/>
            </a:xfrm>
            <a:prstGeom prst="rect">
              <a:avLst/>
            </a:prstGeom>
            <a:noFill/>
            <a:ln w="9525" algn="ctr">
              <a:solidFill>
                <a:srgbClr val="FF0000"/>
              </a:solidFill>
              <a:round/>
              <a:headEnd/>
              <a:tailEnd/>
            </a:ln>
          </p:spPr>
          <p:txBody>
            <a:bodyPr/>
            <a:lstStyle/>
            <a:p>
              <a:endParaRPr lang="en-US"/>
            </a:p>
          </p:txBody>
        </p:sp>
      </p:grpSp>
      <p:sp>
        <p:nvSpPr>
          <p:cNvPr id="91"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.2.</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Sources of Variability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92" name="Straight Connector 9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.2</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Variability in vitro is low</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7" name="Straight Connector 16"/>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21186" name="Picture 2"/>
          <p:cNvPicPr>
            <a:picLocks noChangeAspect="1" noChangeArrowheads="1"/>
          </p:cNvPicPr>
          <p:nvPr/>
        </p:nvPicPr>
        <p:blipFill>
          <a:blip r:embed="rId2"/>
          <a:srcRect/>
          <a:stretch>
            <a:fillRect/>
          </a:stretch>
        </p:blipFill>
        <p:spPr bwMode="auto">
          <a:xfrm>
            <a:off x="4090737" y="4641163"/>
            <a:ext cx="16893422" cy="4526897"/>
          </a:xfrm>
          <a:prstGeom prst="rect">
            <a:avLst/>
          </a:prstGeom>
          <a:noFill/>
          <a:ln w="9525">
            <a:noFill/>
            <a:miter lim="800000"/>
            <a:headEnd/>
            <a:tailEnd/>
          </a:ln>
        </p:spPr>
      </p:pic>
      <p:sp>
        <p:nvSpPr>
          <p:cNvPr id="6" name="TextBox 5"/>
          <p:cNvSpPr txBox="1"/>
          <p:nvPr/>
        </p:nvSpPr>
        <p:spPr>
          <a:xfrm>
            <a:off x="14389768" y="9264316"/>
            <a:ext cx="5801588" cy="1323439"/>
          </a:xfrm>
          <a:prstGeom prst="rect">
            <a:avLst/>
          </a:prstGeom>
          <a:noFill/>
        </p:spPr>
        <p:txBody>
          <a:bodyPr wrap="none" rtlCol="0">
            <a:spAutoFit/>
          </a:bodyPr>
          <a:lstStyle/>
          <a:p>
            <a:r>
              <a:rPr lang="en-US" sz="4000" i="1" dirty="0" smtClean="0"/>
              <a:t>Image adapted from</a:t>
            </a:r>
          </a:p>
          <a:p>
            <a:r>
              <a:rPr lang="en-US" sz="4000" i="1" dirty="0" err="1" smtClean="0"/>
              <a:t>Mainen&amp;Sejnowski</a:t>
            </a:r>
            <a:r>
              <a:rPr lang="en-US" sz="4000" i="1" dirty="0" smtClean="0"/>
              <a:t> 1995</a:t>
            </a:r>
          </a:p>
        </p:txBody>
      </p:sp>
      <p:sp>
        <p:nvSpPr>
          <p:cNvPr id="7" name="Freeform 4"/>
          <p:cNvSpPr>
            <a:spLocks/>
          </p:cNvSpPr>
          <p:nvPr/>
        </p:nvSpPr>
        <p:spPr bwMode="auto">
          <a:xfrm>
            <a:off x="826339" y="3966325"/>
            <a:ext cx="2861411" cy="1263359"/>
          </a:xfrm>
          <a:custGeom>
            <a:avLst/>
            <a:gdLst>
              <a:gd name="T0" fmla="*/ 0 w 1670"/>
              <a:gd name="T1" fmla="*/ 2147483647 h 407"/>
              <a:gd name="T2" fmla="*/ 2147483647 w 1670"/>
              <a:gd name="T3" fmla="*/ 0 h 407"/>
              <a:gd name="T4" fmla="*/ 2147483647 w 1670"/>
              <a:gd name="T5" fmla="*/ 2147483647 h 407"/>
              <a:gd name="T6" fmla="*/ 2147483647 w 1670"/>
              <a:gd name="T7" fmla="*/ 2147483647 h 407"/>
              <a:gd name="T8" fmla="*/ 2147483647 w 1670"/>
              <a:gd name="T9" fmla="*/ 2147483647 h 407"/>
              <a:gd name="T10" fmla="*/ 2147483647 w 1670"/>
              <a:gd name="T11" fmla="*/ 2147483647 h 407"/>
              <a:gd name="T12" fmla="*/ 2147483647 w 1670"/>
              <a:gd name="T13" fmla="*/ 2147483647 h 407"/>
              <a:gd name="T14" fmla="*/ 2147483647 w 1670"/>
              <a:gd name="T15" fmla="*/ 2147483647 h 407"/>
              <a:gd name="T16" fmla="*/ 2147483647 w 1670"/>
              <a:gd name="T17" fmla="*/ 2147483647 h 407"/>
              <a:gd name="T18" fmla="*/ 2147483647 w 1670"/>
              <a:gd name="T19" fmla="*/ 2147483647 h 407"/>
              <a:gd name="T20" fmla="*/ 2147483647 w 1670"/>
              <a:gd name="T21" fmla="*/ 2147483647 h 407"/>
              <a:gd name="T22" fmla="*/ 2147483647 w 1670"/>
              <a:gd name="T23" fmla="*/ 2147483647 h 407"/>
              <a:gd name="T24" fmla="*/ 2147483647 w 1670"/>
              <a:gd name="T25" fmla="*/ 2147483647 h 407"/>
              <a:gd name="T26" fmla="*/ 2147483647 w 1670"/>
              <a:gd name="T27" fmla="*/ 2147483647 h 407"/>
              <a:gd name="T28" fmla="*/ 2147483647 w 1670"/>
              <a:gd name="T29" fmla="*/ 2147483647 h 407"/>
              <a:gd name="T30" fmla="*/ 2147483647 w 1670"/>
              <a:gd name="T31" fmla="*/ 2147483647 h 407"/>
              <a:gd name="T32" fmla="*/ 2147483647 w 1670"/>
              <a:gd name="T33" fmla="*/ 2147483647 h 407"/>
              <a:gd name="T34" fmla="*/ 2147483647 w 1670"/>
              <a:gd name="T35" fmla="*/ 2147483647 h 407"/>
              <a:gd name="T36" fmla="*/ 2147483647 w 1670"/>
              <a:gd name="T37" fmla="*/ 2147483647 h 407"/>
              <a:gd name="T38" fmla="*/ 2147483647 w 1670"/>
              <a:gd name="T39" fmla="*/ 2147483647 h 407"/>
              <a:gd name="T40" fmla="*/ 2147483647 w 1670"/>
              <a:gd name="T41" fmla="*/ 2147483647 h 407"/>
              <a:gd name="T42" fmla="*/ 2147483647 w 1670"/>
              <a:gd name="T43" fmla="*/ 2147483647 h 407"/>
              <a:gd name="T44" fmla="*/ 2147483647 w 1670"/>
              <a:gd name="T45" fmla="*/ 2147483647 h 407"/>
              <a:gd name="T46" fmla="*/ 2147483647 w 1670"/>
              <a:gd name="T47" fmla="*/ 2147483647 h 407"/>
              <a:gd name="T48" fmla="*/ 2147483647 w 1670"/>
              <a:gd name="T49" fmla="*/ 2147483647 h 407"/>
              <a:gd name="T50" fmla="*/ 2147483647 w 1670"/>
              <a:gd name="T51" fmla="*/ 2147483647 h 407"/>
              <a:gd name="T52" fmla="*/ 2147483647 w 1670"/>
              <a:gd name="T53" fmla="*/ 2147483647 h 407"/>
              <a:gd name="T54" fmla="*/ 2147483647 w 1670"/>
              <a:gd name="T55" fmla="*/ 2147483647 h 407"/>
              <a:gd name="T56" fmla="*/ 2147483647 w 1670"/>
              <a:gd name="T57" fmla="*/ 2147483647 h 407"/>
              <a:gd name="T58" fmla="*/ 2147483647 w 1670"/>
              <a:gd name="T59" fmla="*/ 2147483647 h 407"/>
              <a:gd name="T60" fmla="*/ 2147483647 w 1670"/>
              <a:gd name="T61" fmla="*/ 2147483647 h 407"/>
              <a:gd name="T62" fmla="*/ 2147483647 w 1670"/>
              <a:gd name="T63" fmla="*/ 2147483647 h 407"/>
              <a:gd name="T64" fmla="*/ 2147483647 w 1670"/>
              <a:gd name="T65" fmla="*/ 2147483647 h 407"/>
              <a:gd name="T66" fmla="*/ 2147483647 w 1670"/>
              <a:gd name="T67" fmla="*/ 2147483647 h 407"/>
              <a:gd name="T68" fmla="*/ 2147483647 w 1670"/>
              <a:gd name="T69" fmla="*/ 2147483647 h 407"/>
              <a:gd name="T70" fmla="*/ 2147483647 w 1670"/>
              <a:gd name="T71" fmla="*/ 2147483647 h 407"/>
              <a:gd name="T72" fmla="*/ 2147483647 w 1670"/>
              <a:gd name="T73" fmla="*/ 2147483647 h 407"/>
              <a:gd name="T74" fmla="*/ 2147483647 w 1670"/>
              <a:gd name="T75" fmla="*/ 2147483647 h 407"/>
              <a:gd name="T76" fmla="*/ 2147483647 w 1670"/>
              <a:gd name="T77" fmla="*/ 2147483647 h 407"/>
              <a:gd name="T78" fmla="*/ 2147483647 w 1670"/>
              <a:gd name="T79" fmla="*/ 2147483647 h 407"/>
              <a:gd name="T80" fmla="*/ 2147483647 w 1670"/>
              <a:gd name="T81" fmla="*/ 2147483647 h 407"/>
              <a:gd name="T82" fmla="*/ 2147483647 w 1670"/>
              <a:gd name="T83" fmla="*/ 2147483647 h 407"/>
              <a:gd name="T84" fmla="*/ 2147483647 w 1670"/>
              <a:gd name="T85" fmla="*/ 2147483647 h 407"/>
              <a:gd name="T86" fmla="*/ 2147483647 w 1670"/>
              <a:gd name="T87" fmla="*/ 2147483647 h 407"/>
              <a:gd name="T88" fmla="*/ 2147483647 w 1670"/>
              <a:gd name="T89" fmla="*/ 2147483647 h 407"/>
              <a:gd name="T90" fmla="*/ 2147483647 w 1670"/>
              <a:gd name="T91" fmla="*/ 2147483647 h 407"/>
              <a:gd name="T92" fmla="*/ 2147483647 w 1670"/>
              <a:gd name="T93" fmla="*/ 2147483647 h 407"/>
              <a:gd name="T94" fmla="*/ 2147483647 w 1670"/>
              <a:gd name="T95" fmla="*/ 2147483647 h 407"/>
              <a:gd name="T96" fmla="*/ 2147483647 w 1670"/>
              <a:gd name="T97" fmla="*/ 2147483647 h 407"/>
              <a:gd name="T98" fmla="*/ 2147483647 w 1670"/>
              <a:gd name="T99" fmla="*/ 2147483647 h 407"/>
              <a:gd name="T100" fmla="*/ 2147483647 w 1670"/>
              <a:gd name="T101" fmla="*/ 2147483647 h 407"/>
              <a:gd name="T102" fmla="*/ 2147483647 w 1670"/>
              <a:gd name="T103" fmla="*/ 2147483647 h 407"/>
              <a:gd name="T104" fmla="*/ 2147483647 w 1670"/>
              <a:gd name="T105" fmla="*/ 2147483647 h 407"/>
              <a:gd name="T106" fmla="*/ 2147483647 w 1670"/>
              <a:gd name="T107" fmla="*/ 2147483647 h 407"/>
              <a:gd name="T108" fmla="*/ 2147483647 w 1670"/>
              <a:gd name="T109" fmla="*/ 2147483647 h 407"/>
              <a:gd name="T110" fmla="*/ 2147483647 w 1670"/>
              <a:gd name="T111" fmla="*/ 2147483647 h 407"/>
              <a:gd name="T112" fmla="*/ 2147483647 w 1670"/>
              <a:gd name="T113" fmla="*/ 2147483647 h 407"/>
              <a:gd name="T114" fmla="*/ 2147483647 w 1670"/>
              <a:gd name="T115" fmla="*/ 2147483647 h 407"/>
              <a:gd name="T116" fmla="*/ 2147483647 w 1670"/>
              <a:gd name="T117" fmla="*/ 2147483647 h 407"/>
              <a:gd name="T118" fmla="*/ 2147483647 w 1670"/>
              <a:gd name="T119" fmla="*/ 2147483647 h 407"/>
              <a:gd name="T120" fmla="*/ 2147483647 w 1670"/>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0"/>
              <a:gd name="T184" fmla="*/ 0 h 407"/>
              <a:gd name="T185" fmla="*/ 1670 w 1670"/>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0" h="407">
                <a:moveTo>
                  <a:pt x="0" y="290"/>
                </a:moveTo>
                <a:cubicBezTo>
                  <a:pt x="45" y="197"/>
                  <a:pt x="43" y="81"/>
                  <a:pt x="103" y="0"/>
                </a:cubicBezTo>
                <a:cubicBezTo>
                  <a:pt x="116" y="49"/>
                  <a:pt x="132" y="96"/>
                  <a:pt x="145" y="145"/>
                </a:cubicBezTo>
                <a:cubicBezTo>
                  <a:pt x="150" y="138"/>
                  <a:pt x="184" y="80"/>
                  <a:pt x="196" y="83"/>
                </a:cubicBezTo>
                <a:cubicBezTo>
                  <a:pt x="210" y="87"/>
                  <a:pt x="203" y="111"/>
                  <a:pt x="207" y="125"/>
                </a:cubicBezTo>
                <a:cubicBezTo>
                  <a:pt x="214" y="115"/>
                  <a:pt x="215" y="90"/>
                  <a:pt x="227" y="94"/>
                </a:cubicBezTo>
                <a:cubicBezTo>
                  <a:pt x="240" y="98"/>
                  <a:pt x="235" y="121"/>
                  <a:pt x="238" y="135"/>
                </a:cubicBezTo>
                <a:cubicBezTo>
                  <a:pt x="242" y="156"/>
                  <a:pt x="245" y="176"/>
                  <a:pt x="248" y="197"/>
                </a:cubicBezTo>
                <a:cubicBezTo>
                  <a:pt x="334" y="111"/>
                  <a:pt x="239" y="187"/>
                  <a:pt x="289" y="197"/>
                </a:cubicBezTo>
                <a:cubicBezTo>
                  <a:pt x="298" y="199"/>
                  <a:pt x="352" y="162"/>
                  <a:pt x="362" y="156"/>
                </a:cubicBezTo>
                <a:cubicBezTo>
                  <a:pt x="381" y="213"/>
                  <a:pt x="373" y="245"/>
                  <a:pt x="403" y="187"/>
                </a:cubicBezTo>
                <a:cubicBezTo>
                  <a:pt x="408" y="177"/>
                  <a:pt x="410" y="166"/>
                  <a:pt x="414" y="156"/>
                </a:cubicBezTo>
                <a:cubicBezTo>
                  <a:pt x="455" y="219"/>
                  <a:pt x="407" y="167"/>
                  <a:pt x="476" y="176"/>
                </a:cubicBezTo>
                <a:cubicBezTo>
                  <a:pt x="488" y="178"/>
                  <a:pt x="497" y="190"/>
                  <a:pt x="507" y="197"/>
                </a:cubicBezTo>
                <a:cubicBezTo>
                  <a:pt x="510" y="211"/>
                  <a:pt x="504" y="232"/>
                  <a:pt x="517" y="238"/>
                </a:cubicBezTo>
                <a:cubicBezTo>
                  <a:pt x="544" y="252"/>
                  <a:pt x="556" y="195"/>
                  <a:pt x="558" y="187"/>
                </a:cubicBezTo>
                <a:cubicBezTo>
                  <a:pt x="562" y="208"/>
                  <a:pt x="554" y="234"/>
                  <a:pt x="569" y="249"/>
                </a:cubicBezTo>
                <a:cubicBezTo>
                  <a:pt x="578" y="258"/>
                  <a:pt x="590" y="236"/>
                  <a:pt x="600" y="228"/>
                </a:cubicBezTo>
                <a:cubicBezTo>
                  <a:pt x="611" y="219"/>
                  <a:pt x="621" y="207"/>
                  <a:pt x="631" y="197"/>
                </a:cubicBezTo>
                <a:cubicBezTo>
                  <a:pt x="634" y="218"/>
                  <a:pt x="628" y="243"/>
                  <a:pt x="641" y="259"/>
                </a:cubicBezTo>
                <a:cubicBezTo>
                  <a:pt x="648" y="268"/>
                  <a:pt x="664" y="256"/>
                  <a:pt x="672" y="249"/>
                </a:cubicBezTo>
                <a:cubicBezTo>
                  <a:pt x="696" y="228"/>
                  <a:pt x="711" y="199"/>
                  <a:pt x="734" y="176"/>
                </a:cubicBezTo>
                <a:cubicBezTo>
                  <a:pt x="744" y="180"/>
                  <a:pt x="754" y="189"/>
                  <a:pt x="765" y="187"/>
                </a:cubicBezTo>
                <a:cubicBezTo>
                  <a:pt x="819" y="178"/>
                  <a:pt x="776" y="136"/>
                  <a:pt x="817" y="197"/>
                </a:cubicBezTo>
                <a:cubicBezTo>
                  <a:pt x="831" y="190"/>
                  <a:pt x="846" y="185"/>
                  <a:pt x="858" y="176"/>
                </a:cubicBezTo>
                <a:cubicBezTo>
                  <a:pt x="870" y="167"/>
                  <a:pt x="875" y="141"/>
                  <a:pt x="889" y="145"/>
                </a:cubicBezTo>
                <a:cubicBezTo>
                  <a:pt x="903" y="149"/>
                  <a:pt x="896" y="173"/>
                  <a:pt x="900" y="187"/>
                </a:cubicBezTo>
                <a:cubicBezTo>
                  <a:pt x="903" y="197"/>
                  <a:pt x="907" y="208"/>
                  <a:pt x="910" y="218"/>
                </a:cubicBezTo>
                <a:cubicBezTo>
                  <a:pt x="924" y="211"/>
                  <a:pt x="939" y="207"/>
                  <a:pt x="951" y="197"/>
                </a:cubicBezTo>
                <a:cubicBezTo>
                  <a:pt x="993" y="162"/>
                  <a:pt x="947" y="158"/>
                  <a:pt x="1003" y="176"/>
                </a:cubicBezTo>
                <a:cubicBezTo>
                  <a:pt x="1046" y="112"/>
                  <a:pt x="1006" y="154"/>
                  <a:pt x="1034" y="176"/>
                </a:cubicBezTo>
                <a:cubicBezTo>
                  <a:pt x="1045" y="185"/>
                  <a:pt x="1062" y="183"/>
                  <a:pt x="1076" y="187"/>
                </a:cubicBezTo>
                <a:cubicBezTo>
                  <a:pt x="1086" y="177"/>
                  <a:pt x="1093" y="159"/>
                  <a:pt x="1107" y="156"/>
                </a:cubicBezTo>
                <a:cubicBezTo>
                  <a:pt x="1146" y="149"/>
                  <a:pt x="1146" y="216"/>
                  <a:pt x="1148" y="228"/>
                </a:cubicBezTo>
                <a:cubicBezTo>
                  <a:pt x="1204" y="190"/>
                  <a:pt x="1169" y="204"/>
                  <a:pt x="1169" y="238"/>
                </a:cubicBezTo>
                <a:cubicBezTo>
                  <a:pt x="1169" y="249"/>
                  <a:pt x="1176" y="259"/>
                  <a:pt x="1179" y="269"/>
                </a:cubicBezTo>
                <a:cubicBezTo>
                  <a:pt x="1229" y="195"/>
                  <a:pt x="1173" y="261"/>
                  <a:pt x="1210" y="280"/>
                </a:cubicBezTo>
                <a:cubicBezTo>
                  <a:pt x="1221" y="286"/>
                  <a:pt x="1231" y="266"/>
                  <a:pt x="1241" y="259"/>
                </a:cubicBezTo>
                <a:cubicBezTo>
                  <a:pt x="1266" y="131"/>
                  <a:pt x="1235" y="256"/>
                  <a:pt x="1262" y="269"/>
                </a:cubicBezTo>
                <a:cubicBezTo>
                  <a:pt x="1277" y="277"/>
                  <a:pt x="1283" y="242"/>
                  <a:pt x="1293" y="228"/>
                </a:cubicBezTo>
                <a:cubicBezTo>
                  <a:pt x="1296" y="207"/>
                  <a:pt x="1299" y="187"/>
                  <a:pt x="1303" y="166"/>
                </a:cubicBezTo>
                <a:cubicBezTo>
                  <a:pt x="1306" y="152"/>
                  <a:pt x="1313" y="111"/>
                  <a:pt x="1313" y="125"/>
                </a:cubicBezTo>
                <a:cubicBezTo>
                  <a:pt x="1313" y="142"/>
                  <a:pt x="1306" y="159"/>
                  <a:pt x="1303" y="176"/>
                </a:cubicBezTo>
                <a:cubicBezTo>
                  <a:pt x="1306" y="190"/>
                  <a:pt x="1299" y="218"/>
                  <a:pt x="1313" y="218"/>
                </a:cubicBezTo>
                <a:cubicBezTo>
                  <a:pt x="1322" y="218"/>
                  <a:pt x="1341" y="155"/>
                  <a:pt x="1344" y="145"/>
                </a:cubicBezTo>
                <a:cubicBezTo>
                  <a:pt x="1351" y="169"/>
                  <a:pt x="1360" y="193"/>
                  <a:pt x="1365" y="218"/>
                </a:cubicBezTo>
                <a:cubicBezTo>
                  <a:pt x="1371" y="249"/>
                  <a:pt x="1364" y="282"/>
                  <a:pt x="1376" y="311"/>
                </a:cubicBezTo>
                <a:cubicBezTo>
                  <a:pt x="1381" y="324"/>
                  <a:pt x="1381" y="282"/>
                  <a:pt x="1386" y="269"/>
                </a:cubicBezTo>
                <a:cubicBezTo>
                  <a:pt x="1391" y="255"/>
                  <a:pt x="1400" y="242"/>
                  <a:pt x="1407" y="228"/>
                </a:cubicBezTo>
                <a:cubicBezTo>
                  <a:pt x="1423" y="279"/>
                  <a:pt x="1389" y="407"/>
                  <a:pt x="1448" y="321"/>
                </a:cubicBezTo>
                <a:cubicBezTo>
                  <a:pt x="1451" y="307"/>
                  <a:pt x="1445" y="284"/>
                  <a:pt x="1458" y="280"/>
                </a:cubicBezTo>
                <a:cubicBezTo>
                  <a:pt x="1470" y="276"/>
                  <a:pt x="1469" y="319"/>
                  <a:pt x="1479" y="311"/>
                </a:cubicBezTo>
                <a:cubicBezTo>
                  <a:pt x="1500" y="294"/>
                  <a:pt x="1500" y="262"/>
                  <a:pt x="1510" y="238"/>
                </a:cubicBezTo>
                <a:cubicBezTo>
                  <a:pt x="1520" y="158"/>
                  <a:pt x="1534" y="143"/>
                  <a:pt x="1551" y="73"/>
                </a:cubicBezTo>
                <a:cubicBezTo>
                  <a:pt x="1555" y="87"/>
                  <a:pt x="1553" y="103"/>
                  <a:pt x="1562" y="114"/>
                </a:cubicBezTo>
                <a:cubicBezTo>
                  <a:pt x="1569" y="123"/>
                  <a:pt x="1585" y="117"/>
                  <a:pt x="1593" y="125"/>
                </a:cubicBezTo>
                <a:cubicBezTo>
                  <a:pt x="1601" y="133"/>
                  <a:pt x="1600" y="146"/>
                  <a:pt x="1603" y="156"/>
                </a:cubicBezTo>
                <a:cubicBezTo>
                  <a:pt x="1613" y="146"/>
                  <a:pt x="1620" y="122"/>
                  <a:pt x="1634" y="125"/>
                </a:cubicBezTo>
                <a:cubicBezTo>
                  <a:pt x="1648" y="128"/>
                  <a:pt x="1640" y="152"/>
                  <a:pt x="1644" y="166"/>
                </a:cubicBezTo>
                <a:cubicBezTo>
                  <a:pt x="1647" y="177"/>
                  <a:pt x="1651" y="187"/>
                  <a:pt x="1655" y="197"/>
                </a:cubicBezTo>
                <a:cubicBezTo>
                  <a:pt x="1670" y="150"/>
                  <a:pt x="1665" y="155"/>
                  <a:pt x="1665" y="218"/>
                </a:cubicBezTo>
              </a:path>
            </a:pathLst>
          </a:custGeom>
          <a:noFill/>
          <a:ln w="9525">
            <a:solidFill>
              <a:srgbClr val="FF0000"/>
            </a:solidFill>
            <a:round/>
            <a:headEnd/>
            <a:tailEnd/>
          </a:ln>
        </p:spPr>
        <p:txBody>
          <a:bodyPr wrap="none" anchor="ctr"/>
          <a:lstStyle/>
          <a:p>
            <a:endParaRPr lang="en-US"/>
          </a:p>
        </p:txBody>
      </p:sp>
      <p:sp>
        <p:nvSpPr>
          <p:cNvPr id="8" name="Text Box 5"/>
          <p:cNvSpPr txBox="1">
            <a:spLocks noChangeArrowheads="1"/>
          </p:cNvSpPr>
          <p:nvPr/>
        </p:nvSpPr>
        <p:spPr bwMode="auto">
          <a:xfrm>
            <a:off x="1443559" y="3199387"/>
            <a:ext cx="1124026" cy="1015663"/>
          </a:xfrm>
          <a:prstGeom prst="rect">
            <a:avLst/>
          </a:prstGeom>
          <a:noFill/>
          <a:ln w="9525">
            <a:noFill/>
            <a:miter lim="800000"/>
            <a:headEnd/>
            <a:tailEnd/>
          </a:ln>
        </p:spPr>
        <p:txBody>
          <a:bodyPr wrap="none">
            <a:spAutoFit/>
          </a:bodyPr>
          <a:lstStyle/>
          <a:p>
            <a:r>
              <a:rPr lang="en-US" sz="6000" i="1" dirty="0">
                <a:solidFill>
                  <a:srgbClr val="FF0000"/>
                </a:solidFill>
              </a:rPr>
              <a:t>I(t)</a:t>
            </a:r>
          </a:p>
        </p:txBody>
      </p:sp>
      <p:sp>
        <p:nvSpPr>
          <p:cNvPr id="9" name="Line 37"/>
          <p:cNvSpPr>
            <a:spLocks noChangeShapeType="1"/>
          </p:cNvSpPr>
          <p:nvPr/>
        </p:nvSpPr>
        <p:spPr bwMode="auto">
          <a:xfrm flipV="1">
            <a:off x="2829597" y="3014451"/>
            <a:ext cx="2154856" cy="320917"/>
          </a:xfrm>
          <a:prstGeom prst="line">
            <a:avLst/>
          </a:prstGeom>
          <a:noFill/>
          <a:ln w="57150">
            <a:solidFill>
              <a:srgbClr val="FF0000"/>
            </a:solidFill>
            <a:round/>
            <a:headEnd/>
            <a:tailEnd type="triangle" w="med" len="med"/>
          </a:ln>
        </p:spPr>
        <p:txBody>
          <a:bodyPr wrap="none" anchor="ctr"/>
          <a:lstStyle/>
          <a:p>
            <a:endParaRPr lang="en-US"/>
          </a:p>
        </p:txBody>
      </p:sp>
      <p:pic>
        <p:nvPicPr>
          <p:cNvPr id="10" name="Picture 5" descr="Cell_10xCUT1"/>
          <p:cNvPicPr>
            <a:picLocks noChangeAspect="1" noChangeArrowheads="1"/>
          </p:cNvPicPr>
          <p:nvPr/>
        </p:nvPicPr>
        <p:blipFill>
          <a:blip r:embed="rId3" cstate="print"/>
          <a:srcRect/>
          <a:stretch>
            <a:fillRect/>
          </a:stretch>
        </p:blipFill>
        <p:spPr bwMode="auto">
          <a:xfrm>
            <a:off x="5659663" y="1599792"/>
            <a:ext cx="2273125" cy="3949206"/>
          </a:xfrm>
          <a:prstGeom prst="rect">
            <a:avLst/>
          </a:prstGeom>
          <a:noFill/>
          <a:ln w="9525">
            <a:noFill/>
            <a:miter lim="800000"/>
            <a:headEnd/>
            <a:tailEnd/>
          </a:ln>
        </p:spPr>
      </p:pic>
      <p:grpSp>
        <p:nvGrpSpPr>
          <p:cNvPr id="2" name="Group 10"/>
          <p:cNvGrpSpPr/>
          <p:nvPr/>
        </p:nvGrpSpPr>
        <p:grpSpPr>
          <a:xfrm>
            <a:off x="4963383" y="2877174"/>
            <a:ext cx="1797036" cy="1090863"/>
            <a:chOff x="6749899" y="3801980"/>
            <a:chExt cx="1797036" cy="1090863"/>
          </a:xfrm>
        </p:grpSpPr>
        <p:cxnSp>
          <p:nvCxnSpPr>
            <p:cNvPr id="12" name="Straight Connector 11"/>
            <p:cNvCxnSpPr/>
            <p:nvPr/>
          </p:nvCxnSpPr>
          <p:spPr>
            <a:xfrm>
              <a:off x="6749899" y="3898232"/>
              <a:ext cx="1692762" cy="9384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854173" y="3801980"/>
              <a:ext cx="1692762" cy="10908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10323095" y="4886680"/>
            <a:ext cx="5331433" cy="42813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5654529" y="4886680"/>
            <a:ext cx="5617304" cy="42813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357553" y="2303570"/>
            <a:ext cx="21136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9698" y="2654112"/>
            <a:ext cx="56949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329199" y="2329259"/>
            <a:ext cx="12027" cy="32485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1333748" y="1764105"/>
            <a:ext cx="7104830" cy="830997"/>
          </a:xfrm>
          <a:prstGeom prst="rect">
            <a:avLst/>
          </a:prstGeom>
          <a:solidFill>
            <a:srgbClr val="FFFF00"/>
          </a:solidFill>
        </p:spPr>
        <p:txBody>
          <a:bodyPr wrap="none" rtlCol="0">
            <a:spAutoFit/>
          </a:bodyPr>
          <a:lstStyle/>
          <a:p>
            <a:r>
              <a:rPr lang="en-US" sz="4800" i="1" dirty="0" smtClean="0">
                <a:solidFill>
                  <a:srgbClr val="FF0000"/>
                </a:solidFill>
              </a:rPr>
              <a:t>neurons are fairly reliable</a:t>
            </a:r>
            <a:endParaRPr lang="en-US" i="1" dirty="0">
              <a:solidFill>
                <a:srgbClr val="FF0000"/>
              </a:solidFill>
            </a:endParaRPr>
          </a:p>
        </p:txBody>
      </p:sp>
      <p:pic>
        <p:nvPicPr>
          <p:cNvPr id="23" name="Picture 2"/>
          <p:cNvPicPr>
            <a:picLocks noChangeAspect="1" noChangeArrowheads="1"/>
          </p:cNvPicPr>
          <p:nvPr/>
        </p:nvPicPr>
        <p:blipFill rotWithShape="1">
          <a:blip r:embed="rId2"/>
          <a:srcRect l="38418" r="33002"/>
          <a:stretch/>
        </p:blipFill>
        <p:spPr bwMode="auto">
          <a:xfrm>
            <a:off x="10651952" y="4544907"/>
            <a:ext cx="4828033" cy="45268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27598"/>
            <a:ext cx="21559453" cy="1473200"/>
          </a:xfrm>
          <a:prstGeom prst="rect">
            <a:avLst/>
          </a:prstGeom>
        </p:spPr>
        <p:txBody>
          <a:bodyPr vert="horz" wrap="square" numCol="1" anchor="t" anchorCtr="0" compatLnSpc="1">
            <a:prstTxWarp prst="textNoShape">
              <a:avLst/>
            </a:prstTxWarp>
          </a:bodyPr>
          <a:lstStyle/>
          <a:p>
            <a:pPr>
              <a:spcAft>
                <a:spcPts val="2838"/>
              </a:spcAft>
              <a:defRPr/>
            </a:pPr>
            <a:r>
              <a:rPr lang="en-US" sz="5400" dirty="0" smtClean="0">
                <a:latin typeface="Impact" charset="0"/>
                <a:cs typeface="Impact" charset="0"/>
              </a:rPr>
              <a:t>     REVIEW from  </a:t>
            </a:r>
            <a:r>
              <a:rPr lang="en-US" dirty="0" smtClean="0">
                <a:latin typeface="Impact" charset="0"/>
                <a:cs typeface="Impact" charset="0"/>
              </a:rPr>
              <a:t>week1:</a:t>
            </a:r>
            <a:r>
              <a:rPr lang="en-US" dirty="0" smtClean="0">
                <a:solidFill>
                  <a:srgbClr val="FF0000"/>
                </a:solidFill>
                <a:latin typeface="Impact" charset="0"/>
                <a:cs typeface="Impact" charset="0"/>
              </a:rPr>
              <a:t>  How good are integrate-and-fire models?</a:t>
            </a:r>
            <a:endParaRPr lang="en-US" dirty="0">
              <a:solidFill>
                <a:srgbClr val="FF0000"/>
              </a:solidFill>
              <a:latin typeface="Impact" charset="0"/>
              <a:cs typeface="Impact" charset="0"/>
            </a:endParaRPr>
          </a:p>
        </p:txBody>
      </p:sp>
      <p:cxnSp>
        <p:nvCxnSpPr>
          <p:cNvPr id="5" name="Straight Connector 4"/>
          <p:cNvCxnSpPr/>
          <p:nvPr/>
        </p:nvCxnSpPr>
        <p:spPr>
          <a:xfrm>
            <a:off x="-215313" y="1508294"/>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p:nvPicPr>
        <p:blipFill>
          <a:blip r:embed="rId3"/>
          <a:srcRect/>
          <a:stretch>
            <a:fillRect/>
          </a:stretch>
        </p:blipFill>
        <p:spPr bwMode="auto">
          <a:xfrm>
            <a:off x="1182697" y="2213811"/>
            <a:ext cx="10362904" cy="5511884"/>
          </a:xfrm>
          <a:prstGeom prst="rect">
            <a:avLst/>
          </a:prstGeom>
          <a:noFill/>
          <a:ln w="9525">
            <a:noFill/>
            <a:miter lim="800000"/>
            <a:headEnd/>
            <a:tailEnd/>
          </a:ln>
        </p:spPr>
      </p:pic>
      <p:sp>
        <p:nvSpPr>
          <p:cNvPr id="6" name="TextBox 5"/>
          <p:cNvSpPr txBox="1"/>
          <p:nvPr/>
        </p:nvSpPr>
        <p:spPr>
          <a:xfrm>
            <a:off x="647337" y="8422105"/>
            <a:ext cx="11820865" cy="1846659"/>
          </a:xfrm>
          <a:prstGeom prst="rect">
            <a:avLst/>
          </a:prstGeom>
          <a:noFill/>
        </p:spPr>
        <p:txBody>
          <a:bodyPr wrap="none" rtlCol="0">
            <a:spAutoFit/>
          </a:bodyPr>
          <a:lstStyle/>
          <a:p>
            <a:r>
              <a:rPr lang="en-US" dirty="0" smtClean="0"/>
              <a:t>Aims: - predict spike initiation times</a:t>
            </a:r>
          </a:p>
          <a:p>
            <a:r>
              <a:rPr lang="en-US" dirty="0" smtClean="0"/>
              <a:t>          - predict </a:t>
            </a:r>
            <a:r>
              <a:rPr lang="en-US" dirty="0" err="1" smtClean="0"/>
              <a:t>subthreshold</a:t>
            </a:r>
            <a:r>
              <a:rPr lang="en-US" dirty="0" smtClean="0"/>
              <a:t> voltage</a:t>
            </a:r>
            <a:endParaRPr lang="en-US" dirty="0"/>
          </a:p>
        </p:txBody>
      </p:sp>
      <p:pic>
        <p:nvPicPr>
          <p:cNvPr id="300034" name="Picture 2"/>
          <p:cNvPicPr>
            <a:picLocks noChangeAspect="1" noChangeArrowheads="1"/>
          </p:cNvPicPr>
          <p:nvPr/>
        </p:nvPicPr>
        <p:blipFill>
          <a:blip r:embed="rId4"/>
          <a:srcRect/>
          <a:stretch>
            <a:fillRect/>
          </a:stretch>
        </p:blipFill>
        <p:spPr bwMode="auto">
          <a:xfrm>
            <a:off x="6610938" y="2213811"/>
            <a:ext cx="14986045" cy="5511883"/>
          </a:xfrm>
          <a:prstGeom prst="rect">
            <a:avLst/>
          </a:prstGeom>
          <a:noFill/>
          <a:ln w="9525">
            <a:noFill/>
            <a:miter lim="800000"/>
            <a:headEnd/>
            <a:tailEnd/>
          </a:ln>
        </p:spPr>
      </p:pic>
      <p:sp>
        <p:nvSpPr>
          <p:cNvPr id="8" name="TextBox 109"/>
          <p:cNvSpPr txBox="1">
            <a:spLocks noChangeArrowheads="1"/>
          </p:cNvSpPr>
          <p:nvPr/>
        </p:nvSpPr>
        <p:spPr bwMode="auto">
          <a:xfrm>
            <a:off x="15603557" y="7767867"/>
            <a:ext cx="5188962" cy="933450"/>
          </a:xfrm>
          <a:prstGeom prst="rect">
            <a:avLst/>
          </a:prstGeom>
          <a:noFill/>
          <a:ln w="9525">
            <a:noFill/>
            <a:miter lim="800000"/>
            <a:headEnd/>
            <a:tailEnd/>
          </a:ln>
        </p:spPr>
        <p:txBody>
          <a:bodyPr wrap="none" lIns="192902" tIns="96451" rIns="192902" bIns="96451">
            <a:spAutoFit/>
          </a:bodyPr>
          <a:lstStyle/>
          <a:p>
            <a:r>
              <a:rPr lang="en-US" sz="4800" i="1" dirty="0" err="1" smtClean="0"/>
              <a:t>Badel</a:t>
            </a:r>
            <a:r>
              <a:rPr lang="en-US" sz="4800" i="1" dirty="0" smtClean="0"/>
              <a:t> et </a:t>
            </a:r>
            <a:r>
              <a:rPr lang="en-US" sz="4800" i="1" dirty="0"/>
              <a:t>al., </a:t>
            </a:r>
            <a:r>
              <a:rPr lang="en-US" sz="4800" i="1" dirty="0" smtClean="0"/>
              <a:t>2008</a:t>
            </a:r>
            <a:endParaRPr lang="en-US" sz="4800" i="1" dirty="0"/>
          </a:p>
        </p:txBody>
      </p:sp>
      <p:sp>
        <p:nvSpPr>
          <p:cNvPr id="11" name="TextBox 10"/>
          <p:cNvSpPr txBox="1"/>
          <p:nvPr/>
        </p:nvSpPr>
        <p:spPr>
          <a:xfrm>
            <a:off x="13210674" y="8701317"/>
            <a:ext cx="7104830" cy="1569660"/>
          </a:xfrm>
          <a:prstGeom prst="rect">
            <a:avLst/>
          </a:prstGeom>
          <a:solidFill>
            <a:srgbClr val="FFFF00"/>
          </a:solidFill>
        </p:spPr>
        <p:txBody>
          <a:bodyPr wrap="none" rtlCol="0">
            <a:spAutoFit/>
          </a:bodyPr>
          <a:lstStyle/>
          <a:p>
            <a:r>
              <a:rPr lang="en-US" sz="4800" i="1" dirty="0" smtClean="0">
                <a:solidFill>
                  <a:srgbClr val="FF0000"/>
                </a:solidFill>
              </a:rPr>
              <a:t>only possible, because</a:t>
            </a:r>
          </a:p>
          <a:p>
            <a:r>
              <a:rPr lang="en-US" sz="4800" i="1" dirty="0" smtClean="0">
                <a:solidFill>
                  <a:srgbClr val="FF0000"/>
                </a:solidFill>
              </a:rPr>
              <a:t>neurons are fairly reliable</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46084" name="Text Box 44"/>
          <p:cNvSpPr txBox="1">
            <a:spLocks noChangeArrowheads="1"/>
          </p:cNvSpPr>
          <p:nvPr/>
        </p:nvSpPr>
        <p:spPr bwMode="auto">
          <a:xfrm>
            <a:off x="889058" y="1260241"/>
            <a:ext cx="10108597" cy="1071957"/>
          </a:xfrm>
          <a:prstGeom prst="rect">
            <a:avLst/>
          </a:prstGeom>
          <a:noFill/>
          <a:ln w="9525">
            <a:noFill/>
            <a:miter lim="800000"/>
            <a:headEnd/>
            <a:tailEnd/>
          </a:ln>
        </p:spPr>
        <p:txBody>
          <a:bodyPr wrap="none" lIns="192911" tIns="96455" rIns="192911" bIns="96455">
            <a:spAutoFit/>
          </a:bodyPr>
          <a:lstStyle/>
          <a:p>
            <a:r>
              <a:rPr lang="fr-CH"/>
              <a:t>- Intrinsic noise (ion channels)</a:t>
            </a:r>
            <a:endParaRPr lang="fr-FR"/>
          </a:p>
        </p:txBody>
      </p:sp>
      <p:grpSp>
        <p:nvGrpSpPr>
          <p:cNvPr id="5" name="Group 4"/>
          <p:cNvGrpSpPr/>
          <p:nvPr/>
        </p:nvGrpSpPr>
        <p:grpSpPr>
          <a:xfrm>
            <a:off x="3316147" y="2208233"/>
            <a:ext cx="4215371" cy="3170292"/>
            <a:chOff x="3316146" y="2208233"/>
            <a:chExt cx="4909919" cy="3170292"/>
          </a:xfrm>
        </p:grpSpPr>
        <p:sp>
          <p:nvSpPr>
            <p:cNvPr id="46085" name="Oval 55"/>
            <p:cNvSpPr>
              <a:spLocks noChangeArrowheads="1"/>
            </p:cNvSpPr>
            <p:nvPr/>
          </p:nvSpPr>
          <p:spPr bwMode="auto">
            <a:xfrm>
              <a:off x="3316146" y="2244804"/>
              <a:ext cx="4835421" cy="3133721"/>
            </a:xfrm>
            <a:prstGeom prst="ellipse">
              <a:avLst/>
            </a:prstGeom>
            <a:noFill/>
            <a:ln w="9525">
              <a:solidFill>
                <a:srgbClr val="FF0000"/>
              </a:solidFill>
              <a:round/>
              <a:headEnd/>
              <a:tailEnd/>
            </a:ln>
          </p:spPr>
          <p:txBody>
            <a:bodyPr wrap="none" lIns="192911" tIns="96455" rIns="192911" bIns="96455" anchor="ctr"/>
            <a:lstStyle/>
            <a:p>
              <a:endParaRPr lang="en-US"/>
            </a:p>
          </p:txBody>
        </p:sp>
        <p:sp>
          <p:nvSpPr>
            <p:cNvPr id="46086" name="Line 56"/>
            <p:cNvSpPr>
              <a:spLocks noChangeShapeType="1"/>
            </p:cNvSpPr>
            <p:nvPr/>
          </p:nvSpPr>
          <p:spPr bwMode="auto">
            <a:xfrm>
              <a:off x="4122675" y="2725832"/>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7" name="Line 57"/>
            <p:cNvSpPr>
              <a:spLocks noChangeShapeType="1"/>
            </p:cNvSpPr>
            <p:nvPr/>
          </p:nvSpPr>
          <p:spPr bwMode="auto">
            <a:xfrm>
              <a:off x="6193390" y="2725832"/>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8" name="Line 58"/>
            <p:cNvSpPr>
              <a:spLocks noChangeShapeType="1"/>
            </p:cNvSpPr>
            <p:nvPr/>
          </p:nvSpPr>
          <p:spPr bwMode="auto">
            <a:xfrm>
              <a:off x="6538510" y="2725832"/>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9" name="Line 59"/>
            <p:cNvSpPr>
              <a:spLocks noChangeShapeType="1"/>
            </p:cNvSpPr>
            <p:nvPr/>
          </p:nvSpPr>
          <p:spPr bwMode="auto">
            <a:xfrm>
              <a:off x="4467794" y="2725832"/>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0" name="Line 60"/>
            <p:cNvSpPr>
              <a:spLocks noChangeShapeType="1"/>
            </p:cNvSpPr>
            <p:nvPr/>
          </p:nvSpPr>
          <p:spPr bwMode="auto">
            <a:xfrm>
              <a:off x="6193390" y="3851046"/>
              <a:ext cx="0" cy="886107"/>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1" name="Line 61"/>
            <p:cNvSpPr>
              <a:spLocks noChangeShapeType="1"/>
            </p:cNvSpPr>
            <p:nvPr/>
          </p:nvSpPr>
          <p:spPr bwMode="auto">
            <a:xfrm>
              <a:off x="6538510" y="3851046"/>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2" name="Oval 62"/>
            <p:cNvSpPr>
              <a:spLocks noChangeArrowheads="1"/>
            </p:cNvSpPr>
            <p:nvPr/>
          </p:nvSpPr>
          <p:spPr bwMode="auto">
            <a:xfrm>
              <a:off x="6080853" y="3530359"/>
              <a:ext cx="573947" cy="160344"/>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3" name="Oval 63"/>
            <p:cNvSpPr>
              <a:spLocks noChangeArrowheads="1"/>
            </p:cNvSpPr>
            <p:nvPr/>
          </p:nvSpPr>
          <p:spPr bwMode="auto">
            <a:xfrm>
              <a:off x="6080853" y="3851046"/>
              <a:ext cx="573947" cy="163156"/>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4" name="Oval 65"/>
            <p:cNvSpPr>
              <a:spLocks noChangeArrowheads="1"/>
            </p:cNvSpPr>
            <p:nvPr/>
          </p:nvSpPr>
          <p:spPr bwMode="auto">
            <a:xfrm>
              <a:off x="4929204" y="3128097"/>
              <a:ext cx="112539" cy="81577"/>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5" name="Oval 66"/>
            <p:cNvSpPr>
              <a:spLocks noChangeArrowheads="1"/>
            </p:cNvSpPr>
            <p:nvPr/>
          </p:nvSpPr>
          <p:spPr bwMode="auto">
            <a:xfrm>
              <a:off x="5158033" y="3288438"/>
              <a:ext cx="116289" cy="81579"/>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6" name="Oval 67"/>
            <p:cNvSpPr>
              <a:spLocks noChangeArrowheads="1"/>
            </p:cNvSpPr>
            <p:nvPr/>
          </p:nvSpPr>
          <p:spPr bwMode="auto">
            <a:xfrm>
              <a:off x="6999919" y="3209673"/>
              <a:ext cx="116291" cy="78765"/>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6097" name="Oval 68"/>
            <p:cNvSpPr>
              <a:spLocks noChangeArrowheads="1"/>
            </p:cNvSpPr>
            <p:nvPr/>
          </p:nvSpPr>
          <p:spPr bwMode="auto">
            <a:xfrm>
              <a:off x="5386862" y="4014202"/>
              <a:ext cx="116291"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8" name="Oval 69"/>
            <p:cNvSpPr>
              <a:spLocks noChangeArrowheads="1"/>
            </p:cNvSpPr>
            <p:nvPr/>
          </p:nvSpPr>
          <p:spPr bwMode="auto">
            <a:xfrm>
              <a:off x="7461329" y="3611938"/>
              <a:ext cx="112539"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9" name="Oval 70"/>
            <p:cNvSpPr>
              <a:spLocks noChangeArrowheads="1"/>
            </p:cNvSpPr>
            <p:nvPr/>
          </p:nvSpPr>
          <p:spPr bwMode="auto">
            <a:xfrm>
              <a:off x="5503152" y="4655574"/>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0" name="Oval 71"/>
            <p:cNvSpPr>
              <a:spLocks noChangeArrowheads="1"/>
            </p:cNvSpPr>
            <p:nvPr/>
          </p:nvSpPr>
          <p:spPr bwMode="auto">
            <a:xfrm>
              <a:off x="5731981" y="4334888"/>
              <a:ext cx="116291"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1" name="Oval 72"/>
            <p:cNvSpPr>
              <a:spLocks noChangeArrowheads="1"/>
            </p:cNvSpPr>
            <p:nvPr/>
          </p:nvSpPr>
          <p:spPr bwMode="auto">
            <a:xfrm>
              <a:off x="5619442" y="2967752"/>
              <a:ext cx="11253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2" name="Oval 73"/>
            <p:cNvSpPr>
              <a:spLocks noChangeArrowheads="1"/>
            </p:cNvSpPr>
            <p:nvPr/>
          </p:nvSpPr>
          <p:spPr bwMode="auto">
            <a:xfrm>
              <a:off x="5158033" y="4174546"/>
              <a:ext cx="116289"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3" name="Oval 74"/>
            <p:cNvSpPr>
              <a:spLocks noChangeArrowheads="1"/>
            </p:cNvSpPr>
            <p:nvPr/>
          </p:nvSpPr>
          <p:spPr bwMode="auto">
            <a:xfrm>
              <a:off x="5158033" y="3690704"/>
              <a:ext cx="116289" cy="81577"/>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4" name="Oval 75"/>
            <p:cNvSpPr>
              <a:spLocks noChangeArrowheads="1"/>
            </p:cNvSpPr>
            <p:nvPr/>
          </p:nvSpPr>
          <p:spPr bwMode="auto">
            <a:xfrm>
              <a:off x="4696624" y="4413653"/>
              <a:ext cx="116291"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5" name="Oval 76"/>
            <p:cNvSpPr>
              <a:spLocks noChangeArrowheads="1"/>
            </p:cNvSpPr>
            <p:nvPr/>
          </p:nvSpPr>
          <p:spPr bwMode="auto">
            <a:xfrm>
              <a:off x="5619442" y="4014202"/>
              <a:ext cx="11253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6" name="Oval 77"/>
            <p:cNvSpPr>
              <a:spLocks noChangeArrowheads="1"/>
            </p:cNvSpPr>
            <p:nvPr/>
          </p:nvSpPr>
          <p:spPr bwMode="auto">
            <a:xfrm>
              <a:off x="7116210" y="4413653"/>
              <a:ext cx="112539"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7" name="Oval 78"/>
            <p:cNvSpPr>
              <a:spLocks noChangeArrowheads="1"/>
            </p:cNvSpPr>
            <p:nvPr/>
          </p:nvSpPr>
          <p:spPr bwMode="auto">
            <a:xfrm>
              <a:off x="6883629" y="3772281"/>
              <a:ext cx="11628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9" name="Text Box 80"/>
            <p:cNvSpPr txBox="1">
              <a:spLocks noChangeArrowheads="1"/>
            </p:cNvSpPr>
            <p:nvPr/>
          </p:nvSpPr>
          <p:spPr bwMode="auto">
            <a:xfrm>
              <a:off x="6744830" y="2807410"/>
              <a:ext cx="1481235" cy="979624"/>
            </a:xfrm>
            <a:prstGeom prst="rect">
              <a:avLst/>
            </a:prstGeom>
            <a:noFill/>
            <a:ln w="9525">
              <a:noFill/>
              <a:miter lim="800000"/>
              <a:headEnd/>
              <a:tailEnd/>
            </a:ln>
          </p:spPr>
          <p:txBody>
            <a:bodyPr wrap="none" lIns="192911" tIns="96455" rIns="192911" bIns="96455">
              <a:spAutoFit/>
            </a:bodyPr>
            <a:lstStyle/>
            <a:p>
              <a:r>
                <a:rPr lang="en-US" sz="5100" dirty="0">
                  <a:solidFill>
                    <a:srgbClr val="0076FF"/>
                  </a:solidFill>
                </a:rPr>
                <a:t>Na</a:t>
              </a:r>
              <a:r>
                <a:rPr lang="en-US" sz="5100" baseline="30000" dirty="0">
                  <a:solidFill>
                    <a:srgbClr val="0076FF"/>
                  </a:solidFill>
                </a:rPr>
                <a:t>+</a:t>
              </a:r>
              <a:endParaRPr lang="en-US" sz="5100" dirty="0">
                <a:solidFill>
                  <a:srgbClr val="0076FF"/>
                </a:solidFill>
              </a:endParaRPr>
            </a:p>
          </p:txBody>
        </p:sp>
        <p:sp>
          <p:nvSpPr>
            <p:cNvPr id="46110" name="Text Box 81"/>
            <p:cNvSpPr txBox="1">
              <a:spLocks noChangeArrowheads="1"/>
            </p:cNvSpPr>
            <p:nvPr/>
          </p:nvSpPr>
          <p:spPr bwMode="auto">
            <a:xfrm>
              <a:off x="4696624" y="4174546"/>
              <a:ext cx="1080485" cy="979624"/>
            </a:xfrm>
            <a:prstGeom prst="rect">
              <a:avLst/>
            </a:prstGeom>
            <a:noFill/>
            <a:ln w="9525">
              <a:noFill/>
              <a:miter lim="800000"/>
              <a:headEnd/>
              <a:tailEnd/>
            </a:ln>
          </p:spPr>
          <p:txBody>
            <a:bodyPr wrap="none" lIns="192911" tIns="96455" rIns="192911" bIns="96455">
              <a:spAutoFit/>
            </a:bodyPr>
            <a:lstStyle/>
            <a:p>
              <a:r>
                <a:rPr lang="en-US" sz="5100" dirty="0">
                  <a:solidFill>
                    <a:srgbClr val="FF6600"/>
                  </a:solidFill>
                </a:rPr>
                <a:t>K</a:t>
              </a:r>
              <a:r>
                <a:rPr lang="en-US" sz="5100" baseline="30000" dirty="0">
                  <a:solidFill>
                    <a:srgbClr val="FF6600"/>
                  </a:solidFill>
                </a:rPr>
                <a:t>+</a:t>
              </a:r>
              <a:endParaRPr lang="en-US" sz="5100" dirty="0">
                <a:solidFill>
                  <a:srgbClr val="FF6600"/>
                </a:solidFill>
              </a:endParaRPr>
            </a:p>
          </p:txBody>
        </p:sp>
        <p:sp>
          <p:nvSpPr>
            <p:cNvPr id="46111" name="Line 82"/>
            <p:cNvSpPr>
              <a:spLocks noChangeShapeType="1"/>
            </p:cNvSpPr>
            <p:nvPr/>
          </p:nvSpPr>
          <p:spPr bwMode="auto">
            <a:xfrm>
              <a:off x="5503153" y="2647066"/>
              <a:ext cx="1267938" cy="0"/>
            </a:xfrm>
            <a:prstGeom prst="line">
              <a:avLst/>
            </a:prstGeom>
            <a:noFill/>
            <a:ln w="9525">
              <a:solidFill>
                <a:srgbClr val="00FF00"/>
              </a:solidFill>
              <a:round/>
              <a:headEnd type="triangle" w="med" len="med"/>
              <a:tailEnd type="triangle" w="med" len="med"/>
            </a:ln>
          </p:spPr>
          <p:txBody>
            <a:bodyPr wrap="none" lIns="192911" tIns="96455" rIns="192911" bIns="96455" anchor="ctr"/>
            <a:lstStyle/>
            <a:p>
              <a:endParaRPr lang="en-US"/>
            </a:p>
          </p:txBody>
        </p:sp>
        <p:sp>
          <p:nvSpPr>
            <p:cNvPr id="46112" name="Text Box 83"/>
            <p:cNvSpPr txBox="1">
              <a:spLocks noChangeArrowheads="1"/>
            </p:cNvSpPr>
            <p:nvPr/>
          </p:nvSpPr>
          <p:spPr bwMode="auto">
            <a:xfrm>
              <a:off x="5274322" y="2208233"/>
              <a:ext cx="389654" cy="979624"/>
            </a:xfrm>
            <a:prstGeom prst="rect">
              <a:avLst/>
            </a:prstGeom>
            <a:noFill/>
            <a:ln w="9525">
              <a:noFill/>
              <a:miter lim="800000"/>
              <a:headEnd/>
              <a:tailEnd/>
            </a:ln>
          </p:spPr>
          <p:txBody>
            <a:bodyPr wrap="none" lIns="192911" tIns="96455" rIns="192911" bIns="96455">
              <a:spAutoFit/>
            </a:bodyPr>
            <a:lstStyle/>
            <a:p>
              <a:endParaRPr lang="fr-FR" sz="5100" dirty="0">
                <a:solidFill>
                  <a:srgbClr val="008000"/>
                </a:solidFill>
              </a:endParaRPr>
            </a:p>
          </p:txBody>
        </p:sp>
        <p:sp>
          <p:nvSpPr>
            <p:cNvPr id="46113" name="Oval 84"/>
            <p:cNvSpPr>
              <a:spLocks noChangeArrowheads="1"/>
            </p:cNvSpPr>
            <p:nvPr/>
          </p:nvSpPr>
          <p:spPr bwMode="auto">
            <a:xfrm>
              <a:off x="4696624" y="3690704"/>
              <a:ext cx="116291" cy="815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grpSp>
      <p:sp>
        <p:nvSpPr>
          <p:cNvPr id="46114" name="Text Box 85"/>
          <p:cNvSpPr txBox="1">
            <a:spLocks noChangeArrowheads="1"/>
          </p:cNvSpPr>
          <p:nvPr/>
        </p:nvSpPr>
        <p:spPr bwMode="auto">
          <a:xfrm>
            <a:off x="4351503" y="4759657"/>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sp>
        <p:nvSpPr>
          <p:cNvPr id="326742" name="Text Box 86"/>
          <p:cNvSpPr txBox="1">
            <a:spLocks noChangeArrowheads="1"/>
          </p:cNvSpPr>
          <p:nvPr/>
        </p:nvSpPr>
        <p:spPr bwMode="auto">
          <a:xfrm>
            <a:off x="9391542" y="2464533"/>
            <a:ext cx="9053821" cy="1949120"/>
          </a:xfrm>
          <a:prstGeom prst="rect">
            <a:avLst/>
          </a:prstGeom>
          <a:noFill/>
          <a:ln w="9525">
            <a:noFill/>
            <a:miter lim="800000"/>
            <a:headEnd/>
            <a:tailEnd/>
          </a:ln>
        </p:spPr>
        <p:txBody>
          <a:bodyPr wrap="none" lIns="192911" tIns="96455" rIns="192911" bIns="96455">
            <a:spAutoFit/>
          </a:bodyPr>
          <a:lstStyle/>
          <a:p>
            <a:pPr>
              <a:buFontTx/>
              <a:buChar char="-"/>
            </a:pPr>
            <a:r>
              <a:rPr lang="fr-CH" dirty="0" err="1"/>
              <a:t>Finite</a:t>
            </a:r>
            <a:r>
              <a:rPr lang="fr-CH" dirty="0"/>
              <a:t> </a:t>
            </a:r>
            <a:r>
              <a:rPr lang="fr-CH" dirty="0" err="1"/>
              <a:t>number</a:t>
            </a:r>
            <a:r>
              <a:rPr lang="fr-CH" dirty="0"/>
              <a:t> of </a:t>
            </a:r>
            <a:r>
              <a:rPr lang="fr-CH" dirty="0" err="1"/>
              <a:t>channels</a:t>
            </a:r>
            <a:endParaRPr lang="fr-CH" dirty="0"/>
          </a:p>
          <a:p>
            <a:pPr>
              <a:buFontTx/>
              <a:buChar char="-"/>
            </a:pPr>
            <a:r>
              <a:rPr lang="fr-CH" dirty="0" err="1"/>
              <a:t>Finite</a:t>
            </a:r>
            <a:r>
              <a:rPr lang="fr-CH" dirty="0"/>
              <a:t> </a:t>
            </a:r>
            <a:r>
              <a:rPr lang="fr-CH" dirty="0" err="1"/>
              <a:t>temperature</a:t>
            </a:r>
            <a:endParaRPr lang="fr-FR" dirty="0"/>
          </a:p>
        </p:txBody>
      </p:sp>
      <p:grpSp>
        <p:nvGrpSpPr>
          <p:cNvPr id="2" name="Group 92"/>
          <p:cNvGrpSpPr/>
          <p:nvPr/>
        </p:nvGrpSpPr>
        <p:grpSpPr>
          <a:xfrm>
            <a:off x="2295794" y="6488724"/>
            <a:ext cx="4820416" cy="2447341"/>
            <a:chOff x="2295793" y="6416535"/>
            <a:chExt cx="5784499" cy="2447341"/>
          </a:xfrm>
        </p:grpSpPr>
        <p:sp>
          <p:nvSpPr>
            <p:cNvPr id="46121"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2"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3"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4"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5"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6"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7"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8"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9"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0"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1"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2"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3"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4"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5"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46136"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46137"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46138"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46139"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46140"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46141"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46142"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46143"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46144"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46145"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46146"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46147"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46148"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46149"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46150"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46151"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46152"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46153"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46154"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46155"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46156"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46157"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46158"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46159"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46160"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46162"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46163"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46164"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46165"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66"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46167"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46168"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46169"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grpSp>
        <p:nvGrpSpPr>
          <p:cNvPr id="3" name="Group 93"/>
          <p:cNvGrpSpPr/>
          <p:nvPr/>
        </p:nvGrpSpPr>
        <p:grpSpPr>
          <a:xfrm>
            <a:off x="934074" y="5370086"/>
            <a:ext cx="19413559" cy="3514790"/>
            <a:chOff x="934074" y="5370086"/>
            <a:chExt cx="19413559" cy="3514790"/>
          </a:xfrm>
        </p:grpSpPr>
        <p:sp>
          <p:nvSpPr>
            <p:cNvPr id="46161" name="Text Box 45"/>
            <p:cNvSpPr txBox="1">
              <a:spLocks noChangeArrowheads="1"/>
            </p:cNvSpPr>
            <p:nvPr/>
          </p:nvSpPr>
          <p:spPr bwMode="auto">
            <a:xfrm>
              <a:off x="934074" y="5370086"/>
              <a:ext cx="12016432" cy="969495"/>
            </a:xfrm>
            <a:prstGeom prst="rect">
              <a:avLst/>
            </a:prstGeom>
            <a:noFill/>
            <a:ln w="9525">
              <a:noFill/>
              <a:miter lim="800000"/>
              <a:headEnd/>
              <a:tailEnd/>
            </a:ln>
          </p:spPr>
          <p:txBody>
            <a:bodyPr wrap="none">
              <a:spAutoFit/>
            </a:bodyPr>
            <a:lstStyle/>
            <a:p>
              <a:pPr>
                <a:buFontTx/>
                <a:buChar char="-"/>
              </a:pPr>
              <a:r>
                <a:rPr lang="fr-CH"/>
                <a:t>Network noise (background activity)</a:t>
              </a:r>
              <a:endParaRPr lang="fr-FR"/>
            </a:p>
          </p:txBody>
        </p:sp>
        <p:sp>
          <p:nvSpPr>
            <p:cNvPr id="46170" name="Text Box 85"/>
            <p:cNvSpPr txBox="1">
              <a:spLocks noChangeArrowheads="1"/>
            </p:cNvSpPr>
            <p:nvPr/>
          </p:nvSpPr>
          <p:spPr bwMode="auto">
            <a:xfrm>
              <a:off x="9100644" y="7038217"/>
              <a:ext cx="11246989" cy="1846659"/>
            </a:xfrm>
            <a:prstGeom prst="rect">
              <a:avLst/>
            </a:prstGeom>
            <a:noFill/>
            <a:ln w="9525">
              <a:noFill/>
              <a:miter lim="800000"/>
              <a:headEnd/>
              <a:tailEnd/>
            </a:ln>
          </p:spPr>
          <p:txBody>
            <a:bodyPr wrap="none">
              <a:spAutoFit/>
            </a:bodyPr>
            <a:lstStyle/>
            <a:p>
              <a:pPr>
                <a:buFontTx/>
                <a:buChar char="-"/>
              </a:pPr>
              <a:r>
                <a:rPr lang="fr-CH"/>
                <a:t>Spike arrival from other neurons</a:t>
              </a:r>
            </a:p>
            <a:p>
              <a:pPr>
                <a:buFontTx/>
                <a:buChar char="-"/>
              </a:pPr>
              <a:r>
                <a:rPr lang="fr-CH"/>
                <a:t>Beyond control of experimentalist</a:t>
              </a:r>
              <a:endParaRPr lang="fr-FR"/>
            </a:p>
          </p:txBody>
        </p:sp>
      </p:grpSp>
      <p:grpSp>
        <p:nvGrpSpPr>
          <p:cNvPr id="4" name="Group 92"/>
          <p:cNvGrpSpPr>
            <a:grpSpLocks/>
          </p:cNvGrpSpPr>
          <p:nvPr/>
        </p:nvGrpSpPr>
        <p:grpSpPr bwMode="auto">
          <a:xfrm>
            <a:off x="697827" y="9346717"/>
            <a:ext cx="19412954" cy="1265866"/>
            <a:chOff x="357158" y="5929330"/>
            <a:chExt cx="8215370" cy="714380"/>
          </a:xfrm>
        </p:grpSpPr>
        <p:cxnSp>
          <p:nvCxnSpPr>
            <p:cNvPr id="46118" name="Straight Arrow Connector 89"/>
            <p:cNvCxnSpPr>
              <a:cxnSpLocks noChangeShapeType="1"/>
            </p:cNvCxnSpPr>
            <p:nvPr/>
          </p:nvCxnSpPr>
          <p:spPr bwMode="auto">
            <a:xfrm>
              <a:off x="642910" y="6286520"/>
              <a:ext cx="785818" cy="1588"/>
            </a:xfrm>
            <a:prstGeom prst="straightConnector1">
              <a:avLst/>
            </a:prstGeom>
            <a:noFill/>
            <a:ln w="9525" algn="ctr">
              <a:solidFill>
                <a:schemeClr val="tx1"/>
              </a:solidFill>
              <a:round/>
              <a:headEnd/>
              <a:tailEnd type="arrow" w="med" len="med"/>
            </a:ln>
          </p:spPr>
        </p:cxnSp>
        <p:sp>
          <p:nvSpPr>
            <p:cNvPr id="46119" name="TextBox 90"/>
            <p:cNvSpPr txBox="1">
              <a:spLocks noChangeArrowheads="1"/>
            </p:cNvSpPr>
            <p:nvPr/>
          </p:nvSpPr>
          <p:spPr bwMode="auto">
            <a:xfrm>
              <a:off x="1500166" y="6072206"/>
              <a:ext cx="4930565" cy="547126"/>
            </a:xfrm>
            <a:prstGeom prst="rect">
              <a:avLst/>
            </a:prstGeom>
            <a:noFill/>
            <a:ln w="9525">
              <a:noFill/>
              <a:miter lim="800000"/>
              <a:headEnd/>
              <a:tailEnd/>
            </a:ln>
          </p:spPr>
          <p:txBody>
            <a:bodyPr wrap="none">
              <a:spAutoFit/>
            </a:bodyPr>
            <a:lstStyle/>
            <a:p>
              <a:r>
                <a:rPr lang="en-US" dirty="0"/>
                <a:t>Check </a:t>
              </a:r>
              <a:r>
                <a:rPr lang="en-US" dirty="0" smtClean="0"/>
                <a:t>network </a:t>
              </a:r>
              <a:r>
                <a:rPr lang="en-US" dirty="0"/>
                <a:t>noise by </a:t>
              </a:r>
              <a:r>
                <a:rPr lang="en-US" dirty="0" smtClean="0"/>
                <a:t>simulation!</a:t>
              </a:r>
              <a:endParaRPr lang="en-US" dirty="0"/>
            </a:p>
          </p:txBody>
        </p:sp>
        <p:sp>
          <p:nvSpPr>
            <p:cNvPr id="46120" name="Rectangle 91"/>
            <p:cNvSpPr>
              <a:spLocks noChangeArrowheads="1"/>
            </p:cNvSpPr>
            <p:nvPr/>
          </p:nvSpPr>
          <p:spPr bwMode="auto">
            <a:xfrm>
              <a:off x="357158" y="5929330"/>
              <a:ext cx="8215370" cy="714380"/>
            </a:xfrm>
            <a:prstGeom prst="rect">
              <a:avLst/>
            </a:prstGeom>
            <a:noFill/>
            <a:ln w="9525" algn="ctr">
              <a:solidFill>
                <a:srgbClr val="FF0000"/>
              </a:solidFill>
              <a:round/>
              <a:headEnd/>
              <a:tailEnd/>
            </a:ln>
          </p:spPr>
          <p:txBody>
            <a:bodyPr/>
            <a:lstStyle/>
            <a:p>
              <a:endParaRPr lang="en-US"/>
            </a:p>
          </p:txBody>
        </p:sp>
      </p:grpSp>
      <p:sp>
        <p:nvSpPr>
          <p:cNvPr id="91"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10.2.</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Sources of Variability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92" name="Straight Connector 9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rot="-1320000">
            <a:off x="14705797" y="3435800"/>
            <a:ext cx="6080511" cy="969496"/>
          </a:xfrm>
          <a:prstGeom prst="rect">
            <a:avLst/>
          </a:prstGeom>
          <a:solidFill>
            <a:srgbClr val="FFFF00"/>
          </a:solidFill>
        </p:spPr>
        <p:txBody>
          <a:bodyPr wrap="none" rtlCol="0">
            <a:spAutoFit/>
          </a:bodyPr>
          <a:lstStyle/>
          <a:p>
            <a:r>
              <a:rPr lang="en-US" dirty="0" smtClean="0">
                <a:solidFill>
                  <a:srgbClr val="FF0000"/>
                </a:solidFill>
              </a:rPr>
              <a:t>small contribution!</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667415" y="1712454"/>
            <a:ext cx="14940048" cy="1241234"/>
          </a:xfrm>
          <a:prstGeom prst="rect">
            <a:avLst/>
          </a:prstGeom>
          <a:noFill/>
          <a:ln w="28575">
            <a:solidFill>
              <a:srgbClr val="FF0000"/>
            </a:solidFill>
            <a:miter lim="800000"/>
            <a:headEnd/>
            <a:tailEnd/>
          </a:ln>
        </p:spPr>
        <p:txBody>
          <a:bodyPr wrap="none" lIns="192911" tIns="96455" rIns="192911" bIns="96455">
            <a:spAutoFit/>
          </a:bodyPr>
          <a:lstStyle/>
          <a:p>
            <a:r>
              <a:rPr lang="en-US" sz="6800" dirty="0"/>
              <a:t>The Brain: a highly connected system</a:t>
            </a:r>
            <a:endParaRPr lang="en-US" sz="9300" dirty="0"/>
          </a:p>
        </p:txBody>
      </p:sp>
      <p:pic>
        <p:nvPicPr>
          <p:cNvPr id="39939" name="Picture 7" descr="pipe_cervelle"/>
          <p:cNvPicPr>
            <a:picLocks noChangeAspect="1" noChangeArrowheads="1"/>
          </p:cNvPicPr>
          <p:nvPr/>
        </p:nvPicPr>
        <p:blipFill>
          <a:blip r:embed="rId2"/>
          <a:srcRect/>
          <a:stretch>
            <a:fillRect/>
          </a:stretch>
        </p:blipFill>
        <p:spPr bwMode="auto">
          <a:xfrm>
            <a:off x="2464602" y="2025385"/>
            <a:ext cx="3117326" cy="2745523"/>
          </a:xfrm>
          <a:prstGeom prst="rect">
            <a:avLst/>
          </a:prstGeom>
          <a:noFill/>
          <a:ln w="9525">
            <a:noFill/>
            <a:miter lim="800000"/>
            <a:headEnd/>
            <a:tailEnd/>
          </a:ln>
        </p:spPr>
      </p:pic>
      <p:sp>
        <p:nvSpPr>
          <p:cNvPr id="39940" name="Text Box 8"/>
          <p:cNvSpPr txBox="1">
            <a:spLocks noChangeArrowheads="1"/>
          </p:cNvSpPr>
          <p:nvPr/>
        </p:nvSpPr>
        <p:spPr bwMode="auto">
          <a:xfrm>
            <a:off x="5544415" y="2953688"/>
            <a:ext cx="2300369" cy="1071957"/>
          </a:xfrm>
          <a:prstGeom prst="rect">
            <a:avLst/>
          </a:prstGeom>
          <a:noFill/>
          <a:ln w="9525">
            <a:noFill/>
            <a:miter lim="800000"/>
            <a:headEnd/>
            <a:tailEnd/>
          </a:ln>
        </p:spPr>
        <p:txBody>
          <a:bodyPr wrap="none" lIns="192911" tIns="96455" rIns="192911" bIns="96455">
            <a:spAutoFit/>
          </a:bodyPr>
          <a:lstStyle/>
          <a:p>
            <a:r>
              <a:rPr lang="en-US"/>
              <a:t>Brain </a:t>
            </a:r>
          </a:p>
        </p:txBody>
      </p:sp>
      <p:sp>
        <p:nvSpPr>
          <p:cNvPr id="39941" name="Text Box 37"/>
          <p:cNvSpPr txBox="1">
            <a:spLocks noChangeArrowheads="1"/>
          </p:cNvSpPr>
          <p:nvPr/>
        </p:nvSpPr>
        <p:spPr bwMode="auto">
          <a:xfrm>
            <a:off x="10064728" y="6751285"/>
            <a:ext cx="7912483" cy="1949120"/>
          </a:xfrm>
          <a:prstGeom prst="rect">
            <a:avLst/>
          </a:prstGeom>
          <a:noFill/>
          <a:ln w="9525">
            <a:noFill/>
            <a:miter lim="800000"/>
            <a:headEnd/>
            <a:tailEnd/>
          </a:ln>
        </p:spPr>
        <p:txBody>
          <a:bodyPr wrap="none" lIns="192911" tIns="96455" rIns="192911" bIns="96455">
            <a:spAutoFit/>
          </a:bodyPr>
          <a:lstStyle/>
          <a:p>
            <a:r>
              <a:rPr lang="en-US"/>
              <a:t>Distributed architecture</a:t>
            </a:r>
          </a:p>
          <a:p>
            <a:endParaRPr lang="en-US"/>
          </a:p>
        </p:txBody>
      </p:sp>
      <p:grpSp>
        <p:nvGrpSpPr>
          <p:cNvPr id="2" name="Group 38"/>
          <p:cNvGrpSpPr>
            <a:grpSpLocks/>
          </p:cNvGrpSpPr>
          <p:nvPr/>
        </p:nvGrpSpPr>
        <p:grpSpPr bwMode="auto">
          <a:xfrm>
            <a:off x="10282304" y="7561442"/>
            <a:ext cx="4865430" cy="1240550"/>
            <a:chOff x="384" y="3360"/>
            <a:chExt cx="1297" cy="441"/>
          </a:xfrm>
        </p:grpSpPr>
        <p:sp>
          <p:nvSpPr>
            <p:cNvPr id="40036" name="Text Box 39"/>
            <p:cNvSpPr txBox="1">
              <a:spLocks noChangeArrowheads="1"/>
            </p:cNvSpPr>
            <p:nvPr/>
          </p:nvSpPr>
          <p:spPr bwMode="auto">
            <a:xfrm>
              <a:off x="720" y="3360"/>
              <a:ext cx="209" cy="263"/>
            </a:xfrm>
            <a:prstGeom prst="rect">
              <a:avLst/>
            </a:prstGeom>
            <a:noFill/>
            <a:ln w="9525">
              <a:noFill/>
              <a:miter lim="800000"/>
              <a:headEnd/>
              <a:tailEnd/>
            </a:ln>
          </p:spPr>
          <p:txBody>
            <a:bodyPr wrap="none">
              <a:spAutoFit/>
            </a:bodyPr>
            <a:lstStyle/>
            <a:p>
              <a:r>
                <a:rPr lang="en-US" sz="4200" dirty="0"/>
                <a:t>10</a:t>
              </a:r>
              <a:endParaRPr lang="en-US" dirty="0"/>
            </a:p>
          </p:txBody>
        </p:sp>
        <p:sp>
          <p:nvSpPr>
            <p:cNvPr id="40037" name="Text Box 40"/>
            <p:cNvSpPr txBox="1">
              <a:spLocks noChangeArrowheads="1"/>
            </p:cNvSpPr>
            <p:nvPr/>
          </p:nvSpPr>
          <p:spPr bwMode="auto">
            <a:xfrm>
              <a:off x="384" y="3456"/>
              <a:ext cx="1297" cy="345"/>
            </a:xfrm>
            <a:prstGeom prst="rect">
              <a:avLst/>
            </a:prstGeom>
            <a:noFill/>
            <a:ln w="9525">
              <a:noFill/>
              <a:miter lim="800000"/>
              <a:headEnd/>
              <a:tailEnd/>
            </a:ln>
          </p:spPr>
          <p:txBody>
            <a:bodyPr wrap="none">
              <a:spAutoFit/>
            </a:bodyPr>
            <a:lstStyle/>
            <a:p>
              <a:r>
                <a:rPr lang="en-US" dirty="0"/>
                <a:t>  10    </a:t>
              </a:r>
              <a:r>
                <a:rPr lang="en-US" dirty="0" smtClean="0"/>
                <a:t>neurons</a:t>
              </a:r>
              <a:endParaRPr lang="en-US" dirty="0"/>
            </a:p>
          </p:txBody>
        </p:sp>
      </p:grpSp>
      <p:sp>
        <p:nvSpPr>
          <p:cNvPr id="39943" name="Text Box 41"/>
          <p:cNvSpPr txBox="1">
            <a:spLocks noChangeArrowheads="1"/>
          </p:cNvSpPr>
          <p:nvPr/>
        </p:nvSpPr>
        <p:spPr bwMode="auto">
          <a:xfrm>
            <a:off x="8080291" y="4033893"/>
            <a:ext cx="12642944" cy="2549285"/>
          </a:xfrm>
          <a:prstGeom prst="rect">
            <a:avLst/>
          </a:prstGeom>
          <a:noFill/>
          <a:ln w="9525">
            <a:noFill/>
            <a:miter lim="800000"/>
            <a:headEnd/>
            <a:tailEnd/>
          </a:ln>
        </p:spPr>
        <p:txBody>
          <a:bodyPr wrap="none" lIns="192911" tIns="96455" rIns="192911" bIns="96455">
            <a:spAutoFit/>
          </a:bodyPr>
          <a:lstStyle/>
          <a:p>
            <a:r>
              <a:rPr lang="en-US" sz="5100" dirty="0">
                <a:solidFill>
                  <a:srgbClr val="FF0000"/>
                </a:solidFill>
              </a:rPr>
              <a:t>High connectivity:</a:t>
            </a:r>
          </a:p>
          <a:p>
            <a:r>
              <a:rPr lang="en-US" sz="5100" dirty="0">
                <a:solidFill>
                  <a:srgbClr val="FF0000"/>
                </a:solidFill>
              </a:rPr>
              <a:t> systematic, organized in local populations</a:t>
            </a:r>
          </a:p>
          <a:p>
            <a:r>
              <a:rPr lang="en-US" sz="5100" dirty="0">
                <a:solidFill>
                  <a:srgbClr val="FF0000"/>
                </a:solidFill>
              </a:rPr>
              <a:t>                       but </a:t>
            </a:r>
            <a:r>
              <a:rPr lang="en-US" sz="5100" b="1" dirty="0">
                <a:solidFill>
                  <a:srgbClr val="FF0000"/>
                </a:solidFill>
              </a:rPr>
              <a:t>seemingly random</a:t>
            </a:r>
          </a:p>
        </p:txBody>
      </p:sp>
      <p:grpSp>
        <p:nvGrpSpPr>
          <p:cNvPr id="3" name="Group 111"/>
          <p:cNvGrpSpPr>
            <a:grpSpLocks/>
          </p:cNvGrpSpPr>
          <p:nvPr/>
        </p:nvGrpSpPr>
        <p:grpSpPr bwMode="auto">
          <a:xfrm>
            <a:off x="10282303" y="8506622"/>
            <a:ext cx="8973098" cy="1240550"/>
            <a:chOff x="384" y="3360"/>
            <a:chExt cx="2392" cy="441"/>
          </a:xfrm>
        </p:grpSpPr>
        <p:sp>
          <p:nvSpPr>
            <p:cNvPr id="40034" name="Text Box 112"/>
            <p:cNvSpPr txBox="1">
              <a:spLocks noChangeArrowheads="1"/>
            </p:cNvSpPr>
            <p:nvPr/>
          </p:nvSpPr>
          <p:spPr bwMode="auto">
            <a:xfrm>
              <a:off x="720" y="3360"/>
              <a:ext cx="129" cy="263"/>
            </a:xfrm>
            <a:prstGeom prst="rect">
              <a:avLst/>
            </a:prstGeom>
            <a:noFill/>
            <a:ln w="9525">
              <a:noFill/>
              <a:miter lim="800000"/>
              <a:headEnd/>
              <a:tailEnd/>
            </a:ln>
          </p:spPr>
          <p:txBody>
            <a:bodyPr wrap="none">
              <a:spAutoFit/>
            </a:bodyPr>
            <a:lstStyle/>
            <a:p>
              <a:r>
                <a:rPr lang="en-US" sz="4200" dirty="0"/>
                <a:t>4</a:t>
              </a:r>
              <a:endParaRPr lang="en-US" dirty="0"/>
            </a:p>
          </p:txBody>
        </p:sp>
        <p:sp>
          <p:nvSpPr>
            <p:cNvPr id="40035" name="Text Box 113"/>
            <p:cNvSpPr txBox="1">
              <a:spLocks noChangeArrowheads="1"/>
            </p:cNvSpPr>
            <p:nvPr/>
          </p:nvSpPr>
          <p:spPr bwMode="auto">
            <a:xfrm>
              <a:off x="384" y="3456"/>
              <a:ext cx="2392" cy="345"/>
            </a:xfrm>
            <a:prstGeom prst="rect">
              <a:avLst/>
            </a:prstGeom>
            <a:noFill/>
            <a:ln w="9525">
              <a:noFill/>
              <a:miter lim="800000"/>
              <a:headEnd/>
              <a:tailEnd/>
            </a:ln>
          </p:spPr>
          <p:txBody>
            <a:bodyPr wrap="none">
              <a:spAutoFit/>
            </a:bodyPr>
            <a:lstStyle/>
            <a:p>
              <a:r>
                <a:rPr lang="en-US"/>
                <a:t>  10    connections/neurons</a:t>
              </a:r>
            </a:p>
          </p:txBody>
        </p:sp>
      </p:grpSp>
      <p:grpSp>
        <p:nvGrpSpPr>
          <p:cNvPr id="4" name="Group 121"/>
          <p:cNvGrpSpPr>
            <a:grpSpLocks/>
          </p:cNvGrpSpPr>
          <p:nvPr/>
        </p:nvGrpSpPr>
        <p:grpSpPr bwMode="auto">
          <a:xfrm>
            <a:off x="1620559" y="6140859"/>
            <a:ext cx="4782747" cy="4320823"/>
            <a:chOff x="144" y="2016"/>
            <a:chExt cx="1680" cy="1824"/>
          </a:xfrm>
        </p:grpSpPr>
        <p:sp>
          <p:nvSpPr>
            <p:cNvPr id="39946" name="Oval 18"/>
            <p:cNvSpPr>
              <a:spLocks noChangeArrowheads="1"/>
            </p:cNvSpPr>
            <p:nvPr/>
          </p:nvSpPr>
          <p:spPr bwMode="auto">
            <a:xfrm>
              <a:off x="720" y="2448"/>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47" name="Oval 19"/>
            <p:cNvSpPr>
              <a:spLocks noChangeArrowheads="1"/>
            </p:cNvSpPr>
            <p:nvPr/>
          </p:nvSpPr>
          <p:spPr bwMode="auto">
            <a:xfrm>
              <a:off x="960" y="2160"/>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48" name="Oval 20"/>
            <p:cNvSpPr>
              <a:spLocks noChangeArrowheads="1"/>
            </p:cNvSpPr>
            <p:nvPr/>
          </p:nvSpPr>
          <p:spPr bwMode="auto">
            <a:xfrm>
              <a:off x="1248" y="2448"/>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49" name="Oval 21"/>
            <p:cNvSpPr>
              <a:spLocks noChangeArrowheads="1"/>
            </p:cNvSpPr>
            <p:nvPr/>
          </p:nvSpPr>
          <p:spPr bwMode="auto">
            <a:xfrm>
              <a:off x="912" y="259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50" name="Oval 22"/>
            <p:cNvSpPr>
              <a:spLocks noChangeArrowheads="1"/>
            </p:cNvSpPr>
            <p:nvPr/>
          </p:nvSpPr>
          <p:spPr bwMode="auto">
            <a:xfrm>
              <a:off x="720" y="211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51" name="Oval 23"/>
            <p:cNvSpPr>
              <a:spLocks noChangeArrowheads="1"/>
            </p:cNvSpPr>
            <p:nvPr/>
          </p:nvSpPr>
          <p:spPr bwMode="auto">
            <a:xfrm>
              <a:off x="1392" y="2016"/>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52" name="Line 24"/>
            <p:cNvSpPr>
              <a:spLocks noChangeShapeType="1"/>
            </p:cNvSpPr>
            <p:nvPr/>
          </p:nvSpPr>
          <p:spPr bwMode="auto">
            <a:xfrm flipV="1">
              <a:off x="1056" y="2064"/>
              <a:ext cx="384" cy="144"/>
            </a:xfrm>
            <a:prstGeom prst="line">
              <a:avLst/>
            </a:prstGeom>
            <a:noFill/>
            <a:ln w="9525">
              <a:solidFill>
                <a:schemeClr val="tx1"/>
              </a:solidFill>
              <a:round/>
              <a:headEnd/>
              <a:tailEnd/>
            </a:ln>
          </p:spPr>
          <p:txBody>
            <a:bodyPr wrap="none" anchor="ctr"/>
            <a:lstStyle/>
            <a:p>
              <a:endParaRPr lang="en-US"/>
            </a:p>
          </p:txBody>
        </p:sp>
        <p:sp>
          <p:nvSpPr>
            <p:cNvPr id="39953" name="Line 25"/>
            <p:cNvSpPr>
              <a:spLocks noChangeShapeType="1"/>
            </p:cNvSpPr>
            <p:nvPr/>
          </p:nvSpPr>
          <p:spPr bwMode="auto">
            <a:xfrm>
              <a:off x="1008" y="2208"/>
              <a:ext cx="288" cy="288"/>
            </a:xfrm>
            <a:prstGeom prst="line">
              <a:avLst/>
            </a:prstGeom>
            <a:noFill/>
            <a:ln w="9525">
              <a:solidFill>
                <a:schemeClr val="tx1"/>
              </a:solidFill>
              <a:round/>
              <a:headEnd/>
              <a:tailEnd/>
            </a:ln>
          </p:spPr>
          <p:txBody>
            <a:bodyPr wrap="none" anchor="ctr"/>
            <a:lstStyle/>
            <a:p>
              <a:endParaRPr lang="en-US"/>
            </a:p>
          </p:txBody>
        </p:sp>
        <p:sp>
          <p:nvSpPr>
            <p:cNvPr id="39954" name="Line 26"/>
            <p:cNvSpPr>
              <a:spLocks noChangeShapeType="1"/>
            </p:cNvSpPr>
            <p:nvPr/>
          </p:nvSpPr>
          <p:spPr bwMode="auto">
            <a:xfrm flipV="1">
              <a:off x="1344" y="2064"/>
              <a:ext cx="96" cy="432"/>
            </a:xfrm>
            <a:prstGeom prst="line">
              <a:avLst/>
            </a:prstGeom>
            <a:noFill/>
            <a:ln w="9525">
              <a:solidFill>
                <a:schemeClr val="tx1"/>
              </a:solidFill>
              <a:round/>
              <a:headEnd/>
              <a:tailEnd/>
            </a:ln>
          </p:spPr>
          <p:txBody>
            <a:bodyPr wrap="none" anchor="ctr"/>
            <a:lstStyle/>
            <a:p>
              <a:endParaRPr lang="en-US"/>
            </a:p>
          </p:txBody>
        </p:sp>
        <p:sp>
          <p:nvSpPr>
            <p:cNvPr id="39955" name="Line 27"/>
            <p:cNvSpPr>
              <a:spLocks noChangeShapeType="1"/>
            </p:cNvSpPr>
            <p:nvPr/>
          </p:nvSpPr>
          <p:spPr bwMode="auto">
            <a:xfrm>
              <a:off x="768" y="2112"/>
              <a:ext cx="336" cy="144"/>
            </a:xfrm>
            <a:prstGeom prst="line">
              <a:avLst/>
            </a:prstGeom>
            <a:noFill/>
            <a:ln w="9525">
              <a:solidFill>
                <a:schemeClr val="tx1"/>
              </a:solidFill>
              <a:round/>
              <a:headEnd/>
              <a:tailEnd/>
            </a:ln>
          </p:spPr>
          <p:txBody>
            <a:bodyPr wrap="none" anchor="ctr"/>
            <a:lstStyle/>
            <a:p>
              <a:endParaRPr lang="en-US"/>
            </a:p>
          </p:txBody>
        </p:sp>
        <p:sp>
          <p:nvSpPr>
            <p:cNvPr id="39956" name="Line 28"/>
            <p:cNvSpPr>
              <a:spLocks noChangeShapeType="1"/>
            </p:cNvSpPr>
            <p:nvPr/>
          </p:nvSpPr>
          <p:spPr bwMode="auto">
            <a:xfrm>
              <a:off x="816" y="2112"/>
              <a:ext cx="0" cy="432"/>
            </a:xfrm>
            <a:prstGeom prst="line">
              <a:avLst/>
            </a:prstGeom>
            <a:noFill/>
            <a:ln w="9525">
              <a:solidFill>
                <a:schemeClr val="tx1"/>
              </a:solidFill>
              <a:round/>
              <a:headEnd/>
              <a:tailEnd/>
            </a:ln>
          </p:spPr>
          <p:txBody>
            <a:bodyPr wrap="none" anchor="ctr"/>
            <a:lstStyle/>
            <a:p>
              <a:endParaRPr lang="en-US"/>
            </a:p>
          </p:txBody>
        </p:sp>
        <p:sp>
          <p:nvSpPr>
            <p:cNvPr id="39957" name="Line 29"/>
            <p:cNvSpPr>
              <a:spLocks noChangeShapeType="1"/>
            </p:cNvSpPr>
            <p:nvPr/>
          </p:nvSpPr>
          <p:spPr bwMode="auto">
            <a:xfrm flipH="1">
              <a:off x="960" y="2208"/>
              <a:ext cx="96" cy="432"/>
            </a:xfrm>
            <a:prstGeom prst="line">
              <a:avLst/>
            </a:prstGeom>
            <a:noFill/>
            <a:ln w="9525">
              <a:solidFill>
                <a:schemeClr val="tx1"/>
              </a:solidFill>
              <a:round/>
              <a:headEnd/>
              <a:tailEnd/>
            </a:ln>
          </p:spPr>
          <p:txBody>
            <a:bodyPr wrap="none" anchor="ctr"/>
            <a:lstStyle/>
            <a:p>
              <a:endParaRPr lang="en-US"/>
            </a:p>
          </p:txBody>
        </p:sp>
        <p:sp>
          <p:nvSpPr>
            <p:cNvPr id="39958" name="Line 30"/>
            <p:cNvSpPr>
              <a:spLocks noChangeShapeType="1"/>
            </p:cNvSpPr>
            <p:nvPr/>
          </p:nvSpPr>
          <p:spPr bwMode="auto">
            <a:xfrm flipV="1">
              <a:off x="1008" y="2448"/>
              <a:ext cx="336" cy="192"/>
            </a:xfrm>
            <a:prstGeom prst="line">
              <a:avLst/>
            </a:prstGeom>
            <a:noFill/>
            <a:ln w="9525">
              <a:solidFill>
                <a:schemeClr val="tx1"/>
              </a:solidFill>
              <a:round/>
              <a:headEnd/>
              <a:tailEnd/>
            </a:ln>
          </p:spPr>
          <p:txBody>
            <a:bodyPr wrap="none" anchor="ctr"/>
            <a:lstStyle/>
            <a:p>
              <a:endParaRPr lang="en-US"/>
            </a:p>
          </p:txBody>
        </p:sp>
        <p:sp>
          <p:nvSpPr>
            <p:cNvPr id="39959" name="Line 31"/>
            <p:cNvSpPr>
              <a:spLocks noChangeShapeType="1"/>
            </p:cNvSpPr>
            <p:nvPr/>
          </p:nvSpPr>
          <p:spPr bwMode="auto">
            <a:xfrm>
              <a:off x="816" y="2544"/>
              <a:ext cx="144" cy="144"/>
            </a:xfrm>
            <a:prstGeom prst="line">
              <a:avLst/>
            </a:prstGeom>
            <a:noFill/>
            <a:ln w="9525">
              <a:solidFill>
                <a:schemeClr val="tx1"/>
              </a:solidFill>
              <a:round/>
              <a:headEnd/>
              <a:tailEnd/>
            </a:ln>
          </p:spPr>
          <p:txBody>
            <a:bodyPr wrap="none" anchor="ctr"/>
            <a:lstStyle/>
            <a:p>
              <a:endParaRPr lang="en-US"/>
            </a:p>
          </p:txBody>
        </p:sp>
        <p:sp>
          <p:nvSpPr>
            <p:cNvPr id="39960" name="Line 32"/>
            <p:cNvSpPr>
              <a:spLocks noChangeShapeType="1"/>
            </p:cNvSpPr>
            <p:nvPr/>
          </p:nvSpPr>
          <p:spPr bwMode="auto">
            <a:xfrm>
              <a:off x="768" y="2496"/>
              <a:ext cx="528" cy="0"/>
            </a:xfrm>
            <a:prstGeom prst="line">
              <a:avLst/>
            </a:prstGeom>
            <a:noFill/>
            <a:ln w="9525">
              <a:solidFill>
                <a:schemeClr val="tx1"/>
              </a:solidFill>
              <a:round/>
              <a:headEnd/>
              <a:tailEnd/>
            </a:ln>
          </p:spPr>
          <p:txBody>
            <a:bodyPr wrap="none" anchor="ctr"/>
            <a:lstStyle/>
            <a:p>
              <a:endParaRPr lang="en-US"/>
            </a:p>
          </p:txBody>
        </p:sp>
        <p:sp>
          <p:nvSpPr>
            <p:cNvPr id="39961" name="Line 33"/>
            <p:cNvSpPr>
              <a:spLocks noChangeShapeType="1"/>
            </p:cNvSpPr>
            <p:nvPr/>
          </p:nvSpPr>
          <p:spPr bwMode="auto">
            <a:xfrm flipV="1">
              <a:off x="960" y="2112"/>
              <a:ext cx="480" cy="576"/>
            </a:xfrm>
            <a:prstGeom prst="line">
              <a:avLst/>
            </a:prstGeom>
            <a:noFill/>
            <a:ln w="9525">
              <a:solidFill>
                <a:schemeClr val="tx1"/>
              </a:solidFill>
              <a:round/>
              <a:headEnd/>
              <a:tailEnd/>
            </a:ln>
          </p:spPr>
          <p:txBody>
            <a:bodyPr wrap="none" anchor="ctr"/>
            <a:lstStyle/>
            <a:p>
              <a:endParaRPr lang="en-US"/>
            </a:p>
          </p:txBody>
        </p:sp>
        <p:sp>
          <p:nvSpPr>
            <p:cNvPr id="39962" name="Oval 43"/>
            <p:cNvSpPr>
              <a:spLocks noChangeArrowheads="1"/>
            </p:cNvSpPr>
            <p:nvPr/>
          </p:nvSpPr>
          <p:spPr bwMode="auto">
            <a:xfrm>
              <a:off x="1488" y="3360"/>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63" name="Oval 44"/>
            <p:cNvSpPr>
              <a:spLocks noChangeArrowheads="1"/>
            </p:cNvSpPr>
            <p:nvPr/>
          </p:nvSpPr>
          <p:spPr bwMode="auto">
            <a:xfrm>
              <a:off x="1584" y="259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64" name="Oval 45"/>
            <p:cNvSpPr>
              <a:spLocks noChangeArrowheads="1"/>
            </p:cNvSpPr>
            <p:nvPr/>
          </p:nvSpPr>
          <p:spPr bwMode="auto">
            <a:xfrm>
              <a:off x="1680" y="2208"/>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65" name="Oval 46"/>
            <p:cNvSpPr>
              <a:spLocks noChangeArrowheads="1"/>
            </p:cNvSpPr>
            <p:nvPr/>
          </p:nvSpPr>
          <p:spPr bwMode="auto">
            <a:xfrm>
              <a:off x="144" y="3600"/>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66" name="Oval 47"/>
            <p:cNvSpPr>
              <a:spLocks noChangeArrowheads="1"/>
            </p:cNvSpPr>
            <p:nvPr/>
          </p:nvSpPr>
          <p:spPr bwMode="auto">
            <a:xfrm>
              <a:off x="480" y="3600"/>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67" name="Oval 48"/>
            <p:cNvSpPr>
              <a:spLocks noChangeArrowheads="1"/>
            </p:cNvSpPr>
            <p:nvPr/>
          </p:nvSpPr>
          <p:spPr bwMode="auto">
            <a:xfrm>
              <a:off x="1392" y="307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68" name="Oval 50"/>
            <p:cNvSpPr>
              <a:spLocks noChangeArrowheads="1"/>
            </p:cNvSpPr>
            <p:nvPr/>
          </p:nvSpPr>
          <p:spPr bwMode="auto">
            <a:xfrm>
              <a:off x="144" y="3264"/>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69" name="Oval 51"/>
            <p:cNvSpPr>
              <a:spLocks noChangeArrowheads="1"/>
            </p:cNvSpPr>
            <p:nvPr/>
          </p:nvSpPr>
          <p:spPr bwMode="auto">
            <a:xfrm>
              <a:off x="1248" y="283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70" name="Oval 52"/>
            <p:cNvSpPr>
              <a:spLocks noChangeArrowheads="1"/>
            </p:cNvSpPr>
            <p:nvPr/>
          </p:nvSpPr>
          <p:spPr bwMode="auto">
            <a:xfrm>
              <a:off x="912" y="3408"/>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71" name="Oval 53"/>
            <p:cNvSpPr>
              <a:spLocks noChangeArrowheads="1"/>
            </p:cNvSpPr>
            <p:nvPr/>
          </p:nvSpPr>
          <p:spPr bwMode="auto">
            <a:xfrm>
              <a:off x="912" y="3696"/>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72" name="Oval 54"/>
            <p:cNvSpPr>
              <a:spLocks noChangeArrowheads="1"/>
            </p:cNvSpPr>
            <p:nvPr/>
          </p:nvSpPr>
          <p:spPr bwMode="auto">
            <a:xfrm>
              <a:off x="1392" y="3696"/>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73" name="Line 55"/>
            <p:cNvSpPr>
              <a:spLocks noChangeShapeType="1"/>
            </p:cNvSpPr>
            <p:nvPr/>
          </p:nvSpPr>
          <p:spPr bwMode="auto">
            <a:xfrm flipV="1">
              <a:off x="960" y="3168"/>
              <a:ext cx="480" cy="576"/>
            </a:xfrm>
            <a:prstGeom prst="line">
              <a:avLst/>
            </a:prstGeom>
            <a:noFill/>
            <a:ln w="9525">
              <a:solidFill>
                <a:schemeClr val="tx1"/>
              </a:solidFill>
              <a:round/>
              <a:headEnd/>
              <a:tailEnd/>
            </a:ln>
          </p:spPr>
          <p:txBody>
            <a:bodyPr wrap="none" anchor="ctr"/>
            <a:lstStyle/>
            <a:p>
              <a:endParaRPr lang="en-US"/>
            </a:p>
          </p:txBody>
        </p:sp>
        <p:sp>
          <p:nvSpPr>
            <p:cNvPr id="39974" name="Oval 57"/>
            <p:cNvSpPr>
              <a:spLocks noChangeArrowheads="1"/>
            </p:cNvSpPr>
            <p:nvPr/>
          </p:nvSpPr>
          <p:spPr bwMode="auto">
            <a:xfrm>
              <a:off x="912" y="3408"/>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75" name="Oval 58"/>
            <p:cNvSpPr>
              <a:spLocks noChangeArrowheads="1"/>
            </p:cNvSpPr>
            <p:nvPr/>
          </p:nvSpPr>
          <p:spPr bwMode="auto">
            <a:xfrm>
              <a:off x="1152" y="3120"/>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76" name="Oval 59"/>
            <p:cNvSpPr>
              <a:spLocks noChangeArrowheads="1"/>
            </p:cNvSpPr>
            <p:nvPr/>
          </p:nvSpPr>
          <p:spPr bwMode="auto">
            <a:xfrm>
              <a:off x="1440" y="3408"/>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77" name="Oval 60"/>
            <p:cNvSpPr>
              <a:spLocks noChangeArrowheads="1"/>
            </p:cNvSpPr>
            <p:nvPr/>
          </p:nvSpPr>
          <p:spPr bwMode="auto">
            <a:xfrm>
              <a:off x="1104" y="355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78" name="Oval 62"/>
            <p:cNvSpPr>
              <a:spLocks noChangeArrowheads="1"/>
            </p:cNvSpPr>
            <p:nvPr/>
          </p:nvSpPr>
          <p:spPr bwMode="auto">
            <a:xfrm>
              <a:off x="1584" y="2976"/>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79" name="Line 63"/>
            <p:cNvSpPr>
              <a:spLocks noChangeShapeType="1"/>
            </p:cNvSpPr>
            <p:nvPr/>
          </p:nvSpPr>
          <p:spPr bwMode="auto">
            <a:xfrm flipV="1">
              <a:off x="1248" y="3024"/>
              <a:ext cx="384" cy="144"/>
            </a:xfrm>
            <a:prstGeom prst="line">
              <a:avLst/>
            </a:prstGeom>
            <a:noFill/>
            <a:ln w="9525">
              <a:solidFill>
                <a:schemeClr val="tx1"/>
              </a:solidFill>
              <a:round/>
              <a:headEnd/>
              <a:tailEnd/>
            </a:ln>
          </p:spPr>
          <p:txBody>
            <a:bodyPr wrap="none" anchor="ctr"/>
            <a:lstStyle/>
            <a:p>
              <a:endParaRPr lang="en-US"/>
            </a:p>
          </p:txBody>
        </p:sp>
        <p:sp>
          <p:nvSpPr>
            <p:cNvPr id="39980" name="Line 64"/>
            <p:cNvSpPr>
              <a:spLocks noChangeShapeType="1"/>
            </p:cNvSpPr>
            <p:nvPr/>
          </p:nvSpPr>
          <p:spPr bwMode="auto">
            <a:xfrm>
              <a:off x="1200" y="3168"/>
              <a:ext cx="288" cy="288"/>
            </a:xfrm>
            <a:prstGeom prst="line">
              <a:avLst/>
            </a:prstGeom>
            <a:noFill/>
            <a:ln w="9525">
              <a:solidFill>
                <a:schemeClr val="tx1"/>
              </a:solidFill>
              <a:round/>
              <a:headEnd/>
              <a:tailEnd/>
            </a:ln>
          </p:spPr>
          <p:txBody>
            <a:bodyPr wrap="none" anchor="ctr"/>
            <a:lstStyle/>
            <a:p>
              <a:endParaRPr lang="en-US"/>
            </a:p>
          </p:txBody>
        </p:sp>
        <p:sp>
          <p:nvSpPr>
            <p:cNvPr id="39981" name="Line 65"/>
            <p:cNvSpPr>
              <a:spLocks noChangeShapeType="1"/>
            </p:cNvSpPr>
            <p:nvPr/>
          </p:nvSpPr>
          <p:spPr bwMode="auto">
            <a:xfrm flipV="1">
              <a:off x="1536" y="3024"/>
              <a:ext cx="96" cy="432"/>
            </a:xfrm>
            <a:prstGeom prst="line">
              <a:avLst/>
            </a:prstGeom>
            <a:noFill/>
            <a:ln w="9525">
              <a:solidFill>
                <a:schemeClr val="tx1"/>
              </a:solidFill>
              <a:round/>
              <a:headEnd/>
              <a:tailEnd/>
            </a:ln>
          </p:spPr>
          <p:txBody>
            <a:bodyPr wrap="none" anchor="ctr"/>
            <a:lstStyle/>
            <a:p>
              <a:endParaRPr lang="en-US"/>
            </a:p>
          </p:txBody>
        </p:sp>
        <p:sp>
          <p:nvSpPr>
            <p:cNvPr id="39982" name="Line 66"/>
            <p:cNvSpPr>
              <a:spLocks noChangeShapeType="1"/>
            </p:cNvSpPr>
            <p:nvPr/>
          </p:nvSpPr>
          <p:spPr bwMode="auto">
            <a:xfrm>
              <a:off x="960" y="3072"/>
              <a:ext cx="336" cy="144"/>
            </a:xfrm>
            <a:prstGeom prst="line">
              <a:avLst/>
            </a:prstGeom>
            <a:noFill/>
            <a:ln w="9525">
              <a:solidFill>
                <a:schemeClr val="tx1"/>
              </a:solidFill>
              <a:round/>
              <a:headEnd/>
              <a:tailEnd/>
            </a:ln>
          </p:spPr>
          <p:txBody>
            <a:bodyPr wrap="none" anchor="ctr"/>
            <a:lstStyle/>
            <a:p>
              <a:endParaRPr lang="en-US"/>
            </a:p>
          </p:txBody>
        </p:sp>
        <p:sp>
          <p:nvSpPr>
            <p:cNvPr id="39983" name="Line 67"/>
            <p:cNvSpPr>
              <a:spLocks noChangeShapeType="1"/>
            </p:cNvSpPr>
            <p:nvPr/>
          </p:nvSpPr>
          <p:spPr bwMode="auto">
            <a:xfrm>
              <a:off x="1008" y="3072"/>
              <a:ext cx="0" cy="432"/>
            </a:xfrm>
            <a:prstGeom prst="line">
              <a:avLst/>
            </a:prstGeom>
            <a:noFill/>
            <a:ln w="9525">
              <a:solidFill>
                <a:schemeClr val="tx1"/>
              </a:solidFill>
              <a:round/>
              <a:headEnd/>
              <a:tailEnd/>
            </a:ln>
          </p:spPr>
          <p:txBody>
            <a:bodyPr wrap="none" anchor="ctr"/>
            <a:lstStyle/>
            <a:p>
              <a:endParaRPr lang="en-US"/>
            </a:p>
          </p:txBody>
        </p:sp>
        <p:sp>
          <p:nvSpPr>
            <p:cNvPr id="39984" name="Line 68"/>
            <p:cNvSpPr>
              <a:spLocks noChangeShapeType="1"/>
            </p:cNvSpPr>
            <p:nvPr/>
          </p:nvSpPr>
          <p:spPr bwMode="auto">
            <a:xfrm flipH="1">
              <a:off x="1152" y="3168"/>
              <a:ext cx="96" cy="432"/>
            </a:xfrm>
            <a:prstGeom prst="line">
              <a:avLst/>
            </a:prstGeom>
            <a:noFill/>
            <a:ln w="9525">
              <a:solidFill>
                <a:schemeClr val="tx1"/>
              </a:solidFill>
              <a:round/>
              <a:headEnd/>
              <a:tailEnd/>
            </a:ln>
          </p:spPr>
          <p:txBody>
            <a:bodyPr wrap="none" anchor="ctr"/>
            <a:lstStyle/>
            <a:p>
              <a:endParaRPr lang="en-US"/>
            </a:p>
          </p:txBody>
        </p:sp>
        <p:sp>
          <p:nvSpPr>
            <p:cNvPr id="39985" name="Line 69"/>
            <p:cNvSpPr>
              <a:spLocks noChangeShapeType="1"/>
            </p:cNvSpPr>
            <p:nvPr/>
          </p:nvSpPr>
          <p:spPr bwMode="auto">
            <a:xfrm flipV="1">
              <a:off x="1200" y="3408"/>
              <a:ext cx="336" cy="192"/>
            </a:xfrm>
            <a:prstGeom prst="line">
              <a:avLst/>
            </a:prstGeom>
            <a:noFill/>
            <a:ln w="9525">
              <a:solidFill>
                <a:schemeClr val="tx1"/>
              </a:solidFill>
              <a:round/>
              <a:headEnd/>
              <a:tailEnd/>
            </a:ln>
          </p:spPr>
          <p:txBody>
            <a:bodyPr wrap="none" anchor="ctr"/>
            <a:lstStyle/>
            <a:p>
              <a:endParaRPr lang="en-US"/>
            </a:p>
          </p:txBody>
        </p:sp>
        <p:sp>
          <p:nvSpPr>
            <p:cNvPr id="39986" name="Line 70"/>
            <p:cNvSpPr>
              <a:spLocks noChangeShapeType="1"/>
            </p:cNvSpPr>
            <p:nvPr/>
          </p:nvSpPr>
          <p:spPr bwMode="auto">
            <a:xfrm>
              <a:off x="1008" y="3504"/>
              <a:ext cx="144" cy="144"/>
            </a:xfrm>
            <a:prstGeom prst="line">
              <a:avLst/>
            </a:prstGeom>
            <a:noFill/>
            <a:ln w="9525">
              <a:solidFill>
                <a:schemeClr val="tx1"/>
              </a:solidFill>
              <a:round/>
              <a:headEnd/>
              <a:tailEnd/>
            </a:ln>
          </p:spPr>
          <p:txBody>
            <a:bodyPr wrap="none" anchor="ctr"/>
            <a:lstStyle/>
            <a:p>
              <a:endParaRPr lang="en-US"/>
            </a:p>
          </p:txBody>
        </p:sp>
        <p:sp>
          <p:nvSpPr>
            <p:cNvPr id="39987" name="Line 71"/>
            <p:cNvSpPr>
              <a:spLocks noChangeShapeType="1"/>
            </p:cNvSpPr>
            <p:nvPr/>
          </p:nvSpPr>
          <p:spPr bwMode="auto">
            <a:xfrm>
              <a:off x="960" y="3456"/>
              <a:ext cx="528" cy="0"/>
            </a:xfrm>
            <a:prstGeom prst="line">
              <a:avLst/>
            </a:prstGeom>
            <a:noFill/>
            <a:ln w="9525">
              <a:solidFill>
                <a:schemeClr val="tx1"/>
              </a:solidFill>
              <a:round/>
              <a:headEnd/>
              <a:tailEnd/>
            </a:ln>
          </p:spPr>
          <p:txBody>
            <a:bodyPr wrap="none" anchor="ctr"/>
            <a:lstStyle/>
            <a:p>
              <a:endParaRPr lang="en-US"/>
            </a:p>
          </p:txBody>
        </p:sp>
        <p:sp>
          <p:nvSpPr>
            <p:cNvPr id="39988" name="Line 72"/>
            <p:cNvSpPr>
              <a:spLocks noChangeShapeType="1"/>
            </p:cNvSpPr>
            <p:nvPr/>
          </p:nvSpPr>
          <p:spPr bwMode="auto">
            <a:xfrm flipV="1">
              <a:off x="1200" y="3072"/>
              <a:ext cx="480" cy="576"/>
            </a:xfrm>
            <a:prstGeom prst="line">
              <a:avLst/>
            </a:prstGeom>
            <a:noFill/>
            <a:ln w="9525">
              <a:solidFill>
                <a:schemeClr val="tx1"/>
              </a:solidFill>
              <a:round/>
              <a:headEnd/>
              <a:tailEnd/>
            </a:ln>
          </p:spPr>
          <p:txBody>
            <a:bodyPr wrap="none" anchor="ctr"/>
            <a:lstStyle/>
            <a:p>
              <a:endParaRPr lang="en-US"/>
            </a:p>
          </p:txBody>
        </p:sp>
        <p:sp>
          <p:nvSpPr>
            <p:cNvPr id="39989" name="Oval 73"/>
            <p:cNvSpPr>
              <a:spLocks noChangeArrowheads="1"/>
            </p:cNvSpPr>
            <p:nvPr/>
          </p:nvSpPr>
          <p:spPr bwMode="auto">
            <a:xfrm>
              <a:off x="384" y="3024"/>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90" name="Oval 74"/>
            <p:cNvSpPr>
              <a:spLocks noChangeArrowheads="1"/>
            </p:cNvSpPr>
            <p:nvPr/>
          </p:nvSpPr>
          <p:spPr bwMode="auto">
            <a:xfrm>
              <a:off x="624" y="2736"/>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91" name="Oval 75"/>
            <p:cNvSpPr>
              <a:spLocks noChangeArrowheads="1"/>
            </p:cNvSpPr>
            <p:nvPr/>
          </p:nvSpPr>
          <p:spPr bwMode="auto">
            <a:xfrm>
              <a:off x="912" y="3024"/>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92" name="Oval 76"/>
            <p:cNvSpPr>
              <a:spLocks noChangeArrowheads="1"/>
            </p:cNvSpPr>
            <p:nvPr/>
          </p:nvSpPr>
          <p:spPr bwMode="auto">
            <a:xfrm>
              <a:off x="576" y="3168"/>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93" name="Oval 77"/>
            <p:cNvSpPr>
              <a:spLocks noChangeArrowheads="1"/>
            </p:cNvSpPr>
            <p:nvPr/>
          </p:nvSpPr>
          <p:spPr bwMode="auto">
            <a:xfrm>
              <a:off x="384" y="2688"/>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94" name="Oval 78"/>
            <p:cNvSpPr>
              <a:spLocks noChangeArrowheads="1"/>
            </p:cNvSpPr>
            <p:nvPr/>
          </p:nvSpPr>
          <p:spPr bwMode="auto">
            <a:xfrm>
              <a:off x="1056" y="2592"/>
              <a:ext cx="144" cy="144"/>
            </a:xfrm>
            <a:prstGeom prst="ellipse">
              <a:avLst/>
            </a:prstGeom>
            <a:solidFill>
              <a:schemeClr val="bg2"/>
            </a:solidFill>
            <a:ln w="9525">
              <a:solidFill>
                <a:schemeClr val="tx1"/>
              </a:solidFill>
              <a:round/>
              <a:headEnd/>
              <a:tailEnd/>
            </a:ln>
          </p:spPr>
          <p:txBody>
            <a:bodyPr wrap="none" anchor="ctr"/>
            <a:lstStyle/>
            <a:p>
              <a:endParaRPr lang="en-US"/>
            </a:p>
          </p:txBody>
        </p:sp>
        <p:sp>
          <p:nvSpPr>
            <p:cNvPr id="39995" name="Line 79"/>
            <p:cNvSpPr>
              <a:spLocks noChangeShapeType="1"/>
            </p:cNvSpPr>
            <p:nvPr/>
          </p:nvSpPr>
          <p:spPr bwMode="auto">
            <a:xfrm flipV="1">
              <a:off x="720" y="2640"/>
              <a:ext cx="384" cy="144"/>
            </a:xfrm>
            <a:prstGeom prst="line">
              <a:avLst/>
            </a:prstGeom>
            <a:noFill/>
            <a:ln w="9525">
              <a:solidFill>
                <a:schemeClr val="tx1"/>
              </a:solidFill>
              <a:round/>
              <a:headEnd/>
              <a:tailEnd/>
            </a:ln>
          </p:spPr>
          <p:txBody>
            <a:bodyPr wrap="none" anchor="ctr"/>
            <a:lstStyle/>
            <a:p>
              <a:endParaRPr lang="en-US"/>
            </a:p>
          </p:txBody>
        </p:sp>
        <p:sp>
          <p:nvSpPr>
            <p:cNvPr id="39996" name="Line 80"/>
            <p:cNvSpPr>
              <a:spLocks noChangeShapeType="1"/>
            </p:cNvSpPr>
            <p:nvPr/>
          </p:nvSpPr>
          <p:spPr bwMode="auto">
            <a:xfrm>
              <a:off x="672" y="2784"/>
              <a:ext cx="288" cy="288"/>
            </a:xfrm>
            <a:prstGeom prst="line">
              <a:avLst/>
            </a:prstGeom>
            <a:noFill/>
            <a:ln w="9525">
              <a:solidFill>
                <a:schemeClr val="tx1"/>
              </a:solidFill>
              <a:round/>
              <a:headEnd/>
              <a:tailEnd/>
            </a:ln>
          </p:spPr>
          <p:txBody>
            <a:bodyPr wrap="none" anchor="ctr"/>
            <a:lstStyle/>
            <a:p>
              <a:endParaRPr lang="en-US"/>
            </a:p>
          </p:txBody>
        </p:sp>
        <p:sp>
          <p:nvSpPr>
            <p:cNvPr id="39997" name="Line 81"/>
            <p:cNvSpPr>
              <a:spLocks noChangeShapeType="1"/>
            </p:cNvSpPr>
            <p:nvPr/>
          </p:nvSpPr>
          <p:spPr bwMode="auto">
            <a:xfrm flipV="1">
              <a:off x="1008" y="2640"/>
              <a:ext cx="96" cy="432"/>
            </a:xfrm>
            <a:prstGeom prst="line">
              <a:avLst/>
            </a:prstGeom>
            <a:noFill/>
            <a:ln w="9525">
              <a:solidFill>
                <a:schemeClr val="tx1"/>
              </a:solidFill>
              <a:round/>
              <a:headEnd/>
              <a:tailEnd/>
            </a:ln>
          </p:spPr>
          <p:txBody>
            <a:bodyPr wrap="none" anchor="ctr"/>
            <a:lstStyle/>
            <a:p>
              <a:endParaRPr lang="en-US"/>
            </a:p>
          </p:txBody>
        </p:sp>
        <p:sp>
          <p:nvSpPr>
            <p:cNvPr id="39998" name="Line 82"/>
            <p:cNvSpPr>
              <a:spLocks noChangeShapeType="1"/>
            </p:cNvSpPr>
            <p:nvPr/>
          </p:nvSpPr>
          <p:spPr bwMode="auto">
            <a:xfrm>
              <a:off x="432" y="2688"/>
              <a:ext cx="336" cy="144"/>
            </a:xfrm>
            <a:prstGeom prst="line">
              <a:avLst/>
            </a:prstGeom>
            <a:noFill/>
            <a:ln w="9525">
              <a:solidFill>
                <a:schemeClr val="tx1"/>
              </a:solidFill>
              <a:round/>
              <a:headEnd/>
              <a:tailEnd/>
            </a:ln>
          </p:spPr>
          <p:txBody>
            <a:bodyPr wrap="none" anchor="ctr"/>
            <a:lstStyle/>
            <a:p>
              <a:endParaRPr lang="en-US"/>
            </a:p>
          </p:txBody>
        </p:sp>
        <p:sp>
          <p:nvSpPr>
            <p:cNvPr id="39999" name="Line 83"/>
            <p:cNvSpPr>
              <a:spLocks noChangeShapeType="1"/>
            </p:cNvSpPr>
            <p:nvPr/>
          </p:nvSpPr>
          <p:spPr bwMode="auto">
            <a:xfrm>
              <a:off x="480" y="2688"/>
              <a:ext cx="0" cy="432"/>
            </a:xfrm>
            <a:prstGeom prst="line">
              <a:avLst/>
            </a:prstGeom>
            <a:noFill/>
            <a:ln w="9525">
              <a:solidFill>
                <a:schemeClr val="tx1"/>
              </a:solidFill>
              <a:round/>
              <a:headEnd/>
              <a:tailEnd/>
            </a:ln>
          </p:spPr>
          <p:txBody>
            <a:bodyPr wrap="none" anchor="ctr"/>
            <a:lstStyle/>
            <a:p>
              <a:endParaRPr lang="en-US"/>
            </a:p>
          </p:txBody>
        </p:sp>
        <p:sp>
          <p:nvSpPr>
            <p:cNvPr id="40000" name="Line 84"/>
            <p:cNvSpPr>
              <a:spLocks noChangeShapeType="1"/>
            </p:cNvSpPr>
            <p:nvPr/>
          </p:nvSpPr>
          <p:spPr bwMode="auto">
            <a:xfrm flipH="1">
              <a:off x="624" y="2784"/>
              <a:ext cx="96" cy="432"/>
            </a:xfrm>
            <a:prstGeom prst="line">
              <a:avLst/>
            </a:prstGeom>
            <a:noFill/>
            <a:ln w="9525">
              <a:solidFill>
                <a:schemeClr val="tx1"/>
              </a:solidFill>
              <a:round/>
              <a:headEnd/>
              <a:tailEnd/>
            </a:ln>
          </p:spPr>
          <p:txBody>
            <a:bodyPr wrap="none" anchor="ctr"/>
            <a:lstStyle/>
            <a:p>
              <a:endParaRPr lang="en-US"/>
            </a:p>
          </p:txBody>
        </p:sp>
        <p:sp>
          <p:nvSpPr>
            <p:cNvPr id="40001" name="Line 85"/>
            <p:cNvSpPr>
              <a:spLocks noChangeShapeType="1"/>
            </p:cNvSpPr>
            <p:nvPr/>
          </p:nvSpPr>
          <p:spPr bwMode="auto">
            <a:xfrm flipV="1">
              <a:off x="672" y="3024"/>
              <a:ext cx="336" cy="192"/>
            </a:xfrm>
            <a:prstGeom prst="line">
              <a:avLst/>
            </a:prstGeom>
            <a:noFill/>
            <a:ln w="9525">
              <a:solidFill>
                <a:schemeClr val="tx1"/>
              </a:solidFill>
              <a:round/>
              <a:headEnd/>
              <a:tailEnd/>
            </a:ln>
          </p:spPr>
          <p:txBody>
            <a:bodyPr wrap="none" anchor="ctr"/>
            <a:lstStyle/>
            <a:p>
              <a:endParaRPr lang="en-US"/>
            </a:p>
          </p:txBody>
        </p:sp>
        <p:sp>
          <p:nvSpPr>
            <p:cNvPr id="40002" name="Line 86"/>
            <p:cNvSpPr>
              <a:spLocks noChangeShapeType="1"/>
            </p:cNvSpPr>
            <p:nvPr/>
          </p:nvSpPr>
          <p:spPr bwMode="auto">
            <a:xfrm>
              <a:off x="480" y="3120"/>
              <a:ext cx="144" cy="144"/>
            </a:xfrm>
            <a:prstGeom prst="line">
              <a:avLst/>
            </a:prstGeom>
            <a:noFill/>
            <a:ln w="9525">
              <a:solidFill>
                <a:schemeClr val="tx1"/>
              </a:solidFill>
              <a:round/>
              <a:headEnd/>
              <a:tailEnd/>
            </a:ln>
          </p:spPr>
          <p:txBody>
            <a:bodyPr wrap="none" anchor="ctr"/>
            <a:lstStyle/>
            <a:p>
              <a:endParaRPr lang="en-US"/>
            </a:p>
          </p:txBody>
        </p:sp>
        <p:sp>
          <p:nvSpPr>
            <p:cNvPr id="40003" name="Line 87"/>
            <p:cNvSpPr>
              <a:spLocks noChangeShapeType="1"/>
            </p:cNvSpPr>
            <p:nvPr/>
          </p:nvSpPr>
          <p:spPr bwMode="auto">
            <a:xfrm>
              <a:off x="432" y="3072"/>
              <a:ext cx="528" cy="0"/>
            </a:xfrm>
            <a:prstGeom prst="line">
              <a:avLst/>
            </a:prstGeom>
            <a:noFill/>
            <a:ln w="9525">
              <a:solidFill>
                <a:schemeClr val="tx1"/>
              </a:solidFill>
              <a:round/>
              <a:headEnd/>
              <a:tailEnd/>
            </a:ln>
          </p:spPr>
          <p:txBody>
            <a:bodyPr wrap="none" anchor="ctr"/>
            <a:lstStyle/>
            <a:p>
              <a:endParaRPr lang="en-US"/>
            </a:p>
          </p:txBody>
        </p:sp>
        <p:sp>
          <p:nvSpPr>
            <p:cNvPr id="40004" name="Line 88"/>
            <p:cNvSpPr>
              <a:spLocks noChangeShapeType="1"/>
            </p:cNvSpPr>
            <p:nvPr/>
          </p:nvSpPr>
          <p:spPr bwMode="auto">
            <a:xfrm flipV="1">
              <a:off x="672" y="2688"/>
              <a:ext cx="480" cy="576"/>
            </a:xfrm>
            <a:prstGeom prst="line">
              <a:avLst/>
            </a:prstGeom>
            <a:noFill/>
            <a:ln w="9525">
              <a:solidFill>
                <a:schemeClr val="tx1"/>
              </a:solidFill>
              <a:round/>
              <a:headEnd/>
              <a:tailEnd/>
            </a:ln>
          </p:spPr>
          <p:txBody>
            <a:bodyPr wrap="none" anchor="ctr"/>
            <a:lstStyle/>
            <a:p>
              <a:endParaRPr lang="en-US"/>
            </a:p>
          </p:txBody>
        </p:sp>
        <p:sp>
          <p:nvSpPr>
            <p:cNvPr id="40005" name="Line 89"/>
            <p:cNvSpPr>
              <a:spLocks noChangeShapeType="1"/>
            </p:cNvSpPr>
            <p:nvPr/>
          </p:nvSpPr>
          <p:spPr bwMode="auto">
            <a:xfrm flipV="1">
              <a:off x="1296" y="2640"/>
              <a:ext cx="336" cy="240"/>
            </a:xfrm>
            <a:prstGeom prst="line">
              <a:avLst/>
            </a:prstGeom>
            <a:noFill/>
            <a:ln w="9525">
              <a:solidFill>
                <a:schemeClr val="tx1"/>
              </a:solidFill>
              <a:round/>
              <a:headEnd/>
              <a:tailEnd/>
            </a:ln>
          </p:spPr>
          <p:txBody>
            <a:bodyPr wrap="none" anchor="ctr"/>
            <a:lstStyle/>
            <a:p>
              <a:endParaRPr lang="en-US"/>
            </a:p>
          </p:txBody>
        </p:sp>
        <p:sp>
          <p:nvSpPr>
            <p:cNvPr id="40006" name="Line 90"/>
            <p:cNvSpPr>
              <a:spLocks noChangeShapeType="1"/>
            </p:cNvSpPr>
            <p:nvPr/>
          </p:nvSpPr>
          <p:spPr bwMode="auto">
            <a:xfrm flipV="1">
              <a:off x="1296" y="2304"/>
              <a:ext cx="480" cy="576"/>
            </a:xfrm>
            <a:prstGeom prst="line">
              <a:avLst/>
            </a:prstGeom>
            <a:noFill/>
            <a:ln w="9525">
              <a:solidFill>
                <a:schemeClr val="tx1"/>
              </a:solidFill>
              <a:round/>
              <a:headEnd/>
              <a:tailEnd/>
            </a:ln>
          </p:spPr>
          <p:txBody>
            <a:bodyPr wrap="none" anchor="ctr"/>
            <a:lstStyle/>
            <a:p>
              <a:endParaRPr lang="en-US"/>
            </a:p>
          </p:txBody>
        </p:sp>
        <p:sp>
          <p:nvSpPr>
            <p:cNvPr id="40007" name="Line 91"/>
            <p:cNvSpPr>
              <a:spLocks noChangeShapeType="1"/>
            </p:cNvSpPr>
            <p:nvPr/>
          </p:nvSpPr>
          <p:spPr bwMode="auto">
            <a:xfrm flipV="1">
              <a:off x="528" y="3072"/>
              <a:ext cx="480" cy="576"/>
            </a:xfrm>
            <a:prstGeom prst="line">
              <a:avLst/>
            </a:prstGeom>
            <a:noFill/>
            <a:ln w="9525">
              <a:solidFill>
                <a:schemeClr val="tx1"/>
              </a:solidFill>
              <a:round/>
              <a:headEnd/>
              <a:tailEnd/>
            </a:ln>
          </p:spPr>
          <p:txBody>
            <a:bodyPr wrap="none" anchor="ctr"/>
            <a:lstStyle/>
            <a:p>
              <a:endParaRPr lang="en-US"/>
            </a:p>
          </p:txBody>
        </p:sp>
        <p:sp>
          <p:nvSpPr>
            <p:cNvPr id="40008" name="Line 92"/>
            <p:cNvSpPr>
              <a:spLocks noChangeShapeType="1"/>
            </p:cNvSpPr>
            <p:nvPr/>
          </p:nvSpPr>
          <p:spPr bwMode="auto">
            <a:xfrm>
              <a:off x="192" y="3312"/>
              <a:ext cx="384" cy="384"/>
            </a:xfrm>
            <a:prstGeom prst="line">
              <a:avLst/>
            </a:prstGeom>
            <a:noFill/>
            <a:ln w="9525">
              <a:solidFill>
                <a:schemeClr val="tx1"/>
              </a:solidFill>
              <a:round/>
              <a:headEnd/>
              <a:tailEnd/>
            </a:ln>
          </p:spPr>
          <p:txBody>
            <a:bodyPr wrap="none" anchor="ctr"/>
            <a:lstStyle/>
            <a:p>
              <a:endParaRPr lang="en-US"/>
            </a:p>
          </p:txBody>
        </p:sp>
        <p:sp>
          <p:nvSpPr>
            <p:cNvPr id="40009" name="Line 93"/>
            <p:cNvSpPr>
              <a:spLocks noChangeShapeType="1"/>
            </p:cNvSpPr>
            <p:nvPr/>
          </p:nvSpPr>
          <p:spPr bwMode="auto">
            <a:xfrm>
              <a:off x="240" y="3648"/>
              <a:ext cx="336" cy="48"/>
            </a:xfrm>
            <a:prstGeom prst="line">
              <a:avLst/>
            </a:prstGeom>
            <a:noFill/>
            <a:ln w="9525">
              <a:solidFill>
                <a:schemeClr val="tx1"/>
              </a:solidFill>
              <a:round/>
              <a:headEnd/>
              <a:tailEnd/>
            </a:ln>
          </p:spPr>
          <p:txBody>
            <a:bodyPr wrap="none" anchor="ctr"/>
            <a:lstStyle/>
            <a:p>
              <a:endParaRPr lang="en-US"/>
            </a:p>
          </p:txBody>
        </p:sp>
        <p:sp>
          <p:nvSpPr>
            <p:cNvPr id="40010" name="Line 94"/>
            <p:cNvSpPr>
              <a:spLocks noChangeShapeType="1"/>
            </p:cNvSpPr>
            <p:nvPr/>
          </p:nvSpPr>
          <p:spPr bwMode="auto">
            <a:xfrm flipV="1">
              <a:off x="480" y="2160"/>
              <a:ext cx="336" cy="576"/>
            </a:xfrm>
            <a:prstGeom prst="line">
              <a:avLst/>
            </a:prstGeom>
            <a:noFill/>
            <a:ln w="9525">
              <a:solidFill>
                <a:schemeClr val="tx1"/>
              </a:solidFill>
              <a:round/>
              <a:headEnd/>
              <a:tailEnd/>
            </a:ln>
          </p:spPr>
          <p:txBody>
            <a:bodyPr wrap="none" anchor="ctr"/>
            <a:lstStyle/>
            <a:p>
              <a:endParaRPr lang="en-US"/>
            </a:p>
          </p:txBody>
        </p:sp>
        <p:sp>
          <p:nvSpPr>
            <p:cNvPr id="40011" name="Line 95"/>
            <p:cNvSpPr>
              <a:spLocks noChangeShapeType="1"/>
            </p:cNvSpPr>
            <p:nvPr/>
          </p:nvSpPr>
          <p:spPr bwMode="auto">
            <a:xfrm>
              <a:off x="1152" y="3600"/>
              <a:ext cx="384" cy="192"/>
            </a:xfrm>
            <a:prstGeom prst="line">
              <a:avLst/>
            </a:prstGeom>
            <a:noFill/>
            <a:ln w="9525">
              <a:solidFill>
                <a:schemeClr val="tx1"/>
              </a:solidFill>
              <a:round/>
              <a:headEnd/>
              <a:tailEnd/>
            </a:ln>
          </p:spPr>
          <p:txBody>
            <a:bodyPr wrap="none" anchor="ctr"/>
            <a:lstStyle/>
            <a:p>
              <a:endParaRPr lang="en-US"/>
            </a:p>
          </p:txBody>
        </p:sp>
        <p:sp>
          <p:nvSpPr>
            <p:cNvPr id="40012" name="Line 96"/>
            <p:cNvSpPr>
              <a:spLocks noChangeShapeType="1"/>
            </p:cNvSpPr>
            <p:nvPr/>
          </p:nvSpPr>
          <p:spPr bwMode="auto">
            <a:xfrm flipH="1">
              <a:off x="288" y="3120"/>
              <a:ext cx="192" cy="192"/>
            </a:xfrm>
            <a:prstGeom prst="line">
              <a:avLst/>
            </a:prstGeom>
            <a:noFill/>
            <a:ln w="9525">
              <a:solidFill>
                <a:schemeClr val="tx1"/>
              </a:solidFill>
              <a:round/>
              <a:headEnd/>
              <a:tailEnd/>
            </a:ln>
          </p:spPr>
          <p:txBody>
            <a:bodyPr wrap="none" anchor="ctr"/>
            <a:lstStyle/>
            <a:p>
              <a:endParaRPr lang="en-US"/>
            </a:p>
          </p:txBody>
        </p:sp>
        <p:sp>
          <p:nvSpPr>
            <p:cNvPr id="40013" name="Line 97"/>
            <p:cNvSpPr>
              <a:spLocks noChangeShapeType="1"/>
            </p:cNvSpPr>
            <p:nvPr/>
          </p:nvSpPr>
          <p:spPr bwMode="auto">
            <a:xfrm flipH="1">
              <a:off x="576" y="3264"/>
              <a:ext cx="96" cy="384"/>
            </a:xfrm>
            <a:prstGeom prst="line">
              <a:avLst/>
            </a:prstGeom>
            <a:noFill/>
            <a:ln w="9525">
              <a:solidFill>
                <a:schemeClr val="tx1"/>
              </a:solidFill>
              <a:round/>
              <a:headEnd/>
              <a:tailEnd/>
            </a:ln>
          </p:spPr>
          <p:txBody>
            <a:bodyPr wrap="none" anchor="ctr"/>
            <a:lstStyle/>
            <a:p>
              <a:endParaRPr lang="en-US"/>
            </a:p>
          </p:txBody>
        </p:sp>
        <p:sp>
          <p:nvSpPr>
            <p:cNvPr id="40014" name="Line 98"/>
            <p:cNvSpPr>
              <a:spLocks noChangeShapeType="1"/>
            </p:cNvSpPr>
            <p:nvPr/>
          </p:nvSpPr>
          <p:spPr bwMode="auto">
            <a:xfrm>
              <a:off x="192" y="3312"/>
              <a:ext cx="0" cy="384"/>
            </a:xfrm>
            <a:prstGeom prst="line">
              <a:avLst/>
            </a:prstGeom>
            <a:noFill/>
            <a:ln w="9525">
              <a:solidFill>
                <a:schemeClr val="tx1"/>
              </a:solidFill>
              <a:round/>
              <a:headEnd/>
              <a:tailEnd/>
            </a:ln>
          </p:spPr>
          <p:txBody>
            <a:bodyPr wrap="none" anchor="ctr"/>
            <a:lstStyle/>
            <a:p>
              <a:endParaRPr lang="en-US"/>
            </a:p>
          </p:txBody>
        </p:sp>
        <p:sp>
          <p:nvSpPr>
            <p:cNvPr id="40015" name="Line 99"/>
            <p:cNvSpPr>
              <a:spLocks noChangeShapeType="1"/>
            </p:cNvSpPr>
            <p:nvPr/>
          </p:nvSpPr>
          <p:spPr bwMode="auto">
            <a:xfrm flipV="1">
              <a:off x="240" y="3264"/>
              <a:ext cx="384" cy="432"/>
            </a:xfrm>
            <a:prstGeom prst="line">
              <a:avLst/>
            </a:prstGeom>
            <a:noFill/>
            <a:ln w="9525">
              <a:solidFill>
                <a:schemeClr val="tx1"/>
              </a:solidFill>
              <a:round/>
              <a:headEnd/>
              <a:tailEnd/>
            </a:ln>
          </p:spPr>
          <p:txBody>
            <a:bodyPr wrap="none" anchor="ctr"/>
            <a:lstStyle/>
            <a:p>
              <a:endParaRPr lang="en-US"/>
            </a:p>
          </p:txBody>
        </p:sp>
        <p:sp>
          <p:nvSpPr>
            <p:cNvPr id="40016" name="Line 100"/>
            <p:cNvSpPr>
              <a:spLocks noChangeShapeType="1"/>
            </p:cNvSpPr>
            <p:nvPr/>
          </p:nvSpPr>
          <p:spPr bwMode="auto">
            <a:xfrm>
              <a:off x="576" y="3648"/>
              <a:ext cx="432" cy="144"/>
            </a:xfrm>
            <a:prstGeom prst="line">
              <a:avLst/>
            </a:prstGeom>
            <a:noFill/>
            <a:ln w="9525">
              <a:solidFill>
                <a:schemeClr val="tx1"/>
              </a:solidFill>
              <a:round/>
              <a:headEnd/>
              <a:tailEnd/>
            </a:ln>
          </p:spPr>
          <p:txBody>
            <a:bodyPr wrap="none" anchor="ctr"/>
            <a:lstStyle/>
            <a:p>
              <a:endParaRPr lang="en-US"/>
            </a:p>
          </p:txBody>
        </p:sp>
        <p:sp>
          <p:nvSpPr>
            <p:cNvPr id="40017" name="Line 101"/>
            <p:cNvSpPr>
              <a:spLocks noChangeShapeType="1"/>
            </p:cNvSpPr>
            <p:nvPr/>
          </p:nvSpPr>
          <p:spPr bwMode="auto">
            <a:xfrm flipV="1">
              <a:off x="576" y="3504"/>
              <a:ext cx="432" cy="144"/>
            </a:xfrm>
            <a:prstGeom prst="line">
              <a:avLst/>
            </a:prstGeom>
            <a:noFill/>
            <a:ln w="9525">
              <a:solidFill>
                <a:schemeClr val="tx1"/>
              </a:solidFill>
              <a:round/>
              <a:headEnd/>
              <a:tailEnd/>
            </a:ln>
          </p:spPr>
          <p:txBody>
            <a:bodyPr wrap="none" anchor="ctr"/>
            <a:lstStyle/>
            <a:p>
              <a:endParaRPr lang="en-US"/>
            </a:p>
          </p:txBody>
        </p:sp>
        <p:sp>
          <p:nvSpPr>
            <p:cNvPr id="40018" name="Line 102"/>
            <p:cNvSpPr>
              <a:spLocks noChangeShapeType="1"/>
            </p:cNvSpPr>
            <p:nvPr/>
          </p:nvSpPr>
          <p:spPr bwMode="auto">
            <a:xfrm>
              <a:off x="1488" y="2112"/>
              <a:ext cx="192" cy="576"/>
            </a:xfrm>
            <a:prstGeom prst="line">
              <a:avLst/>
            </a:prstGeom>
            <a:noFill/>
            <a:ln w="9525">
              <a:solidFill>
                <a:schemeClr val="tx1"/>
              </a:solidFill>
              <a:round/>
              <a:headEnd/>
              <a:tailEnd/>
            </a:ln>
          </p:spPr>
          <p:txBody>
            <a:bodyPr wrap="none" anchor="ctr"/>
            <a:lstStyle/>
            <a:p>
              <a:endParaRPr lang="en-US"/>
            </a:p>
          </p:txBody>
        </p:sp>
        <p:sp>
          <p:nvSpPr>
            <p:cNvPr id="40019" name="Line 103"/>
            <p:cNvSpPr>
              <a:spLocks noChangeShapeType="1"/>
            </p:cNvSpPr>
            <p:nvPr/>
          </p:nvSpPr>
          <p:spPr bwMode="auto">
            <a:xfrm flipH="1">
              <a:off x="1632" y="2256"/>
              <a:ext cx="96" cy="384"/>
            </a:xfrm>
            <a:prstGeom prst="line">
              <a:avLst/>
            </a:prstGeom>
            <a:noFill/>
            <a:ln w="9525">
              <a:solidFill>
                <a:schemeClr val="tx1"/>
              </a:solidFill>
              <a:round/>
              <a:headEnd/>
              <a:tailEnd/>
            </a:ln>
          </p:spPr>
          <p:txBody>
            <a:bodyPr wrap="none" anchor="ctr"/>
            <a:lstStyle/>
            <a:p>
              <a:endParaRPr lang="en-US"/>
            </a:p>
          </p:txBody>
        </p:sp>
        <p:sp>
          <p:nvSpPr>
            <p:cNvPr id="40020" name="Line 104"/>
            <p:cNvSpPr>
              <a:spLocks noChangeShapeType="1"/>
            </p:cNvSpPr>
            <p:nvPr/>
          </p:nvSpPr>
          <p:spPr bwMode="auto">
            <a:xfrm flipV="1">
              <a:off x="1008" y="2880"/>
              <a:ext cx="336" cy="240"/>
            </a:xfrm>
            <a:prstGeom prst="line">
              <a:avLst/>
            </a:prstGeom>
            <a:noFill/>
            <a:ln w="9525">
              <a:solidFill>
                <a:schemeClr val="tx1"/>
              </a:solidFill>
              <a:round/>
              <a:headEnd/>
              <a:tailEnd/>
            </a:ln>
          </p:spPr>
          <p:txBody>
            <a:bodyPr wrap="none" anchor="ctr"/>
            <a:lstStyle/>
            <a:p>
              <a:endParaRPr lang="en-US"/>
            </a:p>
          </p:txBody>
        </p:sp>
        <p:sp>
          <p:nvSpPr>
            <p:cNvPr id="40021" name="Line 105"/>
            <p:cNvSpPr>
              <a:spLocks noChangeShapeType="1"/>
            </p:cNvSpPr>
            <p:nvPr/>
          </p:nvSpPr>
          <p:spPr bwMode="auto">
            <a:xfrm>
              <a:off x="1296" y="2544"/>
              <a:ext cx="0" cy="336"/>
            </a:xfrm>
            <a:prstGeom prst="line">
              <a:avLst/>
            </a:prstGeom>
            <a:noFill/>
            <a:ln w="9525">
              <a:solidFill>
                <a:schemeClr val="tx1"/>
              </a:solidFill>
              <a:round/>
              <a:headEnd/>
              <a:tailEnd/>
            </a:ln>
          </p:spPr>
          <p:txBody>
            <a:bodyPr wrap="none" anchor="ctr"/>
            <a:lstStyle/>
            <a:p>
              <a:endParaRPr lang="en-US"/>
            </a:p>
          </p:txBody>
        </p:sp>
        <p:sp>
          <p:nvSpPr>
            <p:cNvPr id="40022" name="Line 106"/>
            <p:cNvSpPr>
              <a:spLocks noChangeShapeType="1"/>
            </p:cNvSpPr>
            <p:nvPr/>
          </p:nvSpPr>
          <p:spPr bwMode="auto">
            <a:xfrm>
              <a:off x="1344" y="2544"/>
              <a:ext cx="288" cy="480"/>
            </a:xfrm>
            <a:prstGeom prst="line">
              <a:avLst/>
            </a:prstGeom>
            <a:noFill/>
            <a:ln w="9525">
              <a:solidFill>
                <a:schemeClr val="tx1"/>
              </a:solidFill>
              <a:round/>
              <a:headEnd/>
              <a:tailEnd/>
            </a:ln>
          </p:spPr>
          <p:txBody>
            <a:bodyPr wrap="none" anchor="ctr"/>
            <a:lstStyle/>
            <a:p>
              <a:endParaRPr lang="en-US"/>
            </a:p>
          </p:txBody>
        </p:sp>
        <p:sp>
          <p:nvSpPr>
            <p:cNvPr id="40023" name="Line 107"/>
            <p:cNvSpPr>
              <a:spLocks noChangeShapeType="1"/>
            </p:cNvSpPr>
            <p:nvPr/>
          </p:nvSpPr>
          <p:spPr bwMode="auto">
            <a:xfrm>
              <a:off x="1008" y="2688"/>
              <a:ext cx="240" cy="528"/>
            </a:xfrm>
            <a:prstGeom prst="line">
              <a:avLst/>
            </a:prstGeom>
            <a:noFill/>
            <a:ln w="9525">
              <a:solidFill>
                <a:schemeClr val="tx1"/>
              </a:solidFill>
              <a:round/>
              <a:headEnd/>
              <a:tailEnd/>
            </a:ln>
          </p:spPr>
          <p:txBody>
            <a:bodyPr wrap="none" anchor="ctr"/>
            <a:lstStyle/>
            <a:p>
              <a:endParaRPr lang="en-US"/>
            </a:p>
          </p:txBody>
        </p:sp>
        <p:sp>
          <p:nvSpPr>
            <p:cNvPr id="40024" name="Line 108"/>
            <p:cNvSpPr>
              <a:spLocks noChangeShapeType="1"/>
            </p:cNvSpPr>
            <p:nvPr/>
          </p:nvSpPr>
          <p:spPr bwMode="auto">
            <a:xfrm>
              <a:off x="432" y="3072"/>
              <a:ext cx="96" cy="576"/>
            </a:xfrm>
            <a:prstGeom prst="line">
              <a:avLst/>
            </a:prstGeom>
            <a:noFill/>
            <a:ln w="9525">
              <a:solidFill>
                <a:schemeClr val="tx1"/>
              </a:solidFill>
              <a:round/>
              <a:headEnd/>
              <a:tailEnd/>
            </a:ln>
          </p:spPr>
          <p:txBody>
            <a:bodyPr wrap="none" anchor="ctr"/>
            <a:lstStyle/>
            <a:p>
              <a:endParaRPr lang="en-US"/>
            </a:p>
          </p:txBody>
        </p:sp>
        <p:sp>
          <p:nvSpPr>
            <p:cNvPr id="40025" name="Line 109"/>
            <p:cNvSpPr>
              <a:spLocks noChangeShapeType="1"/>
            </p:cNvSpPr>
            <p:nvPr/>
          </p:nvSpPr>
          <p:spPr bwMode="auto">
            <a:xfrm>
              <a:off x="672" y="3264"/>
              <a:ext cx="336" cy="528"/>
            </a:xfrm>
            <a:prstGeom prst="line">
              <a:avLst/>
            </a:prstGeom>
            <a:noFill/>
            <a:ln w="9525">
              <a:solidFill>
                <a:schemeClr val="tx1"/>
              </a:solidFill>
              <a:round/>
              <a:headEnd/>
              <a:tailEnd/>
            </a:ln>
          </p:spPr>
          <p:txBody>
            <a:bodyPr wrap="none" anchor="ctr"/>
            <a:lstStyle/>
            <a:p>
              <a:endParaRPr lang="en-US"/>
            </a:p>
          </p:txBody>
        </p:sp>
        <p:sp>
          <p:nvSpPr>
            <p:cNvPr id="40026" name="Line 110"/>
            <p:cNvSpPr>
              <a:spLocks noChangeShapeType="1"/>
            </p:cNvSpPr>
            <p:nvPr/>
          </p:nvSpPr>
          <p:spPr bwMode="auto">
            <a:xfrm>
              <a:off x="720" y="3216"/>
              <a:ext cx="288" cy="240"/>
            </a:xfrm>
            <a:prstGeom prst="line">
              <a:avLst/>
            </a:prstGeom>
            <a:noFill/>
            <a:ln w="9525">
              <a:solidFill>
                <a:schemeClr val="tx1"/>
              </a:solidFill>
              <a:round/>
              <a:headEnd/>
              <a:tailEnd/>
            </a:ln>
          </p:spPr>
          <p:txBody>
            <a:bodyPr wrap="none" anchor="ctr"/>
            <a:lstStyle/>
            <a:p>
              <a:endParaRPr lang="en-US"/>
            </a:p>
          </p:txBody>
        </p:sp>
        <p:sp>
          <p:nvSpPr>
            <p:cNvPr id="40027" name="Line 114"/>
            <p:cNvSpPr>
              <a:spLocks noChangeShapeType="1"/>
            </p:cNvSpPr>
            <p:nvPr/>
          </p:nvSpPr>
          <p:spPr bwMode="auto">
            <a:xfrm>
              <a:off x="1680" y="2688"/>
              <a:ext cx="0" cy="336"/>
            </a:xfrm>
            <a:prstGeom prst="line">
              <a:avLst/>
            </a:prstGeom>
            <a:noFill/>
            <a:ln w="9525">
              <a:solidFill>
                <a:schemeClr val="tx1"/>
              </a:solidFill>
              <a:round/>
              <a:headEnd/>
              <a:tailEnd/>
            </a:ln>
          </p:spPr>
          <p:txBody>
            <a:bodyPr wrap="none" anchor="ctr"/>
            <a:lstStyle/>
            <a:p>
              <a:endParaRPr lang="en-US"/>
            </a:p>
          </p:txBody>
        </p:sp>
        <p:sp>
          <p:nvSpPr>
            <p:cNvPr id="40028" name="Line 115"/>
            <p:cNvSpPr>
              <a:spLocks noChangeShapeType="1"/>
            </p:cNvSpPr>
            <p:nvPr/>
          </p:nvSpPr>
          <p:spPr bwMode="auto">
            <a:xfrm>
              <a:off x="1488" y="2112"/>
              <a:ext cx="288" cy="144"/>
            </a:xfrm>
            <a:prstGeom prst="line">
              <a:avLst/>
            </a:prstGeom>
            <a:noFill/>
            <a:ln w="9525">
              <a:solidFill>
                <a:schemeClr val="tx1"/>
              </a:solidFill>
              <a:round/>
              <a:headEnd/>
              <a:tailEnd/>
            </a:ln>
          </p:spPr>
          <p:txBody>
            <a:bodyPr wrap="none" anchor="ctr"/>
            <a:lstStyle/>
            <a:p>
              <a:endParaRPr lang="en-US"/>
            </a:p>
          </p:txBody>
        </p:sp>
        <p:sp>
          <p:nvSpPr>
            <p:cNvPr id="40029" name="Line 116"/>
            <p:cNvSpPr>
              <a:spLocks noChangeShapeType="1"/>
            </p:cNvSpPr>
            <p:nvPr/>
          </p:nvSpPr>
          <p:spPr bwMode="auto">
            <a:xfrm flipV="1">
              <a:off x="1296" y="2256"/>
              <a:ext cx="432" cy="240"/>
            </a:xfrm>
            <a:prstGeom prst="line">
              <a:avLst/>
            </a:prstGeom>
            <a:noFill/>
            <a:ln w="9525">
              <a:solidFill>
                <a:schemeClr val="tx1"/>
              </a:solidFill>
              <a:round/>
              <a:headEnd/>
              <a:tailEnd/>
            </a:ln>
          </p:spPr>
          <p:txBody>
            <a:bodyPr wrap="none" anchor="ctr"/>
            <a:lstStyle/>
            <a:p>
              <a:endParaRPr lang="en-US"/>
            </a:p>
          </p:txBody>
        </p:sp>
        <p:sp>
          <p:nvSpPr>
            <p:cNvPr id="40030" name="Line 117"/>
            <p:cNvSpPr>
              <a:spLocks noChangeShapeType="1"/>
            </p:cNvSpPr>
            <p:nvPr/>
          </p:nvSpPr>
          <p:spPr bwMode="auto">
            <a:xfrm flipH="1">
              <a:off x="672" y="2496"/>
              <a:ext cx="144" cy="288"/>
            </a:xfrm>
            <a:prstGeom prst="line">
              <a:avLst/>
            </a:prstGeom>
            <a:noFill/>
            <a:ln w="9525">
              <a:solidFill>
                <a:schemeClr val="tx1"/>
              </a:solidFill>
              <a:round/>
              <a:headEnd/>
              <a:tailEnd/>
            </a:ln>
          </p:spPr>
          <p:txBody>
            <a:bodyPr wrap="none" anchor="ctr"/>
            <a:lstStyle/>
            <a:p>
              <a:endParaRPr lang="en-US"/>
            </a:p>
          </p:txBody>
        </p:sp>
        <p:sp>
          <p:nvSpPr>
            <p:cNvPr id="40031" name="Line 118"/>
            <p:cNvSpPr>
              <a:spLocks noChangeShapeType="1"/>
            </p:cNvSpPr>
            <p:nvPr/>
          </p:nvSpPr>
          <p:spPr bwMode="auto">
            <a:xfrm flipV="1">
              <a:off x="432" y="2496"/>
              <a:ext cx="336" cy="240"/>
            </a:xfrm>
            <a:prstGeom prst="line">
              <a:avLst/>
            </a:prstGeom>
            <a:noFill/>
            <a:ln w="9525">
              <a:solidFill>
                <a:schemeClr val="tx1"/>
              </a:solidFill>
              <a:round/>
              <a:headEnd/>
              <a:tailEnd/>
            </a:ln>
          </p:spPr>
          <p:txBody>
            <a:bodyPr wrap="none" anchor="ctr"/>
            <a:lstStyle/>
            <a:p>
              <a:endParaRPr lang="en-US"/>
            </a:p>
          </p:txBody>
        </p:sp>
        <p:sp>
          <p:nvSpPr>
            <p:cNvPr id="40032" name="Line 119"/>
            <p:cNvSpPr>
              <a:spLocks noChangeShapeType="1"/>
            </p:cNvSpPr>
            <p:nvPr/>
          </p:nvSpPr>
          <p:spPr bwMode="auto">
            <a:xfrm>
              <a:off x="816" y="2544"/>
              <a:ext cx="192" cy="576"/>
            </a:xfrm>
            <a:prstGeom prst="line">
              <a:avLst/>
            </a:prstGeom>
            <a:noFill/>
            <a:ln w="9525">
              <a:solidFill>
                <a:schemeClr val="tx1"/>
              </a:solidFill>
              <a:round/>
              <a:headEnd/>
              <a:tailEnd/>
            </a:ln>
          </p:spPr>
          <p:txBody>
            <a:bodyPr wrap="none" anchor="ctr"/>
            <a:lstStyle/>
            <a:p>
              <a:endParaRPr lang="en-US"/>
            </a:p>
          </p:txBody>
        </p:sp>
        <p:sp>
          <p:nvSpPr>
            <p:cNvPr id="40033" name="Line 120"/>
            <p:cNvSpPr>
              <a:spLocks noChangeShapeType="1"/>
            </p:cNvSpPr>
            <p:nvPr/>
          </p:nvSpPr>
          <p:spPr bwMode="auto">
            <a:xfrm>
              <a:off x="1152" y="2688"/>
              <a:ext cx="144" cy="192"/>
            </a:xfrm>
            <a:prstGeom prst="line">
              <a:avLst/>
            </a:prstGeom>
            <a:noFill/>
            <a:ln w="9525">
              <a:solidFill>
                <a:schemeClr val="tx1"/>
              </a:solidFill>
              <a:round/>
              <a:headEnd/>
              <a:tailEnd/>
            </a:ln>
          </p:spPr>
          <p:txBody>
            <a:bodyPr wrap="none" anchor="ctr"/>
            <a:lstStyle/>
            <a:p>
              <a:endParaRPr lang="en-US"/>
            </a:p>
          </p:txBody>
        </p:sp>
      </p:grpSp>
      <p:sp>
        <p:nvSpPr>
          <p:cNvPr id="102" name="Rectangle 101"/>
          <p:cNvSpPr/>
          <p:nvPr/>
        </p:nvSpPr>
        <p:spPr>
          <a:xfrm>
            <a:off x="2160745" y="4009830"/>
            <a:ext cx="4321493" cy="7370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.2</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Sources of Variability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04" name="Straight Connector 10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ChangeArrowheads="1"/>
          </p:cNvSpPr>
          <p:nvPr/>
        </p:nvSpPr>
        <p:spPr bwMode="auto">
          <a:xfrm>
            <a:off x="360124" y="270051"/>
            <a:ext cx="21607463" cy="12152313"/>
          </a:xfrm>
          <a:prstGeom prst="rect">
            <a:avLst/>
          </a:prstGeom>
          <a:noFill/>
          <a:ln w="9525">
            <a:noFill/>
            <a:miter lim="800000"/>
            <a:headEnd/>
            <a:tailEnd/>
          </a:ln>
          <a:effectLst/>
        </p:spPr>
        <p:txBody>
          <a:bodyPr wrap="none" lIns="192911" tIns="96455" rIns="192911" bIns="96455" anchor="ctr"/>
          <a:lstStyle/>
          <a:p>
            <a:pPr algn="ctr">
              <a:lnSpc>
                <a:spcPct val="110000"/>
              </a:lnSpc>
            </a:pPr>
            <a:endParaRPr lang="fr-FR" sz="5100" dirty="0"/>
          </a:p>
        </p:txBody>
      </p:sp>
      <p:sp>
        <p:nvSpPr>
          <p:cNvPr id="1030" name="Text Box 3"/>
          <p:cNvSpPr txBox="1">
            <a:spLocks noChangeArrowheads="1"/>
          </p:cNvSpPr>
          <p:nvPr/>
        </p:nvSpPr>
        <p:spPr bwMode="auto">
          <a:xfrm>
            <a:off x="540187" y="7862436"/>
            <a:ext cx="6309480" cy="3072505"/>
          </a:xfrm>
          <a:prstGeom prst="rect">
            <a:avLst/>
          </a:prstGeom>
          <a:noFill/>
          <a:ln w="9525">
            <a:noFill/>
            <a:miter lim="800000"/>
            <a:headEnd/>
            <a:tailEnd/>
          </a:ln>
        </p:spPr>
        <p:txBody>
          <a:bodyPr wrap="none" lIns="192911" tIns="96455" rIns="192911" bIns="96455">
            <a:spAutoFit/>
          </a:bodyPr>
          <a:lstStyle/>
          <a:p>
            <a:r>
              <a:rPr lang="en-US" sz="4800" dirty="0"/>
              <a:t>Population</a:t>
            </a:r>
          </a:p>
          <a:p>
            <a:r>
              <a:rPr lang="en-US" sz="4400" dirty="0"/>
              <a:t>- 50 000 neurons</a:t>
            </a:r>
          </a:p>
          <a:p>
            <a:r>
              <a:rPr lang="en-US" sz="4400" dirty="0"/>
              <a:t>- 20 percent inhibitory</a:t>
            </a:r>
          </a:p>
          <a:p>
            <a:r>
              <a:rPr lang="en-US" sz="4400" dirty="0"/>
              <a:t>- </a:t>
            </a:r>
            <a:r>
              <a:rPr lang="en-US" sz="4400" b="1" dirty="0"/>
              <a:t>randomly connecte</a:t>
            </a:r>
            <a:r>
              <a:rPr lang="en-US" sz="5100" b="1" dirty="0"/>
              <a:t>d</a:t>
            </a:r>
          </a:p>
        </p:txBody>
      </p:sp>
      <p:grpSp>
        <p:nvGrpSpPr>
          <p:cNvPr id="2" name="Group 4"/>
          <p:cNvGrpSpPr>
            <a:grpSpLocks/>
          </p:cNvGrpSpPr>
          <p:nvPr/>
        </p:nvGrpSpPr>
        <p:grpSpPr bwMode="auto">
          <a:xfrm>
            <a:off x="1080373" y="2025386"/>
            <a:ext cx="4555992" cy="2970565"/>
            <a:chOff x="288" y="720"/>
            <a:chExt cx="2064" cy="1392"/>
          </a:xfrm>
        </p:grpSpPr>
        <p:sp>
          <p:nvSpPr>
            <p:cNvPr id="1070" name="AutoShape 5"/>
            <p:cNvSpPr>
              <a:spLocks noChangeArrowheads="1"/>
            </p:cNvSpPr>
            <p:nvPr/>
          </p:nvSpPr>
          <p:spPr bwMode="auto">
            <a:xfrm>
              <a:off x="288" y="720"/>
              <a:ext cx="2064" cy="1392"/>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071" name="Oval 6"/>
            <p:cNvSpPr>
              <a:spLocks noChangeArrowheads="1"/>
            </p:cNvSpPr>
            <p:nvPr/>
          </p:nvSpPr>
          <p:spPr bwMode="auto">
            <a:xfrm>
              <a:off x="1248" y="1104"/>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72" name="Oval 7"/>
            <p:cNvSpPr>
              <a:spLocks noChangeArrowheads="1"/>
            </p:cNvSpPr>
            <p:nvPr/>
          </p:nvSpPr>
          <p:spPr bwMode="auto">
            <a:xfrm>
              <a:off x="1344" y="120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73" name="Oval 8"/>
            <p:cNvSpPr>
              <a:spLocks noChangeArrowheads="1"/>
            </p:cNvSpPr>
            <p:nvPr/>
          </p:nvSpPr>
          <p:spPr bwMode="auto">
            <a:xfrm>
              <a:off x="1440" y="115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74" name="Oval 9"/>
            <p:cNvSpPr>
              <a:spLocks noChangeArrowheads="1"/>
            </p:cNvSpPr>
            <p:nvPr/>
          </p:nvSpPr>
          <p:spPr bwMode="auto">
            <a:xfrm>
              <a:off x="1392" y="177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75" name="Oval 10"/>
            <p:cNvSpPr>
              <a:spLocks noChangeArrowheads="1"/>
            </p:cNvSpPr>
            <p:nvPr/>
          </p:nvSpPr>
          <p:spPr bwMode="auto">
            <a:xfrm>
              <a:off x="1728" y="139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76" name="Oval 11"/>
            <p:cNvSpPr>
              <a:spLocks noChangeArrowheads="1"/>
            </p:cNvSpPr>
            <p:nvPr/>
          </p:nvSpPr>
          <p:spPr bwMode="auto">
            <a:xfrm>
              <a:off x="1584" y="129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77" name="Oval 12"/>
            <p:cNvSpPr>
              <a:spLocks noChangeArrowheads="1"/>
            </p:cNvSpPr>
            <p:nvPr/>
          </p:nvSpPr>
          <p:spPr bwMode="auto">
            <a:xfrm>
              <a:off x="1344" y="144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78" name="Oval 13"/>
            <p:cNvSpPr>
              <a:spLocks noChangeArrowheads="1"/>
            </p:cNvSpPr>
            <p:nvPr/>
          </p:nvSpPr>
          <p:spPr bwMode="auto">
            <a:xfrm>
              <a:off x="1440" y="1344"/>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79" name="Oval 14"/>
            <p:cNvSpPr>
              <a:spLocks noChangeArrowheads="1"/>
            </p:cNvSpPr>
            <p:nvPr/>
          </p:nvSpPr>
          <p:spPr bwMode="auto">
            <a:xfrm>
              <a:off x="1536" y="168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80" name="Oval 15"/>
            <p:cNvSpPr>
              <a:spLocks noChangeArrowheads="1"/>
            </p:cNvSpPr>
            <p:nvPr/>
          </p:nvSpPr>
          <p:spPr bwMode="auto">
            <a:xfrm>
              <a:off x="1632" y="153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81" name="Oval 16"/>
            <p:cNvSpPr>
              <a:spLocks noChangeArrowheads="1"/>
            </p:cNvSpPr>
            <p:nvPr/>
          </p:nvSpPr>
          <p:spPr bwMode="auto">
            <a:xfrm>
              <a:off x="1104" y="153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82" name="Oval 17"/>
            <p:cNvSpPr>
              <a:spLocks noChangeArrowheads="1"/>
            </p:cNvSpPr>
            <p:nvPr/>
          </p:nvSpPr>
          <p:spPr bwMode="auto">
            <a:xfrm>
              <a:off x="1056" y="129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83" name="Oval 18"/>
            <p:cNvSpPr>
              <a:spLocks noChangeArrowheads="1"/>
            </p:cNvSpPr>
            <p:nvPr/>
          </p:nvSpPr>
          <p:spPr bwMode="auto">
            <a:xfrm>
              <a:off x="960" y="1008"/>
              <a:ext cx="960" cy="912"/>
            </a:xfrm>
            <a:prstGeom prst="ellipse">
              <a:avLst/>
            </a:prstGeom>
            <a:noFill/>
            <a:ln w="9525">
              <a:solidFill>
                <a:schemeClr val="tx1"/>
              </a:solidFill>
              <a:prstDash val="sysDot"/>
              <a:round/>
              <a:headEnd/>
              <a:tailEnd/>
            </a:ln>
          </p:spPr>
          <p:txBody>
            <a:bodyPr wrap="none" anchor="ctr"/>
            <a:lstStyle/>
            <a:p>
              <a:endParaRPr lang="en-US"/>
            </a:p>
          </p:txBody>
        </p:sp>
        <p:sp>
          <p:nvSpPr>
            <p:cNvPr id="1084" name="Oval 19"/>
            <p:cNvSpPr>
              <a:spLocks noChangeArrowheads="1"/>
            </p:cNvSpPr>
            <p:nvPr/>
          </p:nvSpPr>
          <p:spPr bwMode="auto">
            <a:xfrm>
              <a:off x="1200" y="163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85" name="Oval 20"/>
            <p:cNvSpPr>
              <a:spLocks noChangeArrowheads="1"/>
            </p:cNvSpPr>
            <p:nvPr/>
          </p:nvSpPr>
          <p:spPr bwMode="auto">
            <a:xfrm>
              <a:off x="1152" y="139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86" name="Line 21"/>
            <p:cNvSpPr>
              <a:spLocks noChangeShapeType="1"/>
            </p:cNvSpPr>
            <p:nvPr/>
          </p:nvSpPr>
          <p:spPr bwMode="auto">
            <a:xfrm>
              <a:off x="384" y="1152"/>
              <a:ext cx="384" cy="0"/>
            </a:xfrm>
            <a:prstGeom prst="line">
              <a:avLst/>
            </a:prstGeom>
            <a:noFill/>
            <a:ln w="9525">
              <a:solidFill>
                <a:schemeClr val="tx1"/>
              </a:solidFill>
              <a:round/>
              <a:headEnd/>
              <a:tailEnd/>
            </a:ln>
          </p:spPr>
          <p:txBody>
            <a:bodyPr wrap="none" anchor="ctr"/>
            <a:lstStyle/>
            <a:p>
              <a:endParaRPr lang="en-US"/>
            </a:p>
          </p:txBody>
        </p:sp>
        <p:sp>
          <p:nvSpPr>
            <p:cNvPr id="1087" name="Line 22"/>
            <p:cNvSpPr>
              <a:spLocks noChangeShapeType="1"/>
            </p:cNvSpPr>
            <p:nvPr/>
          </p:nvSpPr>
          <p:spPr bwMode="auto">
            <a:xfrm>
              <a:off x="384" y="1392"/>
              <a:ext cx="384" cy="0"/>
            </a:xfrm>
            <a:prstGeom prst="line">
              <a:avLst/>
            </a:prstGeom>
            <a:noFill/>
            <a:ln w="9525">
              <a:solidFill>
                <a:schemeClr val="tx1"/>
              </a:solidFill>
              <a:round/>
              <a:headEnd/>
              <a:tailEnd/>
            </a:ln>
          </p:spPr>
          <p:txBody>
            <a:bodyPr wrap="none" anchor="ctr"/>
            <a:lstStyle/>
            <a:p>
              <a:endParaRPr lang="en-US"/>
            </a:p>
          </p:txBody>
        </p:sp>
        <p:sp>
          <p:nvSpPr>
            <p:cNvPr id="1088" name="Line 23"/>
            <p:cNvSpPr>
              <a:spLocks noChangeShapeType="1"/>
            </p:cNvSpPr>
            <p:nvPr/>
          </p:nvSpPr>
          <p:spPr bwMode="auto">
            <a:xfrm>
              <a:off x="384" y="1632"/>
              <a:ext cx="384" cy="0"/>
            </a:xfrm>
            <a:prstGeom prst="line">
              <a:avLst/>
            </a:prstGeom>
            <a:noFill/>
            <a:ln w="9525">
              <a:solidFill>
                <a:schemeClr val="tx1"/>
              </a:solidFill>
              <a:round/>
              <a:headEnd/>
              <a:tailEnd/>
            </a:ln>
          </p:spPr>
          <p:txBody>
            <a:bodyPr wrap="none" anchor="ctr"/>
            <a:lstStyle/>
            <a:p>
              <a:endParaRPr lang="en-US"/>
            </a:p>
          </p:txBody>
        </p:sp>
        <p:sp>
          <p:nvSpPr>
            <p:cNvPr id="1089" name="Line 24"/>
            <p:cNvSpPr>
              <a:spLocks noChangeShapeType="1"/>
            </p:cNvSpPr>
            <p:nvPr/>
          </p:nvSpPr>
          <p:spPr bwMode="auto">
            <a:xfrm>
              <a:off x="384" y="1872"/>
              <a:ext cx="384" cy="0"/>
            </a:xfrm>
            <a:prstGeom prst="line">
              <a:avLst/>
            </a:prstGeom>
            <a:noFill/>
            <a:ln w="9525">
              <a:solidFill>
                <a:schemeClr val="tx1"/>
              </a:solidFill>
              <a:round/>
              <a:headEnd/>
              <a:tailEnd/>
            </a:ln>
          </p:spPr>
          <p:txBody>
            <a:bodyPr wrap="none" anchor="ctr"/>
            <a:lstStyle/>
            <a:p>
              <a:endParaRPr lang="en-US"/>
            </a:p>
          </p:txBody>
        </p:sp>
        <p:sp>
          <p:nvSpPr>
            <p:cNvPr id="1090" name="Line 25"/>
            <p:cNvSpPr>
              <a:spLocks noChangeShapeType="1"/>
            </p:cNvSpPr>
            <p:nvPr/>
          </p:nvSpPr>
          <p:spPr bwMode="auto">
            <a:xfrm>
              <a:off x="480" y="960"/>
              <a:ext cx="0" cy="192"/>
            </a:xfrm>
            <a:prstGeom prst="line">
              <a:avLst/>
            </a:prstGeom>
            <a:noFill/>
            <a:ln w="57150">
              <a:solidFill>
                <a:schemeClr val="tx1"/>
              </a:solidFill>
              <a:round/>
              <a:headEnd/>
              <a:tailEnd/>
            </a:ln>
          </p:spPr>
          <p:txBody>
            <a:bodyPr wrap="none" anchor="ctr"/>
            <a:lstStyle/>
            <a:p>
              <a:endParaRPr lang="en-US"/>
            </a:p>
          </p:txBody>
        </p:sp>
        <p:sp>
          <p:nvSpPr>
            <p:cNvPr id="1091" name="Line 26"/>
            <p:cNvSpPr>
              <a:spLocks noChangeShapeType="1"/>
            </p:cNvSpPr>
            <p:nvPr/>
          </p:nvSpPr>
          <p:spPr bwMode="auto">
            <a:xfrm>
              <a:off x="576" y="1200"/>
              <a:ext cx="0" cy="192"/>
            </a:xfrm>
            <a:prstGeom prst="line">
              <a:avLst/>
            </a:prstGeom>
            <a:noFill/>
            <a:ln w="57150">
              <a:solidFill>
                <a:schemeClr val="tx1"/>
              </a:solidFill>
              <a:round/>
              <a:headEnd/>
              <a:tailEnd/>
            </a:ln>
          </p:spPr>
          <p:txBody>
            <a:bodyPr wrap="none" anchor="ctr"/>
            <a:lstStyle/>
            <a:p>
              <a:endParaRPr lang="en-US"/>
            </a:p>
          </p:txBody>
        </p:sp>
        <p:sp>
          <p:nvSpPr>
            <p:cNvPr id="1092" name="Line 27"/>
            <p:cNvSpPr>
              <a:spLocks noChangeShapeType="1"/>
            </p:cNvSpPr>
            <p:nvPr/>
          </p:nvSpPr>
          <p:spPr bwMode="auto">
            <a:xfrm>
              <a:off x="432" y="1440"/>
              <a:ext cx="0" cy="192"/>
            </a:xfrm>
            <a:prstGeom prst="line">
              <a:avLst/>
            </a:prstGeom>
            <a:noFill/>
            <a:ln w="57150">
              <a:solidFill>
                <a:schemeClr val="tx1"/>
              </a:solidFill>
              <a:round/>
              <a:headEnd/>
              <a:tailEnd/>
            </a:ln>
          </p:spPr>
          <p:txBody>
            <a:bodyPr wrap="none" anchor="ctr"/>
            <a:lstStyle/>
            <a:p>
              <a:endParaRPr lang="en-US"/>
            </a:p>
          </p:txBody>
        </p:sp>
        <p:sp>
          <p:nvSpPr>
            <p:cNvPr id="1093" name="Line 28"/>
            <p:cNvSpPr>
              <a:spLocks noChangeShapeType="1"/>
            </p:cNvSpPr>
            <p:nvPr/>
          </p:nvSpPr>
          <p:spPr bwMode="auto">
            <a:xfrm>
              <a:off x="528" y="1440"/>
              <a:ext cx="0" cy="192"/>
            </a:xfrm>
            <a:prstGeom prst="line">
              <a:avLst/>
            </a:prstGeom>
            <a:noFill/>
            <a:ln w="57150">
              <a:solidFill>
                <a:schemeClr val="tx1"/>
              </a:solidFill>
              <a:round/>
              <a:headEnd/>
              <a:tailEnd/>
            </a:ln>
          </p:spPr>
          <p:txBody>
            <a:bodyPr wrap="none" anchor="ctr"/>
            <a:lstStyle/>
            <a:p>
              <a:endParaRPr lang="en-US"/>
            </a:p>
          </p:txBody>
        </p:sp>
        <p:sp>
          <p:nvSpPr>
            <p:cNvPr id="1094" name="Line 29"/>
            <p:cNvSpPr>
              <a:spLocks noChangeShapeType="1"/>
            </p:cNvSpPr>
            <p:nvPr/>
          </p:nvSpPr>
          <p:spPr bwMode="auto">
            <a:xfrm>
              <a:off x="672" y="1680"/>
              <a:ext cx="0" cy="192"/>
            </a:xfrm>
            <a:prstGeom prst="line">
              <a:avLst/>
            </a:prstGeom>
            <a:noFill/>
            <a:ln w="57150">
              <a:solidFill>
                <a:schemeClr val="tx1"/>
              </a:solidFill>
              <a:round/>
              <a:headEnd/>
              <a:tailEnd/>
            </a:ln>
          </p:spPr>
          <p:txBody>
            <a:bodyPr wrap="none" anchor="ctr"/>
            <a:lstStyle/>
            <a:p>
              <a:endParaRPr lang="en-US"/>
            </a:p>
          </p:txBody>
        </p:sp>
        <p:sp>
          <p:nvSpPr>
            <p:cNvPr id="1095" name="Line 30"/>
            <p:cNvSpPr>
              <a:spLocks noChangeShapeType="1"/>
            </p:cNvSpPr>
            <p:nvPr/>
          </p:nvSpPr>
          <p:spPr bwMode="auto">
            <a:xfrm>
              <a:off x="816" y="1056"/>
              <a:ext cx="288" cy="192"/>
            </a:xfrm>
            <a:prstGeom prst="line">
              <a:avLst/>
            </a:prstGeom>
            <a:noFill/>
            <a:ln w="9525">
              <a:solidFill>
                <a:schemeClr val="tx1"/>
              </a:solidFill>
              <a:round/>
              <a:headEnd/>
              <a:tailEnd type="triangle" w="med" len="med"/>
            </a:ln>
          </p:spPr>
          <p:txBody>
            <a:bodyPr wrap="none" anchor="ctr"/>
            <a:lstStyle/>
            <a:p>
              <a:endParaRPr lang="en-US"/>
            </a:p>
          </p:txBody>
        </p:sp>
        <p:sp>
          <p:nvSpPr>
            <p:cNvPr id="1096" name="Line 31"/>
            <p:cNvSpPr>
              <a:spLocks noChangeShapeType="1"/>
            </p:cNvSpPr>
            <p:nvPr/>
          </p:nvSpPr>
          <p:spPr bwMode="auto">
            <a:xfrm>
              <a:off x="768" y="1248"/>
              <a:ext cx="288" cy="192"/>
            </a:xfrm>
            <a:prstGeom prst="line">
              <a:avLst/>
            </a:prstGeom>
            <a:noFill/>
            <a:ln w="9525">
              <a:solidFill>
                <a:schemeClr val="tx1"/>
              </a:solidFill>
              <a:round/>
              <a:headEnd/>
              <a:tailEnd type="triangle" w="med" len="med"/>
            </a:ln>
          </p:spPr>
          <p:txBody>
            <a:bodyPr wrap="none" anchor="ctr"/>
            <a:lstStyle/>
            <a:p>
              <a:endParaRPr lang="en-US"/>
            </a:p>
          </p:txBody>
        </p:sp>
        <p:sp>
          <p:nvSpPr>
            <p:cNvPr id="1097" name="Line 32"/>
            <p:cNvSpPr>
              <a:spLocks noChangeShapeType="1"/>
            </p:cNvSpPr>
            <p:nvPr/>
          </p:nvSpPr>
          <p:spPr bwMode="auto">
            <a:xfrm>
              <a:off x="768" y="1488"/>
              <a:ext cx="288" cy="48"/>
            </a:xfrm>
            <a:prstGeom prst="line">
              <a:avLst/>
            </a:prstGeom>
            <a:noFill/>
            <a:ln w="9525">
              <a:solidFill>
                <a:schemeClr val="tx1"/>
              </a:solidFill>
              <a:round/>
              <a:headEnd/>
              <a:tailEnd type="triangle" w="med" len="med"/>
            </a:ln>
          </p:spPr>
          <p:txBody>
            <a:bodyPr wrap="none" anchor="ctr"/>
            <a:lstStyle/>
            <a:p>
              <a:endParaRPr lang="en-US"/>
            </a:p>
          </p:txBody>
        </p:sp>
        <p:sp>
          <p:nvSpPr>
            <p:cNvPr id="1098" name="Line 33"/>
            <p:cNvSpPr>
              <a:spLocks noChangeShapeType="1"/>
            </p:cNvSpPr>
            <p:nvPr/>
          </p:nvSpPr>
          <p:spPr bwMode="auto">
            <a:xfrm flipV="1">
              <a:off x="816" y="1632"/>
              <a:ext cx="240" cy="144"/>
            </a:xfrm>
            <a:prstGeom prst="line">
              <a:avLst/>
            </a:prstGeom>
            <a:noFill/>
            <a:ln w="9525">
              <a:solidFill>
                <a:schemeClr val="tx1"/>
              </a:solidFill>
              <a:round/>
              <a:headEnd/>
              <a:tailEnd type="triangle" w="med" len="med"/>
            </a:ln>
          </p:spPr>
          <p:txBody>
            <a:bodyPr wrap="none" anchor="ctr"/>
            <a:lstStyle/>
            <a:p>
              <a:endParaRPr lang="en-US"/>
            </a:p>
          </p:txBody>
        </p:sp>
        <p:sp>
          <p:nvSpPr>
            <p:cNvPr id="1099" name="Line 34"/>
            <p:cNvSpPr>
              <a:spLocks noChangeShapeType="1"/>
            </p:cNvSpPr>
            <p:nvPr/>
          </p:nvSpPr>
          <p:spPr bwMode="auto">
            <a:xfrm>
              <a:off x="1392" y="1536"/>
              <a:ext cx="48" cy="240"/>
            </a:xfrm>
            <a:prstGeom prst="line">
              <a:avLst/>
            </a:prstGeom>
            <a:noFill/>
            <a:ln w="9525">
              <a:solidFill>
                <a:srgbClr val="FF0000"/>
              </a:solidFill>
              <a:round/>
              <a:headEnd/>
              <a:tailEnd/>
            </a:ln>
          </p:spPr>
          <p:txBody>
            <a:bodyPr wrap="none" anchor="ctr"/>
            <a:lstStyle/>
            <a:p>
              <a:endParaRPr lang="en-US"/>
            </a:p>
          </p:txBody>
        </p:sp>
        <p:sp>
          <p:nvSpPr>
            <p:cNvPr id="1100" name="Line 35"/>
            <p:cNvSpPr>
              <a:spLocks noChangeShapeType="1"/>
            </p:cNvSpPr>
            <p:nvPr/>
          </p:nvSpPr>
          <p:spPr bwMode="auto">
            <a:xfrm>
              <a:off x="1536" y="1440"/>
              <a:ext cx="144" cy="144"/>
            </a:xfrm>
            <a:prstGeom prst="line">
              <a:avLst/>
            </a:prstGeom>
            <a:noFill/>
            <a:ln w="9525">
              <a:solidFill>
                <a:srgbClr val="FF0000"/>
              </a:solidFill>
              <a:round/>
              <a:headEnd/>
              <a:tailEnd/>
            </a:ln>
          </p:spPr>
          <p:txBody>
            <a:bodyPr wrap="none" anchor="ctr"/>
            <a:lstStyle/>
            <a:p>
              <a:endParaRPr lang="en-US"/>
            </a:p>
          </p:txBody>
        </p:sp>
        <p:sp>
          <p:nvSpPr>
            <p:cNvPr id="1101" name="Line 36"/>
            <p:cNvSpPr>
              <a:spLocks noChangeShapeType="1"/>
            </p:cNvSpPr>
            <p:nvPr/>
          </p:nvSpPr>
          <p:spPr bwMode="auto">
            <a:xfrm flipV="1">
              <a:off x="1248" y="1584"/>
              <a:ext cx="384" cy="96"/>
            </a:xfrm>
            <a:prstGeom prst="line">
              <a:avLst/>
            </a:prstGeom>
            <a:noFill/>
            <a:ln w="9525">
              <a:solidFill>
                <a:srgbClr val="FF0000"/>
              </a:solidFill>
              <a:round/>
              <a:headEnd/>
              <a:tailEnd/>
            </a:ln>
          </p:spPr>
          <p:txBody>
            <a:bodyPr wrap="none" anchor="ctr"/>
            <a:lstStyle/>
            <a:p>
              <a:endParaRPr lang="en-US"/>
            </a:p>
          </p:txBody>
        </p:sp>
        <p:sp>
          <p:nvSpPr>
            <p:cNvPr id="1102" name="Line 37"/>
            <p:cNvSpPr>
              <a:spLocks noChangeShapeType="1"/>
            </p:cNvSpPr>
            <p:nvPr/>
          </p:nvSpPr>
          <p:spPr bwMode="auto">
            <a:xfrm>
              <a:off x="1392" y="1536"/>
              <a:ext cx="192" cy="192"/>
            </a:xfrm>
            <a:prstGeom prst="line">
              <a:avLst/>
            </a:prstGeom>
            <a:noFill/>
            <a:ln w="9525">
              <a:solidFill>
                <a:srgbClr val="FF0000"/>
              </a:solidFill>
              <a:round/>
              <a:headEnd/>
              <a:tailEnd/>
            </a:ln>
          </p:spPr>
          <p:txBody>
            <a:bodyPr wrap="none" anchor="ctr"/>
            <a:lstStyle/>
            <a:p>
              <a:endParaRPr lang="en-US"/>
            </a:p>
          </p:txBody>
        </p:sp>
        <p:sp>
          <p:nvSpPr>
            <p:cNvPr id="1103" name="Line 38"/>
            <p:cNvSpPr>
              <a:spLocks noChangeShapeType="1"/>
            </p:cNvSpPr>
            <p:nvPr/>
          </p:nvSpPr>
          <p:spPr bwMode="auto">
            <a:xfrm>
              <a:off x="1200" y="1488"/>
              <a:ext cx="48" cy="144"/>
            </a:xfrm>
            <a:prstGeom prst="line">
              <a:avLst/>
            </a:prstGeom>
            <a:noFill/>
            <a:ln w="9525">
              <a:solidFill>
                <a:srgbClr val="FF0000"/>
              </a:solidFill>
              <a:round/>
              <a:headEnd/>
              <a:tailEnd/>
            </a:ln>
          </p:spPr>
          <p:txBody>
            <a:bodyPr wrap="none" anchor="ctr"/>
            <a:lstStyle/>
            <a:p>
              <a:endParaRPr lang="en-US"/>
            </a:p>
          </p:txBody>
        </p:sp>
        <p:sp>
          <p:nvSpPr>
            <p:cNvPr id="1104" name="Line 39"/>
            <p:cNvSpPr>
              <a:spLocks noChangeShapeType="1"/>
            </p:cNvSpPr>
            <p:nvPr/>
          </p:nvSpPr>
          <p:spPr bwMode="auto">
            <a:xfrm>
              <a:off x="1632" y="1392"/>
              <a:ext cx="48" cy="144"/>
            </a:xfrm>
            <a:prstGeom prst="line">
              <a:avLst/>
            </a:prstGeom>
            <a:noFill/>
            <a:ln w="9525">
              <a:solidFill>
                <a:srgbClr val="FF0000"/>
              </a:solidFill>
              <a:round/>
              <a:headEnd/>
              <a:tailEnd/>
            </a:ln>
          </p:spPr>
          <p:txBody>
            <a:bodyPr wrap="none" anchor="ctr"/>
            <a:lstStyle/>
            <a:p>
              <a:endParaRPr lang="en-US"/>
            </a:p>
          </p:txBody>
        </p:sp>
        <p:sp>
          <p:nvSpPr>
            <p:cNvPr id="1105" name="Line 40"/>
            <p:cNvSpPr>
              <a:spLocks noChangeShapeType="1"/>
            </p:cNvSpPr>
            <p:nvPr/>
          </p:nvSpPr>
          <p:spPr bwMode="auto">
            <a:xfrm>
              <a:off x="1488" y="1200"/>
              <a:ext cx="144" cy="144"/>
            </a:xfrm>
            <a:prstGeom prst="line">
              <a:avLst/>
            </a:prstGeom>
            <a:noFill/>
            <a:ln w="9525">
              <a:solidFill>
                <a:srgbClr val="FF0000"/>
              </a:solidFill>
              <a:round/>
              <a:headEnd/>
              <a:tailEnd/>
            </a:ln>
          </p:spPr>
          <p:txBody>
            <a:bodyPr wrap="none" anchor="ctr"/>
            <a:lstStyle/>
            <a:p>
              <a:endParaRPr lang="en-US"/>
            </a:p>
          </p:txBody>
        </p:sp>
        <p:sp>
          <p:nvSpPr>
            <p:cNvPr id="1106" name="Line 41"/>
            <p:cNvSpPr>
              <a:spLocks noChangeShapeType="1"/>
            </p:cNvSpPr>
            <p:nvPr/>
          </p:nvSpPr>
          <p:spPr bwMode="auto">
            <a:xfrm flipH="1">
              <a:off x="1248" y="1296"/>
              <a:ext cx="144" cy="144"/>
            </a:xfrm>
            <a:prstGeom prst="line">
              <a:avLst/>
            </a:prstGeom>
            <a:noFill/>
            <a:ln w="9525">
              <a:solidFill>
                <a:srgbClr val="FF0000"/>
              </a:solidFill>
              <a:round/>
              <a:headEnd/>
              <a:tailEnd/>
            </a:ln>
          </p:spPr>
          <p:txBody>
            <a:bodyPr wrap="none" anchor="ctr"/>
            <a:lstStyle/>
            <a:p>
              <a:endParaRPr lang="en-US"/>
            </a:p>
          </p:txBody>
        </p:sp>
        <p:sp>
          <p:nvSpPr>
            <p:cNvPr id="1107" name="Line 42"/>
            <p:cNvSpPr>
              <a:spLocks noChangeShapeType="1"/>
            </p:cNvSpPr>
            <p:nvPr/>
          </p:nvSpPr>
          <p:spPr bwMode="auto">
            <a:xfrm flipH="1">
              <a:off x="1104" y="1200"/>
              <a:ext cx="144" cy="144"/>
            </a:xfrm>
            <a:prstGeom prst="line">
              <a:avLst/>
            </a:prstGeom>
            <a:noFill/>
            <a:ln w="9525">
              <a:solidFill>
                <a:srgbClr val="FF0000"/>
              </a:solidFill>
              <a:round/>
              <a:headEnd/>
              <a:tailEnd/>
            </a:ln>
          </p:spPr>
          <p:txBody>
            <a:bodyPr wrap="none" anchor="ctr"/>
            <a:lstStyle/>
            <a:p>
              <a:endParaRPr lang="en-US"/>
            </a:p>
          </p:txBody>
        </p:sp>
        <p:sp>
          <p:nvSpPr>
            <p:cNvPr id="1108" name="Line 43"/>
            <p:cNvSpPr>
              <a:spLocks noChangeShapeType="1"/>
            </p:cNvSpPr>
            <p:nvPr/>
          </p:nvSpPr>
          <p:spPr bwMode="auto">
            <a:xfrm>
              <a:off x="1104" y="1392"/>
              <a:ext cx="48" cy="192"/>
            </a:xfrm>
            <a:prstGeom prst="line">
              <a:avLst/>
            </a:prstGeom>
            <a:noFill/>
            <a:ln w="9525">
              <a:solidFill>
                <a:srgbClr val="FF0000"/>
              </a:solidFill>
              <a:round/>
              <a:headEnd/>
              <a:tailEnd/>
            </a:ln>
          </p:spPr>
          <p:txBody>
            <a:bodyPr wrap="none" anchor="ctr"/>
            <a:lstStyle/>
            <a:p>
              <a:endParaRPr lang="en-US"/>
            </a:p>
          </p:txBody>
        </p:sp>
        <p:sp>
          <p:nvSpPr>
            <p:cNvPr id="1109" name="Line 44"/>
            <p:cNvSpPr>
              <a:spLocks noChangeShapeType="1"/>
            </p:cNvSpPr>
            <p:nvPr/>
          </p:nvSpPr>
          <p:spPr bwMode="auto">
            <a:xfrm flipV="1">
              <a:off x="1248" y="1392"/>
              <a:ext cx="192" cy="48"/>
            </a:xfrm>
            <a:prstGeom prst="line">
              <a:avLst/>
            </a:prstGeom>
            <a:noFill/>
            <a:ln w="9525">
              <a:solidFill>
                <a:srgbClr val="FF0000"/>
              </a:solidFill>
              <a:round/>
              <a:headEnd/>
              <a:tailEnd/>
            </a:ln>
          </p:spPr>
          <p:txBody>
            <a:bodyPr wrap="none" anchor="ctr"/>
            <a:lstStyle/>
            <a:p>
              <a:endParaRPr lang="en-US"/>
            </a:p>
          </p:txBody>
        </p:sp>
        <p:sp>
          <p:nvSpPr>
            <p:cNvPr id="1110" name="Line 45"/>
            <p:cNvSpPr>
              <a:spLocks noChangeShapeType="1"/>
            </p:cNvSpPr>
            <p:nvPr/>
          </p:nvSpPr>
          <p:spPr bwMode="auto">
            <a:xfrm flipH="1">
              <a:off x="1440" y="1440"/>
              <a:ext cx="336" cy="48"/>
            </a:xfrm>
            <a:prstGeom prst="line">
              <a:avLst/>
            </a:prstGeom>
            <a:noFill/>
            <a:ln w="9525">
              <a:solidFill>
                <a:srgbClr val="FF0000"/>
              </a:solidFill>
              <a:round/>
              <a:headEnd/>
              <a:tailEnd/>
            </a:ln>
          </p:spPr>
          <p:txBody>
            <a:bodyPr wrap="none" anchor="ctr"/>
            <a:lstStyle/>
            <a:p>
              <a:endParaRPr lang="en-US"/>
            </a:p>
          </p:txBody>
        </p:sp>
        <p:sp>
          <p:nvSpPr>
            <p:cNvPr id="1111" name="Line 46"/>
            <p:cNvSpPr>
              <a:spLocks noChangeShapeType="1"/>
            </p:cNvSpPr>
            <p:nvPr/>
          </p:nvSpPr>
          <p:spPr bwMode="auto">
            <a:xfrm>
              <a:off x="1248" y="1680"/>
              <a:ext cx="192" cy="96"/>
            </a:xfrm>
            <a:prstGeom prst="line">
              <a:avLst/>
            </a:prstGeom>
            <a:noFill/>
            <a:ln w="9525">
              <a:solidFill>
                <a:srgbClr val="FF0000"/>
              </a:solidFill>
              <a:round/>
              <a:headEnd/>
              <a:tailEnd/>
            </a:ln>
          </p:spPr>
          <p:txBody>
            <a:bodyPr wrap="none" anchor="ctr"/>
            <a:lstStyle/>
            <a:p>
              <a:endParaRPr lang="en-US"/>
            </a:p>
          </p:txBody>
        </p:sp>
        <p:sp>
          <p:nvSpPr>
            <p:cNvPr id="1112" name="Line 47"/>
            <p:cNvSpPr>
              <a:spLocks noChangeShapeType="1"/>
            </p:cNvSpPr>
            <p:nvPr/>
          </p:nvSpPr>
          <p:spPr bwMode="auto">
            <a:xfrm>
              <a:off x="1296" y="1200"/>
              <a:ext cx="96" cy="48"/>
            </a:xfrm>
            <a:prstGeom prst="line">
              <a:avLst/>
            </a:prstGeom>
            <a:noFill/>
            <a:ln w="9525">
              <a:solidFill>
                <a:srgbClr val="FF0000"/>
              </a:solidFill>
              <a:round/>
              <a:headEnd/>
              <a:tailEnd/>
            </a:ln>
          </p:spPr>
          <p:txBody>
            <a:bodyPr wrap="none" anchor="ctr"/>
            <a:lstStyle/>
            <a:p>
              <a:endParaRPr lang="en-US"/>
            </a:p>
          </p:txBody>
        </p:sp>
        <p:sp>
          <p:nvSpPr>
            <p:cNvPr id="1113" name="Line 48"/>
            <p:cNvSpPr>
              <a:spLocks noChangeShapeType="1"/>
            </p:cNvSpPr>
            <p:nvPr/>
          </p:nvSpPr>
          <p:spPr bwMode="auto">
            <a:xfrm>
              <a:off x="1104" y="1344"/>
              <a:ext cx="336" cy="48"/>
            </a:xfrm>
            <a:prstGeom prst="line">
              <a:avLst/>
            </a:prstGeom>
            <a:noFill/>
            <a:ln w="9525">
              <a:solidFill>
                <a:srgbClr val="FF0000"/>
              </a:solidFill>
              <a:round/>
              <a:headEnd/>
              <a:tailEnd/>
            </a:ln>
          </p:spPr>
          <p:txBody>
            <a:bodyPr wrap="none" anchor="ctr"/>
            <a:lstStyle/>
            <a:p>
              <a:endParaRPr lang="en-US"/>
            </a:p>
          </p:txBody>
        </p:sp>
        <p:sp>
          <p:nvSpPr>
            <p:cNvPr id="1114" name="Line 49"/>
            <p:cNvSpPr>
              <a:spLocks noChangeShapeType="1"/>
            </p:cNvSpPr>
            <p:nvPr/>
          </p:nvSpPr>
          <p:spPr bwMode="auto">
            <a:xfrm flipV="1">
              <a:off x="1248" y="1488"/>
              <a:ext cx="144" cy="192"/>
            </a:xfrm>
            <a:prstGeom prst="line">
              <a:avLst/>
            </a:prstGeom>
            <a:noFill/>
            <a:ln w="9525">
              <a:solidFill>
                <a:srgbClr val="FF0000"/>
              </a:solidFill>
              <a:round/>
              <a:headEnd/>
              <a:tailEnd/>
            </a:ln>
          </p:spPr>
          <p:txBody>
            <a:bodyPr wrap="none" anchor="ctr"/>
            <a:lstStyle/>
            <a:p>
              <a:endParaRPr lang="en-US"/>
            </a:p>
          </p:txBody>
        </p:sp>
        <p:sp>
          <p:nvSpPr>
            <p:cNvPr id="1115" name="Line 50"/>
            <p:cNvSpPr>
              <a:spLocks noChangeShapeType="1"/>
            </p:cNvSpPr>
            <p:nvPr/>
          </p:nvSpPr>
          <p:spPr bwMode="auto">
            <a:xfrm flipV="1">
              <a:off x="1152" y="1488"/>
              <a:ext cx="240" cy="96"/>
            </a:xfrm>
            <a:prstGeom prst="line">
              <a:avLst/>
            </a:prstGeom>
            <a:noFill/>
            <a:ln w="9525">
              <a:solidFill>
                <a:srgbClr val="FF0000"/>
              </a:solidFill>
              <a:round/>
              <a:headEnd/>
              <a:tailEnd/>
            </a:ln>
          </p:spPr>
          <p:txBody>
            <a:bodyPr wrap="none" anchor="ctr"/>
            <a:lstStyle/>
            <a:p>
              <a:endParaRPr lang="en-US"/>
            </a:p>
          </p:txBody>
        </p:sp>
        <p:sp>
          <p:nvSpPr>
            <p:cNvPr id="1116" name="Line 51"/>
            <p:cNvSpPr>
              <a:spLocks noChangeShapeType="1"/>
            </p:cNvSpPr>
            <p:nvPr/>
          </p:nvSpPr>
          <p:spPr bwMode="auto">
            <a:xfrm flipH="1">
              <a:off x="1680" y="1440"/>
              <a:ext cx="96" cy="144"/>
            </a:xfrm>
            <a:prstGeom prst="line">
              <a:avLst/>
            </a:prstGeom>
            <a:noFill/>
            <a:ln w="9525">
              <a:solidFill>
                <a:srgbClr val="FF0000"/>
              </a:solidFill>
              <a:round/>
              <a:headEnd/>
              <a:tailEnd/>
            </a:ln>
          </p:spPr>
          <p:txBody>
            <a:bodyPr wrap="none" anchor="ctr"/>
            <a:lstStyle/>
            <a:p>
              <a:endParaRPr lang="en-US"/>
            </a:p>
          </p:txBody>
        </p:sp>
        <p:sp>
          <p:nvSpPr>
            <p:cNvPr id="1117" name="Line 52"/>
            <p:cNvSpPr>
              <a:spLocks noChangeShapeType="1"/>
            </p:cNvSpPr>
            <p:nvPr/>
          </p:nvSpPr>
          <p:spPr bwMode="auto">
            <a:xfrm>
              <a:off x="1392" y="1488"/>
              <a:ext cx="336" cy="96"/>
            </a:xfrm>
            <a:prstGeom prst="line">
              <a:avLst/>
            </a:prstGeom>
            <a:noFill/>
            <a:ln w="9525">
              <a:solidFill>
                <a:srgbClr val="FF0000"/>
              </a:solidFill>
              <a:round/>
              <a:headEnd/>
              <a:tailEnd/>
            </a:ln>
          </p:spPr>
          <p:txBody>
            <a:bodyPr wrap="none" anchor="ctr"/>
            <a:lstStyle/>
            <a:p>
              <a:endParaRPr lang="en-US"/>
            </a:p>
          </p:txBody>
        </p:sp>
      </p:grpSp>
      <p:pic>
        <p:nvPicPr>
          <p:cNvPr id="1032" name="Picture 53" descr="spike_brunel_rot"/>
          <p:cNvPicPr>
            <a:picLocks noChangeAspect="1" noChangeArrowheads="1"/>
          </p:cNvPicPr>
          <p:nvPr/>
        </p:nvPicPr>
        <p:blipFill>
          <a:blip r:embed="rId3"/>
          <a:srcRect/>
          <a:stretch>
            <a:fillRect/>
          </a:stretch>
        </p:blipFill>
        <p:spPr bwMode="auto">
          <a:xfrm>
            <a:off x="9903420" y="551355"/>
            <a:ext cx="11163856" cy="6469981"/>
          </a:xfrm>
          <a:prstGeom prst="rect">
            <a:avLst/>
          </a:prstGeom>
          <a:noFill/>
          <a:ln w="9525">
            <a:noFill/>
            <a:miter lim="800000"/>
            <a:headEnd/>
            <a:tailEnd/>
          </a:ln>
        </p:spPr>
      </p:pic>
      <p:sp>
        <p:nvSpPr>
          <p:cNvPr id="1033" name="Text Box 54"/>
          <p:cNvSpPr txBox="1">
            <a:spLocks noChangeArrowheads="1"/>
          </p:cNvSpPr>
          <p:nvPr/>
        </p:nvSpPr>
        <p:spPr bwMode="auto">
          <a:xfrm>
            <a:off x="683801" y="-53216"/>
            <a:ext cx="21215804" cy="1241234"/>
          </a:xfrm>
          <a:prstGeom prst="rect">
            <a:avLst/>
          </a:prstGeom>
          <a:noFill/>
          <a:ln w="9525">
            <a:noFill/>
            <a:miter lim="800000"/>
            <a:headEnd/>
            <a:tailEnd/>
          </a:ln>
        </p:spPr>
        <p:txBody>
          <a:bodyPr wrap="none" lIns="192911" tIns="96455" rIns="192911" bIns="96455">
            <a:spAutoFit/>
          </a:bodyPr>
          <a:lstStyle/>
          <a:p>
            <a:r>
              <a:rPr lang="en-US" sz="6800" b="1" dirty="0" smtClean="0">
                <a:solidFill>
                  <a:srgbClr val="FF0000"/>
                </a:solidFill>
              </a:rPr>
              <a:t>10.2 Random </a:t>
            </a:r>
            <a:r>
              <a:rPr lang="en-US" sz="6800" b="1" dirty="0">
                <a:solidFill>
                  <a:srgbClr val="FF0000"/>
                </a:solidFill>
              </a:rPr>
              <a:t>firing  in a population of </a:t>
            </a:r>
            <a:r>
              <a:rPr lang="en-US" sz="6800" b="1" dirty="0" smtClean="0">
                <a:solidFill>
                  <a:srgbClr val="FF0000"/>
                </a:solidFill>
              </a:rPr>
              <a:t>LIF neurons</a:t>
            </a:r>
            <a:endParaRPr lang="en-US" sz="4200" dirty="0">
              <a:solidFill>
                <a:srgbClr val="FF0000"/>
              </a:solidFill>
            </a:endParaRPr>
          </a:p>
        </p:txBody>
      </p:sp>
      <p:pic>
        <p:nvPicPr>
          <p:cNvPr id="1034" name="Picture 55" descr="3spikes_rot2"/>
          <p:cNvPicPr>
            <a:picLocks noChangeAspect="1" noChangeArrowheads="1"/>
          </p:cNvPicPr>
          <p:nvPr/>
        </p:nvPicPr>
        <p:blipFill>
          <a:blip r:embed="rId4"/>
          <a:srcRect/>
          <a:stretch>
            <a:fillRect/>
          </a:stretch>
        </p:blipFill>
        <p:spPr bwMode="auto">
          <a:xfrm>
            <a:off x="9993452" y="6076157"/>
            <a:ext cx="11073825" cy="6419347"/>
          </a:xfrm>
          <a:prstGeom prst="rect">
            <a:avLst/>
          </a:prstGeom>
          <a:noFill/>
          <a:ln w="9525">
            <a:noFill/>
            <a:miter lim="800000"/>
            <a:headEnd/>
            <a:tailEnd/>
          </a:ln>
        </p:spPr>
      </p:pic>
      <p:sp>
        <p:nvSpPr>
          <p:cNvPr id="1035" name="Text Box 56"/>
          <p:cNvSpPr txBox="1">
            <a:spLocks noChangeArrowheads="1"/>
          </p:cNvSpPr>
          <p:nvPr/>
        </p:nvSpPr>
        <p:spPr bwMode="auto">
          <a:xfrm>
            <a:off x="14044851" y="6076156"/>
            <a:ext cx="1115751" cy="718014"/>
          </a:xfrm>
          <a:prstGeom prst="rect">
            <a:avLst/>
          </a:prstGeom>
          <a:noFill/>
          <a:ln w="9525">
            <a:noFill/>
            <a:miter lim="800000"/>
            <a:headEnd/>
            <a:tailEnd/>
          </a:ln>
        </p:spPr>
        <p:txBody>
          <a:bodyPr wrap="none" lIns="192911" tIns="96455" rIns="192911" bIns="96455">
            <a:spAutoFit/>
          </a:bodyPr>
          <a:lstStyle/>
          <a:p>
            <a:r>
              <a:rPr lang="en-US" sz="3400" dirty="0"/>
              <a:t>100</a:t>
            </a:r>
            <a:endParaRPr lang="en-US" sz="5100" dirty="0"/>
          </a:p>
        </p:txBody>
      </p:sp>
      <p:sp>
        <p:nvSpPr>
          <p:cNvPr id="1036" name="Text Box 57"/>
          <p:cNvSpPr txBox="1">
            <a:spLocks noChangeArrowheads="1"/>
          </p:cNvSpPr>
          <p:nvPr/>
        </p:nvSpPr>
        <p:spPr bwMode="auto">
          <a:xfrm>
            <a:off x="19191629" y="6019896"/>
            <a:ext cx="1115751" cy="718014"/>
          </a:xfrm>
          <a:prstGeom prst="rect">
            <a:avLst/>
          </a:prstGeom>
          <a:noFill/>
          <a:ln w="9525">
            <a:noFill/>
            <a:miter lim="800000"/>
            <a:headEnd/>
            <a:tailEnd/>
          </a:ln>
        </p:spPr>
        <p:txBody>
          <a:bodyPr wrap="none" lIns="192911" tIns="96455" rIns="192911" bIns="96455">
            <a:spAutoFit/>
          </a:bodyPr>
          <a:lstStyle/>
          <a:p>
            <a:r>
              <a:rPr lang="en-US" sz="3400" dirty="0"/>
              <a:t>200</a:t>
            </a:r>
            <a:endParaRPr lang="en-US" sz="5100" dirty="0"/>
          </a:p>
        </p:txBody>
      </p:sp>
      <p:sp>
        <p:nvSpPr>
          <p:cNvPr id="1037" name="Text Box 58"/>
          <p:cNvSpPr txBox="1">
            <a:spLocks noChangeArrowheads="1"/>
          </p:cNvSpPr>
          <p:nvPr/>
        </p:nvSpPr>
        <p:spPr bwMode="auto">
          <a:xfrm>
            <a:off x="15447835" y="6008645"/>
            <a:ext cx="2362887" cy="779569"/>
          </a:xfrm>
          <a:prstGeom prst="rect">
            <a:avLst/>
          </a:prstGeom>
          <a:noFill/>
          <a:ln w="9525">
            <a:noFill/>
            <a:miter lim="800000"/>
            <a:headEnd/>
            <a:tailEnd/>
          </a:ln>
        </p:spPr>
        <p:txBody>
          <a:bodyPr wrap="none" lIns="192911" tIns="96455" rIns="192911" bIns="96455">
            <a:spAutoFit/>
          </a:bodyPr>
          <a:lstStyle/>
          <a:p>
            <a:r>
              <a:rPr lang="en-US" sz="3800" dirty="0"/>
              <a:t>time [ms]</a:t>
            </a:r>
          </a:p>
        </p:txBody>
      </p:sp>
      <p:sp>
        <p:nvSpPr>
          <p:cNvPr id="1039" name="Text Box 60"/>
          <p:cNvSpPr txBox="1">
            <a:spLocks noChangeArrowheads="1"/>
          </p:cNvSpPr>
          <p:nvPr/>
        </p:nvSpPr>
        <p:spPr bwMode="auto">
          <a:xfrm>
            <a:off x="11523980" y="6076156"/>
            <a:ext cx="873697" cy="718014"/>
          </a:xfrm>
          <a:prstGeom prst="rect">
            <a:avLst/>
          </a:prstGeom>
          <a:noFill/>
          <a:ln w="9525">
            <a:noFill/>
            <a:miter lim="800000"/>
            <a:headEnd/>
            <a:tailEnd/>
          </a:ln>
        </p:spPr>
        <p:txBody>
          <a:bodyPr wrap="none" lIns="192911" tIns="96455" rIns="192911" bIns="96455">
            <a:spAutoFit/>
          </a:bodyPr>
          <a:lstStyle/>
          <a:p>
            <a:r>
              <a:rPr lang="en-US" sz="3400" dirty="0"/>
              <a:t>50</a:t>
            </a:r>
            <a:endParaRPr lang="en-US" sz="5100" dirty="0"/>
          </a:p>
        </p:txBody>
      </p:sp>
      <p:sp>
        <p:nvSpPr>
          <p:cNvPr id="1044" name="Rectangle 65"/>
          <p:cNvSpPr>
            <a:spLocks noChangeArrowheads="1"/>
          </p:cNvSpPr>
          <p:nvPr/>
        </p:nvSpPr>
        <p:spPr bwMode="auto">
          <a:xfrm>
            <a:off x="9723358" y="1350257"/>
            <a:ext cx="1440498" cy="4860925"/>
          </a:xfrm>
          <a:prstGeom prst="rect">
            <a:avLst/>
          </a:prstGeom>
          <a:solidFill>
            <a:schemeClr val="bg1"/>
          </a:solidFill>
          <a:ln w="9525">
            <a:noFill/>
            <a:miter lim="800000"/>
            <a:headEnd/>
            <a:tailEnd/>
          </a:ln>
        </p:spPr>
        <p:txBody>
          <a:bodyPr wrap="none" lIns="192911" tIns="96455" rIns="192911" bIns="96455" anchor="ctr"/>
          <a:lstStyle/>
          <a:p>
            <a:endParaRPr lang="en-US"/>
          </a:p>
        </p:txBody>
      </p:sp>
      <p:sp>
        <p:nvSpPr>
          <p:cNvPr id="1045" name="Text Box 66"/>
          <p:cNvSpPr txBox="1">
            <a:spLocks noChangeArrowheads="1"/>
          </p:cNvSpPr>
          <p:nvPr/>
        </p:nvSpPr>
        <p:spPr bwMode="auto">
          <a:xfrm>
            <a:off x="9903421" y="1969125"/>
            <a:ext cx="873697" cy="718014"/>
          </a:xfrm>
          <a:prstGeom prst="rect">
            <a:avLst/>
          </a:prstGeom>
          <a:noFill/>
          <a:ln w="9525">
            <a:noFill/>
            <a:miter lim="800000"/>
            <a:headEnd/>
            <a:tailEnd/>
          </a:ln>
        </p:spPr>
        <p:txBody>
          <a:bodyPr wrap="none" lIns="192911" tIns="96455" rIns="192911" bIns="96455">
            <a:spAutoFit/>
          </a:bodyPr>
          <a:lstStyle/>
          <a:p>
            <a:r>
              <a:rPr lang="en-US" sz="3400" dirty="0"/>
              <a:t>10</a:t>
            </a:r>
            <a:endParaRPr lang="en-US" sz="5100" dirty="0"/>
          </a:p>
        </p:txBody>
      </p:sp>
      <p:sp>
        <p:nvSpPr>
          <p:cNvPr id="1046" name="Text Box 67"/>
          <p:cNvSpPr txBox="1">
            <a:spLocks noChangeArrowheads="1"/>
          </p:cNvSpPr>
          <p:nvPr/>
        </p:nvSpPr>
        <p:spPr bwMode="auto">
          <a:xfrm>
            <a:off x="9363234" y="1350258"/>
            <a:ext cx="1688407" cy="779569"/>
          </a:xfrm>
          <a:prstGeom prst="rect">
            <a:avLst/>
          </a:prstGeom>
          <a:noFill/>
          <a:ln w="9525">
            <a:noFill/>
            <a:miter lim="800000"/>
            <a:headEnd/>
            <a:tailEnd/>
          </a:ln>
        </p:spPr>
        <p:txBody>
          <a:bodyPr wrap="none" lIns="192911" tIns="96455" rIns="192911" bIns="96455">
            <a:spAutoFit/>
          </a:bodyPr>
          <a:lstStyle/>
          <a:p>
            <a:r>
              <a:rPr lang="en-US" sz="3800" dirty="0"/>
              <a:t>A [Hz]</a:t>
            </a:r>
          </a:p>
        </p:txBody>
      </p:sp>
      <p:sp>
        <p:nvSpPr>
          <p:cNvPr id="1047" name="Text Box 68"/>
          <p:cNvSpPr txBox="1">
            <a:spLocks noChangeArrowheads="1"/>
          </p:cNvSpPr>
          <p:nvPr/>
        </p:nvSpPr>
        <p:spPr bwMode="auto">
          <a:xfrm rot="-5400000">
            <a:off x="8323042" y="4116864"/>
            <a:ext cx="2755622" cy="841125"/>
          </a:xfrm>
          <a:prstGeom prst="rect">
            <a:avLst/>
          </a:prstGeom>
          <a:noFill/>
          <a:ln w="9525">
            <a:noFill/>
            <a:miter lim="800000"/>
            <a:headEnd/>
            <a:tailEnd/>
          </a:ln>
        </p:spPr>
        <p:txBody>
          <a:bodyPr wrap="none" lIns="192911" tIns="96455" rIns="192911" bIns="96455">
            <a:spAutoFit/>
          </a:bodyPr>
          <a:lstStyle/>
          <a:p>
            <a:r>
              <a:rPr lang="en-US" sz="4200" dirty="0"/>
              <a:t>Neuron # </a:t>
            </a:r>
            <a:endParaRPr lang="en-US" sz="5100" dirty="0"/>
          </a:p>
        </p:txBody>
      </p:sp>
      <p:sp>
        <p:nvSpPr>
          <p:cNvPr id="1048" name="Text Box 69"/>
          <p:cNvSpPr txBox="1">
            <a:spLocks noChangeArrowheads="1"/>
          </p:cNvSpPr>
          <p:nvPr/>
        </p:nvSpPr>
        <p:spPr bwMode="auto">
          <a:xfrm>
            <a:off x="9543296" y="5806105"/>
            <a:ext cx="1599858" cy="718014"/>
          </a:xfrm>
          <a:prstGeom prst="rect">
            <a:avLst/>
          </a:prstGeom>
          <a:noFill/>
          <a:ln w="9525">
            <a:noFill/>
            <a:miter lim="800000"/>
            <a:headEnd/>
            <a:tailEnd/>
          </a:ln>
        </p:spPr>
        <p:txBody>
          <a:bodyPr wrap="none" lIns="192911" tIns="96455" rIns="192911" bIns="96455">
            <a:spAutoFit/>
          </a:bodyPr>
          <a:lstStyle/>
          <a:p>
            <a:r>
              <a:rPr lang="en-US" sz="3400" dirty="0"/>
              <a:t>32340</a:t>
            </a:r>
            <a:endParaRPr lang="en-US" sz="5100" dirty="0"/>
          </a:p>
        </p:txBody>
      </p:sp>
      <p:sp>
        <p:nvSpPr>
          <p:cNvPr id="1049" name="Text Box 70"/>
          <p:cNvSpPr txBox="1">
            <a:spLocks noChangeArrowheads="1"/>
          </p:cNvSpPr>
          <p:nvPr/>
        </p:nvSpPr>
        <p:spPr bwMode="auto">
          <a:xfrm>
            <a:off x="9543296" y="2430462"/>
            <a:ext cx="1599858" cy="718014"/>
          </a:xfrm>
          <a:prstGeom prst="rect">
            <a:avLst/>
          </a:prstGeom>
          <a:noFill/>
          <a:ln w="9525">
            <a:noFill/>
            <a:miter lim="800000"/>
            <a:headEnd/>
            <a:tailEnd/>
          </a:ln>
        </p:spPr>
        <p:txBody>
          <a:bodyPr wrap="none" lIns="192911" tIns="96455" rIns="192911" bIns="96455">
            <a:spAutoFit/>
          </a:bodyPr>
          <a:lstStyle/>
          <a:p>
            <a:r>
              <a:rPr lang="en-US" sz="3400" dirty="0"/>
              <a:t>32440</a:t>
            </a:r>
            <a:endParaRPr lang="en-US" sz="5100" dirty="0"/>
          </a:p>
        </p:txBody>
      </p:sp>
      <p:grpSp>
        <p:nvGrpSpPr>
          <p:cNvPr id="3" name="Group 76"/>
          <p:cNvGrpSpPr>
            <a:grpSpLocks/>
          </p:cNvGrpSpPr>
          <p:nvPr/>
        </p:nvGrpSpPr>
        <p:grpSpPr bwMode="auto">
          <a:xfrm>
            <a:off x="12964478" y="2295437"/>
            <a:ext cx="180062" cy="3780720"/>
            <a:chOff x="3408" y="816"/>
            <a:chExt cx="48" cy="1344"/>
          </a:xfrm>
        </p:grpSpPr>
        <p:sp>
          <p:nvSpPr>
            <p:cNvPr id="1068" name="Line 77"/>
            <p:cNvSpPr>
              <a:spLocks noChangeShapeType="1"/>
            </p:cNvSpPr>
            <p:nvPr/>
          </p:nvSpPr>
          <p:spPr bwMode="auto">
            <a:xfrm>
              <a:off x="3408" y="816"/>
              <a:ext cx="0" cy="1344"/>
            </a:xfrm>
            <a:prstGeom prst="line">
              <a:avLst/>
            </a:prstGeom>
            <a:noFill/>
            <a:ln w="9525">
              <a:solidFill>
                <a:srgbClr val="FF0000"/>
              </a:solidFill>
              <a:prstDash val="dash"/>
              <a:round/>
              <a:headEnd/>
              <a:tailEnd/>
            </a:ln>
          </p:spPr>
          <p:txBody>
            <a:bodyPr wrap="none" anchor="ctr"/>
            <a:lstStyle/>
            <a:p>
              <a:endParaRPr lang="en-US"/>
            </a:p>
          </p:txBody>
        </p:sp>
        <p:sp>
          <p:nvSpPr>
            <p:cNvPr id="1069" name="Line 78"/>
            <p:cNvSpPr>
              <a:spLocks noChangeShapeType="1"/>
            </p:cNvSpPr>
            <p:nvPr/>
          </p:nvSpPr>
          <p:spPr bwMode="auto">
            <a:xfrm>
              <a:off x="3456" y="816"/>
              <a:ext cx="0" cy="1344"/>
            </a:xfrm>
            <a:prstGeom prst="line">
              <a:avLst/>
            </a:prstGeom>
            <a:noFill/>
            <a:ln w="9525">
              <a:solidFill>
                <a:srgbClr val="FF0000"/>
              </a:solidFill>
              <a:prstDash val="dash"/>
              <a:round/>
              <a:headEnd/>
              <a:tailEnd/>
            </a:ln>
          </p:spPr>
          <p:txBody>
            <a:bodyPr wrap="none" anchor="ctr"/>
            <a:lstStyle/>
            <a:p>
              <a:endParaRPr lang="en-US"/>
            </a:p>
          </p:txBody>
        </p:sp>
      </p:grpSp>
      <p:sp>
        <p:nvSpPr>
          <p:cNvPr id="246863" name="Line 79"/>
          <p:cNvSpPr>
            <a:spLocks noChangeShapeType="1"/>
          </p:cNvSpPr>
          <p:nvPr/>
        </p:nvSpPr>
        <p:spPr bwMode="auto">
          <a:xfrm flipV="1">
            <a:off x="14657227" y="2700514"/>
            <a:ext cx="0" cy="1080206"/>
          </a:xfrm>
          <a:prstGeom prst="line">
            <a:avLst/>
          </a:prstGeom>
          <a:noFill/>
          <a:ln w="57150">
            <a:solidFill>
              <a:srgbClr val="FF0000"/>
            </a:solidFill>
            <a:round/>
            <a:headEnd/>
            <a:tailEnd type="triangle" w="med" len="med"/>
          </a:ln>
        </p:spPr>
        <p:txBody>
          <a:bodyPr wrap="none" lIns="192911" tIns="96455" rIns="192911" bIns="96455" anchor="ctr"/>
          <a:lstStyle/>
          <a:p>
            <a:endParaRPr lang="en-US"/>
          </a:p>
        </p:txBody>
      </p:sp>
      <p:grpSp>
        <p:nvGrpSpPr>
          <p:cNvPr id="4" name="Group 80"/>
          <p:cNvGrpSpPr>
            <a:grpSpLocks/>
          </p:cNvGrpSpPr>
          <p:nvPr/>
        </p:nvGrpSpPr>
        <p:grpSpPr bwMode="auto">
          <a:xfrm>
            <a:off x="286927" y="5401027"/>
            <a:ext cx="4929202" cy="1662503"/>
            <a:chOff x="38" y="2160"/>
            <a:chExt cx="1314" cy="591"/>
          </a:xfrm>
        </p:grpSpPr>
        <p:sp>
          <p:nvSpPr>
            <p:cNvPr id="1065" name="Text Box 81"/>
            <p:cNvSpPr txBox="1">
              <a:spLocks noChangeArrowheads="1"/>
            </p:cNvSpPr>
            <p:nvPr/>
          </p:nvSpPr>
          <p:spPr bwMode="auto">
            <a:xfrm>
              <a:off x="566" y="2160"/>
              <a:ext cx="786" cy="591"/>
            </a:xfrm>
            <a:prstGeom prst="rect">
              <a:avLst/>
            </a:prstGeom>
            <a:noFill/>
            <a:ln w="9525">
              <a:noFill/>
              <a:miter lim="800000"/>
              <a:headEnd/>
              <a:tailEnd/>
            </a:ln>
          </p:spPr>
          <p:txBody>
            <a:bodyPr wrap="none">
              <a:spAutoFit/>
            </a:bodyPr>
            <a:lstStyle/>
            <a:p>
              <a:r>
                <a:rPr lang="en-US" sz="5100" dirty="0">
                  <a:solidFill>
                    <a:schemeClr val="accent2"/>
                  </a:solidFill>
                </a:rPr>
                <a:t>-low rate</a:t>
              </a:r>
            </a:p>
            <a:p>
              <a:r>
                <a:rPr lang="en-US" sz="5100" dirty="0">
                  <a:solidFill>
                    <a:schemeClr val="accent2"/>
                  </a:solidFill>
                </a:rPr>
                <a:t>-high rate</a:t>
              </a:r>
            </a:p>
          </p:txBody>
        </p:sp>
        <p:sp>
          <p:nvSpPr>
            <p:cNvPr id="1066" name="Text Box 82"/>
            <p:cNvSpPr txBox="1">
              <a:spLocks noChangeArrowheads="1"/>
            </p:cNvSpPr>
            <p:nvPr/>
          </p:nvSpPr>
          <p:spPr bwMode="auto">
            <a:xfrm>
              <a:off x="38" y="2234"/>
              <a:ext cx="475" cy="312"/>
            </a:xfrm>
            <a:prstGeom prst="rect">
              <a:avLst/>
            </a:prstGeom>
            <a:noFill/>
            <a:ln w="9525">
              <a:noFill/>
              <a:miter lim="800000"/>
              <a:headEnd/>
              <a:tailEnd/>
            </a:ln>
          </p:spPr>
          <p:txBody>
            <a:bodyPr wrap="none">
              <a:spAutoFit/>
            </a:bodyPr>
            <a:lstStyle/>
            <a:p>
              <a:r>
                <a:rPr lang="en-US" sz="5100" b="1" dirty="0">
                  <a:solidFill>
                    <a:schemeClr val="accent2"/>
                  </a:solidFill>
                </a:rPr>
                <a:t>input</a:t>
              </a:r>
            </a:p>
          </p:txBody>
        </p:sp>
        <p:sp>
          <p:nvSpPr>
            <p:cNvPr id="1067" name="AutoShape 83"/>
            <p:cNvSpPr>
              <a:spLocks/>
            </p:cNvSpPr>
            <p:nvPr/>
          </p:nvSpPr>
          <p:spPr bwMode="auto">
            <a:xfrm>
              <a:off x="576" y="2208"/>
              <a:ext cx="48" cy="384"/>
            </a:xfrm>
            <a:prstGeom prst="leftBrace">
              <a:avLst>
                <a:gd name="adj1" fmla="val 66667"/>
                <a:gd name="adj2" fmla="val 50000"/>
              </a:avLst>
            </a:prstGeom>
            <a:noFill/>
            <a:ln w="38100">
              <a:solidFill>
                <a:schemeClr val="accent2"/>
              </a:solidFill>
              <a:round/>
              <a:headEnd/>
              <a:tailEnd/>
            </a:ln>
          </p:spPr>
          <p:txBody>
            <a:bodyPr wrap="none" anchor="ctr"/>
            <a:lstStyle/>
            <a:p>
              <a:endParaRPr lang="en-US"/>
            </a:p>
          </p:txBody>
        </p:sp>
      </p:grpSp>
      <p:grpSp>
        <p:nvGrpSpPr>
          <p:cNvPr id="5" name="Group 84"/>
          <p:cNvGrpSpPr>
            <a:grpSpLocks/>
          </p:cNvGrpSpPr>
          <p:nvPr/>
        </p:nvGrpSpPr>
        <p:grpSpPr bwMode="auto">
          <a:xfrm>
            <a:off x="684565" y="6886311"/>
            <a:ext cx="3241119" cy="810154"/>
            <a:chOff x="144" y="2688"/>
            <a:chExt cx="864" cy="288"/>
          </a:xfrm>
        </p:grpSpPr>
        <p:sp>
          <p:nvSpPr>
            <p:cNvPr id="1062" name="Line 85"/>
            <p:cNvSpPr>
              <a:spLocks noChangeShapeType="1"/>
            </p:cNvSpPr>
            <p:nvPr/>
          </p:nvSpPr>
          <p:spPr bwMode="auto">
            <a:xfrm>
              <a:off x="144" y="2976"/>
              <a:ext cx="432" cy="0"/>
            </a:xfrm>
            <a:prstGeom prst="line">
              <a:avLst/>
            </a:prstGeom>
            <a:noFill/>
            <a:ln w="38100">
              <a:solidFill>
                <a:schemeClr val="accent2"/>
              </a:solidFill>
              <a:round/>
              <a:headEnd/>
              <a:tailEnd/>
            </a:ln>
          </p:spPr>
          <p:txBody>
            <a:bodyPr wrap="none" anchor="ctr"/>
            <a:lstStyle/>
            <a:p>
              <a:endParaRPr lang="en-US"/>
            </a:p>
          </p:txBody>
        </p:sp>
        <p:sp>
          <p:nvSpPr>
            <p:cNvPr id="1063" name="Line 86"/>
            <p:cNvSpPr>
              <a:spLocks noChangeShapeType="1"/>
            </p:cNvSpPr>
            <p:nvPr/>
          </p:nvSpPr>
          <p:spPr bwMode="auto">
            <a:xfrm>
              <a:off x="576" y="2688"/>
              <a:ext cx="432" cy="0"/>
            </a:xfrm>
            <a:prstGeom prst="line">
              <a:avLst/>
            </a:prstGeom>
            <a:noFill/>
            <a:ln w="38100">
              <a:solidFill>
                <a:schemeClr val="accent2"/>
              </a:solidFill>
              <a:round/>
              <a:headEnd/>
              <a:tailEnd/>
            </a:ln>
          </p:spPr>
          <p:txBody>
            <a:bodyPr wrap="none" anchor="ctr"/>
            <a:lstStyle/>
            <a:p>
              <a:endParaRPr lang="en-US"/>
            </a:p>
          </p:txBody>
        </p:sp>
        <p:sp>
          <p:nvSpPr>
            <p:cNvPr id="1064" name="Line 87"/>
            <p:cNvSpPr>
              <a:spLocks noChangeShapeType="1"/>
            </p:cNvSpPr>
            <p:nvPr/>
          </p:nvSpPr>
          <p:spPr bwMode="auto">
            <a:xfrm>
              <a:off x="576" y="2688"/>
              <a:ext cx="0" cy="288"/>
            </a:xfrm>
            <a:prstGeom prst="line">
              <a:avLst/>
            </a:prstGeom>
            <a:noFill/>
            <a:ln w="38100">
              <a:solidFill>
                <a:schemeClr val="accent2"/>
              </a:solidFill>
              <a:round/>
              <a:headEnd/>
              <a:tailEnd/>
            </a:ln>
          </p:spPr>
          <p:txBody>
            <a:bodyPr wrap="none" anchor="ctr"/>
            <a:lstStyle/>
            <a:p>
              <a:endParaRPr lang="en-US"/>
            </a:p>
          </p:txBody>
        </p:sp>
      </p:grpSp>
      <p:sp>
        <p:nvSpPr>
          <p:cNvPr id="94" name="Rectangle 93"/>
          <p:cNvSpPr/>
          <p:nvPr/>
        </p:nvSpPr>
        <p:spPr>
          <a:xfrm>
            <a:off x="9543296" y="6737910"/>
            <a:ext cx="12787315" cy="67374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TextBox 89"/>
          <p:cNvSpPr txBox="1">
            <a:spLocks noChangeArrowheads="1"/>
          </p:cNvSpPr>
          <p:nvPr/>
        </p:nvSpPr>
        <p:spPr bwMode="auto">
          <a:xfrm>
            <a:off x="6280472" y="7063529"/>
            <a:ext cx="8993292" cy="1949120"/>
          </a:xfrm>
          <a:prstGeom prst="rect">
            <a:avLst/>
          </a:prstGeom>
          <a:noFill/>
          <a:ln w="9525">
            <a:noFill/>
            <a:miter lim="800000"/>
            <a:headEnd/>
            <a:tailEnd/>
          </a:ln>
        </p:spPr>
        <p:txBody>
          <a:bodyPr wrap="none" lIns="192911" tIns="96455" rIns="192911" bIns="96455">
            <a:spAutoFit/>
          </a:bodyPr>
          <a:lstStyle/>
          <a:p>
            <a:r>
              <a:rPr lang="en-US" sz="3800" i="1" dirty="0"/>
              <a:t>Brunel, J. </a:t>
            </a:r>
            <a:r>
              <a:rPr lang="en-US" sz="3800" i="1" dirty="0" err="1"/>
              <a:t>Comput</a:t>
            </a:r>
            <a:r>
              <a:rPr lang="en-US" sz="3800" i="1" dirty="0"/>
              <a:t>. </a:t>
            </a:r>
            <a:r>
              <a:rPr lang="en-US" sz="3800" i="1" dirty="0" err="1"/>
              <a:t>Neurosc</a:t>
            </a:r>
            <a:r>
              <a:rPr lang="en-US" sz="3800" i="1" dirty="0"/>
              <a:t>. 2000</a:t>
            </a:r>
          </a:p>
          <a:p>
            <a:r>
              <a:rPr lang="en-US" sz="3800" i="1" dirty="0"/>
              <a:t>Mayor and Gerstner, Phys. Rev E. </a:t>
            </a:r>
            <a:r>
              <a:rPr lang="en-US" sz="3800" i="1" dirty="0" smtClean="0"/>
              <a:t>2005</a:t>
            </a:r>
          </a:p>
          <a:p>
            <a:r>
              <a:rPr lang="en-US" sz="3800" i="1" dirty="0" err="1" smtClean="0"/>
              <a:t>Vogels</a:t>
            </a:r>
            <a:r>
              <a:rPr lang="en-US" sz="3800" i="1" dirty="0" smtClean="0"/>
              <a:t> et al., 2005</a:t>
            </a:r>
            <a:endParaRPr lang="en-US" sz="3800" i="1" dirty="0"/>
          </a:p>
        </p:txBody>
      </p:sp>
      <p:sp>
        <p:nvSpPr>
          <p:cNvPr id="95" name="TextBox 94"/>
          <p:cNvSpPr txBox="1"/>
          <p:nvPr/>
        </p:nvSpPr>
        <p:spPr>
          <a:xfrm rot="-1320000">
            <a:off x="12287704" y="7289968"/>
            <a:ext cx="8438529" cy="2723823"/>
          </a:xfrm>
          <a:prstGeom prst="rect">
            <a:avLst/>
          </a:prstGeom>
          <a:solidFill>
            <a:srgbClr val="FFFF00"/>
          </a:solidFill>
        </p:spPr>
        <p:txBody>
          <a:bodyPr wrap="none" rtlCol="0">
            <a:spAutoFit/>
          </a:bodyPr>
          <a:lstStyle/>
          <a:p>
            <a:r>
              <a:rPr lang="en-US" dirty="0" smtClean="0">
                <a:solidFill>
                  <a:srgbClr val="FF0000"/>
                </a:solidFill>
              </a:rPr>
              <a:t>Network of </a:t>
            </a:r>
            <a:r>
              <a:rPr lang="en-US" b="1" dirty="0" smtClean="0">
                <a:solidFill>
                  <a:srgbClr val="FF0000"/>
                </a:solidFill>
              </a:rPr>
              <a:t>deterministic</a:t>
            </a:r>
          </a:p>
          <a:p>
            <a:r>
              <a:rPr lang="en-US" dirty="0" smtClean="0">
                <a:solidFill>
                  <a:srgbClr val="FF0000"/>
                </a:solidFill>
              </a:rPr>
              <a:t>leaky integrate-and-fire:</a:t>
            </a:r>
          </a:p>
          <a:p>
            <a:r>
              <a:rPr lang="en-US" dirty="0" smtClean="0">
                <a:solidFill>
                  <a:srgbClr val="FF0000"/>
                </a:solidFill>
              </a:rPr>
              <a:t>   ‘fluctuations’</a:t>
            </a:r>
            <a:endParaRPr lang="en-US" dirty="0">
              <a:solidFill>
                <a:srgbClr val="FF0000"/>
              </a:solidFill>
            </a:endParaRPr>
          </a:p>
        </p:txBody>
      </p:sp>
      <p:sp>
        <p:nvSpPr>
          <p:cNvPr id="96" name="Line 79"/>
          <p:cNvSpPr>
            <a:spLocks noChangeShapeType="1"/>
          </p:cNvSpPr>
          <p:nvPr/>
        </p:nvSpPr>
        <p:spPr bwMode="auto">
          <a:xfrm flipV="1">
            <a:off x="13432386" y="4965045"/>
            <a:ext cx="1647174" cy="0"/>
          </a:xfrm>
          <a:prstGeom prst="line">
            <a:avLst/>
          </a:prstGeom>
          <a:noFill/>
          <a:ln w="57150">
            <a:solidFill>
              <a:srgbClr val="FF0000"/>
            </a:solidFill>
            <a:round/>
            <a:headEnd/>
            <a:tailEnd type="triangle" w="med" len="med"/>
          </a:ln>
        </p:spPr>
        <p:txBody>
          <a:bodyPr wrap="none" lIns="192911" tIns="96455" rIns="192911" bIns="96455" anchor="ctr"/>
          <a:lstStyle/>
          <a:p>
            <a:endParaRPr lang="en-US"/>
          </a:p>
        </p:txBody>
      </p:sp>
      <p:cxnSp>
        <p:nvCxnSpPr>
          <p:cNvPr id="82" name="Straight Connector 8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6863"/>
                                        </p:tgtEl>
                                        <p:attrNameLst>
                                          <p:attrName>style.visibility</p:attrName>
                                        </p:attrNameLst>
                                      </p:cBhvr>
                                      <p:to>
                                        <p:strVal val="visible"/>
                                      </p:to>
                                    </p:set>
                                    <p:animEffect transition="in" filter="wipe(up)">
                                      <p:cBhvr>
                                        <p:cTn id="12" dur="500"/>
                                        <p:tgtEl>
                                          <p:spTgt spid="246863"/>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63" grpId="0" animBg="1"/>
      <p:bldP spid="95" grpId="0" animBg="1"/>
      <p:bldP spid="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40963" name="Text Box 3"/>
          <p:cNvSpPr txBox="1">
            <a:spLocks noChangeArrowheads="1"/>
          </p:cNvSpPr>
          <p:nvPr/>
        </p:nvSpPr>
        <p:spPr bwMode="auto">
          <a:xfrm>
            <a:off x="540187" y="8236568"/>
            <a:ext cx="7183116" cy="3426448"/>
          </a:xfrm>
          <a:prstGeom prst="rect">
            <a:avLst/>
          </a:prstGeom>
          <a:noFill/>
          <a:ln w="9525">
            <a:noFill/>
            <a:miter lim="800000"/>
            <a:headEnd/>
            <a:tailEnd/>
          </a:ln>
        </p:spPr>
        <p:txBody>
          <a:bodyPr wrap="none" lIns="192911" tIns="96455" rIns="192911" bIns="96455">
            <a:spAutoFit/>
          </a:bodyPr>
          <a:lstStyle/>
          <a:p>
            <a:r>
              <a:rPr lang="en-US" dirty="0"/>
              <a:t>Population</a:t>
            </a:r>
          </a:p>
          <a:p>
            <a:r>
              <a:rPr lang="en-US" sz="5100" dirty="0"/>
              <a:t>- 50 000 neurons</a:t>
            </a:r>
          </a:p>
          <a:p>
            <a:r>
              <a:rPr lang="en-US" sz="5100" dirty="0"/>
              <a:t>- 20 percent inhibitory</a:t>
            </a:r>
          </a:p>
          <a:p>
            <a:r>
              <a:rPr lang="en-US" sz="5100" dirty="0"/>
              <a:t>- </a:t>
            </a:r>
            <a:r>
              <a:rPr lang="en-US" sz="5100" b="1" dirty="0"/>
              <a:t>randomly connected</a:t>
            </a:r>
          </a:p>
        </p:txBody>
      </p:sp>
      <p:grpSp>
        <p:nvGrpSpPr>
          <p:cNvPr id="2" name="Group 4"/>
          <p:cNvGrpSpPr>
            <a:grpSpLocks/>
          </p:cNvGrpSpPr>
          <p:nvPr/>
        </p:nvGrpSpPr>
        <p:grpSpPr bwMode="auto">
          <a:xfrm>
            <a:off x="1080373" y="2025386"/>
            <a:ext cx="5761990" cy="2970565"/>
            <a:chOff x="288" y="720"/>
            <a:chExt cx="2064" cy="1392"/>
          </a:xfrm>
        </p:grpSpPr>
        <p:sp>
          <p:nvSpPr>
            <p:cNvPr id="41000" name="AutoShape 5"/>
            <p:cNvSpPr>
              <a:spLocks noChangeArrowheads="1"/>
            </p:cNvSpPr>
            <p:nvPr/>
          </p:nvSpPr>
          <p:spPr bwMode="auto">
            <a:xfrm>
              <a:off x="288" y="720"/>
              <a:ext cx="2064" cy="1392"/>
            </a:xfrm>
            <a:prstGeom prst="roundRect">
              <a:avLst>
                <a:gd name="adj" fmla="val 16667"/>
              </a:avLst>
            </a:prstGeom>
            <a:noFill/>
            <a:ln w="9525">
              <a:solidFill>
                <a:schemeClr val="tx1"/>
              </a:solidFill>
              <a:round/>
              <a:headEnd/>
              <a:tailEnd/>
            </a:ln>
          </p:spPr>
          <p:txBody>
            <a:bodyPr wrap="none" anchor="ctr"/>
            <a:lstStyle/>
            <a:p>
              <a:endParaRPr lang="en-US"/>
            </a:p>
          </p:txBody>
        </p:sp>
        <p:sp>
          <p:nvSpPr>
            <p:cNvPr id="41001" name="Oval 6"/>
            <p:cNvSpPr>
              <a:spLocks noChangeArrowheads="1"/>
            </p:cNvSpPr>
            <p:nvPr/>
          </p:nvSpPr>
          <p:spPr bwMode="auto">
            <a:xfrm>
              <a:off x="1248" y="1104"/>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2" name="Oval 7"/>
            <p:cNvSpPr>
              <a:spLocks noChangeArrowheads="1"/>
            </p:cNvSpPr>
            <p:nvPr/>
          </p:nvSpPr>
          <p:spPr bwMode="auto">
            <a:xfrm>
              <a:off x="1344" y="120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3" name="Oval 8"/>
            <p:cNvSpPr>
              <a:spLocks noChangeArrowheads="1"/>
            </p:cNvSpPr>
            <p:nvPr/>
          </p:nvSpPr>
          <p:spPr bwMode="auto">
            <a:xfrm>
              <a:off x="1440" y="115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4" name="Oval 9"/>
            <p:cNvSpPr>
              <a:spLocks noChangeArrowheads="1"/>
            </p:cNvSpPr>
            <p:nvPr/>
          </p:nvSpPr>
          <p:spPr bwMode="auto">
            <a:xfrm>
              <a:off x="1392" y="177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5" name="Oval 10"/>
            <p:cNvSpPr>
              <a:spLocks noChangeArrowheads="1"/>
            </p:cNvSpPr>
            <p:nvPr/>
          </p:nvSpPr>
          <p:spPr bwMode="auto">
            <a:xfrm>
              <a:off x="1728" y="139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6" name="Oval 11"/>
            <p:cNvSpPr>
              <a:spLocks noChangeArrowheads="1"/>
            </p:cNvSpPr>
            <p:nvPr/>
          </p:nvSpPr>
          <p:spPr bwMode="auto">
            <a:xfrm>
              <a:off x="1584" y="129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7" name="Oval 12"/>
            <p:cNvSpPr>
              <a:spLocks noChangeArrowheads="1"/>
            </p:cNvSpPr>
            <p:nvPr/>
          </p:nvSpPr>
          <p:spPr bwMode="auto">
            <a:xfrm>
              <a:off x="1344" y="144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8" name="Oval 13"/>
            <p:cNvSpPr>
              <a:spLocks noChangeArrowheads="1"/>
            </p:cNvSpPr>
            <p:nvPr/>
          </p:nvSpPr>
          <p:spPr bwMode="auto">
            <a:xfrm>
              <a:off x="1440" y="1344"/>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9" name="Oval 14"/>
            <p:cNvSpPr>
              <a:spLocks noChangeArrowheads="1"/>
            </p:cNvSpPr>
            <p:nvPr/>
          </p:nvSpPr>
          <p:spPr bwMode="auto">
            <a:xfrm>
              <a:off x="1536" y="168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10" name="Oval 15"/>
            <p:cNvSpPr>
              <a:spLocks noChangeArrowheads="1"/>
            </p:cNvSpPr>
            <p:nvPr/>
          </p:nvSpPr>
          <p:spPr bwMode="auto">
            <a:xfrm>
              <a:off x="1632" y="153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11" name="Oval 16"/>
            <p:cNvSpPr>
              <a:spLocks noChangeArrowheads="1"/>
            </p:cNvSpPr>
            <p:nvPr/>
          </p:nvSpPr>
          <p:spPr bwMode="auto">
            <a:xfrm>
              <a:off x="1104" y="153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12" name="Oval 17"/>
            <p:cNvSpPr>
              <a:spLocks noChangeArrowheads="1"/>
            </p:cNvSpPr>
            <p:nvPr/>
          </p:nvSpPr>
          <p:spPr bwMode="auto">
            <a:xfrm>
              <a:off x="1056" y="129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13" name="Oval 18"/>
            <p:cNvSpPr>
              <a:spLocks noChangeArrowheads="1"/>
            </p:cNvSpPr>
            <p:nvPr/>
          </p:nvSpPr>
          <p:spPr bwMode="auto">
            <a:xfrm>
              <a:off x="960" y="1008"/>
              <a:ext cx="960" cy="912"/>
            </a:xfrm>
            <a:prstGeom prst="ellipse">
              <a:avLst/>
            </a:prstGeom>
            <a:noFill/>
            <a:ln w="9525">
              <a:solidFill>
                <a:schemeClr val="tx1"/>
              </a:solidFill>
              <a:prstDash val="sysDot"/>
              <a:round/>
              <a:headEnd/>
              <a:tailEnd/>
            </a:ln>
          </p:spPr>
          <p:txBody>
            <a:bodyPr wrap="none" anchor="ctr"/>
            <a:lstStyle/>
            <a:p>
              <a:endParaRPr lang="en-US"/>
            </a:p>
          </p:txBody>
        </p:sp>
        <p:sp>
          <p:nvSpPr>
            <p:cNvPr id="41014" name="Oval 19"/>
            <p:cNvSpPr>
              <a:spLocks noChangeArrowheads="1"/>
            </p:cNvSpPr>
            <p:nvPr/>
          </p:nvSpPr>
          <p:spPr bwMode="auto">
            <a:xfrm>
              <a:off x="1200" y="163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15" name="Oval 20"/>
            <p:cNvSpPr>
              <a:spLocks noChangeArrowheads="1"/>
            </p:cNvSpPr>
            <p:nvPr/>
          </p:nvSpPr>
          <p:spPr bwMode="auto">
            <a:xfrm>
              <a:off x="1152" y="139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16" name="Line 21"/>
            <p:cNvSpPr>
              <a:spLocks noChangeShapeType="1"/>
            </p:cNvSpPr>
            <p:nvPr/>
          </p:nvSpPr>
          <p:spPr bwMode="auto">
            <a:xfrm>
              <a:off x="384" y="1152"/>
              <a:ext cx="384" cy="0"/>
            </a:xfrm>
            <a:prstGeom prst="line">
              <a:avLst/>
            </a:prstGeom>
            <a:noFill/>
            <a:ln w="9525">
              <a:solidFill>
                <a:schemeClr val="tx1"/>
              </a:solidFill>
              <a:round/>
              <a:headEnd/>
              <a:tailEnd/>
            </a:ln>
          </p:spPr>
          <p:txBody>
            <a:bodyPr wrap="none" anchor="ctr"/>
            <a:lstStyle/>
            <a:p>
              <a:endParaRPr lang="en-US"/>
            </a:p>
          </p:txBody>
        </p:sp>
        <p:sp>
          <p:nvSpPr>
            <p:cNvPr id="41017" name="Line 22"/>
            <p:cNvSpPr>
              <a:spLocks noChangeShapeType="1"/>
            </p:cNvSpPr>
            <p:nvPr/>
          </p:nvSpPr>
          <p:spPr bwMode="auto">
            <a:xfrm>
              <a:off x="384" y="1392"/>
              <a:ext cx="384" cy="0"/>
            </a:xfrm>
            <a:prstGeom prst="line">
              <a:avLst/>
            </a:prstGeom>
            <a:noFill/>
            <a:ln w="9525">
              <a:solidFill>
                <a:schemeClr val="tx1"/>
              </a:solidFill>
              <a:round/>
              <a:headEnd/>
              <a:tailEnd/>
            </a:ln>
          </p:spPr>
          <p:txBody>
            <a:bodyPr wrap="none" anchor="ctr"/>
            <a:lstStyle/>
            <a:p>
              <a:endParaRPr lang="en-US"/>
            </a:p>
          </p:txBody>
        </p:sp>
        <p:sp>
          <p:nvSpPr>
            <p:cNvPr id="41018" name="Line 23"/>
            <p:cNvSpPr>
              <a:spLocks noChangeShapeType="1"/>
            </p:cNvSpPr>
            <p:nvPr/>
          </p:nvSpPr>
          <p:spPr bwMode="auto">
            <a:xfrm>
              <a:off x="384" y="1632"/>
              <a:ext cx="384" cy="0"/>
            </a:xfrm>
            <a:prstGeom prst="line">
              <a:avLst/>
            </a:prstGeom>
            <a:noFill/>
            <a:ln w="9525">
              <a:solidFill>
                <a:schemeClr val="tx1"/>
              </a:solidFill>
              <a:round/>
              <a:headEnd/>
              <a:tailEnd/>
            </a:ln>
          </p:spPr>
          <p:txBody>
            <a:bodyPr wrap="none" anchor="ctr"/>
            <a:lstStyle/>
            <a:p>
              <a:endParaRPr lang="en-US"/>
            </a:p>
          </p:txBody>
        </p:sp>
        <p:sp>
          <p:nvSpPr>
            <p:cNvPr id="41019" name="Line 24"/>
            <p:cNvSpPr>
              <a:spLocks noChangeShapeType="1"/>
            </p:cNvSpPr>
            <p:nvPr/>
          </p:nvSpPr>
          <p:spPr bwMode="auto">
            <a:xfrm>
              <a:off x="384" y="1872"/>
              <a:ext cx="384" cy="0"/>
            </a:xfrm>
            <a:prstGeom prst="line">
              <a:avLst/>
            </a:prstGeom>
            <a:noFill/>
            <a:ln w="9525">
              <a:solidFill>
                <a:schemeClr val="tx1"/>
              </a:solidFill>
              <a:round/>
              <a:headEnd/>
              <a:tailEnd/>
            </a:ln>
          </p:spPr>
          <p:txBody>
            <a:bodyPr wrap="none" anchor="ctr"/>
            <a:lstStyle/>
            <a:p>
              <a:endParaRPr lang="en-US"/>
            </a:p>
          </p:txBody>
        </p:sp>
        <p:sp>
          <p:nvSpPr>
            <p:cNvPr id="41020" name="Line 25"/>
            <p:cNvSpPr>
              <a:spLocks noChangeShapeType="1"/>
            </p:cNvSpPr>
            <p:nvPr/>
          </p:nvSpPr>
          <p:spPr bwMode="auto">
            <a:xfrm>
              <a:off x="480" y="960"/>
              <a:ext cx="0" cy="192"/>
            </a:xfrm>
            <a:prstGeom prst="line">
              <a:avLst/>
            </a:prstGeom>
            <a:noFill/>
            <a:ln w="57150">
              <a:solidFill>
                <a:schemeClr val="tx1"/>
              </a:solidFill>
              <a:round/>
              <a:headEnd/>
              <a:tailEnd/>
            </a:ln>
          </p:spPr>
          <p:txBody>
            <a:bodyPr wrap="none" anchor="ctr"/>
            <a:lstStyle/>
            <a:p>
              <a:endParaRPr lang="en-US"/>
            </a:p>
          </p:txBody>
        </p:sp>
        <p:sp>
          <p:nvSpPr>
            <p:cNvPr id="41021" name="Line 26"/>
            <p:cNvSpPr>
              <a:spLocks noChangeShapeType="1"/>
            </p:cNvSpPr>
            <p:nvPr/>
          </p:nvSpPr>
          <p:spPr bwMode="auto">
            <a:xfrm>
              <a:off x="576" y="1200"/>
              <a:ext cx="0" cy="192"/>
            </a:xfrm>
            <a:prstGeom prst="line">
              <a:avLst/>
            </a:prstGeom>
            <a:noFill/>
            <a:ln w="57150">
              <a:solidFill>
                <a:schemeClr val="tx1"/>
              </a:solidFill>
              <a:round/>
              <a:headEnd/>
              <a:tailEnd/>
            </a:ln>
          </p:spPr>
          <p:txBody>
            <a:bodyPr wrap="none" anchor="ctr"/>
            <a:lstStyle/>
            <a:p>
              <a:endParaRPr lang="en-US"/>
            </a:p>
          </p:txBody>
        </p:sp>
        <p:sp>
          <p:nvSpPr>
            <p:cNvPr id="41022" name="Line 27"/>
            <p:cNvSpPr>
              <a:spLocks noChangeShapeType="1"/>
            </p:cNvSpPr>
            <p:nvPr/>
          </p:nvSpPr>
          <p:spPr bwMode="auto">
            <a:xfrm>
              <a:off x="432" y="1440"/>
              <a:ext cx="0" cy="192"/>
            </a:xfrm>
            <a:prstGeom prst="line">
              <a:avLst/>
            </a:prstGeom>
            <a:noFill/>
            <a:ln w="57150">
              <a:solidFill>
                <a:schemeClr val="tx1"/>
              </a:solidFill>
              <a:round/>
              <a:headEnd/>
              <a:tailEnd/>
            </a:ln>
          </p:spPr>
          <p:txBody>
            <a:bodyPr wrap="none" anchor="ctr"/>
            <a:lstStyle/>
            <a:p>
              <a:endParaRPr lang="en-US"/>
            </a:p>
          </p:txBody>
        </p:sp>
        <p:sp>
          <p:nvSpPr>
            <p:cNvPr id="41023" name="Line 28"/>
            <p:cNvSpPr>
              <a:spLocks noChangeShapeType="1"/>
            </p:cNvSpPr>
            <p:nvPr/>
          </p:nvSpPr>
          <p:spPr bwMode="auto">
            <a:xfrm>
              <a:off x="528" y="1440"/>
              <a:ext cx="0" cy="192"/>
            </a:xfrm>
            <a:prstGeom prst="line">
              <a:avLst/>
            </a:prstGeom>
            <a:noFill/>
            <a:ln w="57150">
              <a:solidFill>
                <a:schemeClr val="tx1"/>
              </a:solidFill>
              <a:round/>
              <a:headEnd/>
              <a:tailEnd/>
            </a:ln>
          </p:spPr>
          <p:txBody>
            <a:bodyPr wrap="none" anchor="ctr"/>
            <a:lstStyle/>
            <a:p>
              <a:endParaRPr lang="en-US"/>
            </a:p>
          </p:txBody>
        </p:sp>
        <p:sp>
          <p:nvSpPr>
            <p:cNvPr id="41024" name="Line 29"/>
            <p:cNvSpPr>
              <a:spLocks noChangeShapeType="1"/>
            </p:cNvSpPr>
            <p:nvPr/>
          </p:nvSpPr>
          <p:spPr bwMode="auto">
            <a:xfrm>
              <a:off x="672" y="1680"/>
              <a:ext cx="0" cy="192"/>
            </a:xfrm>
            <a:prstGeom prst="line">
              <a:avLst/>
            </a:prstGeom>
            <a:noFill/>
            <a:ln w="57150">
              <a:solidFill>
                <a:schemeClr val="tx1"/>
              </a:solidFill>
              <a:round/>
              <a:headEnd/>
              <a:tailEnd/>
            </a:ln>
          </p:spPr>
          <p:txBody>
            <a:bodyPr wrap="none" anchor="ctr"/>
            <a:lstStyle/>
            <a:p>
              <a:endParaRPr lang="en-US"/>
            </a:p>
          </p:txBody>
        </p:sp>
        <p:sp>
          <p:nvSpPr>
            <p:cNvPr id="41025" name="Line 30"/>
            <p:cNvSpPr>
              <a:spLocks noChangeShapeType="1"/>
            </p:cNvSpPr>
            <p:nvPr/>
          </p:nvSpPr>
          <p:spPr bwMode="auto">
            <a:xfrm>
              <a:off x="816" y="1056"/>
              <a:ext cx="288" cy="192"/>
            </a:xfrm>
            <a:prstGeom prst="line">
              <a:avLst/>
            </a:prstGeom>
            <a:noFill/>
            <a:ln w="9525">
              <a:solidFill>
                <a:schemeClr val="tx1"/>
              </a:solidFill>
              <a:round/>
              <a:headEnd/>
              <a:tailEnd type="triangle" w="med" len="med"/>
            </a:ln>
          </p:spPr>
          <p:txBody>
            <a:bodyPr wrap="none" anchor="ctr"/>
            <a:lstStyle/>
            <a:p>
              <a:endParaRPr lang="en-US"/>
            </a:p>
          </p:txBody>
        </p:sp>
        <p:sp>
          <p:nvSpPr>
            <p:cNvPr id="41026" name="Line 31"/>
            <p:cNvSpPr>
              <a:spLocks noChangeShapeType="1"/>
            </p:cNvSpPr>
            <p:nvPr/>
          </p:nvSpPr>
          <p:spPr bwMode="auto">
            <a:xfrm>
              <a:off x="768" y="1248"/>
              <a:ext cx="288" cy="192"/>
            </a:xfrm>
            <a:prstGeom prst="line">
              <a:avLst/>
            </a:prstGeom>
            <a:noFill/>
            <a:ln w="9525">
              <a:solidFill>
                <a:schemeClr val="tx1"/>
              </a:solidFill>
              <a:round/>
              <a:headEnd/>
              <a:tailEnd type="triangle" w="med" len="med"/>
            </a:ln>
          </p:spPr>
          <p:txBody>
            <a:bodyPr wrap="none" anchor="ctr"/>
            <a:lstStyle/>
            <a:p>
              <a:endParaRPr lang="en-US"/>
            </a:p>
          </p:txBody>
        </p:sp>
        <p:sp>
          <p:nvSpPr>
            <p:cNvPr id="41027" name="Line 32"/>
            <p:cNvSpPr>
              <a:spLocks noChangeShapeType="1"/>
            </p:cNvSpPr>
            <p:nvPr/>
          </p:nvSpPr>
          <p:spPr bwMode="auto">
            <a:xfrm>
              <a:off x="768" y="1488"/>
              <a:ext cx="288" cy="48"/>
            </a:xfrm>
            <a:prstGeom prst="line">
              <a:avLst/>
            </a:prstGeom>
            <a:noFill/>
            <a:ln w="9525">
              <a:solidFill>
                <a:schemeClr val="tx1"/>
              </a:solidFill>
              <a:round/>
              <a:headEnd/>
              <a:tailEnd type="triangle" w="med" len="med"/>
            </a:ln>
          </p:spPr>
          <p:txBody>
            <a:bodyPr wrap="none" anchor="ctr"/>
            <a:lstStyle/>
            <a:p>
              <a:endParaRPr lang="en-US"/>
            </a:p>
          </p:txBody>
        </p:sp>
        <p:sp>
          <p:nvSpPr>
            <p:cNvPr id="41028" name="Line 33"/>
            <p:cNvSpPr>
              <a:spLocks noChangeShapeType="1"/>
            </p:cNvSpPr>
            <p:nvPr/>
          </p:nvSpPr>
          <p:spPr bwMode="auto">
            <a:xfrm flipV="1">
              <a:off x="816" y="1632"/>
              <a:ext cx="240" cy="144"/>
            </a:xfrm>
            <a:prstGeom prst="line">
              <a:avLst/>
            </a:prstGeom>
            <a:noFill/>
            <a:ln w="9525">
              <a:solidFill>
                <a:schemeClr val="tx1"/>
              </a:solidFill>
              <a:round/>
              <a:headEnd/>
              <a:tailEnd type="triangle" w="med" len="med"/>
            </a:ln>
          </p:spPr>
          <p:txBody>
            <a:bodyPr wrap="none" anchor="ctr"/>
            <a:lstStyle/>
            <a:p>
              <a:endParaRPr lang="en-US"/>
            </a:p>
          </p:txBody>
        </p:sp>
        <p:sp>
          <p:nvSpPr>
            <p:cNvPr id="41029" name="Line 34"/>
            <p:cNvSpPr>
              <a:spLocks noChangeShapeType="1"/>
            </p:cNvSpPr>
            <p:nvPr/>
          </p:nvSpPr>
          <p:spPr bwMode="auto">
            <a:xfrm>
              <a:off x="1392" y="1536"/>
              <a:ext cx="48" cy="240"/>
            </a:xfrm>
            <a:prstGeom prst="line">
              <a:avLst/>
            </a:prstGeom>
            <a:noFill/>
            <a:ln w="9525">
              <a:solidFill>
                <a:srgbClr val="FF0000"/>
              </a:solidFill>
              <a:round/>
              <a:headEnd/>
              <a:tailEnd/>
            </a:ln>
          </p:spPr>
          <p:txBody>
            <a:bodyPr wrap="none" anchor="ctr"/>
            <a:lstStyle/>
            <a:p>
              <a:endParaRPr lang="en-US"/>
            </a:p>
          </p:txBody>
        </p:sp>
        <p:sp>
          <p:nvSpPr>
            <p:cNvPr id="41030" name="Line 35"/>
            <p:cNvSpPr>
              <a:spLocks noChangeShapeType="1"/>
            </p:cNvSpPr>
            <p:nvPr/>
          </p:nvSpPr>
          <p:spPr bwMode="auto">
            <a:xfrm>
              <a:off x="1536" y="1440"/>
              <a:ext cx="144" cy="144"/>
            </a:xfrm>
            <a:prstGeom prst="line">
              <a:avLst/>
            </a:prstGeom>
            <a:noFill/>
            <a:ln w="9525">
              <a:solidFill>
                <a:srgbClr val="FF0000"/>
              </a:solidFill>
              <a:round/>
              <a:headEnd/>
              <a:tailEnd/>
            </a:ln>
          </p:spPr>
          <p:txBody>
            <a:bodyPr wrap="none" anchor="ctr"/>
            <a:lstStyle/>
            <a:p>
              <a:endParaRPr lang="en-US"/>
            </a:p>
          </p:txBody>
        </p:sp>
        <p:sp>
          <p:nvSpPr>
            <p:cNvPr id="41031" name="Line 36"/>
            <p:cNvSpPr>
              <a:spLocks noChangeShapeType="1"/>
            </p:cNvSpPr>
            <p:nvPr/>
          </p:nvSpPr>
          <p:spPr bwMode="auto">
            <a:xfrm flipV="1">
              <a:off x="1248" y="1584"/>
              <a:ext cx="384" cy="96"/>
            </a:xfrm>
            <a:prstGeom prst="line">
              <a:avLst/>
            </a:prstGeom>
            <a:noFill/>
            <a:ln w="9525">
              <a:solidFill>
                <a:srgbClr val="FF0000"/>
              </a:solidFill>
              <a:round/>
              <a:headEnd/>
              <a:tailEnd/>
            </a:ln>
          </p:spPr>
          <p:txBody>
            <a:bodyPr wrap="none" anchor="ctr"/>
            <a:lstStyle/>
            <a:p>
              <a:endParaRPr lang="en-US"/>
            </a:p>
          </p:txBody>
        </p:sp>
        <p:sp>
          <p:nvSpPr>
            <p:cNvPr id="41032" name="Line 37"/>
            <p:cNvSpPr>
              <a:spLocks noChangeShapeType="1"/>
            </p:cNvSpPr>
            <p:nvPr/>
          </p:nvSpPr>
          <p:spPr bwMode="auto">
            <a:xfrm>
              <a:off x="1392" y="1536"/>
              <a:ext cx="192" cy="192"/>
            </a:xfrm>
            <a:prstGeom prst="line">
              <a:avLst/>
            </a:prstGeom>
            <a:noFill/>
            <a:ln w="9525">
              <a:solidFill>
                <a:srgbClr val="FF0000"/>
              </a:solidFill>
              <a:round/>
              <a:headEnd/>
              <a:tailEnd/>
            </a:ln>
          </p:spPr>
          <p:txBody>
            <a:bodyPr wrap="none" anchor="ctr"/>
            <a:lstStyle/>
            <a:p>
              <a:endParaRPr lang="en-US"/>
            </a:p>
          </p:txBody>
        </p:sp>
        <p:sp>
          <p:nvSpPr>
            <p:cNvPr id="41033" name="Line 38"/>
            <p:cNvSpPr>
              <a:spLocks noChangeShapeType="1"/>
            </p:cNvSpPr>
            <p:nvPr/>
          </p:nvSpPr>
          <p:spPr bwMode="auto">
            <a:xfrm>
              <a:off x="1200" y="1488"/>
              <a:ext cx="48" cy="144"/>
            </a:xfrm>
            <a:prstGeom prst="line">
              <a:avLst/>
            </a:prstGeom>
            <a:noFill/>
            <a:ln w="9525">
              <a:solidFill>
                <a:srgbClr val="FF0000"/>
              </a:solidFill>
              <a:round/>
              <a:headEnd/>
              <a:tailEnd/>
            </a:ln>
          </p:spPr>
          <p:txBody>
            <a:bodyPr wrap="none" anchor="ctr"/>
            <a:lstStyle/>
            <a:p>
              <a:endParaRPr lang="en-US"/>
            </a:p>
          </p:txBody>
        </p:sp>
        <p:sp>
          <p:nvSpPr>
            <p:cNvPr id="41034" name="Line 39"/>
            <p:cNvSpPr>
              <a:spLocks noChangeShapeType="1"/>
            </p:cNvSpPr>
            <p:nvPr/>
          </p:nvSpPr>
          <p:spPr bwMode="auto">
            <a:xfrm>
              <a:off x="1632" y="1392"/>
              <a:ext cx="48" cy="144"/>
            </a:xfrm>
            <a:prstGeom prst="line">
              <a:avLst/>
            </a:prstGeom>
            <a:noFill/>
            <a:ln w="9525">
              <a:solidFill>
                <a:srgbClr val="FF0000"/>
              </a:solidFill>
              <a:round/>
              <a:headEnd/>
              <a:tailEnd/>
            </a:ln>
          </p:spPr>
          <p:txBody>
            <a:bodyPr wrap="none" anchor="ctr"/>
            <a:lstStyle/>
            <a:p>
              <a:endParaRPr lang="en-US"/>
            </a:p>
          </p:txBody>
        </p:sp>
        <p:sp>
          <p:nvSpPr>
            <p:cNvPr id="41035" name="Line 40"/>
            <p:cNvSpPr>
              <a:spLocks noChangeShapeType="1"/>
            </p:cNvSpPr>
            <p:nvPr/>
          </p:nvSpPr>
          <p:spPr bwMode="auto">
            <a:xfrm>
              <a:off x="1488" y="1200"/>
              <a:ext cx="144" cy="144"/>
            </a:xfrm>
            <a:prstGeom prst="line">
              <a:avLst/>
            </a:prstGeom>
            <a:noFill/>
            <a:ln w="9525">
              <a:solidFill>
                <a:srgbClr val="FF0000"/>
              </a:solidFill>
              <a:round/>
              <a:headEnd/>
              <a:tailEnd/>
            </a:ln>
          </p:spPr>
          <p:txBody>
            <a:bodyPr wrap="none" anchor="ctr"/>
            <a:lstStyle/>
            <a:p>
              <a:endParaRPr lang="en-US"/>
            </a:p>
          </p:txBody>
        </p:sp>
        <p:sp>
          <p:nvSpPr>
            <p:cNvPr id="41036" name="Line 41"/>
            <p:cNvSpPr>
              <a:spLocks noChangeShapeType="1"/>
            </p:cNvSpPr>
            <p:nvPr/>
          </p:nvSpPr>
          <p:spPr bwMode="auto">
            <a:xfrm flipH="1">
              <a:off x="1248" y="1296"/>
              <a:ext cx="144" cy="144"/>
            </a:xfrm>
            <a:prstGeom prst="line">
              <a:avLst/>
            </a:prstGeom>
            <a:noFill/>
            <a:ln w="9525">
              <a:solidFill>
                <a:srgbClr val="FF0000"/>
              </a:solidFill>
              <a:round/>
              <a:headEnd/>
              <a:tailEnd/>
            </a:ln>
          </p:spPr>
          <p:txBody>
            <a:bodyPr wrap="none" anchor="ctr"/>
            <a:lstStyle/>
            <a:p>
              <a:endParaRPr lang="en-US"/>
            </a:p>
          </p:txBody>
        </p:sp>
        <p:sp>
          <p:nvSpPr>
            <p:cNvPr id="41037" name="Line 42"/>
            <p:cNvSpPr>
              <a:spLocks noChangeShapeType="1"/>
            </p:cNvSpPr>
            <p:nvPr/>
          </p:nvSpPr>
          <p:spPr bwMode="auto">
            <a:xfrm flipH="1">
              <a:off x="1104" y="1200"/>
              <a:ext cx="144" cy="144"/>
            </a:xfrm>
            <a:prstGeom prst="line">
              <a:avLst/>
            </a:prstGeom>
            <a:noFill/>
            <a:ln w="9525">
              <a:solidFill>
                <a:srgbClr val="FF0000"/>
              </a:solidFill>
              <a:round/>
              <a:headEnd/>
              <a:tailEnd/>
            </a:ln>
          </p:spPr>
          <p:txBody>
            <a:bodyPr wrap="none" anchor="ctr"/>
            <a:lstStyle/>
            <a:p>
              <a:endParaRPr lang="en-US"/>
            </a:p>
          </p:txBody>
        </p:sp>
        <p:sp>
          <p:nvSpPr>
            <p:cNvPr id="41038" name="Line 43"/>
            <p:cNvSpPr>
              <a:spLocks noChangeShapeType="1"/>
            </p:cNvSpPr>
            <p:nvPr/>
          </p:nvSpPr>
          <p:spPr bwMode="auto">
            <a:xfrm>
              <a:off x="1104" y="1392"/>
              <a:ext cx="48" cy="192"/>
            </a:xfrm>
            <a:prstGeom prst="line">
              <a:avLst/>
            </a:prstGeom>
            <a:noFill/>
            <a:ln w="9525">
              <a:solidFill>
                <a:srgbClr val="FF0000"/>
              </a:solidFill>
              <a:round/>
              <a:headEnd/>
              <a:tailEnd/>
            </a:ln>
          </p:spPr>
          <p:txBody>
            <a:bodyPr wrap="none" anchor="ctr"/>
            <a:lstStyle/>
            <a:p>
              <a:endParaRPr lang="en-US"/>
            </a:p>
          </p:txBody>
        </p:sp>
        <p:sp>
          <p:nvSpPr>
            <p:cNvPr id="41039" name="Line 44"/>
            <p:cNvSpPr>
              <a:spLocks noChangeShapeType="1"/>
            </p:cNvSpPr>
            <p:nvPr/>
          </p:nvSpPr>
          <p:spPr bwMode="auto">
            <a:xfrm flipV="1">
              <a:off x="1248" y="1392"/>
              <a:ext cx="192" cy="48"/>
            </a:xfrm>
            <a:prstGeom prst="line">
              <a:avLst/>
            </a:prstGeom>
            <a:noFill/>
            <a:ln w="9525">
              <a:solidFill>
                <a:srgbClr val="FF0000"/>
              </a:solidFill>
              <a:round/>
              <a:headEnd/>
              <a:tailEnd/>
            </a:ln>
          </p:spPr>
          <p:txBody>
            <a:bodyPr wrap="none" anchor="ctr"/>
            <a:lstStyle/>
            <a:p>
              <a:endParaRPr lang="en-US"/>
            </a:p>
          </p:txBody>
        </p:sp>
        <p:sp>
          <p:nvSpPr>
            <p:cNvPr id="41040" name="Line 45"/>
            <p:cNvSpPr>
              <a:spLocks noChangeShapeType="1"/>
            </p:cNvSpPr>
            <p:nvPr/>
          </p:nvSpPr>
          <p:spPr bwMode="auto">
            <a:xfrm flipH="1">
              <a:off x="1440" y="1440"/>
              <a:ext cx="336" cy="48"/>
            </a:xfrm>
            <a:prstGeom prst="line">
              <a:avLst/>
            </a:prstGeom>
            <a:noFill/>
            <a:ln w="9525">
              <a:solidFill>
                <a:srgbClr val="FF0000"/>
              </a:solidFill>
              <a:round/>
              <a:headEnd/>
              <a:tailEnd/>
            </a:ln>
          </p:spPr>
          <p:txBody>
            <a:bodyPr wrap="none" anchor="ctr"/>
            <a:lstStyle/>
            <a:p>
              <a:endParaRPr lang="en-US"/>
            </a:p>
          </p:txBody>
        </p:sp>
        <p:sp>
          <p:nvSpPr>
            <p:cNvPr id="41041" name="Line 46"/>
            <p:cNvSpPr>
              <a:spLocks noChangeShapeType="1"/>
            </p:cNvSpPr>
            <p:nvPr/>
          </p:nvSpPr>
          <p:spPr bwMode="auto">
            <a:xfrm>
              <a:off x="1248" y="1680"/>
              <a:ext cx="192" cy="96"/>
            </a:xfrm>
            <a:prstGeom prst="line">
              <a:avLst/>
            </a:prstGeom>
            <a:noFill/>
            <a:ln w="9525">
              <a:solidFill>
                <a:srgbClr val="FF0000"/>
              </a:solidFill>
              <a:round/>
              <a:headEnd/>
              <a:tailEnd/>
            </a:ln>
          </p:spPr>
          <p:txBody>
            <a:bodyPr wrap="none" anchor="ctr"/>
            <a:lstStyle/>
            <a:p>
              <a:endParaRPr lang="en-US"/>
            </a:p>
          </p:txBody>
        </p:sp>
        <p:sp>
          <p:nvSpPr>
            <p:cNvPr id="41042" name="Line 47"/>
            <p:cNvSpPr>
              <a:spLocks noChangeShapeType="1"/>
            </p:cNvSpPr>
            <p:nvPr/>
          </p:nvSpPr>
          <p:spPr bwMode="auto">
            <a:xfrm>
              <a:off x="1296" y="1200"/>
              <a:ext cx="96" cy="48"/>
            </a:xfrm>
            <a:prstGeom prst="line">
              <a:avLst/>
            </a:prstGeom>
            <a:noFill/>
            <a:ln w="9525">
              <a:solidFill>
                <a:srgbClr val="FF0000"/>
              </a:solidFill>
              <a:round/>
              <a:headEnd/>
              <a:tailEnd/>
            </a:ln>
          </p:spPr>
          <p:txBody>
            <a:bodyPr wrap="none" anchor="ctr"/>
            <a:lstStyle/>
            <a:p>
              <a:endParaRPr lang="en-US"/>
            </a:p>
          </p:txBody>
        </p:sp>
        <p:sp>
          <p:nvSpPr>
            <p:cNvPr id="41043" name="Line 48"/>
            <p:cNvSpPr>
              <a:spLocks noChangeShapeType="1"/>
            </p:cNvSpPr>
            <p:nvPr/>
          </p:nvSpPr>
          <p:spPr bwMode="auto">
            <a:xfrm>
              <a:off x="1104" y="1344"/>
              <a:ext cx="336" cy="48"/>
            </a:xfrm>
            <a:prstGeom prst="line">
              <a:avLst/>
            </a:prstGeom>
            <a:noFill/>
            <a:ln w="9525">
              <a:solidFill>
                <a:srgbClr val="FF0000"/>
              </a:solidFill>
              <a:round/>
              <a:headEnd/>
              <a:tailEnd/>
            </a:ln>
          </p:spPr>
          <p:txBody>
            <a:bodyPr wrap="none" anchor="ctr"/>
            <a:lstStyle/>
            <a:p>
              <a:endParaRPr lang="en-US"/>
            </a:p>
          </p:txBody>
        </p:sp>
        <p:sp>
          <p:nvSpPr>
            <p:cNvPr id="41044" name="Line 49"/>
            <p:cNvSpPr>
              <a:spLocks noChangeShapeType="1"/>
            </p:cNvSpPr>
            <p:nvPr/>
          </p:nvSpPr>
          <p:spPr bwMode="auto">
            <a:xfrm flipV="1">
              <a:off x="1248" y="1488"/>
              <a:ext cx="144" cy="192"/>
            </a:xfrm>
            <a:prstGeom prst="line">
              <a:avLst/>
            </a:prstGeom>
            <a:noFill/>
            <a:ln w="9525">
              <a:solidFill>
                <a:srgbClr val="FF0000"/>
              </a:solidFill>
              <a:round/>
              <a:headEnd/>
              <a:tailEnd/>
            </a:ln>
          </p:spPr>
          <p:txBody>
            <a:bodyPr wrap="none" anchor="ctr"/>
            <a:lstStyle/>
            <a:p>
              <a:endParaRPr lang="en-US"/>
            </a:p>
          </p:txBody>
        </p:sp>
        <p:sp>
          <p:nvSpPr>
            <p:cNvPr id="41045" name="Line 50"/>
            <p:cNvSpPr>
              <a:spLocks noChangeShapeType="1"/>
            </p:cNvSpPr>
            <p:nvPr/>
          </p:nvSpPr>
          <p:spPr bwMode="auto">
            <a:xfrm flipV="1">
              <a:off x="1152" y="1488"/>
              <a:ext cx="240" cy="96"/>
            </a:xfrm>
            <a:prstGeom prst="line">
              <a:avLst/>
            </a:prstGeom>
            <a:noFill/>
            <a:ln w="9525">
              <a:solidFill>
                <a:srgbClr val="FF0000"/>
              </a:solidFill>
              <a:round/>
              <a:headEnd/>
              <a:tailEnd/>
            </a:ln>
          </p:spPr>
          <p:txBody>
            <a:bodyPr wrap="none" anchor="ctr"/>
            <a:lstStyle/>
            <a:p>
              <a:endParaRPr lang="en-US"/>
            </a:p>
          </p:txBody>
        </p:sp>
        <p:sp>
          <p:nvSpPr>
            <p:cNvPr id="41046" name="Line 51"/>
            <p:cNvSpPr>
              <a:spLocks noChangeShapeType="1"/>
            </p:cNvSpPr>
            <p:nvPr/>
          </p:nvSpPr>
          <p:spPr bwMode="auto">
            <a:xfrm flipH="1">
              <a:off x="1680" y="1440"/>
              <a:ext cx="96" cy="144"/>
            </a:xfrm>
            <a:prstGeom prst="line">
              <a:avLst/>
            </a:prstGeom>
            <a:noFill/>
            <a:ln w="9525">
              <a:solidFill>
                <a:srgbClr val="FF0000"/>
              </a:solidFill>
              <a:round/>
              <a:headEnd/>
              <a:tailEnd/>
            </a:ln>
          </p:spPr>
          <p:txBody>
            <a:bodyPr wrap="none" anchor="ctr"/>
            <a:lstStyle/>
            <a:p>
              <a:endParaRPr lang="en-US"/>
            </a:p>
          </p:txBody>
        </p:sp>
        <p:sp>
          <p:nvSpPr>
            <p:cNvPr id="41047" name="Line 52"/>
            <p:cNvSpPr>
              <a:spLocks noChangeShapeType="1"/>
            </p:cNvSpPr>
            <p:nvPr/>
          </p:nvSpPr>
          <p:spPr bwMode="auto">
            <a:xfrm>
              <a:off x="1392" y="1488"/>
              <a:ext cx="336" cy="96"/>
            </a:xfrm>
            <a:prstGeom prst="line">
              <a:avLst/>
            </a:prstGeom>
            <a:noFill/>
            <a:ln w="9525">
              <a:solidFill>
                <a:srgbClr val="FF0000"/>
              </a:solidFill>
              <a:round/>
              <a:headEnd/>
              <a:tailEnd/>
            </a:ln>
          </p:spPr>
          <p:txBody>
            <a:bodyPr wrap="none" anchor="ctr"/>
            <a:lstStyle/>
            <a:p>
              <a:endParaRPr lang="en-US"/>
            </a:p>
          </p:txBody>
        </p:sp>
      </p:grpSp>
      <p:pic>
        <p:nvPicPr>
          <p:cNvPr id="40965" name="Picture 53" descr="spike_brunel_rot"/>
          <p:cNvPicPr>
            <a:picLocks noChangeAspect="1" noChangeArrowheads="1"/>
          </p:cNvPicPr>
          <p:nvPr/>
        </p:nvPicPr>
        <p:blipFill>
          <a:blip r:embed="rId3"/>
          <a:srcRect/>
          <a:stretch>
            <a:fillRect/>
          </a:stretch>
        </p:blipFill>
        <p:spPr bwMode="auto">
          <a:xfrm>
            <a:off x="9903420" y="551355"/>
            <a:ext cx="11163856" cy="6469981"/>
          </a:xfrm>
          <a:prstGeom prst="rect">
            <a:avLst/>
          </a:prstGeom>
          <a:noFill/>
          <a:ln w="9525">
            <a:noFill/>
            <a:miter lim="800000"/>
            <a:headEnd/>
            <a:tailEnd/>
          </a:ln>
        </p:spPr>
      </p:pic>
      <p:pic>
        <p:nvPicPr>
          <p:cNvPr id="40967" name="Picture 55" descr="3spikes_rot2"/>
          <p:cNvPicPr>
            <a:picLocks noChangeAspect="1" noChangeArrowheads="1"/>
          </p:cNvPicPr>
          <p:nvPr/>
        </p:nvPicPr>
        <p:blipFill>
          <a:blip r:embed="rId4"/>
          <a:srcRect/>
          <a:stretch>
            <a:fillRect/>
          </a:stretch>
        </p:blipFill>
        <p:spPr bwMode="auto">
          <a:xfrm>
            <a:off x="9993452" y="6076157"/>
            <a:ext cx="11073825" cy="6419347"/>
          </a:xfrm>
          <a:prstGeom prst="rect">
            <a:avLst/>
          </a:prstGeom>
          <a:noFill/>
          <a:ln w="9525">
            <a:noFill/>
            <a:miter lim="800000"/>
            <a:headEnd/>
            <a:tailEnd/>
          </a:ln>
        </p:spPr>
      </p:pic>
      <p:sp>
        <p:nvSpPr>
          <p:cNvPr id="40968" name="Text Box 56"/>
          <p:cNvSpPr txBox="1">
            <a:spLocks noChangeArrowheads="1"/>
          </p:cNvSpPr>
          <p:nvPr/>
        </p:nvSpPr>
        <p:spPr bwMode="auto">
          <a:xfrm>
            <a:off x="14044851" y="6076156"/>
            <a:ext cx="1115751" cy="718014"/>
          </a:xfrm>
          <a:prstGeom prst="rect">
            <a:avLst/>
          </a:prstGeom>
          <a:noFill/>
          <a:ln w="9525">
            <a:noFill/>
            <a:miter lim="800000"/>
            <a:headEnd/>
            <a:tailEnd/>
          </a:ln>
        </p:spPr>
        <p:txBody>
          <a:bodyPr wrap="none" lIns="192911" tIns="96455" rIns="192911" bIns="96455">
            <a:spAutoFit/>
          </a:bodyPr>
          <a:lstStyle/>
          <a:p>
            <a:r>
              <a:rPr lang="en-US" sz="3400" dirty="0"/>
              <a:t>100</a:t>
            </a:r>
            <a:endParaRPr lang="en-US" sz="5100" dirty="0"/>
          </a:p>
        </p:txBody>
      </p:sp>
      <p:sp>
        <p:nvSpPr>
          <p:cNvPr id="40969" name="Text Box 57"/>
          <p:cNvSpPr txBox="1">
            <a:spLocks noChangeArrowheads="1"/>
          </p:cNvSpPr>
          <p:nvPr/>
        </p:nvSpPr>
        <p:spPr bwMode="auto">
          <a:xfrm>
            <a:off x="19191629" y="6019896"/>
            <a:ext cx="1115751" cy="718014"/>
          </a:xfrm>
          <a:prstGeom prst="rect">
            <a:avLst/>
          </a:prstGeom>
          <a:noFill/>
          <a:ln w="9525">
            <a:noFill/>
            <a:miter lim="800000"/>
            <a:headEnd/>
            <a:tailEnd/>
          </a:ln>
        </p:spPr>
        <p:txBody>
          <a:bodyPr wrap="none" lIns="192911" tIns="96455" rIns="192911" bIns="96455">
            <a:spAutoFit/>
          </a:bodyPr>
          <a:lstStyle/>
          <a:p>
            <a:r>
              <a:rPr lang="en-US" sz="3400" dirty="0"/>
              <a:t>200</a:t>
            </a:r>
            <a:endParaRPr lang="en-US" sz="5100" dirty="0"/>
          </a:p>
        </p:txBody>
      </p:sp>
      <p:sp>
        <p:nvSpPr>
          <p:cNvPr id="40970" name="Text Box 58"/>
          <p:cNvSpPr txBox="1">
            <a:spLocks noChangeArrowheads="1"/>
          </p:cNvSpPr>
          <p:nvPr/>
        </p:nvSpPr>
        <p:spPr bwMode="auto">
          <a:xfrm>
            <a:off x="15447835" y="6008645"/>
            <a:ext cx="2362887" cy="779569"/>
          </a:xfrm>
          <a:prstGeom prst="rect">
            <a:avLst/>
          </a:prstGeom>
          <a:noFill/>
          <a:ln w="9525">
            <a:noFill/>
            <a:miter lim="800000"/>
            <a:headEnd/>
            <a:tailEnd/>
          </a:ln>
        </p:spPr>
        <p:txBody>
          <a:bodyPr wrap="none" lIns="192911" tIns="96455" rIns="192911" bIns="96455">
            <a:spAutoFit/>
          </a:bodyPr>
          <a:lstStyle/>
          <a:p>
            <a:r>
              <a:rPr lang="en-US" sz="3800" dirty="0"/>
              <a:t>time [ms]</a:t>
            </a:r>
          </a:p>
        </p:txBody>
      </p:sp>
      <p:sp>
        <p:nvSpPr>
          <p:cNvPr id="40971" name="Text Box 59"/>
          <p:cNvSpPr txBox="1">
            <a:spLocks noChangeArrowheads="1"/>
          </p:cNvSpPr>
          <p:nvPr/>
        </p:nvSpPr>
        <p:spPr bwMode="auto">
          <a:xfrm>
            <a:off x="12206716" y="7046655"/>
            <a:ext cx="4254430" cy="841125"/>
          </a:xfrm>
          <a:prstGeom prst="rect">
            <a:avLst/>
          </a:prstGeom>
          <a:noFill/>
          <a:ln w="9525">
            <a:noFill/>
            <a:miter lim="800000"/>
            <a:headEnd/>
            <a:tailEnd/>
          </a:ln>
        </p:spPr>
        <p:txBody>
          <a:bodyPr wrap="none" lIns="192911" tIns="96455" rIns="192911" bIns="96455">
            <a:spAutoFit/>
          </a:bodyPr>
          <a:lstStyle/>
          <a:p>
            <a:r>
              <a:rPr lang="en-US" sz="4200" dirty="0">
                <a:solidFill>
                  <a:srgbClr val="FF0000"/>
                </a:solidFill>
              </a:rPr>
              <a:t>Neuron # 32374</a:t>
            </a:r>
            <a:endParaRPr lang="en-US" sz="5100" dirty="0"/>
          </a:p>
        </p:txBody>
      </p:sp>
      <p:sp>
        <p:nvSpPr>
          <p:cNvPr id="40972" name="Text Box 60"/>
          <p:cNvSpPr txBox="1">
            <a:spLocks noChangeArrowheads="1"/>
          </p:cNvSpPr>
          <p:nvPr/>
        </p:nvSpPr>
        <p:spPr bwMode="auto">
          <a:xfrm>
            <a:off x="11523980" y="6076156"/>
            <a:ext cx="873697" cy="718014"/>
          </a:xfrm>
          <a:prstGeom prst="rect">
            <a:avLst/>
          </a:prstGeom>
          <a:noFill/>
          <a:ln w="9525">
            <a:noFill/>
            <a:miter lim="800000"/>
            <a:headEnd/>
            <a:tailEnd/>
          </a:ln>
        </p:spPr>
        <p:txBody>
          <a:bodyPr wrap="none" lIns="192911" tIns="96455" rIns="192911" bIns="96455">
            <a:spAutoFit/>
          </a:bodyPr>
          <a:lstStyle/>
          <a:p>
            <a:r>
              <a:rPr lang="en-US" sz="3400" dirty="0"/>
              <a:t>50</a:t>
            </a:r>
            <a:endParaRPr lang="en-US" sz="5100" dirty="0"/>
          </a:p>
        </p:txBody>
      </p:sp>
      <p:sp>
        <p:nvSpPr>
          <p:cNvPr id="40973" name="Rectangle 61"/>
          <p:cNvSpPr>
            <a:spLocks noChangeArrowheads="1"/>
          </p:cNvSpPr>
          <p:nvPr/>
        </p:nvSpPr>
        <p:spPr bwMode="auto">
          <a:xfrm>
            <a:off x="9723358" y="6751285"/>
            <a:ext cx="1440498" cy="5941131"/>
          </a:xfrm>
          <a:prstGeom prst="rect">
            <a:avLst/>
          </a:prstGeom>
          <a:solidFill>
            <a:schemeClr val="bg1"/>
          </a:solidFill>
          <a:ln w="9525">
            <a:solidFill>
              <a:schemeClr val="bg1"/>
            </a:solidFill>
            <a:miter lim="800000"/>
            <a:headEnd/>
            <a:tailEnd/>
          </a:ln>
        </p:spPr>
        <p:txBody>
          <a:bodyPr wrap="none" lIns="192911" tIns="96455" rIns="192911" bIns="96455" anchor="ctr"/>
          <a:lstStyle/>
          <a:p>
            <a:endParaRPr lang="en-US"/>
          </a:p>
        </p:txBody>
      </p:sp>
      <p:sp>
        <p:nvSpPr>
          <p:cNvPr id="40974" name="Text Box 62"/>
          <p:cNvSpPr txBox="1">
            <a:spLocks noChangeArrowheads="1"/>
          </p:cNvSpPr>
          <p:nvPr/>
        </p:nvSpPr>
        <p:spPr bwMode="auto">
          <a:xfrm>
            <a:off x="9333224" y="7991835"/>
            <a:ext cx="1795424" cy="779569"/>
          </a:xfrm>
          <a:prstGeom prst="rect">
            <a:avLst/>
          </a:prstGeom>
          <a:noFill/>
          <a:ln w="9525">
            <a:noFill/>
            <a:miter lim="800000"/>
            <a:headEnd/>
            <a:tailEnd/>
          </a:ln>
        </p:spPr>
        <p:txBody>
          <a:bodyPr wrap="none" lIns="192911" tIns="96455" rIns="192911" bIns="96455">
            <a:spAutoFit/>
          </a:bodyPr>
          <a:lstStyle/>
          <a:p>
            <a:r>
              <a:rPr lang="en-US" sz="3800" dirty="0"/>
              <a:t>u [mV]</a:t>
            </a:r>
          </a:p>
        </p:txBody>
      </p:sp>
      <p:sp>
        <p:nvSpPr>
          <p:cNvPr id="40975" name="Text Box 63"/>
          <p:cNvSpPr txBox="1">
            <a:spLocks noChangeArrowheads="1"/>
          </p:cNvSpPr>
          <p:nvPr/>
        </p:nvSpPr>
        <p:spPr bwMode="auto">
          <a:xfrm>
            <a:off x="10083483" y="6751285"/>
            <a:ext cx="1115751" cy="718014"/>
          </a:xfrm>
          <a:prstGeom prst="rect">
            <a:avLst/>
          </a:prstGeom>
          <a:noFill/>
          <a:ln w="9525">
            <a:noFill/>
            <a:miter lim="800000"/>
            <a:headEnd/>
            <a:tailEnd/>
          </a:ln>
        </p:spPr>
        <p:txBody>
          <a:bodyPr wrap="none" lIns="192911" tIns="96455" rIns="192911" bIns="96455">
            <a:spAutoFit/>
          </a:bodyPr>
          <a:lstStyle/>
          <a:p>
            <a:r>
              <a:rPr lang="en-US" sz="3400" dirty="0"/>
              <a:t>100</a:t>
            </a:r>
            <a:endParaRPr lang="en-US" sz="5100" dirty="0"/>
          </a:p>
        </p:txBody>
      </p:sp>
      <p:sp>
        <p:nvSpPr>
          <p:cNvPr id="40976" name="Text Box 64"/>
          <p:cNvSpPr txBox="1">
            <a:spLocks noChangeArrowheads="1"/>
          </p:cNvSpPr>
          <p:nvPr/>
        </p:nvSpPr>
        <p:spPr bwMode="auto">
          <a:xfrm>
            <a:off x="10083483" y="10532004"/>
            <a:ext cx="631644" cy="718014"/>
          </a:xfrm>
          <a:prstGeom prst="rect">
            <a:avLst/>
          </a:prstGeom>
          <a:noFill/>
          <a:ln w="9525">
            <a:noFill/>
            <a:miter lim="800000"/>
            <a:headEnd/>
            <a:tailEnd/>
          </a:ln>
        </p:spPr>
        <p:txBody>
          <a:bodyPr wrap="none" lIns="192911" tIns="96455" rIns="192911" bIns="96455">
            <a:spAutoFit/>
          </a:bodyPr>
          <a:lstStyle/>
          <a:p>
            <a:r>
              <a:rPr lang="en-US" sz="3400" dirty="0"/>
              <a:t>0</a:t>
            </a:r>
            <a:endParaRPr lang="en-US" sz="5100" dirty="0"/>
          </a:p>
        </p:txBody>
      </p:sp>
      <p:sp>
        <p:nvSpPr>
          <p:cNvPr id="40977" name="Rectangle 65"/>
          <p:cNvSpPr>
            <a:spLocks noChangeArrowheads="1"/>
          </p:cNvSpPr>
          <p:nvPr/>
        </p:nvSpPr>
        <p:spPr bwMode="auto">
          <a:xfrm>
            <a:off x="9723358" y="1350257"/>
            <a:ext cx="1440498" cy="4860925"/>
          </a:xfrm>
          <a:prstGeom prst="rect">
            <a:avLst/>
          </a:prstGeom>
          <a:solidFill>
            <a:schemeClr val="bg1"/>
          </a:solidFill>
          <a:ln w="9525">
            <a:noFill/>
            <a:miter lim="800000"/>
            <a:headEnd/>
            <a:tailEnd/>
          </a:ln>
        </p:spPr>
        <p:txBody>
          <a:bodyPr wrap="none" lIns="192911" tIns="96455" rIns="192911" bIns="96455" anchor="ctr"/>
          <a:lstStyle/>
          <a:p>
            <a:endParaRPr lang="en-US"/>
          </a:p>
        </p:txBody>
      </p:sp>
      <p:sp>
        <p:nvSpPr>
          <p:cNvPr id="40978" name="Text Box 66"/>
          <p:cNvSpPr txBox="1">
            <a:spLocks noChangeArrowheads="1"/>
          </p:cNvSpPr>
          <p:nvPr/>
        </p:nvSpPr>
        <p:spPr bwMode="auto">
          <a:xfrm>
            <a:off x="9903421" y="1969125"/>
            <a:ext cx="873697" cy="718014"/>
          </a:xfrm>
          <a:prstGeom prst="rect">
            <a:avLst/>
          </a:prstGeom>
          <a:noFill/>
          <a:ln w="9525">
            <a:noFill/>
            <a:miter lim="800000"/>
            <a:headEnd/>
            <a:tailEnd/>
          </a:ln>
        </p:spPr>
        <p:txBody>
          <a:bodyPr wrap="none" lIns="192911" tIns="96455" rIns="192911" bIns="96455">
            <a:spAutoFit/>
          </a:bodyPr>
          <a:lstStyle/>
          <a:p>
            <a:r>
              <a:rPr lang="en-US" sz="3400" dirty="0"/>
              <a:t>10</a:t>
            </a:r>
            <a:endParaRPr lang="en-US" sz="5100" dirty="0"/>
          </a:p>
        </p:txBody>
      </p:sp>
      <p:sp>
        <p:nvSpPr>
          <p:cNvPr id="40979" name="Text Box 67"/>
          <p:cNvSpPr txBox="1">
            <a:spLocks noChangeArrowheads="1"/>
          </p:cNvSpPr>
          <p:nvPr/>
        </p:nvSpPr>
        <p:spPr bwMode="auto">
          <a:xfrm>
            <a:off x="9363234" y="1350258"/>
            <a:ext cx="1688407" cy="779569"/>
          </a:xfrm>
          <a:prstGeom prst="rect">
            <a:avLst/>
          </a:prstGeom>
          <a:noFill/>
          <a:ln w="9525">
            <a:noFill/>
            <a:miter lim="800000"/>
            <a:headEnd/>
            <a:tailEnd/>
          </a:ln>
        </p:spPr>
        <p:txBody>
          <a:bodyPr wrap="none" lIns="192911" tIns="96455" rIns="192911" bIns="96455">
            <a:spAutoFit/>
          </a:bodyPr>
          <a:lstStyle/>
          <a:p>
            <a:r>
              <a:rPr lang="en-US" sz="3800" dirty="0"/>
              <a:t>A [Hz]</a:t>
            </a:r>
          </a:p>
        </p:txBody>
      </p:sp>
      <p:sp>
        <p:nvSpPr>
          <p:cNvPr id="40980" name="Text Box 68"/>
          <p:cNvSpPr txBox="1">
            <a:spLocks noChangeArrowheads="1"/>
          </p:cNvSpPr>
          <p:nvPr/>
        </p:nvSpPr>
        <p:spPr bwMode="auto">
          <a:xfrm rot="-5400000">
            <a:off x="8323042" y="4116864"/>
            <a:ext cx="2755622" cy="841125"/>
          </a:xfrm>
          <a:prstGeom prst="rect">
            <a:avLst/>
          </a:prstGeom>
          <a:noFill/>
          <a:ln w="9525">
            <a:noFill/>
            <a:miter lim="800000"/>
            <a:headEnd/>
            <a:tailEnd/>
          </a:ln>
        </p:spPr>
        <p:txBody>
          <a:bodyPr wrap="none" lIns="192911" tIns="96455" rIns="192911" bIns="96455">
            <a:spAutoFit/>
          </a:bodyPr>
          <a:lstStyle/>
          <a:p>
            <a:r>
              <a:rPr lang="en-US" sz="4200" dirty="0"/>
              <a:t>Neuron # </a:t>
            </a:r>
            <a:endParaRPr lang="en-US" sz="5100" dirty="0"/>
          </a:p>
        </p:txBody>
      </p:sp>
      <p:sp>
        <p:nvSpPr>
          <p:cNvPr id="40981" name="Text Box 69"/>
          <p:cNvSpPr txBox="1">
            <a:spLocks noChangeArrowheads="1"/>
          </p:cNvSpPr>
          <p:nvPr/>
        </p:nvSpPr>
        <p:spPr bwMode="auto">
          <a:xfrm>
            <a:off x="9543296" y="5806105"/>
            <a:ext cx="1599858" cy="718014"/>
          </a:xfrm>
          <a:prstGeom prst="rect">
            <a:avLst/>
          </a:prstGeom>
          <a:noFill/>
          <a:ln w="9525">
            <a:noFill/>
            <a:miter lim="800000"/>
            <a:headEnd/>
            <a:tailEnd/>
          </a:ln>
        </p:spPr>
        <p:txBody>
          <a:bodyPr wrap="none" lIns="192911" tIns="96455" rIns="192911" bIns="96455">
            <a:spAutoFit/>
          </a:bodyPr>
          <a:lstStyle/>
          <a:p>
            <a:r>
              <a:rPr lang="en-US" sz="3400" dirty="0"/>
              <a:t>32340</a:t>
            </a:r>
            <a:endParaRPr lang="en-US" sz="5100" dirty="0"/>
          </a:p>
        </p:txBody>
      </p:sp>
      <p:sp>
        <p:nvSpPr>
          <p:cNvPr id="40982" name="Text Box 70"/>
          <p:cNvSpPr txBox="1">
            <a:spLocks noChangeArrowheads="1"/>
          </p:cNvSpPr>
          <p:nvPr/>
        </p:nvSpPr>
        <p:spPr bwMode="auto">
          <a:xfrm>
            <a:off x="9543296" y="2430462"/>
            <a:ext cx="1599858" cy="718014"/>
          </a:xfrm>
          <a:prstGeom prst="rect">
            <a:avLst/>
          </a:prstGeom>
          <a:noFill/>
          <a:ln w="9525">
            <a:noFill/>
            <a:miter lim="800000"/>
            <a:headEnd/>
            <a:tailEnd/>
          </a:ln>
        </p:spPr>
        <p:txBody>
          <a:bodyPr wrap="none" lIns="192911" tIns="96455" rIns="192911" bIns="96455">
            <a:spAutoFit/>
          </a:bodyPr>
          <a:lstStyle/>
          <a:p>
            <a:r>
              <a:rPr lang="en-US" sz="3400" dirty="0"/>
              <a:t>32440</a:t>
            </a:r>
            <a:endParaRPr lang="en-US" sz="5100" dirty="0"/>
          </a:p>
        </p:txBody>
      </p:sp>
      <p:sp>
        <p:nvSpPr>
          <p:cNvPr id="40983" name="Rectangle 71"/>
          <p:cNvSpPr>
            <a:spLocks noChangeArrowheads="1"/>
          </p:cNvSpPr>
          <p:nvPr/>
        </p:nvSpPr>
        <p:spPr bwMode="auto">
          <a:xfrm>
            <a:off x="11163856" y="11612210"/>
            <a:ext cx="9003110" cy="540103"/>
          </a:xfrm>
          <a:prstGeom prst="rect">
            <a:avLst/>
          </a:prstGeom>
          <a:solidFill>
            <a:schemeClr val="bg1"/>
          </a:solidFill>
          <a:ln w="9525">
            <a:solidFill>
              <a:schemeClr val="bg1"/>
            </a:solidFill>
            <a:miter lim="800000"/>
            <a:headEnd/>
            <a:tailEnd/>
          </a:ln>
        </p:spPr>
        <p:txBody>
          <a:bodyPr wrap="none" lIns="192911" tIns="96455" rIns="192911" bIns="96455" anchor="ctr"/>
          <a:lstStyle/>
          <a:p>
            <a:endParaRPr lang="en-US"/>
          </a:p>
        </p:txBody>
      </p:sp>
      <p:sp>
        <p:nvSpPr>
          <p:cNvPr id="40984" name="Text Box 72"/>
          <p:cNvSpPr txBox="1">
            <a:spLocks noChangeArrowheads="1"/>
          </p:cNvSpPr>
          <p:nvPr/>
        </p:nvSpPr>
        <p:spPr bwMode="auto">
          <a:xfrm>
            <a:off x="14044851" y="11555949"/>
            <a:ext cx="1115751" cy="718014"/>
          </a:xfrm>
          <a:prstGeom prst="rect">
            <a:avLst/>
          </a:prstGeom>
          <a:noFill/>
          <a:ln w="9525">
            <a:noFill/>
            <a:miter lim="800000"/>
            <a:headEnd/>
            <a:tailEnd/>
          </a:ln>
        </p:spPr>
        <p:txBody>
          <a:bodyPr wrap="none" lIns="192911" tIns="96455" rIns="192911" bIns="96455">
            <a:spAutoFit/>
          </a:bodyPr>
          <a:lstStyle/>
          <a:p>
            <a:r>
              <a:rPr lang="en-US" sz="3400" dirty="0"/>
              <a:t>100</a:t>
            </a:r>
            <a:endParaRPr lang="en-US" sz="5100" dirty="0"/>
          </a:p>
        </p:txBody>
      </p:sp>
      <p:sp>
        <p:nvSpPr>
          <p:cNvPr id="40985" name="Text Box 73"/>
          <p:cNvSpPr txBox="1">
            <a:spLocks noChangeArrowheads="1"/>
          </p:cNvSpPr>
          <p:nvPr/>
        </p:nvSpPr>
        <p:spPr bwMode="auto">
          <a:xfrm>
            <a:off x="19191629" y="11499689"/>
            <a:ext cx="1115751" cy="718014"/>
          </a:xfrm>
          <a:prstGeom prst="rect">
            <a:avLst/>
          </a:prstGeom>
          <a:noFill/>
          <a:ln w="9525">
            <a:noFill/>
            <a:miter lim="800000"/>
            <a:headEnd/>
            <a:tailEnd/>
          </a:ln>
        </p:spPr>
        <p:txBody>
          <a:bodyPr wrap="none" lIns="192911" tIns="96455" rIns="192911" bIns="96455">
            <a:spAutoFit/>
          </a:bodyPr>
          <a:lstStyle/>
          <a:p>
            <a:r>
              <a:rPr lang="en-US" sz="3400" dirty="0"/>
              <a:t>200</a:t>
            </a:r>
            <a:endParaRPr lang="en-US" sz="5100" dirty="0"/>
          </a:p>
        </p:txBody>
      </p:sp>
      <p:sp>
        <p:nvSpPr>
          <p:cNvPr id="40986" name="Text Box 74"/>
          <p:cNvSpPr txBox="1">
            <a:spLocks noChangeArrowheads="1"/>
          </p:cNvSpPr>
          <p:nvPr/>
        </p:nvSpPr>
        <p:spPr bwMode="auto">
          <a:xfrm>
            <a:off x="15447835" y="11488438"/>
            <a:ext cx="2362887" cy="779569"/>
          </a:xfrm>
          <a:prstGeom prst="rect">
            <a:avLst/>
          </a:prstGeom>
          <a:noFill/>
          <a:ln w="9525">
            <a:noFill/>
            <a:miter lim="800000"/>
            <a:headEnd/>
            <a:tailEnd/>
          </a:ln>
        </p:spPr>
        <p:txBody>
          <a:bodyPr wrap="none" lIns="192911" tIns="96455" rIns="192911" bIns="96455">
            <a:spAutoFit/>
          </a:bodyPr>
          <a:lstStyle/>
          <a:p>
            <a:r>
              <a:rPr lang="en-US" sz="3800" dirty="0"/>
              <a:t>time [ms]</a:t>
            </a:r>
          </a:p>
        </p:txBody>
      </p:sp>
      <p:sp>
        <p:nvSpPr>
          <p:cNvPr id="40987" name="Text Box 75"/>
          <p:cNvSpPr txBox="1">
            <a:spLocks noChangeArrowheads="1"/>
          </p:cNvSpPr>
          <p:nvPr/>
        </p:nvSpPr>
        <p:spPr bwMode="auto">
          <a:xfrm>
            <a:off x="11523980" y="11555949"/>
            <a:ext cx="873697" cy="718014"/>
          </a:xfrm>
          <a:prstGeom prst="rect">
            <a:avLst/>
          </a:prstGeom>
          <a:noFill/>
          <a:ln w="9525">
            <a:noFill/>
            <a:miter lim="800000"/>
            <a:headEnd/>
            <a:tailEnd/>
          </a:ln>
        </p:spPr>
        <p:txBody>
          <a:bodyPr wrap="none" lIns="192911" tIns="96455" rIns="192911" bIns="96455">
            <a:spAutoFit/>
          </a:bodyPr>
          <a:lstStyle/>
          <a:p>
            <a:r>
              <a:rPr lang="en-US" sz="3400" dirty="0"/>
              <a:t>50</a:t>
            </a:r>
            <a:endParaRPr lang="en-US" sz="5100" dirty="0"/>
          </a:p>
        </p:txBody>
      </p:sp>
      <p:grpSp>
        <p:nvGrpSpPr>
          <p:cNvPr id="3" name="Group 76"/>
          <p:cNvGrpSpPr>
            <a:grpSpLocks/>
          </p:cNvGrpSpPr>
          <p:nvPr/>
        </p:nvGrpSpPr>
        <p:grpSpPr bwMode="auto">
          <a:xfrm>
            <a:off x="12964478" y="2295437"/>
            <a:ext cx="180062" cy="3780720"/>
            <a:chOff x="3408" y="816"/>
            <a:chExt cx="48" cy="1344"/>
          </a:xfrm>
        </p:grpSpPr>
        <p:sp>
          <p:nvSpPr>
            <p:cNvPr id="40998" name="Line 77"/>
            <p:cNvSpPr>
              <a:spLocks noChangeShapeType="1"/>
            </p:cNvSpPr>
            <p:nvPr/>
          </p:nvSpPr>
          <p:spPr bwMode="auto">
            <a:xfrm>
              <a:off x="3408" y="816"/>
              <a:ext cx="0" cy="1344"/>
            </a:xfrm>
            <a:prstGeom prst="line">
              <a:avLst/>
            </a:prstGeom>
            <a:noFill/>
            <a:ln w="9525">
              <a:solidFill>
                <a:srgbClr val="FF0000"/>
              </a:solidFill>
              <a:prstDash val="dash"/>
              <a:round/>
              <a:headEnd/>
              <a:tailEnd/>
            </a:ln>
          </p:spPr>
          <p:txBody>
            <a:bodyPr wrap="none" anchor="ctr"/>
            <a:lstStyle/>
            <a:p>
              <a:endParaRPr lang="en-US"/>
            </a:p>
          </p:txBody>
        </p:sp>
        <p:sp>
          <p:nvSpPr>
            <p:cNvPr id="40999" name="Line 78"/>
            <p:cNvSpPr>
              <a:spLocks noChangeShapeType="1"/>
            </p:cNvSpPr>
            <p:nvPr/>
          </p:nvSpPr>
          <p:spPr bwMode="auto">
            <a:xfrm>
              <a:off x="3456" y="816"/>
              <a:ext cx="0" cy="1344"/>
            </a:xfrm>
            <a:prstGeom prst="line">
              <a:avLst/>
            </a:prstGeom>
            <a:noFill/>
            <a:ln w="9525">
              <a:solidFill>
                <a:srgbClr val="FF0000"/>
              </a:solidFill>
              <a:prstDash val="dash"/>
              <a:round/>
              <a:headEnd/>
              <a:tailEnd/>
            </a:ln>
          </p:spPr>
          <p:txBody>
            <a:bodyPr wrap="none" anchor="ctr"/>
            <a:lstStyle/>
            <a:p>
              <a:endParaRPr lang="en-US"/>
            </a:p>
          </p:txBody>
        </p:sp>
      </p:grpSp>
      <p:sp>
        <p:nvSpPr>
          <p:cNvPr id="40989" name="Line 79"/>
          <p:cNvSpPr>
            <a:spLocks noChangeShapeType="1"/>
          </p:cNvSpPr>
          <p:nvPr/>
        </p:nvSpPr>
        <p:spPr bwMode="auto">
          <a:xfrm flipV="1">
            <a:off x="14657227" y="2700514"/>
            <a:ext cx="0" cy="1080206"/>
          </a:xfrm>
          <a:prstGeom prst="line">
            <a:avLst/>
          </a:prstGeom>
          <a:noFill/>
          <a:ln w="57150">
            <a:solidFill>
              <a:srgbClr val="FF0000"/>
            </a:solidFill>
            <a:round/>
            <a:headEnd/>
            <a:tailEnd type="triangle" w="med" len="med"/>
          </a:ln>
        </p:spPr>
        <p:txBody>
          <a:bodyPr wrap="none" lIns="192911" tIns="96455" rIns="192911" bIns="96455" anchor="ctr"/>
          <a:lstStyle/>
          <a:p>
            <a:endParaRPr lang="en-US"/>
          </a:p>
        </p:txBody>
      </p:sp>
      <p:grpSp>
        <p:nvGrpSpPr>
          <p:cNvPr id="4" name="Group 80"/>
          <p:cNvGrpSpPr>
            <a:grpSpLocks/>
          </p:cNvGrpSpPr>
          <p:nvPr/>
        </p:nvGrpSpPr>
        <p:grpSpPr bwMode="auto">
          <a:xfrm>
            <a:off x="142549" y="5401027"/>
            <a:ext cx="4929202" cy="1662503"/>
            <a:chOff x="38" y="2160"/>
            <a:chExt cx="1314" cy="591"/>
          </a:xfrm>
        </p:grpSpPr>
        <p:sp>
          <p:nvSpPr>
            <p:cNvPr id="40995" name="Text Box 81"/>
            <p:cNvSpPr txBox="1">
              <a:spLocks noChangeArrowheads="1"/>
            </p:cNvSpPr>
            <p:nvPr/>
          </p:nvSpPr>
          <p:spPr bwMode="auto">
            <a:xfrm>
              <a:off x="566" y="2160"/>
              <a:ext cx="786" cy="591"/>
            </a:xfrm>
            <a:prstGeom prst="rect">
              <a:avLst/>
            </a:prstGeom>
            <a:noFill/>
            <a:ln w="9525">
              <a:noFill/>
              <a:miter lim="800000"/>
              <a:headEnd/>
              <a:tailEnd/>
            </a:ln>
          </p:spPr>
          <p:txBody>
            <a:bodyPr wrap="none">
              <a:spAutoFit/>
            </a:bodyPr>
            <a:lstStyle/>
            <a:p>
              <a:r>
                <a:rPr lang="en-US" sz="5100" dirty="0">
                  <a:solidFill>
                    <a:schemeClr val="accent2"/>
                  </a:solidFill>
                </a:rPr>
                <a:t>-low rate</a:t>
              </a:r>
            </a:p>
            <a:p>
              <a:r>
                <a:rPr lang="en-US" sz="5100" dirty="0">
                  <a:solidFill>
                    <a:schemeClr val="accent2"/>
                  </a:solidFill>
                </a:rPr>
                <a:t>-high rate</a:t>
              </a:r>
            </a:p>
          </p:txBody>
        </p:sp>
        <p:sp>
          <p:nvSpPr>
            <p:cNvPr id="40996" name="Text Box 82"/>
            <p:cNvSpPr txBox="1">
              <a:spLocks noChangeArrowheads="1"/>
            </p:cNvSpPr>
            <p:nvPr/>
          </p:nvSpPr>
          <p:spPr bwMode="auto">
            <a:xfrm>
              <a:off x="38" y="2234"/>
              <a:ext cx="475" cy="312"/>
            </a:xfrm>
            <a:prstGeom prst="rect">
              <a:avLst/>
            </a:prstGeom>
            <a:noFill/>
            <a:ln w="9525">
              <a:noFill/>
              <a:miter lim="800000"/>
              <a:headEnd/>
              <a:tailEnd/>
            </a:ln>
          </p:spPr>
          <p:txBody>
            <a:bodyPr wrap="none">
              <a:spAutoFit/>
            </a:bodyPr>
            <a:lstStyle/>
            <a:p>
              <a:r>
                <a:rPr lang="en-US" sz="5100" b="1" dirty="0">
                  <a:solidFill>
                    <a:schemeClr val="accent2"/>
                  </a:solidFill>
                </a:rPr>
                <a:t>input</a:t>
              </a:r>
            </a:p>
          </p:txBody>
        </p:sp>
        <p:sp>
          <p:nvSpPr>
            <p:cNvPr id="40997" name="AutoShape 83"/>
            <p:cNvSpPr>
              <a:spLocks/>
            </p:cNvSpPr>
            <p:nvPr/>
          </p:nvSpPr>
          <p:spPr bwMode="auto">
            <a:xfrm>
              <a:off x="576" y="2208"/>
              <a:ext cx="48" cy="384"/>
            </a:xfrm>
            <a:prstGeom prst="leftBrace">
              <a:avLst>
                <a:gd name="adj1" fmla="val 66667"/>
                <a:gd name="adj2" fmla="val 50000"/>
              </a:avLst>
            </a:prstGeom>
            <a:noFill/>
            <a:ln w="38100">
              <a:solidFill>
                <a:schemeClr val="accent2"/>
              </a:solidFill>
              <a:round/>
              <a:headEnd/>
              <a:tailEnd/>
            </a:ln>
          </p:spPr>
          <p:txBody>
            <a:bodyPr wrap="none" anchor="ctr"/>
            <a:lstStyle/>
            <a:p>
              <a:endParaRPr lang="en-US"/>
            </a:p>
          </p:txBody>
        </p:sp>
      </p:grpSp>
      <p:grpSp>
        <p:nvGrpSpPr>
          <p:cNvPr id="5" name="Group 84"/>
          <p:cNvGrpSpPr>
            <a:grpSpLocks/>
          </p:cNvGrpSpPr>
          <p:nvPr/>
        </p:nvGrpSpPr>
        <p:grpSpPr bwMode="auto">
          <a:xfrm>
            <a:off x="540187" y="6886311"/>
            <a:ext cx="3241119" cy="810154"/>
            <a:chOff x="144" y="2688"/>
            <a:chExt cx="864" cy="288"/>
          </a:xfrm>
        </p:grpSpPr>
        <p:sp>
          <p:nvSpPr>
            <p:cNvPr id="40992" name="Line 85"/>
            <p:cNvSpPr>
              <a:spLocks noChangeShapeType="1"/>
            </p:cNvSpPr>
            <p:nvPr/>
          </p:nvSpPr>
          <p:spPr bwMode="auto">
            <a:xfrm>
              <a:off x="144" y="2976"/>
              <a:ext cx="432" cy="0"/>
            </a:xfrm>
            <a:prstGeom prst="line">
              <a:avLst/>
            </a:prstGeom>
            <a:noFill/>
            <a:ln w="38100">
              <a:solidFill>
                <a:schemeClr val="accent2"/>
              </a:solidFill>
              <a:round/>
              <a:headEnd/>
              <a:tailEnd/>
            </a:ln>
          </p:spPr>
          <p:txBody>
            <a:bodyPr wrap="none" anchor="ctr"/>
            <a:lstStyle/>
            <a:p>
              <a:endParaRPr lang="en-US"/>
            </a:p>
          </p:txBody>
        </p:sp>
        <p:sp>
          <p:nvSpPr>
            <p:cNvPr id="40993" name="Line 86"/>
            <p:cNvSpPr>
              <a:spLocks noChangeShapeType="1"/>
            </p:cNvSpPr>
            <p:nvPr/>
          </p:nvSpPr>
          <p:spPr bwMode="auto">
            <a:xfrm>
              <a:off x="576" y="2688"/>
              <a:ext cx="432" cy="0"/>
            </a:xfrm>
            <a:prstGeom prst="line">
              <a:avLst/>
            </a:prstGeom>
            <a:noFill/>
            <a:ln w="38100">
              <a:solidFill>
                <a:schemeClr val="accent2"/>
              </a:solidFill>
              <a:round/>
              <a:headEnd/>
              <a:tailEnd/>
            </a:ln>
          </p:spPr>
          <p:txBody>
            <a:bodyPr wrap="none" anchor="ctr"/>
            <a:lstStyle/>
            <a:p>
              <a:endParaRPr lang="en-US"/>
            </a:p>
          </p:txBody>
        </p:sp>
        <p:sp>
          <p:nvSpPr>
            <p:cNvPr id="40994" name="Line 87"/>
            <p:cNvSpPr>
              <a:spLocks noChangeShapeType="1"/>
            </p:cNvSpPr>
            <p:nvPr/>
          </p:nvSpPr>
          <p:spPr bwMode="auto">
            <a:xfrm>
              <a:off x="576" y="2688"/>
              <a:ext cx="0" cy="288"/>
            </a:xfrm>
            <a:prstGeom prst="line">
              <a:avLst/>
            </a:prstGeom>
            <a:noFill/>
            <a:ln w="38100">
              <a:solidFill>
                <a:schemeClr val="accent2"/>
              </a:solidFill>
              <a:round/>
              <a:headEnd/>
              <a:tailEnd/>
            </a:ln>
          </p:spPr>
          <p:txBody>
            <a:bodyPr wrap="none" anchor="ctr"/>
            <a:lstStyle/>
            <a:p>
              <a:endParaRPr lang="en-US"/>
            </a:p>
          </p:txBody>
        </p:sp>
      </p:grpSp>
      <p:sp>
        <p:nvSpPr>
          <p:cNvPr id="88" name="Line 79"/>
          <p:cNvSpPr>
            <a:spLocks noChangeShapeType="1"/>
          </p:cNvSpPr>
          <p:nvPr/>
        </p:nvSpPr>
        <p:spPr bwMode="auto">
          <a:xfrm flipV="1">
            <a:off x="13432386" y="4965045"/>
            <a:ext cx="1647174" cy="0"/>
          </a:xfrm>
          <a:prstGeom prst="line">
            <a:avLst/>
          </a:prstGeom>
          <a:noFill/>
          <a:ln w="57150">
            <a:solidFill>
              <a:srgbClr val="FF0000"/>
            </a:solidFill>
            <a:round/>
            <a:headEnd/>
            <a:tailEnd type="triangle" w="med" len="med"/>
          </a:ln>
        </p:spPr>
        <p:txBody>
          <a:bodyPr wrap="none" lIns="192911" tIns="96455" rIns="192911" bIns="96455" anchor="ctr"/>
          <a:lstStyle/>
          <a:p>
            <a:endParaRPr lang="en-US"/>
          </a:p>
        </p:txBody>
      </p:sp>
      <p:sp>
        <p:nvSpPr>
          <p:cNvPr id="89" name="Text Box 54"/>
          <p:cNvSpPr txBox="1">
            <a:spLocks noChangeArrowheads="1"/>
          </p:cNvSpPr>
          <p:nvPr/>
        </p:nvSpPr>
        <p:spPr bwMode="auto">
          <a:xfrm>
            <a:off x="683801" y="-53216"/>
            <a:ext cx="21215804" cy="1241234"/>
          </a:xfrm>
          <a:prstGeom prst="rect">
            <a:avLst/>
          </a:prstGeom>
          <a:noFill/>
          <a:ln w="9525">
            <a:noFill/>
            <a:miter lim="800000"/>
            <a:headEnd/>
            <a:tailEnd/>
          </a:ln>
        </p:spPr>
        <p:txBody>
          <a:bodyPr wrap="none" lIns="192911" tIns="96455" rIns="192911" bIns="96455">
            <a:spAutoFit/>
          </a:bodyPr>
          <a:lstStyle/>
          <a:p>
            <a:r>
              <a:rPr lang="en-US" sz="6800" b="1" dirty="0" smtClean="0">
                <a:solidFill>
                  <a:srgbClr val="FF0000"/>
                </a:solidFill>
              </a:rPr>
              <a:t>10.2 Random </a:t>
            </a:r>
            <a:r>
              <a:rPr lang="en-US" sz="6800" b="1" dirty="0">
                <a:solidFill>
                  <a:srgbClr val="FF0000"/>
                </a:solidFill>
              </a:rPr>
              <a:t>firing  in a population of </a:t>
            </a:r>
            <a:r>
              <a:rPr lang="en-US" sz="6800" b="1" dirty="0" smtClean="0">
                <a:solidFill>
                  <a:srgbClr val="FF0000"/>
                </a:solidFill>
              </a:rPr>
              <a:t>LIF neurons</a:t>
            </a:r>
            <a:endParaRPr lang="en-US" sz="4200" dirty="0">
              <a:solidFill>
                <a:srgbClr val="FF0000"/>
              </a:solidFill>
            </a:endParaRPr>
          </a:p>
        </p:txBody>
      </p:sp>
      <p:cxnSp>
        <p:nvCxnSpPr>
          <p:cNvPr id="90" name="Straight Connector 8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pipe_cervelle"/>
          <p:cNvPicPr>
            <a:picLocks noChangeAspect="1" noChangeArrowheads="1"/>
          </p:cNvPicPr>
          <p:nvPr/>
        </p:nvPicPr>
        <p:blipFill>
          <a:blip r:embed="rId3" cstate="print"/>
          <a:srcRect/>
          <a:stretch>
            <a:fillRect/>
          </a:stretch>
        </p:blipFill>
        <p:spPr bwMode="auto">
          <a:xfrm>
            <a:off x="12937036" y="4527867"/>
            <a:ext cx="5867400" cy="4772025"/>
          </a:xfrm>
          <a:prstGeom prst="rect">
            <a:avLst/>
          </a:prstGeom>
          <a:noFill/>
          <a:ln w="9525">
            <a:noFill/>
            <a:miter lim="800000"/>
            <a:headEnd/>
            <a:tailEnd/>
          </a:ln>
        </p:spPr>
      </p:pic>
      <p:sp>
        <p:nvSpPr>
          <p:cNvPr id="8" name="Rectangle 4"/>
          <p:cNvSpPr>
            <a:spLocks noChangeArrowheads="1"/>
          </p:cNvSpPr>
          <p:nvPr/>
        </p:nvSpPr>
        <p:spPr bwMode="auto">
          <a:xfrm>
            <a:off x="12251236" y="8566467"/>
            <a:ext cx="6781800" cy="838200"/>
          </a:xfrm>
          <a:prstGeom prst="rect">
            <a:avLst/>
          </a:prstGeom>
          <a:solidFill>
            <a:schemeClr val="bg1"/>
          </a:solidFill>
          <a:ln w="9525">
            <a:noFill/>
            <a:miter lim="800000"/>
            <a:headEnd/>
            <a:tailEnd/>
          </a:ln>
        </p:spPr>
        <p:txBody>
          <a:bodyPr wrap="none" anchor="ctr"/>
          <a:lstStyle/>
          <a:p>
            <a:endParaRPr lang="en-US"/>
          </a:p>
        </p:txBody>
      </p:sp>
      <p:sp>
        <p:nvSpPr>
          <p:cNvPr id="9" name="Freeform 5"/>
          <p:cNvSpPr>
            <a:spLocks/>
          </p:cNvSpPr>
          <p:nvPr/>
        </p:nvSpPr>
        <p:spPr bwMode="auto">
          <a:xfrm>
            <a:off x="15604036" y="6966267"/>
            <a:ext cx="4114800" cy="2120900"/>
          </a:xfrm>
          <a:custGeom>
            <a:avLst/>
            <a:gdLst>
              <a:gd name="T0" fmla="*/ 2147483647 w 2592"/>
              <a:gd name="T1" fmla="*/ 2147483647 h 1336"/>
              <a:gd name="T2" fmla="*/ 2147483647 w 2592"/>
              <a:gd name="T3" fmla="*/ 2147483647 h 1336"/>
              <a:gd name="T4" fmla="*/ 2147483647 w 2592"/>
              <a:gd name="T5" fmla="*/ 2147483647 h 1336"/>
              <a:gd name="T6" fmla="*/ 2147483647 w 2592"/>
              <a:gd name="T7" fmla="*/ 2147483647 h 1336"/>
              <a:gd name="T8" fmla="*/ 2147483647 w 2592"/>
              <a:gd name="T9" fmla="*/ 2147483647 h 1336"/>
              <a:gd name="T10" fmla="*/ 2147483647 w 2592"/>
              <a:gd name="T11" fmla="*/ 2147483647 h 1336"/>
              <a:gd name="T12" fmla="*/ 2147483647 w 2592"/>
              <a:gd name="T13" fmla="*/ 2147483647 h 1336"/>
              <a:gd name="T14" fmla="*/ 0 60000 65536"/>
              <a:gd name="T15" fmla="*/ 0 60000 65536"/>
              <a:gd name="T16" fmla="*/ 0 60000 65536"/>
              <a:gd name="T17" fmla="*/ 0 60000 65536"/>
              <a:gd name="T18" fmla="*/ 0 60000 65536"/>
              <a:gd name="T19" fmla="*/ 0 60000 65536"/>
              <a:gd name="T20" fmla="*/ 0 60000 65536"/>
              <a:gd name="T21" fmla="*/ 0 w 2592"/>
              <a:gd name="T22" fmla="*/ 0 h 1336"/>
              <a:gd name="T23" fmla="*/ 2592 w 2592"/>
              <a:gd name="T24" fmla="*/ 1336 h 1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2" h="1336">
                <a:moveTo>
                  <a:pt x="64" y="1240"/>
                </a:moveTo>
                <a:cubicBezTo>
                  <a:pt x="32" y="1040"/>
                  <a:pt x="0" y="840"/>
                  <a:pt x="112" y="712"/>
                </a:cubicBezTo>
                <a:cubicBezTo>
                  <a:pt x="224" y="584"/>
                  <a:pt x="536" y="552"/>
                  <a:pt x="736" y="472"/>
                </a:cubicBezTo>
                <a:cubicBezTo>
                  <a:pt x="936" y="392"/>
                  <a:pt x="1048" y="288"/>
                  <a:pt x="1312" y="232"/>
                </a:cubicBezTo>
                <a:cubicBezTo>
                  <a:pt x="1576" y="176"/>
                  <a:pt x="2144" y="0"/>
                  <a:pt x="2320" y="136"/>
                </a:cubicBezTo>
                <a:cubicBezTo>
                  <a:pt x="2496" y="272"/>
                  <a:pt x="2592" y="848"/>
                  <a:pt x="2368" y="1048"/>
                </a:cubicBezTo>
                <a:cubicBezTo>
                  <a:pt x="2144" y="1248"/>
                  <a:pt x="1560" y="1292"/>
                  <a:pt x="976" y="1336"/>
                </a:cubicBezTo>
              </a:path>
            </a:pathLst>
          </a:custGeom>
          <a:solidFill>
            <a:schemeClr val="bg1"/>
          </a:solidFill>
          <a:ln w="9525">
            <a:noFill/>
            <a:round/>
            <a:headEnd/>
            <a:tailEnd/>
          </a:ln>
        </p:spPr>
        <p:txBody>
          <a:bodyPr wrap="none" anchor="ctr"/>
          <a:lstStyle/>
          <a:p>
            <a:endParaRPr lang="en-US"/>
          </a:p>
        </p:txBody>
      </p:sp>
      <p:grpSp>
        <p:nvGrpSpPr>
          <p:cNvPr id="2" name="Group 6"/>
          <p:cNvGrpSpPr>
            <a:grpSpLocks/>
          </p:cNvGrpSpPr>
          <p:nvPr/>
        </p:nvGrpSpPr>
        <p:grpSpPr bwMode="auto">
          <a:xfrm>
            <a:off x="17432836" y="7271067"/>
            <a:ext cx="990600" cy="990600"/>
            <a:chOff x="3888" y="2592"/>
            <a:chExt cx="624" cy="624"/>
          </a:xfrm>
        </p:grpSpPr>
        <p:sp>
          <p:nvSpPr>
            <p:cNvPr id="11" name="Oval 7"/>
            <p:cNvSpPr>
              <a:spLocks noChangeArrowheads="1"/>
            </p:cNvSpPr>
            <p:nvPr/>
          </p:nvSpPr>
          <p:spPr bwMode="auto">
            <a:xfrm>
              <a:off x="3888" y="2592"/>
              <a:ext cx="624" cy="624"/>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2" name="Line 8"/>
            <p:cNvSpPr>
              <a:spLocks noChangeShapeType="1"/>
            </p:cNvSpPr>
            <p:nvPr/>
          </p:nvSpPr>
          <p:spPr bwMode="auto">
            <a:xfrm flipH="1">
              <a:off x="4176" y="2688"/>
              <a:ext cx="288" cy="192"/>
            </a:xfrm>
            <a:prstGeom prst="line">
              <a:avLst/>
            </a:prstGeom>
            <a:noFill/>
            <a:ln w="28575">
              <a:solidFill>
                <a:schemeClr val="accent2"/>
              </a:solidFill>
              <a:round/>
              <a:headEnd/>
              <a:tailEnd/>
            </a:ln>
          </p:spPr>
          <p:txBody>
            <a:bodyPr wrap="none" anchor="ctr"/>
            <a:lstStyle/>
            <a:p>
              <a:endParaRPr lang="en-US"/>
            </a:p>
          </p:txBody>
        </p:sp>
        <p:sp>
          <p:nvSpPr>
            <p:cNvPr id="13" name="Line 9"/>
            <p:cNvSpPr>
              <a:spLocks noChangeShapeType="1"/>
            </p:cNvSpPr>
            <p:nvPr/>
          </p:nvSpPr>
          <p:spPr bwMode="auto">
            <a:xfrm flipH="1" flipV="1">
              <a:off x="4176" y="2880"/>
              <a:ext cx="288" cy="192"/>
            </a:xfrm>
            <a:prstGeom prst="line">
              <a:avLst/>
            </a:prstGeom>
            <a:noFill/>
            <a:ln w="28575">
              <a:solidFill>
                <a:schemeClr val="accent2"/>
              </a:solidFill>
              <a:round/>
              <a:headEnd/>
              <a:tailEnd/>
            </a:ln>
          </p:spPr>
          <p:txBody>
            <a:bodyPr wrap="none" anchor="ctr"/>
            <a:lstStyle/>
            <a:p>
              <a:endParaRPr lang="en-US"/>
            </a:p>
          </p:txBody>
        </p:sp>
        <p:sp>
          <p:nvSpPr>
            <p:cNvPr id="14" name="Freeform 10"/>
            <p:cNvSpPr>
              <a:spLocks/>
            </p:cNvSpPr>
            <p:nvPr/>
          </p:nvSpPr>
          <p:spPr bwMode="auto">
            <a:xfrm>
              <a:off x="4464" y="2832"/>
              <a:ext cx="48" cy="144"/>
            </a:xfrm>
            <a:custGeom>
              <a:avLst/>
              <a:gdLst>
                <a:gd name="T0" fmla="*/ 48 w 48"/>
                <a:gd name="T1" fmla="*/ 0 h 96"/>
                <a:gd name="T2" fmla="*/ 0 w 48"/>
                <a:gd name="T3" fmla="*/ 364 h 96"/>
                <a:gd name="T4" fmla="*/ 48 w 48"/>
                <a:gd name="T5" fmla="*/ 729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0"/>
                  </a:moveTo>
                  <a:cubicBezTo>
                    <a:pt x="24" y="16"/>
                    <a:pt x="0" y="32"/>
                    <a:pt x="0" y="48"/>
                  </a:cubicBezTo>
                  <a:cubicBezTo>
                    <a:pt x="0" y="64"/>
                    <a:pt x="24" y="80"/>
                    <a:pt x="48" y="96"/>
                  </a:cubicBezTo>
                </a:path>
              </a:pathLst>
            </a:custGeom>
            <a:noFill/>
            <a:ln w="28575">
              <a:solidFill>
                <a:schemeClr val="accent2"/>
              </a:solidFill>
              <a:round/>
              <a:headEnd/>
              <a:tailEnd/>
            </a:ln>
          </p:spPr>
          <p:txBody>
            <a:bodyPr wrap="none" anchor="ctr"/>
            <a:lstStyle/>
            <a:p>
              <a:endParaRPr lang="en-US"/>
            </a:p>
          </p:txBody>
        </p:sp>
      </p:grpSp>
      <p:sp>
        <p:nvSpPr>
          <p:cNvPr id="15" name="Text Box 11"/>
          <p:cNvSpPr txBox="1">
            <a:spLocks noChangeArrowheads="1"/>
          </p:cNvSpPr>
          <p:nvPr/>
        </p:nvSpPr>
        <p:spPr bwMode="auto">
          <a:xfrm>
            <a:off x="10806875" y="5624829"/>
            <a:ext cx="2177199" cy="1800493"/>
          </a:xfrm>
          <a:prstGeom prst="rect">
            <a:avLst/>
          </a:prstGeom>
          <a:noFill/>
          <a:ln w="9525">
            <a:noFill/>
            <a:miter lim="800000"/>
            <a:headEnd/>
            <a:tailEnd/>
          </a:ln>
        </p:spPr>
        <p:txBody>
          <a:bodyPr wrap="none">
            <a:spAutoFit/>
          </a:bodyPr>
          <a:lstStyle/>
          <a:p>
            <a:r>
              <a:rPr lang="en-US" sz="5400" dirty="0"/>
              <a:t>visual </a:t>
            </a:r>
          </a:p>
          <a:p>
            <a:r>
              <a:rPr lang="en-US" sz="5400" dirty="0"/>
              <a:t>cortex</a:t>
            </a:r>
            <a:endParaRPr lang="en-US" sz="1600" dirty="0"/>
          </a:p>
        </p:txBody>
      </p:sp>
      <p:sp>
        <p:nvSpPr>
          <p:cNvPr id="16" name="Text Box 12"/>
          <p:cNvSpPr txBox="1">
            <a:spLocks noChangeArrowheads="1"/>
          </p:cNvSpPr>
          <p:nvPr/>
        </p:nvSpPr>
        <p:spPr bwMode="auto">
          <a:xfrm>
            <a:off x="15227047" y="2743202"/>
            <a:ext cx="2177199" cy="1800493"/>
          </a:xfrm>
          <a:prstGeom prst="rect">
            <a:avLst/>
          </a:prstGeom>
          <a:noFill/>
          <a:ln w="9525">
            <a:noFill/>
            <a:miter lim="800000"/>
            <a:headEnd/>
            <a:tailEnd/>
          </a:ln>
        </p:spPr>
        <p:txBody>
          <a:bodyPr wrap="none">
            <a:spAutoFit/>
          </a:bodyPr>
          <a:lstStyle/>
          <a:p>
            <a:r>
              <a:rPr lang="en-US" sz="5400" dirty="0"/>
              <a:t>motor </a:t>
            </a:r>
          </a:p>
          <a:p>
            <a:r>
              <a:rPr lang="en-US" sz="5400" dirty="0"/>
              <a:t>cortex</a:t>
            </a:r>
            <a:endParaRPr lang="en-US" sz="1800" dirty="0"/>
          </a:p>
        </p:txBody>
      </p:sp>
      <p:sp>
        <p:nvSpPr>
          <p:cNvPr id="17" name="Text Box 13"/>
          <p:cNvSpPr txBox="1">
            <a:spLocks noChangeArrowheads="1"/>
          </p:cNvSpPr>
          <p:nvPr/>
        </p:nvSpPr>
        <p:spPr bwMode="auto">
          <a:xfrm>
            <a:off x="18720214" y="4573904"/>
            <a:ext cx="2839239" cy="1754326"/>
          </a:xfrm>
          <a:prstGeom prst="rect">
            <a:avLst/>
          </a:prstGeom>
          <a:noFill/>
          <a:ln w="9525">
            <a:noFill/>
            <a:miter lim="800000"/>
            <a:headEnd/>
            <a:tailEnd/>
          </a:ln>
        </p:spPr>
        <p:txBody>
          <a:bodyPr wrap="none">
            <a:spAutoFit/>
          </a:bodyPr>
          <a:lstStyle/>
          <a:p>
            <a:r>
              <a:rPr lang="en-US" sz="5400" dirty="0" smtClean="0"/>
              <a:t>frontal </a:t>
            </a:r>
            <a:endParaRPr lang="en-US" sz="5400" dirty="0"/>
          </a:p>
          <a:p>
            <a:r>
              <a:rPr lang="en-US" sz="5400" dirty="0"/>
              <a:t>    cortex</a:t>
            </a:r>
            <a:endParaRPr lang="en-US" sz="1600" dirty="0"/>
          </a:p>
        </p:txBody>
      </p:sp>
      <p:sp>
        <p:nvSpPr>
          <p:cNvPr id="18" name="Text Box 14"/>
          <p:cNvSpPr txBox="1">
            <a:spLocks noChangeArrowheads="1"/>
          </p:cNvSpPr>
          <p:nvPr/>
        </p:nvSpPr>
        <p:spPr bwMode="auto">
          <a:xfrm>
            <a:off x="14992054" y="8993504"/>
            <a:ext cx="2723823" cy="1800493"/>
          </a:xfrm>
          <a:prstGeom prst="rect">
            <a:avLst/>
          </a:prstGeom>
          <a:noFill/>
          <a:ln w="9525">
            <a:noFill/>
            <a:miter lim="800000"/>
            <a:headEnd/>
            <a:tailEnd/>
          </a:ln>
        </p:spPr>
        <p:txBody>
          <a:bodyPr wrap="none">
            <a:spAutoFit/>
          </a:bodyPr>
          <a:lstStyle/>
          <a:p>
            <a:r>
              <a:rPr lang="en-US" sz="5400" dirty="0"/>
              <a:t>to motor</a:t>
            </a:r>
          </a:p>
          <a:p>
            <a:r>
              <a:rPr lang="en-US" sz="5400" dirty="0"/>
              <a:t>output</a:t>
            </a:r>
            <a:endParaRPr lang="en-US" sz="1600" dirty="0"/>
          </a:p>
        </p:txBody>
      </p:sp>
      <p:sp>
        <p:nvSpPr>
          <p:cNvPr id="19" name="Freeform 15"/>
          <p:cNvSpPr>
            <a:spLocks/>
          </p:cNvSpPr>
          <p:nvPr/>
        </p:nvSpPr>
        <p:spPr bwMode="auto">
          <a:xfrm>
            <a:off x="13165636" y="6432867"/>
            <a:ext cx="4267200" cy="1308100"/>
          </a:xfrm>
          <a:custGeom>
            <a:avLst/>
            <a:gdLst>
              <a:gd name="T0" fmla="*/ 2147483647 w 2688"/>
              <a:gd name="T1" fmla="*/ 2147483647 h 1056"/>
              <a:gd name="T2" fmla="*/ 2147483647 w 2688"/>
              <a:gd name="T3" fmla="*/ 2147483647 h 1056"/>
              <a:gd name="T4" fmla="*/ 2147483647 w 2688"/>
              <a:gd name="T5" fmla="*/ 2147483647 h 1056"/>
              <a:gd name="T6" fmla="*/ 0 w 2688"/>
              <a:gd name="T7" fmla="*/ 2147483647 h 1056"/>
              <a:gd name="T8" fmla="*/ 0 60000 65536"/>
              <a:gd name="T9" fmla="*/ 0 60000 65536"/>
              <a:gd name="T10" fmla="*/ 0 60000 65536"/>
              <a:gd name="T11" fmla="*/ 0 60000 65536"/>
              <a:gd name="T12" fmla="*/ 0 w 2688"/>
              <a:gd name="T13" fmla="*/ 0 h 1056"/>
              <a:gd name="T14" fmla="*/ 2688 w 2688"/>
              <a:gd name="T15" fmla="*/ 1056 h 1056"/>
            </a:gdLst>
            <a:ahLst/>
            <a:cxnLst>
              <a:cxn ang="T8">
                <a:pos x="T0" y="T1"/>
              </a:cxn>
              <a:cxn ang="T9">
                <a:pos x="T2" y="T3"/>
              </a:cxn>
              <a:cxn ang="T10">
                <a:pos x="T4" y="T5"/>
              </a:cxn>
              <a:cxn ang="T11">
                <a:pos x="T6" y="T7"/>
              </a:cxn>
            </a:cxnLst>
            <a:rect l="T12" t="T13" r="T14" b="T15"/>
            <a:pathLst>
              <a:path w="2688" h="1056">
                <a:moveTo>
                  <a:pt x="2688" y="1000"/>
                </a:moveTo>
                <a:cubicBezTo>
                  <a:pt x="2492" y="1028"/>
                  <a:pt x="2296" y="1056"/>
                  <a:pt x="2112" y="904"/>
                </a:cubicBezTo>
                <a:cubicBezTo>
                  <a:pt x="1928" y="752"/>
                  <a:pt x="1936" y="176"/>
                  <a:pt x="1584" y="88"/>
                </a:cubicBezTo>
                <a:cubicBezTo>
                  <a:pt x="1232" y="0"/>
                  <a:pt x="264" y="328"/>
                  <a:pt x="0" y="376"/>
                </a:cubicBezTo>
              </a:path>
            </a:pathLst>
          </a:custGeom>
          <a:noFill/>
          <a:ln w="28575">
            <a:solidFill>
              <a:srgbClr val="FFFF00"/>
            </a:solidFill>
            <a:round/>
            <a:headEnd/>
            <a:tailEnd type="triangle" w="med" len="med"/>
          </a:ln>
        </p:spPr>
        <p:txBody>
          <a:bodyPr wrap="none" anchor="ctr"/>
          <a:lstStyle/>
          <a:p>
            <a:endParaRPr lang="en-US"/>
          </a:p>
        </p:txBody>
      </p:sp>
      <p:grpSp>
        <p:nvGrpSpPr>
          <p:cNvPr id="3" name="Group 16"/>
          <p:cNvGrpSpPr>
            <a:grpSpLocks/>
          </p:cNvGrpSpPr>
          <p:nvPr/>
        </p:nvGrpSpPr>
        <p:grpSpPr bwMode="auto">
          <a:xfrm>
            <a:off x="13241836" y="5289867"/>
            <a:ext cx="812800" cy="1981200"/>
            <a:chOff x="1248" y="1248"/>
            <a:chExt cx="512" cy="1248"/>
          </a:xfrm>
        </p:grpSpPr>
        <p:sp>
          <p:nvSpPr>
            <p:cNvPr id="21" name="Freeform 17"/>
            <p:cNvSpPr>
              <a:spLocks/>
            </p:cNvSpPr>
            <p:nvPr/>
          </p:nvSpPr>
          <p:spPr bwMode="auto">
            <a:xfrm>
              <a:off x="1344" y="2304"/>
              <a:ext cx="336" cy="192"/>
            </a:xfrm>
            <a:custGeom>
              <a:avLst/>
              <a:gdLst>
                <a:gd name="T0" fmla="*/ 0 w 336"/>
                <a:gd name="T1" fmla="*/ 0 h 192"/>
                <a:gd name="T2" fmla="*/ 240 w 336"/>
                <a:gd name="T3" fmla="*/ 48 h 192"/>
                <a:gd name="T4" fmla="*/ 336 w 336"/>
                <a:gd name="T5" fmla="*/ 192 h 192"/>
                <a:gd name="T6" fmla="*/ 0 60000 65536"/>
                <a:gd name="T7" fmla="*/ 0 60000 65536"/>
                <a:gd name="T8" fmla="*/ 0 60000 65536"/>
                <a:gd name="T9" fmla="*/ 0 w 336"/>
                <a:gd name="T10" fmla="*/ 0 h 192"/>
                <a:gd name="T11" fmla="*/ 336 w 336"/>
                <a:gd name="T12" fmla="*/ 192 h 192"/>
              </a:gdLst>
              <a:ahLst/>
              <a:cxnLst>
                <a:cxn ang="T6">
                  <a:pos x="T0" y="T1"/>
                </a:cxn>
                <a:cxn ang="T7">
                  <a:pos x="T2" y="T3"/>
                </a:cxn>
                <a:cxn ang="T8">
                  <a:pos x="T4" y="T5"/>
                </a:cxn>
              </a:cxnLst>
              <a:rect l="T9" t="T10" r="T11" b="T12"/>
              <a:pathLst>
                <a:path w="336" h="192">
                  <a:moveTo>
                    <a:pt x="0" y="0"/>
                  </a:moveTo>
                  <a:cubicBezTo>
                    <a:pt x="92" y="8"/>
                    <a:pt x="184" y="16"/>
                    <a:pt x="240" y="48"/>
                  </a:cubicBezTo>
                  <a:cubicBezTo>
                    <a:pt x="296" y="80"/>
                    <a:pt x="316" y="136"/>
                    <a:pt x="336" y="192"/>
                  </a:cubicBezTo>
                </a:path>
              </a:pathLst>
            </a:custGeom>
            <a:noFill/>
            <a:ln w="28575">
              <a:solidFill>
                <a:srgbClr val="FFFF00"/>
              </a:solidFill>
              <a:round/>
              <a:headEnd/>
              <a:tailEnd type="triangle" w="med" len="med"/>
            </a:ln>
          </p:spPr>
          <p:txBody>
            <a:bodyPr wrap="none" anchor="ctr"/>
            <a:lstStyle/>
            <a:p>
              <a:endParaRPr lang="en-US"/>
            </a:p>
          </p:txBody>
        </p:sp>
        <p:sp>
          <p:nvSpPr>
            <p:cNvPr id="22" name="Freeform 18"/>
            <p:cNvSpPr>
              <a:spLocks/>
            </p:cNvSpPr>
            <p:nvPr/>
          </p:nvSpPr>
          <p:spPr bwMode="auto">
            <a:xfrm>
              <a:off x="1248" y="1248"/>
              <a:ext cx="512" cy="864"/>
            </a:xfrm>
            <a:custGeom>
              <a:avLst/>
              <a:gdLst>
                <a:gd name="T0" fmla="*/ 0 w 512"/>
                <a:gd name="T1" fmla="*/ 864 h 864"/>
                <a:gd name="T2" fmla="*/ 432 w 512"/>
                <a:gd name="T3" fmla="*/ 480 h 864"/>
                <a:gd name="T4" fmla="*/ 480 w 512"/>
                <a:gd name="T5" fmla="*/ 0 h 864"/>
                <a:gd name="T6" fmla="*/ 0 60000 65536"/>
                <a:gd name="T7" fmla="*/ 0 60000 65536"/>
                <a:gd name="T8" fmla="*/ 0 60000 65536"/>
                <a:gd name="T9" fmla="*/ 0 w 512"/>
                <a:gd name="T10" fmla="*/ 0 h 864"/>
                <a:gd name="T11" fmla="*/ 512 w 512"/>
                <a:gd name="T12" fmla="*/ 864 h 864"/>
              </a:gdLst>
              <a:ahLst/>
              <a:cxnLst>
                <a:cxn ang="T6">
                  <a:pos x="T0" y="T1"/>
                </a:cxn>
                <a:cxn ang="T7">
                  <a:pos x="T2" y="T3"/>
                </a:cxn>
                <a:cxn ang="T8">
                  <a:pos x="T4" y="T5"/>
                </a:cxn>
              </a:cxnLst>
              <a:rect l="T9" t="T10" r="T11" b="T12"/>
              <a:pathLst>
                <a:path w="512" h="864">
                  <a:moveTo>
                    <a:pt x="0" y="864"/>
                  </a:moveTo>
                  <a:cubicBezTo>
                    <a:pt x="176" y="744"/>
                    <a:pt x="352" y="624"/>
                    <a:pt x="432" y="480"/>
                  </a:cubicBezTo>
                  <a:cubicBezTo>
                    <a:pt x="512" y="336"/>
                    <a:pt x="496" y="168"/>
                    <a:pt x="480" y="0"/>
                  </a:cubicBezTo>
                </a:path>
              </a:pathLst>
            </a:custGeom>
            <a:noFill/>
            <a:ln w="28575">
              <a:solidFill>
                <a:srgbClr val="FFFF00"/>
              </a:solidFill>
              <a:round/>
              <a:headEnd/>
              <a:tailEnd type="triangle" w="med" len="med"/>
            </a:ln>
          </p:spPr>
          <p:txBody>
            <a:bodyPr wrap="none" anchor="ctr"/>
            <a:lstStyle/>
            <a:p>
              <a:endParaRPr lang="en-US"/>
            </a:p>
          </p:txBody>
        </p:sp>
      </p:grpSp>
      <p:sp>
        <p:nvSpPr>
          <p:cNvPr id="23" name="Freeform 19"/>
          <p:cNvSpPr>
            <a:spLocks/>
          </p:cNvSpPr>
          <p:nvPr/>
        </p:nvSpPr>
        <p:spPr bwMode="auto">
          <a:xfrm>
            <a:off x="14080036" y="5213667"/>
            <a:ext cx="4343400" cy="685800"/>
          </a:xfrm>
          <a:custGeom>
            <a:avLst/>
            <a:gdLst>
              <a:gd name="T0" fmla="*/ 0 w 2736"/>
              <a:gd name="T1" fmla="*/ 0 h 432"/>
              <a:gd name="T2" fmla="*/ 2147483647 w 2736"/>
              <a:gd name="T3" fmla="*/ 2147483647 h 432"/>
              <a:gd name="T4" fmla="*/ 2147483647 w 2736"/>
              <a:gd name="T5" fmla="*/ 2147483647 h 432"/>
              <a:gd name="T6" fmla="*/ 0 60000 65536"/>
              <a:gd name="T7" fmla="*/ 0 60000 65536"/>
              <a:gd name="T8" fmla="*/ 0 60000 65536"/>
              <a:gd name="T9" fmla="*/ 0 w 2736"/>
              <a:gd name="T10" fmla="*/ 0 h 432"/>
              <a:gd name="T11" fmla="*/ 2736 w 2736"/>
              <a:gd name="T12" fmla="*/ 432 h 432"/>
            </a:gdLst>
            <a:ahLst/>
            <a:cxnLst>
              <a:cxn ang="T6">
                <a:pos x="T0" y="T1"/>
              </a:cxn>
              <a:cxn ang="T7">
                <a:pos x="T2" y="T3"/>
              </a:cxn>
              <a:cxn ang="T8">
                <a:pos x="T4" y="T5"/>
              </a:cxn>
            </a:cxnLst>
            <a:rect l="T9" t="T10" r="T11" b="T12"/>
            <a:pathLst>
              <a:path w="2736" h="432">
                <a:moveTo>
                  <a:pt x="0" y="0"/>
                </a:moveTo>
                <a:cubicBezTo>
                  <a:pt x="324" y="108"/>
                  <a:pt x="648" y="216"/>
                  <a:pt x="1104" y="288"/>
                </a:cubicBezTo>
                <a:cubicBezTo>
                  <a:pt x="1560" y="360"/>
                  <a:pt x="2148" y="396"/>
                  <a:pt x="2736" y="432"/>
                </a:cubicBezTo>
              </a:path>
            </a:pathLst>
          </a:custGeom>
          <a:noFill/>
          <a:ln w="28575">
            <a:solidFill>
              <a:srgbClr val="FFFF00"/>
            </a:solidFill>
            <a:round/>
            <a:headEnd/>
            <a:tailEnd type="triangle" w="med" len="med"/>
          </a:ln>
        </p:spPr>
        <p:txBody>
          <a:bodyPr wrap="none" anchor="ctr"/>
          <a:lstStyle/>
          <a:p>
            <a:endParaRPr lang="en-US"/>
          </a:p>
        </p:txBody>
      </p:sp>
      <p:sp>
        <p:nvSpPr>
          <p:cNvPr id="24" name="Freeform 20"/>
          <p:cNvSpPr>
            <a:spLocks/>
          </p:cNvSpPr>
          <p:nvPr/>
        </p:nvSpPr>
        <p:spPr bwMode="auto">
          <a:xfrm>
            <a:off x="18347236" y="5975667"/>
            <a:ext cx="228600" cy="762000"/>
          </a:xfrm>
          <a:custGeom>
            <a:avLst/>
            <a:gdLst>
              <a:gd name="T0" fmla="*/ 0 w 144"/>
              <a:gd name="T1" fmla="*/ 0 h 480"/>
              <a:gd name="T2" fmla="*/ 2147483647 w 144"/>
              <a:gd name="T3" fmla="*/ 2147483647 h 480"/>
              <a:gd name="T4" fmla="*/ 0 w 144"/>
              <a:gd name="T5" fmla="*/ 2147483647 h 480"/>
              <a:gd name="T6" fmla="*/ 0 60000 65536"/>
              <a:gd name="T7" fmla="*/ 0 60000 65536"/>
              <a:gd name="T8" fmla="*/ 0 60000 65536"/>
              <a:gd name="T9" fmla="*/ 0 w 144"/>
              <a:gd name="T10" fmla="*/ 0 h 480"/>
              <a:gd name="T11" fmla="*/ 144 w 144"/>
              <a:gd name="T12" fmla="*/ 480 h 480"/>
            </a:gdLst>
            <a:ahLst/>
            <a:cxnLst>
              <a:cxn ang="T6">
                <a:pos x="T0" y="T1"/>
              </a:cxn>
              <a:cxn ang="T7">
                <a:pos x="T2" y="T3"/>
              </a:cxn>
              <a:cxn ang="T8">
                <a:pos x="T4" y="T5"/>
              </a:cxn>
            </a:cxnLst>
            <a:rect l="T9" t="T10" r="T11" b="T12"/>
            <a:pathLst>
              <a:path w="144" h="480">
                <a:moveTo>
                  <a:pt x="0" y="0"/>
                </a:moveTo>
                <a:cubicBezTo>
                  <a:pt x="72" y="104"/>
                  <a:pt x="144" y="208"/>
                  <a:pt x="144" y="288"/>
                </a:cubicBezTo>
                <a:cubicBezTo>
                  <a:pt x="144" y="368"/>
                  <a:pt x="72" y="424"/>
                  <a:pt x="0" y="480"/>
                </a:cubicBezTo>
              </a:path>
            </a:pathLst>
          </a:custGeom>
          <a:noFill/>
          <a:ln w="28575">
            <a:solidFill>
              <a:srgbClr val="FFFF00"/>
            </a:solidFill>
            <a:round/>
            <a:headEnd/>
            <a:tailEnd type="triangle" w="med" len="med"/>
          </a:ln>
        </p:spPr>
        <p:txBody>
          <a:bodyPr wrap="none" anchor="ctr"/>
          <a:lstStyle/>
          <a:p>
            <a:endParaRPr lang="en-US"/>
          </a:p>
        </p:txBody>
      </p:sp>
      <p:sp>
        <p:nvSpPr>
          <p:cNvPr id="25" name="Freeform 21"/>
          <p:cNvSpPr>
            <a:spLocks/>
          </p:cNvSpPr>
          <p:nvPr/>
        </p:nvSpPr>
        <p:spPr bwMode="auto">
          <a:xfrm>
            <a:off x="16518436" y="4832667"/>
            <a:ext cx="1676400" cy="2057400"/>
          </a:xfrm>
          <a:custGeom>
            <a:avLst/>
            <a:gdLst>
              <a:gd name="T0" fmla="*/ 2147483647 w 1056"/>
              <a:gd name="T1" fmla="*/ 2147483647 h 1296"/>
              <a:gd name="T2" fmla="*/ 2147483647 w 1056"/>
              <a:gd name="T3" fmla="*/ 2147483647 h 1296"/>
              <a:gd name="T4" fmla="*/ 0 w 1056"/>
              <a:gd name="T5" fmla="*/ 0 h 1296"/>
              <a:gd name="T6" fmla="*/ 0 60000 65536"/>
              <a:gd name="T7" fmla="*/ 0 60000 65536"/>
              <a:gd name="T8" fmla="*/ 0 60000 65536"/>
              <a:gd name="T9" fmla="*/ 0 w 1056"/>
              <a:gd name="T10" fmla="*/ 0 h 1296"/>
              <a:gd name="T11" fmla="*/ 1056 w 1056"/>
              <a:gd name="T12" fmla="*/ 1296 h 1296"/>
            </a:gdLst>
            <a:ahLst/>
            <a:cxnLst>
              <a:cxn ang="T6">
                <a:pos x="T0" y="T1"/>
              </a:cxn>
              <a:cxn ang="T7">
                <a:pos x="T2" y="T3"/>
              </a:cxn>
              <a:cxn ang="T8">
                <a:pos x="T4" y="T5"/>
              </a:cxn>
            </a:cxnLst>
            <a:rect l="T9" t="T10" r="T11" b="T12"/>
            <a:pathLst>
              <a:path w="1056" h="1296">
                <a:moveTo>
                  <a:pt x="1056" y="1296"/>
                </a:moveTo>
                <a:cubicBezTo>
                  <a:pt x="952" y="924"/>
                  <a:pt x="848" y="552"/>
                  <a:pt x="672" y="336"/>
                </a:cubicBezTo>
                <a:cubicBezTo>
                  <a:pt x="496" y="120"/>
                  <a:pt x="248" y="60"/>
                  <a:pt x="0" y="0"/>
                </a:cubicBezTo>
              </a:path>
            </a:pathLst>
          </a:custGeom>
          <a:noFill/>
          <a:ln w="28575">
            <a:solidFill>
              <a:srgbClr val="FFFF00"/>
            </a:solidFill>
            <a:round/>
            <a:headEnd/>
            <a:tailEnd type="triangle" w="med" len="med"/>
          </a:ln>
        </p:spPr>
        <p:txBody>
          <a:bodyPr wrap="none" anchor="ctr"/>
          <a:lstStyle/>
          <a:p>
            <a:endParaRPr lang="en-US"/>
          </a:p>
        </p:txBody>
      </p:sp>
      <p:sp>
        <p:nvSpPr>
          <p:cNvPr id="26" name="Freeform 22"/>
          <p:cNvSpPr>
            <a:spLocks/>
          </p:cNvSpPr>
          <p:nvPr/>
        </p:nvSpPr>
        <p:spPr bwMode="auto">
          <a:xfrm>
            <a:off x="15299236" y="4985067"/>
            <a:ext cx="1143000" cy="3810000"/>
          </a:xfrm>
          <a:custGeom>
            <a:avLst/>
            <a:gdLst>
              <a:gd name="T0" fmla="*/ 2147483647 w 720"/>
              <a:gd name="T1" fmla="*/ 0 h 2400"/>
              <a:gd name="T2" fmla="*/ 2147483647 w 720"/>
              <a:gd name="T3" fmla="*/ 2147483647 h 2400"/>
              <a:gd name="T4" fmla="*/ 0 w 720"/>
              <a:gd name="T5" fmla="*/ 2147483647 h 2400"/>
              <a:gd name="T6" fmla="*/ 0 60000 65536"/>
              <a:gd name="T7" fmla="*/ 0 60000 65536"/>
              <a:gd name="T8" fmla="*/ 0 60000 65536"/>
              <a:gd name="T9" fmla="*/ 0 w 720"/>
              <a:gd name="T10" fmla="*/ 0 h 2400"/>
              <a:gd name="T11" fmla="*/ 720 w 720"/>
              <a:gd name="T12" fmla="*/ 2400 h 2400"/>
            </a:gdLst>
            <a:ahLst/>
            <a:cxnLst>
              <a:cxn ang="T6">
                <a:pos x="T0" y="T1"/>
              </a:cxn>
              <a:cxn ang="T7">
                <a:pos x="T2" y="T3"/>
              </a:cxn>
              <a:cxn ang="T8">
                <a:pos x="T4" y="T5"/>
              </a:cxn>
            </a:cxnLst>
            <a:rect l="T9" t="T10" r="T11" b="T12"/>
            <a:pathLst>
              <a:path w="720" h="2400">
                <a:moveTo>
                  <a:pt x="720" y="0"/>
                </a:moveTo>
                <a:cubicBezTo>
                  <a:pt x="564" y="208"/>
                  <a:pt x="408" y="416"/>
                  <a:pt x="288" y="816"/>
                </a:cubicBezTo>
                <a:cubicBezTo>
                  <a:pt x="168" y="1216"/>
                  <a:pt x="84" y="1808"/>
                  <a:pt x="0" y="2400"/>
                </a:cubicBezTo>
              </a:path>
            </a:pathLst>
          </a:custGeom>
          <a:noFill/>
          <a:ln w="28575">
            <a:solidFill>
              <a:srgbClr val="FFFF00"/>
            </a:solidFill>
            <a:round/>
            <a:headEnd/>
            <a:tailEnd type="triangle" w="med" len="med"/>
          </a:ln>
        </p:spPr>
        <p:txBody>
          <a:bodyPr wrap="none" anchor="ctr"/>
          <a:lstStyle/>
          <a:p>
            <a:endParaRPr lang="en-US"/>
          </a:p>
        </p:txBody>
      </p:sp>
      <p:sp>
        <p:nvSpPr>
          <p:cNvPr id="27" name="Title 3"/>
          <p:cNvSpPr txBox="1">
            <a:spLocks/>
          </p:cNvSpPr>
          <p:nvPr/>
        </p:nvSpPr>
        <p:spPr>
          <a:xfrm>
            <a:off x="1161211" y="-26871"/>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noProof="0" dirty="0" smtClean="0">
                <a:solidFill>
                  <a:srgbClr val="FF0000"/>
                </a:solidFill>
                <a:latin typeface="Impact" charset="0"/>
                <a:ea typeface="ＭＳ Ｐゴシック" charset="0"/>
                <a:cs typeface="Impact" charset="0"/>
              </a:rPr>
              <a:t>10.1</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Variability in vivo – review from week 1</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28" name="Straight Connector 27"/>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5"/>
                                        </p:tgtEl>
                                        <p:attrNameLst>
                                          <p:attrName>style.visibility</p:attrName>
                                        </p:attrNameLst>
                                      </p:cBhvr>
                                      <p:to>
                                        <p:strVal val="visible"/>
                                      </p:to>
                                    </p:se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4"/>
          <p:cNvGrpSpPr>
            <a:grpSpLocks/>
          </p:cNvGrpSpPr>
          <p:nvPr/>
        </p:nvGrpSpPr>
        <p:grpSpPr bwMode="auto">
          <a:xfrm>
            <a:off x="11117755" y="2630188"/>
            <a:ext cx="6212146" cy="3620376"/>
            <a:chOff x="528" y="3040"/>
            <a:chExt cx="1656" cy="1287"/>
          </a:xfrm>
        </p:grpSpPr>
        <p:pic>
          <p:nvPicPr>
            <p:cNvPr id="42007" name="Picture 5" descr="ISI_plot2_rot"/>
            <p:cNvPicPr>
              <a:picLocks noChangeAspect="1" noChangeArrowheads="1"/>
            </p:cNvPicPr>
            <p:nvPr/>
          </p:nvPicPr>
          <p:blipFill>
            <a:blip r:embed="rId3"/>
            <a:srcRect/>
            <a:stretch>
              <a:fillRect/>
            </a:stretch>
          </p:blipFill>
          <p:spPr bwMode="auto">
            <a:xfrm>
              <a:off x="528" y="3040"/>
              <a:ext cx="1656" cy="1280"/>
            </a:xfrm>
            <a:prstGeom prst="rect">
              <a:avLst/>
            </a:prstGeom>
            <a:noFill/>
            <a:ln w="9525">
              <a:noFill/>
              <a:miter lim="800000"/>
              <a:headEnd/>
              <a:tailEnd/>
            </a:ln>
          </p:spPr>
        </p:pic>
        <p:sp>
          <p:nvSpPr>
            <p:cNvPr id="42008" name="Text Box 6"/>
            <p:cNvSpPr txBox="1">
              <a:spLocks noChangeArrowheads="1"/>
            </p:cNvSpPr>
            <p:nvPr/>
          </p:nvSpPr>
          <p:spPr bwMode="auto">
            <a:xfrm>
              <a:off x="758" y="3273"/>
              <a:ext cx="959" cy="263"/>
            </a:xfrm>
            <a:prstGeom prst="rect">
              <a:avLst/>
            </a:prstGeom>
            <a:noFill/>
            <a:ln w="9525">
              <a:noFill/>
              <a:miter lim="800000"/>
              <a:headEnd/>
              <a:tailEnd/>
            </a:ln>
          </p:spPr>
          <p:txBody>
            <a:bodyPr wrap="none">
              <a:spAutoFit/>
            </a:bodyPr>
            <a:lstStyle/>
            <a:p>
              <a:r>
                <a:rPr lang="en-US" sz="4200" dirty="0">
                  <a:solidFill>
                    <a:srgbClr val="FF0000"/>
                  </a:solidFill>
                </a:rPr>
                <a:t>ISI distribution</a:t>
              </a:r>
            </a:p>
          </p:txBody>
        </p:sp>
        <p:sp>
          <p:nvSpPr>
            <p:cNvPr id="42009" name="Text Box 7"/>
            <p:cNvSpPr txBox="1">
              <a:spLocks noChangeArrowheads="1"/>
            </p:cNvSpPr>
            <p:nvPr/>
          </p:nvSpPr>
          <p:spPr bwMode="auto">
            <a:xfrm>
              <a:off x="844" y="4108"/>
              <a:ext cx="243" cy="219"/>
            </a:xfrm>
            <a:prstGeom prst="rect">
              <a:avLst/>
            </a:prstGeom>
            <a:noFill/>
            <a:ln w="9525">
              <a:noFill/>
              <a:miter lim="800000"/>
              <a:headEnd/>
              <a:tailEnd/>
            </a:ln>
          </p:spPr>
          <p:txBody>
            <a:bodyPr wrap="none">
              <a:spAutoFit/>
            </a:bodyPr>
            <a:lstStyle/>
            <a:p>
              <a:r>
                <a:rPr lang="en-US" sz="3400" dirty="0"/>
                <a:t>100</a:t>
              </a:r>
              <a:endParaRPr lang="en-US" sz="5100" dirty="0"/>
            </a:p>
          </p:txBody>
        </p:sp>
        <p:sp>
          <p:nvSpPr>
            <p:cNvPr id="42010" name="Rectangle 8"/>
            <p:cNvSpPr>
              <a:spLocks noChangeArrowheads="1"/>
            </p:cNvSpPr>
            <p:nvPr/>
          </p:nvSpPr>
          <p:spPr bwMode="auto">
            <a:xfrm>
              <a:off x="720" y="4128"/>
              <a:ext cx="1296" cy="14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2011" name="Text Box 9"/>
            <p:cNvSpPr txBox="1">
              <a:spLocks noChangeArrowheads="1"/>
            </p:cNvSpPr>
            <p:nvPr/>
          </p:nvSpPr>
          <p:spPr bwMode="auto">
            <a:xfrm>
              <a:off x="748" y="4108"/>
              <a:ext cx="243" cy="219"/>
            </a:xfrm>
            <a:prstGeom prst="rect">
              <a:avLst/>
            </a:prstGeom>
            <a:noFill/>
            <a:ln w="9525">
              <a:noFill/>
              <a:miter lim="800000"/>
              <a:headEnd/>
              <a:tailEnd/>
            </a:ln>
          </p:spPr>
          <p:txBody>
            <a:bodyPr wrap="none">
              <a:spAutoFit/>
            </a:bodyPr>
            <a:lstStyle/>
            <a:p>
              <a:r>
                <a:rPr lang="en-US" sz="3400" dirty="0"/>
                <a:t>100</a:t>
              </a:r>
              <a:endParaRPr lang="en-US" sz="5100" dirty="0"/>
            </a:p>
          </p:txBody>
        </p:sp>
        <p:sp>
          <p:nvSpPr>
            <p:cNvPr id="42012" name="Line 10"/>
            <p:cNvSpPr>
              <a:spLocks noChangeShapeType="1"/>
            </p:cNvSpPr>
            <p:nvPr/>
          </p:nvSpPr>
          <p:spPr bwMode="auto">
            <a:xfrm flipV="1">
              <a:off x="912" y="4080"/>
              <a:ext cx="0" cy="48"/>
            </a:xfrm>
            <a:prstGeom prst="line">
              <a:avLst/>
            </a:prstGeom>
            <a:noFill/>
            <a:ln w="19050">
              <a:solidFill>
                <a:schemeClr val="tx1"/>
              </a:solidFill>
              <a:round/>
              <a:headEnd/>
              <a:tailEnd/>
            </a:ln>
          </p:spPr>
          <p:txBody>
            <a:bodyPr wrap="none" anchor="ctr"/>
            <a:lstStyle/>
            <a:p>
              <a:endParaRPr lang="en-US"/>
            </a:p>
          </p:txBody>
        </p:sp>
        <p:sp>
          <p:nvSpPr>
            <p:cNvPr id="42013" name="Line 11"/>
            <p:cNvSpPr>
              <a:spLocks noChangeShapeType="1"/>
            </p:cNvSpPr>
            <p:nvPr/>
          </p:nvSpPr>
          <p:spPr bwMode="auto">
            <a:xfrm flipV="1">
              <a:off x="1152" y="4080"/>
              <a:ext cx="0" cy="48"/>
            </a:xfrm>
            <a:prstGeom prst="line">
              <a:avLst/>
            </a:prstGeom>
            <a:noFill/>
            <a:ln w="19050">
              <a:solidFill>
                <a:schemeClr val="tx1"/>
              </a:solidFill>
              <a:round/>
              <a:headEnd/>
              <a:tailEnd/>
            </a:ln>
          </p:spPr>
          <p:txBody>
            <a:bodyPr wrap="none" anchor="ctr"/>
            <a:lstStyle/>
            <a:p>
              <a:endParaRPr lang="en-US"/>
            </a:p>
          </p:txBody>
        </p:sp>
        <p:sp>
          <p:nvSpPr>
            <p:cNvPr id="42014" name="Line 12"/>
            <p:cNvSpPr>
              <a:spLocks noChangeShapeType="1"/>
            </p:cNvSpPr>
            <p:nvPr/>
          </p:nvSpPr>
          <p:spPr bwMode="auto">
            <a:xfrm flipV="1">
              <a:off x="1392" y="4080"/>
              <a:ext cx="0" cy="48"/>
            </a:xfrm>
            <a:prstGeom prst="line">
              <a:avLst/>
            </a:prstGeom>
            <a:noFill/>
            <a:ln w="19050">
              <a:solidFill>
                <a:schemeClr val="tx1"/>
              </a:solidFill>
              <a:round/>
              <a:headEnd/>
              <a:tailEnd/>
            </a:ln>
          </p:spPr>
          <p:txBody>
            <a:bodyPr wrap="none" anchor="ctr"/>
            <a:lstStyle/>
            <a:p>
              <a:endParaRPr lang="en-US"/>
            </a:p>
          </p:txBody>
        </p:sp>
        <p:sp>
          <p:nvSpPr>
            <p:cNvPr id="42015" name="Line 13"/>
            <p:cNvSpPr>
              <a:spLocks noChangeShapeType="1"/>
            </p:cNvSpPr>
            <p:nvPr/>
          </p:nvSpPr>
          <p:spPr bwMode="auto">
            <a:xfrm flipV="1">
              <a:off x="1632" y="4080"/>
              <a:ext cx="0" cy="48"/>
            </a:xfrm>
            <a:prstGeom prst="line">
              <a:avLst/>
            </a:prstGeom>
            <a:noFill/>
            <a:ln w="19050">
              <a:solidFill>
                <a:schemeClr val="tx1"/>
              </a:solidFill>
              <a:round/>
              <a:headEnd/>
              <a:tailEnd/>
            </a:ln>
          </p:spPr>
          <p:txBody>
            <a:bodyPr wrap="none" anchor="ctr"/>
            <a:lstStyle/>
            <a:p>
              <a:endParaRPr lang="en-US"/>
            </a:p>
          </p:txBody>
        </p:sp>
        <p:sp>
          <p:nvSpPr>
            <p:cNvPr id="42016" name="Line 14"/>
            <p:cNvSpPr>
              <a:spLocks noChangeShapeType="1"/>
            </p:cNvSpPr>
            <p:nvPr/>
          </p:nvSpPr>
          <p:spPr bwMode="auto">
            <a:xfrm flipV="1">
              <a:off x="1824" y="4080"/>
              <a:ext cx="0" cy="48"/>
            </a:xfrm>
            <a:prstGeom prst="line">
              <a:avLst/>
            </a:prstGeom>
            <a:noFill/>
            <a:ln w="19050">
              <a:solidFill>
                <a:schemeClr val="tx1"/>
              </a:solidFill>
              <a:round/>
              <a:headEnd/>
              <a:tailEnd/>
            </a:ln>
          </p:spPr>
          <p:txBody>
            <a:bodyPr wrap="none" anchor="ctr"/>
            <a:lstStyle/>
            <a:p>
              <a:endParaRPr lang="en-US"/>
            </a:p>
          </p:txBody>
        </p:sp>
        <p:sp>
          <p:nvSpPr>
            <p:cNvPr id="42017" name="Text Box 15"/>
            <p:cNvSpPr txBox="1">
              <a:spLocks noChangeArrowheads="1"/>
            </p:cNvSpPr>
            <p:nvPr/>
          </p:nvSpPr>
          <p:spPr bwMode="auto">
            <a:xfrm>
              <a:off x="1660" y="4108"/>
              <a:ext cx="243" cy="219"/>
            </a:xfrm>
            <a:prstGeom prst="rect">
              <a:avLst/>
            </a:prstGeom>
            <a:noFill/>
            <a:ln w="9525">
              <a:noFill/>
              <a:miter lim="800000"/>
              <a:headEnd/>
              <a:tailEnd/>
            </a:ln>
          </p:spPr>
          <p:txBody>
            <a:bodyPr wrap="none">
              <a:spAutoFit/>
            </a:bodyPr>
            <a:lstStyle/>
            <a:p>
              <a:r>
                <a:rPr lang="en-US" sz="3400" dirty="0"/>
                <a:t>500</a:t>
              </a:r>
              <a:endParaRPr lang="en-US" sz="5100" dirty="0"/>
            </a:p>
          </p:txBody>
        </p:sp>
        <p:sp>
          <p:nvSpPr>
            <p:cNvPr id="42018" name="Text Box 16"/>
            <p:cNvSpPr txBox="1">
              <a:spLocks noChangeArrowheads="1"/>
            </p:cNvSpPr>
            <p:nvPr/>
          </p:nvSpPr>
          <p:spPr bwMode="auto">
            <a:xfrm>
              <a:off x="1132" y="4108"/>
              <a:ext cx="334" cy="219"/>
            </a:xfrm>
            <a:prstGeom prst="rect">
              <a:avLst/>
            </a:prstGeom>
            <a:noFill/>
            <a:ln w="9525">
              <a:noFill/>
              <a:miter lim="800000"/>
              <a:headEnd/>
              <a:tailEnd/>
            </a:ln>
          </p:spPr>
          <p:txBody>
            <a:bodyPr wrap="none">
              <a:spAutoFit/>
            </a:bodyPr>
            <a:lstStyle/>
            <a:p>
              <a:r>
                <a:rPr lang="en-US" sz="3400" dirty="0"/>
                <a:t>t [ms]</a:t>
              </a:r>
              <a:endParaRPr lang="en-US" sz="5100" dirty="0"/>
            </a:p>
          </p:txBody>
        </p:sp>
      </p:grpSp>
      <p:grpSp>
        <p:nvGrpSpPr>
          <p:cNvPr id="3" name="Group 17"/>
          <p:cNvGrpSpPr>
            <a:grpSpLocks/>
          </p:cNvGrpSpPr>
          <p:nvPr/>
        </p:nvGrpSpPr>
        <p:grpSpPr bwMode="auto">
          <a:xfrm>
            <a:off x="779825" y="1738457"/>
            <a:ext cx="9749619" cy="5485419"/>
            <a:chOff x="2254" y="119"/>
            <a:chExt cx="3362" cy="2352"/>
          </a:xfrm>
        </p:grpSpPr>
        <p:pic>
          <p:nvPicPr>
            <p:cNvPr id="41994" name="Picture 18" descr="3spikes_rot2"/>
            <p:cNvPicPr>
              <a:picLocks noChangeAspect="1" noChangeArrowheads="1"/>
            </p:cNvPicPr>
            <p:nvPr/>
          </p:nvPicPr>
          <p:blipFill>
            <a:blip r:embed="rId4"/>
            <a:srcRect/>
            <a:stretch>
              <a:fillRect/>
            </a:stretch>
          </p:blipFill>
          <p:spPr bwMode="auto">
            <a:xfrm>
              <a:off x="2664" y="119"/>
              <a:ext cx="2952" cy="2282"/>
            </a:xfrm>
            <a:prstGeom prst="rect">
              <a:avLst/>
            </a:prstGeom>
            <a:noFill/>
            <a:ln w="9525">
              <a:noFill/>
              <a:miter lim="800000"/>
              <a:headEnd/>
              <a:tailEnd/>
            </a:ln>
          </p:spPr>
        </p:pic>
        <p:grpSp>
          <p:nvGrpSpPr>
            <p:cNvPr id="4" name="Group 19"/>
            <p:cNvGrpSpPr>
              <a:grpSpLocks/>
            </p:cNvGrpSpPr>
            <p:nvPr/>
          </p:nvGrpSpPr>
          <p:grpSpPr bwMode="auto">
            <a:xfrm>
              <a:off x="4416" y="767"/>
              <a:ext cx="624" cy="290"/>
              <a:chOff x="4416" y="2808"/>
              <a:chExt cx="624" cy="290"/>
            </a:xfrm>
          </p:grpSpPr>
          <p:sp>
            <p:nvSpPr>
              <p:cNvPr id="42005" name="Line 20"/>
              <p:cNvSpPr>
                <a:spLocks noChangeShapeType="1"/>
              </p:cNvSpPr>
              <p:nvPr/>
            </p:nvSpPr>
            <p:spPr bwMode="auto">
              <a:xfrm>
                <a:off x="4416" y="3024"/>
                <a:ext cx="624" cy="0"/>
              </a:xfrm>
              <a:prstGeom prst="line">
                <a:avLst/>
              </a:prstGeom>
              <a:noFill/>
              <a:ln w="9525">
                <a:solidFill>
                  <a:srgbClr val="FF0000"/>
                </a:solidFill>
                <a:round/>
                <a:headEnd type="triangle" w="med" len="med"/>
                <a:tailEnd type="triangle" w="med" len="med"/>
              </a:ln>
            </p:spPr>
            <p:txBody>
              <a:bodyPr wrap="none" anchor="ctr"/>
              <a:lstStyle/>
              <a:p>
                <a:endParaRPr lang="en-US"/>
              </a:p>
            </p:txBody>
          </p:sp>
          <p:sp>
            <p:nvSpPr>
              <p:cNvPr id="42006" name="Text Box 21"/>
              <p:cNvSpPr txBox="1">
                <a:spLocks noChangeArrowheads="1"/>
              </p:cNvSpPr>
              <p:nvPr/>
            </p:nvSpPr>
            <p:spPr bwMode="auto">
              <a:xfrm>
                <a:off x="4501" y="2808"/>
                <a:ext cx="269" cy="290"/>
              </a:xfrm>
              <a:prstGeom prst="rect">
                <a:avLst/>
              </a:prstGeom>
              <a:noFill/>
              <a:ln w="9525">
                <a:noFill/>
                <a:miter lim="800000"/>
                <a:headEnd/>
                <a:tailEnd/>
              </a:ln>
            </p:spPr>
            <p:txBody>
              <a:bodyPr wrap="none">
                <a:spAutoFit/>
              </a:bodyPr>
              <a:lstStyle/>
              <a:p>
                <a:r>
                  <a:rPr lang="en-US" sz="3800" dirty="0">
                    <a:solidFill>
                      <a:srgbClr val="FF0000"/>
                    </a:solidFill>
                  </a:rPr>
                  <a:t>ISI</a:t>
                </a:r>
              </a:p>
            </p:txBody>
          </p:sp>
        </p:grpSp>
        <p:sp>
          <p:nvSpPr>
            <p:cNvPr id="41996" name="Rectangle 22"/>
            <p:cNvSpPr>
              <a:spLocks noChangeArrowheads="1"/>
            </p:cNvSpPr>
            <p:nvPr/>
          </p:nvSpPr>
          <p:spPr bwMode="auto">
            <a:xfrm>
              <a:off x="2592" y="359"/>
              <a:ext cx="384" cy="211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1997" name="Text Box 23"/>
            <p:cNvSpPr txBox="1">
              <a:spLocks noChangeArrowheads="1"/>
            </p:cNvSpPr>
            <p:nvPr/>
          </p:nvSpPr>
          <p:spPr bwMode="auto">
            <a:xfrm>
              <a:off x="2254" y="611"/>
              <a:ext cx="548" cy="290"/>
            </a:xfrm>
            <a:prstGeom prst="rect">
              <a:avLst/>
            </a:prstGeom>
            <a:noFill/>
            <a:ln w="9525">
              <a:noFill/>
              <a:miter lim="800000"/>
              <a:headEnd/>
              <a:tailEnd/>
            </a:ln>
          </p:spPr>
          <p:txBody>
            <a:bodyPr wrap="none">
              <a:spAutoFit/>
            </a:bodyPr>
            <a:lstStyle/>
            <a:p>
              <a:r>
                <a:rPr lang="en-US" sz="3800" dirty="0"/>
                <a:t>u [mV]</a:t>
              </a:r>
            </a:p>
          </p:txBody>
        </p:sp>
        <p:sp>
          <p:nvSpPr>
            <p:cNvPr id="41998" name="Text Box 24"/>
            <p:cNvSpPr txBox="1">
              <a:spLocks noChangeArrowheads="1"/>
            </p:cNvSpPr>
            <p:nvPr/>
          </p:nvSpPr>
          <p:spPr bwMode="auto">
            <a:xfrm>
              <a:off x="2689" y="359"/>
              <a:ext cx="314" cy="264"/>
            </a:xfrm>
            <a:prstGeom prst="rect">
              <a:avLst/>
            </a:prstGeom>
            <a:noFill/>
            <a:ln w="9525">
              <a:noFill/>
              <a:miter lim="800000"/>
              <a:headEnd/>
              <a:tailEnd/>
            </a:ln>
          </p:spPr>
          <p:txBody>
            <a:bodyPr wrap="none">
              <a:spAutoFit/>
            </a:bodyPr>
            <a:lstStyle/>
            <a:p>
              <a:r>
                <a:rPr lang="en-US" sz="3400" dirty="0"/>
                <a:t>100</a:t>
              </a:r>
              <a:endParaRPr lang="en-US" sz="5100" dirty="0"/>
            </a:p>
          </p:txBody>
        </p:sp>
        <p:sp>
          <p:nvSpPr>
            <p:cNvPr id="41999" name="Text Box 25"/>
            <p:cNvSpPr txBox="1">
              <a:spLocks noChangeArrowheads="1"/>
            </p:cNvSpPr>
            <p:nvPr/>
          </p:nvSpPr>
          <p:spPr bwMode="auto">
            <a:xfrm>
              <a:off x="2689" y="1703"/>
              <a:ext cx="147" cy="264"/>
            </a:xfrm>
            <a:prstGeom prst="rect">
              <a:avLst/>
            </a:prstGeom>
            <a:noFill/>
            <a:ln w="9525">
              <a:noFill/>
              <a:miter lim="800000"/>
              <a:headEnd/>
              <a:tailEnd/>
            </a:ln>
          </p:spPr>
          <p:txBody>
            <a:bodyPr wrap="none">
              <a:spAutoFit/>
            </a:bodyPr>
            <a:lstStyle/>
            <a:p>
              <a:r>
                <a:rPr lang="en-US" sz="3400" dirty="0"/>
                <a:t>0</a:t>
              </a:r>
              <a:endParaRPr lang="en-US" sz="5100" dirty="0"/>
            </a:p>
          </p:txBody>
        </p:sp>
        <p:sp>
          <p:nvSpPr>
            <p:cNvPr id="42000" name="Rectangle 26"/>
            <p:cNvSpPr>
              <a:spLocks noChangeArrowheads="1"/>
            </p:cNvSpPr>
            <p:nvPr/>
          </p:nvSpPr>
          <p:spPr bwMode="auto">
            <a:xfrm>
              <a:off x="2976" y="2087"/>
              <a:ext cx="2400"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2001" name="Text Box 27"/>
            <p:cNvSpPr txBox="1">
              <a:spLocks noChangeArrowheads="1"/>
            </p:cNvSpPr>
            <p:nvPr/>
          </p:nvSpPr>
          <p:spPr bwMode="auto">
            <a:xfrm>
              <a:off x="3744" y="2067"/>
              <a:ext cx="314" cy="264"/>
            </a:xfrm>
            <a:prstGeom prst="rect">
              <a:avLst/>
            </a:prstGeom>
            <a:noFill/>
            <a:ln w="9525">
              <a:noFill/>
              <a:miter lim="800000"/>
              <a:headEnd/>
              <a:tailEnd/>
            </a:ln>
          </p:spPr>
          <p:txBody>
            <a:bodyPr wrap="none">
              <a:spAutoFit/>
            </a:bodyPr>
            <a:lstStyle/>
            <a:p>
              <a:r>
                <a:rPr lang="en-US" sz="3400" dirty="0"/>
                <a:t>100</a:t>
              </a:r>
              <a:endParaRPr lang="en-US" sz="5100" dirty="0"/>
            </a:p>
          </p:txBody>
        </p:sp>
        <p:sp>
          <p:nvSpPr>
            <p:cNvPr id="42002" name="Text Box 28"/>
            <p:cNvSpPr txBox="1">
              <a:spLocks noChangeArrowheads="1"/>
            </p:cNvSpPr>
            <p:nvPr/>
          </p:nvSpPr>
          <p:spPr bwMode="auto">
            <a:xfrm>
              <a:off x="5115" y="2046"/>
              <a:ext cx="314" cy="264"/>
            </a:xfrm>
            <a:prstGeom prst="rect">
              <a:avLst/>
            </a:prstGeom>
            <a:noFill/>
            <a:ln w="9525">
              <a:noFill/>
              <a:miter lim="800000"/>
              <a:headEnd/>
              <a:tailEnd/>
            </a:ln>
          </p:spPr>
          <p:txBody>
            <a:bodyPr wrap="none">
              <a:spAutoFit/>
            </a:bodyPr>
            <a:lstStyle/>
            <a:p>
              <a:r>
                <a:rPr lang="en-US" sz="3400" dirty="0"/>
                <a:t>200</a:t>
              </a:r>
              <a:endParaRPr lang="en-US" sz="5100" dirty="0"/>
            </a:p>
          </p:txBody>
        </p:sp>
        <p:sp>
          <p:nvSpPr>
            <p:cNvPr id="42003" name="Text Box 29"/>
            <p:cNvSpPr txBox="1">
              <a:spLocks noChangeArrowheads="1"/>
            </p:cNvSpPr>
            <p:nvPr/>
          </p:nvSpPr>
          <p:spPr bwMode="auto">
            <a:xfrm>
              <a:off x="4118" y="2043"/>
              <a:ext cx="744" cy="290"/>
            </a:xfrm>
            <a:prstGeom prst="rect">
              <a:avLst/>
            </a:prstGeom>
            <a:noFill/>
            <a:ln w="9525">
              <a:noFill/>
              <a:miter lim="800000"/>
              <a:headEnd/>
              <a:tailEnd/>
            </a:ln>
          </p:spPr>
          <p:txBody>
            <a:bodyPr wrap="none">
              <a:spAutoFit/>
            </a:bodyPr>
            <a:lstStyle/>
            <a:p>
              <a:r>
                <a:rPr lang="en-US" sz="3800" dirty="0"/>
                <a:t>time [ms]</a:t>
              </a:r>
            </a:p>
          </p:txBody>
        </p:sp>
        <p:sp>
          <p:nvSpPr>
            <p:cNvPr id="42004" name="Text Box 30"/>
            <p:cNvSpPr txBox="1">
              <a:spLocks noChangeArrowheads="1"/>
            </p:cNvSpPr>
            <p:nvPr/>
          </p:nvSpPr>
          <p:spPr bwMode="auto">
            <a:xfrm>
              <a:off x="3071" y="2067"/>
              <a:ext cx="231" cy="264"/>
            </a:xfrm>
            <a:prstGeom prst="rect">
              <a:avLst/>
            </a:prstGeom>
            <a:noFill/>
            <a:ln w="9525">
              <a:noFill/>
              <a:miter lim="800000"/>
              <a:headEnd/>
              <a:tailEnd/>
            </a:ln>
          </p:spPr>
          <p:txBody>
            <a:bodyPr wrap="none">
              <a:spAutoFit/>
            </a:bodyPr>
            <a:lstStyle/>
            <a:p>
              <a:r>
                <a:rPr lang="en-US" sz="3400" dirty="0"/>
                <a:t>50</a:t>
              </a:r>
              <a:endParaRPr lang="en-US" sz="5100" dirty="0"/>
            </a:p>
          </p:txBody>
        </p:sp>
      </p:grpSp>
      <p:sp>
        <p:nvSpPr>
          <p:cNvPr id="41990" name="Text Box 31"/>
          <p:cNvSpPr txBox="1">
            <a:spLocks noChangeArrowheads="1"/>
          </p:cNvSpPr>
          <p:nvPr/>
        </p:nvSpPr>
        <p:spPr bwMode="auto">
          <a:xfrm>
            <a:off x="1568043" y="1327753"/>
            <a:ext cx="12612744" cy="1071957"/>
          </a:xfrm>
          <a:prstGeom prst="rect">
            <a:avLst/>
          </a:prstGeom>
          <a:noFill/>
          <a:ln w="9525">
            <a:noFill/>
            <a:miter lim="800000"/>
            <a:headEnd/>
            <a:tailEnd/>
          </a:ln>
        </p:spPr>
        <p:txBody>
          <a:bodyPr wrap="none" lIns="192911" tIns="96455" rIns="192911" bIns="96455">
            <a:spAutoFit/>
          </a:bodyPr>
          <a:lstStyle/>
          <a:p>
            <a:r>
              <a:rPr lang="fr-CH"/>
              <a:t>- Variability of interspike intervals (ISI)</a:t>
            </a:r>
            <a:endParaRPr lang="fr-FR"/>
          </a:p>
        </p:txBody>
      </p:sp>
      <p:sp>
        <p:nvSpPr>
          <p:cNvPr id="324673" name="Text Box 65"/>
          <p:cNvSpPr txBox="1">
            <a:spLocks noChangeArrowheads="1"/>
          </p:cNvSpPr>
          <p:nvPr/>
        </p:nvSpPr>
        <p:spPr bwMode="auto">
          <a:xfrm>
            <a:off x="1828389" y="7060619"/>
            <a:ext cx="10217024" cy="2287675"/>
          </a:xfrm>
          <a:prstGeom prst="rect">
            <a:avLst/>
          </a:prstGeom>
          <a:noFill/>
          <a:ln w="9525">
            <a:solidFill>
              <a:srgbClr val="FF0000"/>
            </a:solidFill>
            <a:miter lim="800000"/>
            <a:headEnd/>
            <a:tailEnd/>
          </a:ln>
        </p:spPr>
        <p:txBody>
          <a:bodyPr wrap="none" lIns="192911" tIns="96455" rIns="192911" bIns="96455">
            <a:spAutoFit/>
          </a:bodyPr>
          <a:lstStyle/>
          <a:p>
            <a:r>
              <a:rPr lang="en-US" sz="6800" dirty="0"/>
              <a:t>Variability of  spike trains:</a:t>
            </a:r>
          </a:p>
          <a:p>
            <a:r>
              <a:rPr lang="en-US" sz="6800" dirty="0"/>
              <a:t>   broad ISI distribution</a:t>
            </a:r>
            <a:endParaRPr lang="en-US" sz="5100" dirty="0"/>
          </a:p>
        </p:txBody>
      </p:sp>
      <p:sp>
        <p:nvSpPr>
          <p:cNvPr id="35" name="TextBox 34"/>
          <p:cNvSpPr txBox="1">
            <a:spLocks noChangeArrowheads="1"/>
          </p:cNvSpPr>
          <p:nvPr/>
        </p:nvSpPr>
        <p:spPr bwMode="auto">
          <a:xfrm>
            <a:off x="15259186" y="1241783"/>
            <a:ext cx="5870257" cy="1672121"/>
          </a:xfrm>
          <a:prstGeom prst="rect">
            <a:avLst/>
          </a:prstGeom>
          <a:noFill/>
          <a:ln w="9525">
            <a:noFill/>
            <a:miter lim="800000"/>
            <a:headEnd/>
            <a:tailEnd/>
          </a:ln>
        </p:spPr>
        <p:txBody>
          <a:bodyPr wrap="none" lIns="192911" tIns="96455" rIns="192911" bIns="96455">
            <a:spAutoFit/>
          </a:bodyPr>
          <a:lstStyle/>
          <a:p>
            <a:r>
              <a:rPr lang="en-US" sz="4800" dirty="0">
                <a:solidFill>
                  <a:srgbClr val="FF0000"/>
                </a:solidFill>
              </a:rPr>
              <a:t>here in simulations, </a:t>
            </a:r>
            <a:endParaRPr lang="en-US" sz="4800" dirty="0" smtClean="0">
              <a:solidFill>
                <a:srgbClr val="FF0000"/>
              </a:solidFill>
            </a:endParaRPr>
          </a:p>
          <a:p>
            <a:r>
              <a:rPr lang="en-US" sz="4800" dirty="0" smtClean="0">
                <a:solidFill>
                  <a:srgbClr val="FF0000"/>
                </a:solidFill>
              </a:rPr>
              <a:t>but </a:t>
            </a:r>
            <a:r>
              <a:rPr lang="en-US" sz="4800" dirty="0">
                <a:solidFill>
                  <a:srgbClr val="FF0000"/>
                </a:solidFill>
              </a:rPr>
              <a:t> </a:t>
            </a:r>
            <a:r>
              <a:rPr lang="en-US" sz="4800" dirty="0" smtClean="0">
                <a:solidFill>
                  <a:srgbClr val="FF0000"/>
                </a:solidFill>
              </a:rPr>
              <a:t>also </a:t>
            </a:r>
            <a:r>
              <a:rPr lang="en-US" sz="4800" i="1" dirty="0">
                <a:solidFill>
                  <a:srgbClr val="FF0000"/>
                </a:solidFill>
              </a:rPr>
              <a:t>in vivo</a:t>
            </a:r>
          </a:p>
        </p:txBody>
      </p:sp>
      <p:sp>
        <p:nvSpPr>
          <p:cNvPr id="41993" name="TextBox 33"/>
          <p:cNvSpPr txBox="1">
            <a:spLocks noChangeArrowheads="1"/>
          </p:cNvSpPr>
          <p:nvPr/>
        </p:nvSpPr>
        <p:spPr bwMode="auto">
          <a:xfrm>
            <a:off x="14037350" y="6841302"/>
            <a:ext cx="6583593" cy="3703447"/>
          </a:xfrm>
          <a:prstGeom prst="rect">
            <a:avLst/>
          </a:prstGeom>
          <a:noFill/>
          <a:ln w="9525">
            <a:noFill/>
            <a:miter lim="800000"/>
            <a:headEnd/>
            <a:tailEnd/>
          </a:ln>
        </p:spPr>
        <p:txBody>
          <a:bodyPr wrap="none" lIns="192911" tIns="96455" rIns="192911" bIns="96455">
            <a:spAutoFit/>
          </a:bodyPr>
          <a:lstStyle/>
          <a:p>
            <a:r>
              <a:rPr lang="en-US" sz="3800" i="1" dirty="0"/>
              <a:t>Brunel, </a:t>
            </a:r>
          </a:p>
          <a:p>
            <a:r>
              <a:rPr lang="en-US" sz="3800" i="1" dirty="0"/>
              <a:t>    J. </a:t>
            </a:r>
            <a:r>
              <a:rPr lang="en-US" sz="3800" i="1" dirty="0" err="1"/>
              <a:t>Comput</a:t>
            </a:r>
            <a:r>
              <a:rPr lang="en-US" sz="3800" i="1" dirty="0"/>
              <a:t>. </a:t>
            </a:r>
            <a:r>
              <a:rPr lang="en-US" sz="3800" i="1" dirty="0" err="1"/>
              <a:t>Neurosc</a:t>
            </a:r>
            <a:r>
              <a:rPr lang="en-US" sz="3800" i="1" dirty="0"/>
              <a:t>. 2000</a:t>
            </a:r>
          </a:p>
          <a:p>
            <a:r>
              <a:rPr lang="en-US" sz="3800" i="1" dirty="0"/>
              <a:t>Mayor and Gerstner,  </a:t>
            </a:r>
          </a:p>
          <a:p>
            <a:r>
              <a:rPr lang="en-US" sz="3800" i="1" dirty="0"/>
              <a:t>    Phys. Rev E. 2005</a:t>
            </a:r>
          </a:p>
          <a:p>
            <a:r>
              <a:rPr lang="en-US" sz="3800" i="1" dirty="0" err="1"/>
              <a:t>Vogels</a:t>
            </a:r>
            <a:r>
              <a:rPr lang="en-US" sz="3800" i="1" dirty="0"/>
              <a:t> and Abbott, </a:t>
            </a:r>
          </a:p>
          <a:p>
            <a:r>
              <a:rPr lang="en-US" sz="3800" i="1" dirty="0"/>
              <a:t>    J. Neuroscience, 2005</a:t>
            </a:r>
          </a:p>
        </p:txBody>
      </p:sp>
      <p:sp>
        <p:nvSpPr>
          <p:cNvPr id="36"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10.2.</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lang="en-US" sz="6600" dirty="0" err="1" smtClean="0">
                <a:solidFill>
                  <a:srgbClr val="FF0000"/>
                </a:solidFill>
                <a:latin typeface="Impact" charset="0"/>
                <a:ea typeface="ＭＳ Ｐゴシック" charset="0"/>
                <a:cs typeface="Impact" charset="0"/>
              </a:rPr>
              <a:t>Interspike</a:t>
            </a:r>
            <a:r>
              <a:rPr lang="en-US" sz="6600" dirty="0" smtClean="0">
                <a:solidFill>
                  <a:srgbClr val="FF0000"/>
                </a:solidFill>
                <a:latin typeface="Impact" charset="0"/>
                <a:ea typeface="ＭＳ Ｐゴシック" charset="0"/>
                <a:cs typeface="Impact" charset="0"/>
              </a:rPr>
              <a:t> interval distribution</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7" name="Straight Connector 36"/>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46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73"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46084" name="Text Box 44"/>
          <p:cNvSpPr txBox="1">
            <a:spLocks noChangeArrowheads="1"/>
          </p:cNvSpPr>
          <p:nvPr/>
        </p:nvSpPr>
        <p:spPr bwMode="auto">
          <a:xfrm>
            <a:off x="10637922" y="1434427"/>
            <a:ext cx="10108597" cy="1071957"/>
          </a:xfrm>
          <a:prstGeom prst="rect">
            <a:avLst/>
          </a:prstGeom>
          <a:noFill/>
          <a:ln w="9525">
            <a:noFill/>
            <a:miter lim="800000"/>
            <a:headEnd/>
            <a:tailEnd/>
          </a:ln>
        </p:spPr>
        <p:txBody>
          <a:bodyPr wrap="none" lIns="192911" tIns="96455" rIns="192911" bIns="96455">
            <a:spAutoFit/>
          </a:bodyPr>
          <a:lstStyle/>
          <a:p>
            <a:r>
              <a:rPr lang="fr-CH" dirty="0"/>
              <a:t>- </a:t>
            </a:r>
            <a:r>
              <a:rPr lang="fr-CH" dirty="0" err="1"/>
              <a:t>Intrinsic</a:t>
            </a:r>
            <a:r>
              <a:rPr lang="fr-CH" dirty="0"/>
              <a:t> noise (ion </a:t>
            </a:r>
            <a:r>
              <a:rPr lang="fr-CH" dirty="0" err="1"/>
              <a:t>channels</a:t>
            </a:r>
            <a:r>
              <a:rPr lang="fr-CH" dirty="0"/>
              <a:t>)</a:t>
            </a:r>
            <a:endParaRPr lang="fr-FR" dirty="0"/>
          </a:p>
        </p:txBody>
      </p:sp>
      <p:sp>
        <p:nvSpPr>
          <p:cNvPr id="46085" name="Oval 55"/>
          <p:cNvSpPr>
            <a:spLocks noChangeArrowheads="1"/>
          </p:cNvSpPr>
          <p:nvPr/>
        </p:nvSpPr>
        <p:spPr bwMode="auto">
          <a:xfrm>
            <a:off x="13065010" y="2418990"/>
            <a:ext cx="4835421" cy="3133721"/>
          </a:xfrm>
          <a:prstGeom prst="ellipse">
            <a:avLst/>
          </a:prstGeom>
          <a:noFill/>
          <a:ln w="9525">
            <a:solidFill>
              <a:srgbClr val="FF0000"/>
            </a:solidFill>
            <a:round/>
            <a:headEnd/>
            <a:tailEnd/>
          </a:ln>
        </p:spPr>
        <p:txBody>
          <a:bodyPr wrap="none" lIns="192911" tIns="96455" rIns="192911" bIns="96455" anchor="ctr"/>
          <a:lstStyle/>
          <a:p>
            <a:endParaRPr lang="en-US"/>
          </a:p>
        </p:txBody>
      </p:sp>
      <p:sp>
        <p:nvSpPr>
          <p:cNvPr id="46086" name="Line 56"/>
          <p:cNvSpPr>
            <a:spLocks noChangeShapeType="1"/>
          </p:cNvSpPr>
          <p:nvPr/>
        </p:nvSpPr>
        <p:spPr bwMode="auto">
          <a:xfrm>
            <a:off x="13871539" y="2900018"/>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7" name="Line 57"/>
          <p:cNvSpPr>
            <a:spLocks noChangeShapeType="1"/>
          </p:cNvSpPr>
          <p:nvPr/>
        </p:nvSpPr>
        <p:spPr bwMode="auto">
          <a:xfrm>
            <a:off x="15942254" y="2900018"/>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8" name="Line 58"/>
          <p:cNvSpPr>
            <a:spLocks noChangeShapeType="1"/>
          </p:cNvSpPr>
          <p:nvPr/>
        </p:nvSpPr>
        <p:spPr bwMode="auto">
          <a:xfrm>
            <a:off x="16287374" y="2900018"/>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89" name="Line 59"/>
          <p:cNvSpPr>
            <a:spLocks noChangeShapeType="1"/>
          </p:cNvSpPr>
          <p:nvPr/>
        </p:nvSpPr>
        <p:spPr bwMode="auto">
          <a:xfrm>
            <a:off x="14216658" y="2900018"/>
            <a:ext cx="0" cy="2171663"/>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0" name="Line 60"/>
          <p:cNvSpPr>
            <a:spLocks noChangeShapeType="1"/>
          </p:cNvSpPr>
          <p:nvPr/>
        </p:nvSpPr>
        <p:spPr bwMode="auto">
          <a:xfrm>
            <a:off x="15942254" y="4025232"/>
            <a:ext cx="0" cy="886107"/>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1" name="Line 61"/>
          <p:cNvSpPr>
            <a:spLocks noChangeShapeType="1"/>
          </p:cNvSpPr>
          <p:nvPr/>
        </p:nvSpPr>
        <p:spPr bwMode="auto">
          <a:xfrm>
            <a:off x="16287374" y="4025232"/>
            <a:ext cx="0" cy="804528"/>
          </a:xfrm>
          <a:prstGeom prst="line">
            <a:avLst/>
          </a:prstGeom>
          <a:noFill/>
          <a:ln w="9525">
            <a:solidFill>
              <a:srgbClr val="FF0000"/>
            </a:solidFill>
            <a:round/>
            <a:headEnd/>
            <a:tailEnd/>
          </a:ln>
        </p:spPr>
        <p:txBody>
          <a:bodyPr wrap="none" lIns="192911" tIns="96455" rIns="192911" bIns="96455" anchor="ctr"/>
          <a:lstStyle/>
          <a:p>
            <a:endParaRPr lang="en-US"/>
          </a:p>
        </p:txBody>
      </p:sp>
      <p:sp>
        <p:nvSpPr>
          <p:cNvPr id="46092" name="Oval 62"/>
          <p:cNvSpPr>
            <a:spLocks noChangeArrowheads="1"/>
          </p:cNvSpPr>
          <p:nvPr/>
        </p:nvSpPr>
        <p:spPr bwMode="auto">
          <a:xfrm>
            <a:off x="15829717" y="3704545"/>
            <a:ext cx="573947" cy="160344"/>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3" name="Oval 63"/>
          <p:cNvSpPr>
            <a:spLocks noChangeArrowheads="1"/>
          </p:cNvSpPr>
          <p:nvPr/>
        </p:nvSpPr>
        <p:spPr bwMode="auto">
          <a:xfrm>
            <a:off x="15829717" y="4025232"/>
            <a:ext cx="573947" cy="163156"/>
          </a:xfrm>
          <a:prstGeom prst="ellipse">
            <a:avLst/>
          </a:prstGeom>
          <a:solidFill>
            <a:srgbClr val="0000FF"/>
          </a:solidFill>
          <a:ln w="9525">
            <a:solidFill>
              <a:srgbClr val="FFFF00"/>
            </a:solidFill>
            <a:round/>
            <a:headEnd/>
            <a:tailEnd/>
          </a:ln>
        </p:spPr>
        <p:txBody>
          <a:bodyPr wrap="none" lIns="192911" tIns="96455" rIns="192911" bIns="96455" anchor="ctr"/>
          <a:lstStyle/>
          <a:p>
            <a:endParaRPr lang="en-US"/>
          </a:p>
        </p:txBody>
      </p:sp>
      <p:sp>
        <p:nvSpPr>
          <p:cNvPr id="46094" name="Oval 65"/>
          <p:cNvSpPr>
            <a:spLocks noChangeArrowheads="1"/>
          </p:cNvSpPr>
          <p:nvPr/>
        </p:nvSpPr>
        <p:spPr bwMode="auto">
          <a:xfrm>
            <a:off x="14678068" y="3302283"/>
            <a:ext cx="112539" cy="81577"/>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5" name="Oval 66"/>
          <p:cNvSpPr>
            <a:spLocks noChangeArrowheads="1"/>
          </p:cNvSpPr>
          <p:nvPr/>
        </p:nvSpPr>
        <p:spPr bwMode="auto">
          <a:xfrm>
            <a:off x="14906897" y="3462624"/>
            <a:ext cx="116289" cy="81579"/>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6" name="Oval 67"/>
          <p:cNvSpPr>
            <a:spLocks noChangeArrowheads="1"/>
          </p:cNvSpPr>
          <p:nvPr/>
        </p:nvSpPr>
        <p:spPr bwMode="auto">
          <a:xfrm>
            <a:off x="16748783" y="3383859"/>
            <a:ext cx="116291" cy="78765"/>
          </a:xfrm>
          <a:prstGeom prst="ellipse">
            <a:avLst/>
          </a:prstGeom>
          <a:solidFill>
            <a:schemeClr val="accent1"/>
          </a:solidFill>
          <a:ln w="9525">
            <a:solidFill>
              <a:schemeClr val="tx1"/>
            </a:solidFill>
            <a:round/>
            <a:headEnd/>
            <a:tailEnd/>
          </a:ln>
        </p:spPr>
        <p:txBody>
          <a:bodyPr wrap="none" lIns="192911" tIns="96455" rIns="192911" bIns="96455" anchor="ctr"/>
          <a:lstStyle/>
          <a:p>
            <a:endParaRPr lang="en-US"/>
          </a:p>
        </p:txBody>
      </p:sp>
      <p:sp>
        <p:nvSpPr>
          <p:cNvPr id="46097" name="Oval 68"/>
          <p:cNvSpPr>
            <a:spLocks noChangeArrowheads="1"/>
          </p:cNvSpPr>
          <p:nvPr/>
        </p:nvSpPr>
        <p:spPr bwMode="auto">
          <a:xfrm>
            <a:off x="15135726" y="4188388"/>
            <a:ext cx="116291"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8" name="Oval 69"/>
          <p:cNvSpPr>
            <a:spLocks noChangeArrowheads="1"/>
          </p:cNvSpPr>
          <p:nvPr/>
        </p:nvSpPr>
        <p:spPr bwMode="auto">
          <a:xfrm>
            <a:off x="17210193" y="3786124"/>
            <a:ext cx="112539" cy="78765"/>
          </a:xfrm>
          <a:prstGeom prst="ellipse">
            <a:avLst/>
          </a:prstGeom>
          <a:solidFill>
            <a:srgbClr val="66FFFF"/>
          </a:solidFill>
          <a:ln w="9525">
            <a:solidFill>
              <a:schemeClr val="tx1"/>
            </a:solidFill>
            <a:round/>
            <a:headEnd/>
            <a:tailEnd/>
          </a:ln>
        </p:spPr>
        <p:txBody>
          <a:bodyPr wrap="none" lIns="192911" tIns="96455" rIns="192911" bIns="96455" anchor="ctr"/>
          <a:lstStyle/>
          <a:p>
            <a:endParaRPr lang="en-US"/>
          </a:p>
        </p:txBody>
      </p:sp>
      <p:sp>
        <p:nvSpPr>
          <p:cNvPr id="46099" name="Oval 70"/>
          <p:cNvSpPr>
            <a:spLocks noChangeArrowheads="1"/>
          </p:cNvSpPr>
          <p:nvPr/>
        </p:nvSpPr>
        <p:spPr bwMode="auto">
          <a:xfrm>
            <a:off x="15252016" y="4829760"/>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0" name="Oval 71"/>
          <p:cNvSpPr>
            <a:spLocks noChangeArrowheads="1"/>
          </p:cNvSpPr>
          <p:nvPr/>
        </p:nvSpPr>
        <p:spPr bwMode="auto">
          <a:xfrm>
            <a:off x="15480845" y="4509074"/>
            <a:ext cx="116291"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1" name="Oval 72"/>
          <p:cNvSpPr>
            <a:spLocks noChangeArrowheads="1"/>
          </p:cNvSpPr>
          <p:nvPr/>
        </p:nvSpPr>
        <p:spPr bwMode="auto">
          <a:xfrm>
            <a:off x="15368306" y="3141938"/>
            <a:ext cx="11253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2" name="Oval 73"/>
          <p:cNvSpPr>
            <a:spLocks noChangeArrowheads="1"/>
          </p:cNvSpPr>
          <p:nvPr/>
        </p:nvSpPr>
        <p:spPr bwMode="auto">
          <a:xfrm>
            <a:off x="14906897" y="4348732"/>
            <a:ext cx="116289" cy="78765"/>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03" name="Oval 74"/>
          <p:cNvSpPr>
            <a:spLocks noChangeArrowheads="1"/>
          </p:cNvSpPr>
          <p:nvPr/>
        </p:nvSpPr>
        <p:spPr bwMode="auto">
          <a:xfrm>
            <a:off x="14906897" y="3864890"/>
            <a:ext cx="116289" cy="81577"/>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4" name="Oval 75"/>
          <p:cNvSpPr>
            <a:spLocks noChangeArrowheads="1"/>
          </p:cNvSpPr>
          <p:nvPr/>
        </p:nvSpPr>
        <p:spPr bwMode="auto">
          <a:xfrm>
            <a:off x="14445488" y="4587839"/>
            <a:ext cx="116291"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5" name="Oval 76"/>
          <p:cNvSpPr>
            <a:spLocks noChangeArrowheads="1"/>
          </p:cNvSpPr>
          <p:nvPr/>
        </p:nvSpPr>
        <p:spPr bwMode="auto">
          <a:xfrm>
            <a:off x="15368306" y="4188388"/>
            <a:ext cx="11253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6" name="Oval 77"/>
          <p:cNvSpPr>
            <a:spLocks noChangeArrowheads="1"/>
          </p:cNvSpPr>
          <p:nvPr/>
        </p:nvSpPr>
        <p:spPr bwMode="auto">
          <a:xfrm>
            <a:off x="16865074" y="4587839"/>
            <a:ext cx="112539" cy="81579"/>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7" name="Oval 78"/>
          <p:cNvSpPr>
            <a:spLocks noChangeArrowheads="1"/>
          </p:cNvSpPr>
          <p:nvPr/>
        </p:nvSpPr>
        <p:spPr bwMode="auto">
          <a:xfrm>
            <a:off x="16632493" y="3946467"/>
            <a:ext cx="116289" cy="78765"/>
          </a:xfrm>
          <a:prstGeom prst="ellipse">
            <a:avLst/>
          </a:prstGeom>
          <a:solidFill>
            <a:srgbClr val="FF6600"/>
          </a:solidFill>
          <a:ln w="9525">
            <a:solidFill>
              <a:srgbClr val="FF6600"/>
            </a:solidFill>
            <a:round/>
            <a:headEnd/>
            <a:tailEnd/>
          </a:ln>
        </p:spPr>
        <p:txBody>
          <a:bodyPr wrap="none" lIns="192911" tIns="96455" rIns="192911" bIns="96455" anchor="ctr"/>
          <a:lstStyle/>
          <a:p>
            <a:endParaRPr lang="en-US"/>
          </a:p>
        </p:txBody>
      </p:sp>
      <p:sp>
        <p:nvSpPr>
          <p:cNvPr id="46109" name="Text Box 80"/>
          <p:cNvSpPr txBox="1">
            <a:spLocks noChangeArrowheads="1"/>
          </p:cNvSpPr>
          <p:nvPr/>
        </p:nvSpPr>
        <p:spPr bwMode="auto">
          <a:xfrm>
            <a:off x="16493694" y="2981596"/>
            <a:ext cx="1481235" cy="979624"/>
          </a:xfrm>
          <a:prstGeom prst="rect">
            <a:avLst/>
          </a:prstGeom>
          <a:noFill/>
          <a:ln w="9525">
            <a:noFill/>
            <a:miter lim="800000"/>
            <a:headEnd/>
            <a:tailEnd/>
          </a:ln>
        </p:spPr>
        <p:txBody>
          <a:bodyPr wrap="none" lIns="192911" tIns="96455" rIns="192911" bIns="96455">
            <a:spAutoFit/>
          </a:bodyPr>
          <a:lstStyle/>
          <a:p>
            <a:r>
              <a:rPr lang="en-US" sz="5100" dirty="0">
                <a:solidFill>
                  <a:srgbClr val="0076FF"/>
                </a:solidFill>
              </a:rPr>
              <a:t>Na</a:t>
            </a:r>
            <a:r>
              <a:rPr lang="en-US" sz="5100" baseline="30000" dirty="0">
                <a:solidFill>
                  <a:srgbClr val="0076FF"/>
                </a:solidFill>
              </a:rPr>
              <a:t>+</a:t>
            </a:r>
            <a:endParaRPr lang="en-US" sz="5100" dirty="0">
              <a:solidFill>
                <a:srgbClr val="0076FF"/>
              </a:solidFill>
            </a:endParaRPr>
          </a:p>
        </p:txBody>
      </p:sp>
      <p:sp>
        <p:nvSpPr>
          <p:cNvPr id="46110" name="Text Box 81"/>
          <p:cNvSpPr txBox="1">
            <a:spLocks noChangeArrowheads="1"/>
          </p:cNvSpPr>
          <p:nvPr/>
        </p:nvSpPr>
        <p:spPr bwMode="auto">
          <a:xfrm>
            <a:off x="14445488" y="4348732"/>
            <a:ext cx="1080485" cy="979624"/>
          </a:xfrm>
          <a:prstGeom prst="rect">
            <a:avLst/>
          </a:prstGeom>
          <a:noFill/>
          <a:ln w="9525">
            <a:noFill/>
            <a:miter lim="800000"/>
            <a:headEnd/>
            <a:tailEnd/>
          </a:ln>
        </p:spPr>
        <p:txBody>
          <a:bodyPr wrap="none" lIns="192911" tIns="96455" rIns="192911" bIns="96455">
            <a:spAutoFit/>
          </a:bodyPr>
          <a:lstStyle/>
          <a:p>
            <a:r>
              <a:rPr lang="en-US" sz="5100" dirty="0">
                <a:solidFill>
                  <a:srgbClr val="FF6600"/>
                </a:solidFill>
              </a:rPr>
              <a:t>K</a:t>
            </a:r>
            <a:r>
              <a:rPr lang="en-US" sz="5100" baseline="30000" dirty="0">
                <a:solidFill>
                  <a:srgbClr val="FF6600"/>
                </a:solidFill>
              </a:rPr>
              <a:t>+</a:t>
            </a:r>
            <a:endParaRPr lang="en-US" sz="5100" dirty="0">
              <a:solidFill>
                <a:srgbClr val="FF6600"/>
              </a:solidFill>
            </a:endParaRPr>
          </a:p>
        </p:txBody>
      </p:sp>
      <p:sp>
        <p:nvSpPr>
          <p:cNvPr id="46111" name="Line 82"/>
          <p:cNvSpPr>
            <a:spLocks noChangeShapeType="1"/>
          </p:cNvSpPr>
          <p:nvPr/>
        </p:nvSpPr>
        <p:spPr bwMode="auto">
          <a:xfrm>
            <a:off x="15252017" y="2821252"/>
            <a:ext cx="1267938" cy="0"/>
          </a:xfrm>
          <a:prstGeom prst="line">
            <a:avLst/>
          </a:prstGeom>
          <a:noFill/>
          <a:ln w="9525">
            <a:solidFill>
              <a:srgbClr val="00FF00"/>
            </a:solidFill>
            <a:round/>
            <a:headEnd type="triangle" w="med" len="med"/>
            <a:tailEnd type="triangle" w="med" len="med"/>
          </a:ln>
        </p:spPr>
        <p:txBody>
          <a:bodyPr wrap="none" lIns="192911" tIns="96455" rIns="192911" bIns="96455" anchor="ctr"/>
          <a:lstStyle/>
          <a:p>
            <a:endParaRPr lang="en-US"/>
          </a:p>
        </p:txBody>
      </p:sp>
      <p:sp>
        <p:nvSpPr>
          <p:cNvPr id="46112" name="Text Box 83"/>
          <p:cNvSpPr txBox="1">
            <a:spLocks noChangeArrowheads="1"/>
          </p:cNvSpPr>
          <p:nvPr/>
        </p:nvSpPr>
        <p:spPr bwMode="auto">
          <a:xfrm>
            <a:off x="15023186" y="2382419"/>
            <a:ext cx="389654" cy="979624"/>
          </a:xfrm>
          <a:prstGeom prst="rect">
            <a:avLst/>
          </a:prstGeom>
          <a:noFill/>
          <a:ln w="9525">
            <a:noFill/>
            <a:miter lim="800000"/>
            <a:headEnd/>
            <a:tailEnd/>
          </a:ln>
        </p:spPr>
        <p:txBody>
          <a:bodyPr wrap="none" lIns="192911" tIns="96455" rIns="192911" bIns="96455">
            <a:spAutoFit/>
          </a:bodyPr>
          <a:lstStyle/>
          <a:p>
            <a:endParaRPr lang="fr-FR" sz="5100" dirty="0">
              <a:solidFill>
                <a:srgbClr val="008000"/>
              </a:solidFill>
            </a:endParaRPr>
          </a:p>
        </p:txBody>
      </p:sp>
      <p:sp>
        <p:nvSpPr>
          <p:cNvPr id="46113" name="Oval 84"/>
          <p:cNvSpPr>
            <a:spLocks noChangeArrowheads="1"/>
          </p:cNvSpPr>
          <p:nvPr/>
        </p:nvSpPr>
        <p:spPr bwMode="auto">
          <a:xfrm>
            <a:off x="14445488" y="3864890"/>
            <a:ext cx="116291" cy="81577"/>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6114" name="Text Box 85"/>
          <p:cNvSpPr txBox="1">
            <a:spLocks noChangeArrowheads="1"/>
          </p:cNvSpPr>
          <p:nvPr/>
        </p:nvSpPr>
        <p:spPr bwMode="auto">
          <a:xfrm>
            <a:off x="14100367" y="4933843"/>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nvGrpSpPr>
          <p:cNvPr id="2" name="Group 92"/>
          <p:cNvGrpSpPr/>
          <p:nvPr/>
        </p:nvGrpSpPr>
        <p:grpSpPr>
          <a:xfrm>
            <a:off x="11757168" y="6637867"/>
            <a:ext cx="4820416" cy="2447341"/>
            <a:chOff x="2295793" y="6416535"/>
            <a:chExt cx="5784499" cy="2447341"/>
          </a:xfrm>
        </p:grpSpPr>
        <p:sp>
          <p:nvSpPr>
            <p:cNvPr id="46121"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2"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3"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4"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5"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6"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7"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8"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29"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0"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1"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2"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3"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4"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35"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46136"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46137"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46138"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46139"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46140"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46141"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46142"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46143"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46144"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46145"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46146"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46147"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46148"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46149"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46150"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46151"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46152"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46153"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46154"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46155"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46156"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46157"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46158"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46159"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46160"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46162"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46163"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46164"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46165"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46166"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46167"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46168"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46169"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46161" name="Text Box 45"/>
          <p:cNvSpPr txBox="1">
            <a:spLocks noChangeArrowheads="1"/>
          </p:cNvSpPr>
          <p:nvPr/>
        </p:nvSpPr>
        <p:spPr bwMode="auto">
          <a:xfrm>
            <a:off x="10395448" y="5519229"/>
            <a:ext cx="5266185" cy="969496"/>
          </a:xfrm>
          <a:prstGeom prst="rect">
            <a:avLst/>
          </a:prstGeom>
          <a:noFill/>
          <a:ln w="9525">
            <a:noFill/>
            <a:miter lim="800000"/>
            <a:headEnd/>
            <a:tailEnd/>
          </a:ln>
        </p:spPr>
        <p:txBody>
          <a:bodyPr wrap="none">
            <a:spAutoFit/>
          </a:bodyPr>
          <a:lstStyle/>
          <a:p>
            <a:pPr>
              <a:buFontTx/>
              <a:buChar char="-"/>
            </a:pPr>
            <a:r>
              <a:rPr lang="fr-CH" dirty="0"/>
              <a:t>Network noise </a:t>
            </a:r>
            <a:endParaRPr lang="fr-FR" dirty="0"/>
          </a:p>
        </p:txBody>
      </p:sp>
      <p:sp>
        <p:nvSpPr>
          <p:cNvPr id="91"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10.2.</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Sources of Variability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92" name="Straight Connector 9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rot="-1320000">
            <a:off x="14705797" y="3435800"/>
            <a:ext cx="6080511" cy="969496"/>
          </a:xfrm>
          <a:prstGeom prst="rect">
            <a:avLst/>
          </a:prstGeom>
          <a:solidFill>
            <a:srgbClr val="FFFF00"/>
          </a:solidFill>
        </p:spPr>
        <p:txBody>
          <a:bodyPr wrap="none" rtlCol="0">
            <a:spAutoFit/>
          </a:bodyPr>
          <a:lstStyle/>
          <a:p>
            <a:r>
              <a:rPr lang="en-US" dirty="0" smtClean="0">
                <a:solidFill>
                  <a:srgbClr val="FF0000"/>
                </a:solidFill>
              </a:rPr>
              <a:t>small contribution!</a:t>
            </a:r>
            <a:endParaRPr lang="en-US" dirty="0">
              <a:solidFill>
                <a:srgbClr val="FF0000"/>
              </a:solidFill>
            </a:endParaRPr>
          </a:p>
        </p:txBody>
      </p:sp>
      <p:sp>
        <p:nvSpPr>
          <p:cNvPr id="94" name="TextBox 93"/>
          <p:cNvSpPr txBox="1"/>
          <p:nvPr/>
        </p:nvSpPr>
        <p:spPr>
          <a:xfrm rot="-1320000">
            <a:off x="15816481" y="7731232"/>
            <a:ext cx="5351145" cy="969496"/>
          </a:xfrm>
          <a:prstGeom prst="rect">
            <a:avLst/>
          </a:prstGeom>
          <a:solidFill>
            <a:srgbClr val="FFFF00"/>
          </a:solidFill>
        </p:spPr>
        <p:txBody>
          <a:bodyPr wrap="none" rtlCol="0">
            <a:spAutoFit/>
          </a:bodyPr>
          <a:lstStyle/>
          <a:p>
            <a:r>
              <a:rPr lang="en-US" dirty="0" smtClean="0">
                <a:solidFill>
                  <a:srgbClr val="FF0000"/>
                </a:solidFill>
              </a:rPr>
              <a:t>big contribution!</a:t>
            </a:r>
            <a:endParaRPr lang="en-US" dirty="0">
              <a:solidFill>
                <a:srgbClr val="FF0000"/>
              </a:solidFill>
            </a:endParaRPr>
          </a:p>
        </p:txBody>
      </p:sp>
      <p:sp>
        <p:nvSpPr>
          <p:cNvPr id="87" name="TextBox 86"/>
          <p:cNvSpPr txBox="1"/>
          <p:nvPr/>
        </p:nvSpPr>
        <p:spPr>
          <a:xfrm>
            <a:off x="1491916" y="3068834"/>
            <a:ext cx="7813357" cy="6232475"/>
          </a:xfrm>
          <a:prstGeom prst="rect">
            <a:avLst/>
          </a:prstGeom>
          <a:noFill/>
        </p:spPr>
        <p:txBody>
          <a:bodyPr wrap="none" rtlCol="0">
            <a:spAutoFit/>
          </a:bodyPr>
          <a:lstStyle/>
          <a:p>
            <a:r>
              <a:rPr lang="en-US" dirty="0" smtClean="0"/>
              <a:t>In vivo data</a:t>
            </a:r>
          </a:p>
          <a:p>
            <a:r>
              <a:rPr lang="en-US" dirty="0" smtClean="0"/>
              <a:t>   </a:t>
            </a:r>
            <a:r>
              <a:rPr lang="en-US" dirty="0" smtClean="0">
                <a:sym typeface="Wingdings" pitchFamily="2" charset="2"/>
              </a:rPr>
              <a:t> looks ‘noisy’</a:t>
            </a:r>
          </a:p>
          <a:p>
            <a:endParaRPr lang="en-US" dirty="0" smtClean="0">
              <a:sym typeface="Wingdings" pitchFamily="2" charset="2"/>
            </a:endParaRPr>
          </a:p>
          <a:p>
            <a:r>
              <a:rPr lang="en-US" dirty="0" smtClean="0">
                <a:sym typeface="Wingdings" pitchFamily="2" charset="2"/>
              </a:rPr>
              <a:t>In vitro data</a:t>
            </a:r>
          </a:p>
          <a:p>
            <a:r>
              <a:rPr lang="en-US" dirty="0" smtClean="0">
                <a:sym typeface="Wingdings" pitchFamily="2" charset="2"/>
              </a:rPr>
              <a:t>   small fluctuations</a:t>
            </a:r>
          </a:p>
          <a:p>
            <a:r>
              <a:rPr lang="en-US" dirty="0" smtClean="0">
                <a:sym typeface="Wingdings" pitchFamily="2" charset="2"/>
              </a:rPr>
              <a:t>   nearly deterministic</a:t>
            </a:r>
          </a:p>
          <a:p>
            <a:r>
              <a:rPr lang="en-US" dirty="0" smtClean="0">
                <a:sym typeface="Wingdings" pitchFamily="2" charset="2"/>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sp>
        <p:nvSpPr>
          <p:cNvPr id="30" name="Title 3"/>
          <p:cNvSpPr txBox="1">
            <a:spLocks/>
          </p:cNvSpPr>
          <p:nvPr/>
        </p:nvSpPr>
        <p:spPr>
          <a:xfrm>
            <a:off x="697827" y="8322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solidFill>
                  <a:srgbClr val="FF0000"/>
                </a:solidFill>
                <a:latin typeface="Impact" charset="0"/>
                <a:ea typeface="ＭＳ Ｐゴシック" charset="0"/>
                <a:cs typeface="Impact" charset="0"/>
              </a:rPr>
              <a:t>Quiz 10.1.</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1" name="Straight Connector 30"/>
          <p:cNvCxnSpPr/>
          <p:nvPr/>
        </p:nvCxnSpPr>
        <p:spPr>
          <a:xfrm>
            <a:off x="-215313" y="107516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flipH="1">
            <a:off x="1417349" y="7194886"/>
            <a:ext cx="18793331" cy="4401205"/>
          </a:xfrm>
          <a:prstGeom prst="rect">
            <a:avLst/>
          </a:prstGeom>
          <a:noFill/>
        </p:spPr>
        <p:txBody>
          <a:bodyPr wrap="square" rtlCol="0">
            <a:spAutoFit/>
          </a:bodyPr>
          <a:lstStyle/>
          <a:p>
            <a:r>
              <a:rPr lang="en-US" sz="4000" b="1" dirty="0" smtClean="0"/>
              <a:t>B – </a:t>
            </a:r>
            <a:r>
              <a:rPr lang="en-US" sz="4000" b="1" dirty="0" err="1" smtClean="0"/>
              <a:t>Interspike</a:t>
            </a:r>
            <a:r>
              <a:rPr lang="en-US" sz="4000" b="1" dirty="0" smtClean="0"/>
              <a:t> Interval Distribution (ISI)</a:t>
            </a:r>
            <a:endParaRPr lang="en-US" sz="4000" dirty="0" smtClean="0"/>
          </a:p>
          <a:p>
            <a:r>
              <a:rPr lang="en-US" sz="4000" dirty="0" smtClean="0"/>
              <a:t>[ ] An isolated deterministic  leaky integrate-and-fire neuron driven by a constant current can have  a broad ISI</a:t>
            </a:r>
          </a:p>
          <a:p>
            <a:r>
              <a:rPr lang="en-US" sz="4000" dirty="0" smtClean="0"/>
              <a:t>[ ] A deterministic leaky integrate-and-fire neuron  embedded into a randomly connected network of integrate-and-fire neurons can have a broad ISI</a:t>
            </a:r>
          </a:p>
          <a:p>
            <a:r>
              <a:rPr lang="en-US" sz="4000" dirty="0" smtClean="0"/>
              <a:t>[ ] A deterministic  Hodgkin-Huxley model as in week 2 embedded into a randomly connected network of Hodgkin-Huxley neurons can have a broad ISI</a:t>
            </a:r>
          </a:p>
        </p:txBody>
      </p:sp>
      <p:sp>
        <p:nvSpPr>
          <p:cNvPr id="36" name="Rectangle 46"/>
          <p:cNvSpPr>
            <a:spLocks noChangeArrowheads="1"/>
          </p:cNvSpPr>
          <p:nvPr/>
        </p:nvSpPr>
        <p:spPr bwMode="auto">
          <a:xfrm>
            <a:off x="1471828" y="1291725"/>
            <a:ext cx="19736979" cy="10304365"/>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a:p>
        </p:txBody>
      </p:sp>
      <p:sp>
        <p:nvSpPr>
          <p:cNvPr id="8" name="TextBox 7"/>
          <p:cNvSpPr txBox="1"/>
          <p:nvPr/>
        </p:nvSpPr>
        <p:spPr>
          <a:xfrm flipH="1">
            <a:off x="1582247" y="1291726"/>
            <a:ext cx="18480510" cy="5632311"/>
          </a:xfrm>
          <a:prstGeom prst="rect">
            <a:avLst/>
          </a:prstGeom>
          <a:noFill/>
        </p:spPr>
        <p:txBody>
          <a:bodyPr wrap="square" rtlCol="0">
            <a:spAutoFit/>
          </a:bodyPr>
          <a:lstStyle/>
          <a:p>
            <a:r>
              <a:rPr lang="en-US" sz="4000" b="1" dirty="0" smtClean="0"/>
              <a:t>A- Spike timing in vitro and in vivo</a:t>
            </a:r>
            <a:endParaRPr lang="en-US" sz="4000" dirty="0" smtClean="0"/>
          </a:p>
          <a:p>
            <a:r>
              <a:rPr lang="en-US" sz="4000" dirty="0" smtClean="0"/>
              <a:t>[ ] Reliability of spike timing can be assessed by repeating several times the same stimulus</a:t>
            </a:r>
          </a:p>
          <a:p>
            <a:r>
              <a:rPr lang="en-US" sz="4000" dirty="0" smtClean="0"/>
              <a:t>[ ] Spike timing in vitro is more reliable under injection of constant current than with fluctuating current</a:t>
            </a:r>
          </a:p>
          <a:p>
            <a:r>
              <a:rPr lang="en-US" sz="4000" dirty="0" smtClean="0"/>
              <a:t>[ ] Spike timing in vitro is more reliable than spike timing in vivo</a:t>
            </a:r>
          </a:p>
          <a:p>
            <a:endParaRPr lang="en-US" sz="4000" dirty="0" smtClean="0"/>
          </a:p>
          <a:p>
            <a:endParaRPr lang="en-US" sz="4000" dirty="0" smtClean="0"/>
          </a:p>
          <a:p>
            <a:r>
              <a:rPr lang="en-US" sz="4000" dirty="0" smtClean="0"/>
              <a:t>  </a:t>
            </a:r>
          </a:p>
        </p:txBody>
      </p:sp>
      <p:sp>
        <p:nvSpPr>
          <p:cNvPr id="9" name="TextBox 8"/>
          <p:cNvSpPr txBox="1"/>
          <p:nvPr/>
        </p:nvSpPr>
        <p:spPr>
          <a:xfrm flipH="1">
            <a:off x="396549" y="1920240"/>
            <a:ext cx="1020800" cy="3170099"/>
          </a:xfrm>
          <a:prstGeom prst="rect">
            <a:avLst/>
          </a:prstGeom>
          <a:noFill/>
        </p:spPr>
        <p:txBody>
          <a:bodyPr wrap="square" rtlCol="0">
            <a:spAutoFit/>
          </a:bodyPr>
          <a:lstStyle/>
          <a:p>
            <a:r>
              <a:rPr lang="en-US" sz="4000" dirty="0" smtClean="0"/>
              <a:t>[x]</a:t>
            </a:r>
          </a:p>
          <a:p>
            <a:r>
              <a:rPr lang="en-US" sz="4000" dirty="0" smtClean="0"/>
              <a:t> </a:t>
            </a:r>
          </a:p>
          <a:p>
            <a:r>
              <a:rPr lang="en-US" sz="4000" dirty="0" smtClean="0"/>
              <a:t>[ ]</a:t>
            </a:r>
          </a:p>
          <a:p>
            <a:endParaRPr lang="en-US" sz="4000" dirty="0" smtClean="0"/>
          </a:p>
          <a:p>
            <a:r>
              <a:rPr lang="en-US" sz="4000" dirty="0" smtClean="0"/>
              <a:t>[x]</a:t>
            </a:r>
          </a:p>
        </p:txBody>
      </p:sp>
      <p:sp>
        <p:nvSpPr>
          <p:cNvPr id="10" name="TextBox 9"/>
          <p:cNvSpPr txBox="1"/>
          <p:nvPr/>
        </p:nvSpPr>
        <p:spPr>
          <a:xfrm flipH="1">
            <a:off x="419222" y="7819704"/>
            <a:ext cx="1020800" cy="3170099"/>
          </a:xfrm>
          <a:prstGeom prst="rect">
            <a:avLst/>
          </a:prstGeom>
          <a:noFill/>
        </p:spPr>
        <p:txBody>
          <a:bodyPr wrap="square" rtlCol="0">
            <a:spAutoFit/>
          </a:bodyPr>
          <a:lstStyle/>
          <a:p>
            <a:r>
              <a:rPr lang="en-US" sz="4000" dirty="0" smtClean="0"/>
              <a:t>[ ]</a:t>
            </a:r>
          </a:p>
          <a:p>
            <a:r>
              <a:rPr lang="en-US" sz="4000" dirty="0" smtClean="0"/>
              <a:t> </a:t>
            </a:r>
          </a:p>
          <a:p>
            <a:r>
              <a:rPr lang="en-US" sz="4000" dirty="0" smtClean="0"/>
              <a:t>[x]</a:t>
            </a:r>
          </a:p>
          <a:p>
            <a:endParaRPr lang="en-US" sz="4000" dirty="0" smtClean="0"/>
          </a:p>
          <a:p>
            <a:r>
              <a:rPr lang="en-US" sz="4000" dirty="0" smtClean="0"/>
              <a:t>[x]</a:t>
            </a:r>
          </a:p>
        </p:txBody>
      </p:sp>
      <p:sp>
        <p:nvSpPr>
          <p:cNvPr id="2" name="Rectangle 1"/>
          <p:cNvSpPr/>
          <p:nvPr/>
        </p:nvSpPr>
        <p:spPr>
          <a:xfrm>
            <a:off x="396549" y="1920240"/>
            <a:ext cx="1020800" cy="96992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.2</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Summary: Sources of variability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7" name="Straight Connector 16"/>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78710" y="1579480"/>
            <a:ext cx="18862879" cy="10556736"/>
          </a:xfrm>
          <a:prstGeom prst="rect">
            <a:avLst/>
          </a:prstGeom>
          <a:noFill/>
        </p:spPr>
        <p:txBody>
          <a:bodyPr wrap="square" rtlCol="0">
            <a:spAutoFit/>
          </a:bodyPr>
          <a:lstStyle/>
          <a:p>
            <a:r>
              <a:rPr lang="en-US" sz="4000" dirty="0" smtClean="0"/>
              <a:t>There are two important sources of fluctuations observed in data  recorded </a:t>
            </a:r>
          </a:p>
          <a:p>
            <a:r>
              <a:rPr lang="en-US" sz="4000" dirty="0" smtClean="0"/>
              <a:t>in </a:t>
            </a:r>
            <a:r>
              <a:rPr lang="en-US" sz="4000" dirty="0" smtClean="0"/>
              <a:t>vivo </a:t>
            </a:r>
            <a:r>
              <a:rPr lang="en-US" sz="4000" dirty="0" smtClean="0"/>
              <a:t>or in vitro:</a:t>
            </a:r>
            <a:endParaRPr lang="en-US" sz="4000" dirty="0"/>
          </a:p>
          <a:p>
            <a:pPr marL="742950" indent="-742950">
              <a:buAutoNum type="arabicPeriod"/>
            </a:pPr>
            <a:r>
              <a:rPr lang="en-US" sz="4000" dirty="0" smtClean="0"/>
              <a:t>Intrinsically generated fluctuations caused by a finite temperature together with a finite number of ion channels. Individual Ion channels open and close stochastically. We refer to these intrinsically generated fluctuations as ‘intrinsic noise’. Given that for current injection into the soma a neuron behaves rather </a:t>
            </a:r>
          </a:p>
          <a:p>
            <a:r>
              <a:rPr lang="en-US" sz="4000" dirty="0" smtClean="0"/>
              <a:t>     reliably, we conclude that the importance of intrinsic noise is relatively low. </a:t>
            </a:r>
            <a:endParaRPr lang="en-US" sz="4000" dirty="0"/>
          </a:p>
          <a:p>
            <a:pPr marL="742950" indent="-742950">
              <a:buAutoNum type="arabicPeriod" startAt="2"/>
            </a:pPr>
            <a:r>
              <a:rPr lang="en-US" sz="4000" dirty="0" smtClean="0"/>
              <a:t>A single neuron j embedded in the network receives spikes from many other </a:t>
            </a:r>
          </a:p>
          <a:p>
            <a:r>
              <a:rPr lang="en-US" sz="4000" dirty="0"/>
              <a:t> </a:t>
            </a:r>
            <a:r>
              <a:rPr lang="en-US" sz="4000" dirty="0" smtClean="0"/>
              <a:t>     neurons. Since an external observer cannot control the spike times of all neurons, the spike arrival times to neuron j the spike arrival times are often considered as ‘random’.  In fact, even in a simulation of a deterministic network of spiking neurons, spike arrival looks ‘random’. We refer to these effects as ‘network noise’.</a:t>
            </a:r>
          </a:p>
          <a:p>
            <a:endParaRPr lang="en-US" sz="4000" dirty="0"/>
          </a:p>
          <a:p>
            <a:r>
              <a:rPr lang="en-US" sz="4000" dirty="0" smtClean="0"/>
              <a:t>As a first measure of the variability of spike trains, we have used the </a:t>
            </a:r>
            <a:r>
              <a:rPr lang="en-US" sz="4000" dirty="0" err="1" smtClean="0"/>
              <a:t>interspike</a:t>
            </a:r>
            <a:r>
              <a:rPr lang="en-US" sz="4000" dirty="0" smtClean="0"/>
              <a:t> interval distribution (ISI). A deterministic network of spiking neurons with fixed (but random) connectivity often exhibits stationary activity with a broad ISI.</a:t>
            </a:r>
            <a:endParaRPr lang="en-US" sz="4000" dirty="0"/>
          </a:p>
        </p:txBody>
      </p:sp>
    </p:spTree>
    <p:extLst>
      <p:ext uri="{BB962C8B-B14F-4D97-AF65-F5344CB8AC3E}">
        <p14:creationId xmlns:p14="http://schemas.microsoft.com/office/powerpoint/2010/main" val="713106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226" y="218677"/>
            <a:ext cx="18392444" cy="2921566"/>
          </a:xfrm>
        </p:spPr>
        <p:txBody>
          <a:bodyPr wrap="square" lIns="91440" tIns="45720" rIns="91440" bIns="45720" numCol="1" anchor="t" anchorCtr="0" compatLnSpc="1">
            <a:prstTxWarp prst="textNoShape">
              <a:avLst/>
            </a:prstTxWarp>
          </a:bodyPr>
          <a:lstStyle/>
          <a:p>
            <a:pPr>
              <a:defRPr/>
            </a:pPr>
            <a:r>
              <a:rPr lang="en-US" dirty="0" smtClean="0">
                <a:latin typeface="Impact" charset="0"/>
                <a:cs typeface="Impact" charset="0"/>
              </a:rPr>
              <a:t>Biological Modeling of Neural Networks</a:t>
            </a:r>
            <a:br>
              <a:rPr lang="en-US" dirty="0" smtClean="0">
                <a:latin typeface="Impact" charset="0"/>
                <a:cs typeface="Impact" charset="0"/>
              </a:rPr>
            </a:br>
            <a:endParaRPr dirty="0">
              <a:latin typeface="Impact" charset="0"/>
              <a:cs typeface="Impact" charset="0"/>
            </a:endParaRPr>
          </a:p>
        </p:txBody>
      </p:sp>
      <p:sp>
        <p:nvSpPr>
          <p:cNvPr id="9219" name="Text Placeholder 2"/>
          <p:cNvSpPr>
            <a:spLocks noGrp="1"/>
          </p:cNvSpPr>
          <p:nvPr>
            <p:ph type="body" sz="quarter" idx="12"/>
          </p:nvPr>
        </p:nvSpPr>
        <p:spPr bwMode="auto">
          <a:xfrm>
            <a:off x="1042226" y="2945392"/>
            <a:ext cx="10160829" cy="2136186"/>
          </a:xfrm>
          <a:noFill/>
          <a:ln>
            <a:miter lim="800000"/>
            <a:headEnd/>
            <a:tailEnd/>
          </a:ln>
        </p:spPr>
        <p:txBody>
          <a:bodyPr wrap="square" lIns="91440" tIns="45720" rIns="91440" bIns="45720" numCol="1" anchor="t" anchorCtr="0" compatLnSpc="1">
            <a:prstTxWarp prst="textNoShape">
              <a:avLst/>
            </a:prstTxWarp>
          </a:bodyPr>
          <a:lstStyle/>
          <a:p>
            <a:r>
              <a:rPr lang="en-US" sz="6000" dirty="0" smtClean="0">
                <a:solidFill>
                  <a:schemeClr val="tx1"/>
                </a:solidFill>
                <a:latin typeface="Arial Narrow" pitchFamily="34" charset="0"/>
                <a:ea typeface="ＭＳ Ｐゴシック" pitchFamily="34" charset="-128"/>
              </a:rPr>
              <a:t>Week 10 – Variability and Noise:</a:t>
            </a:r>
          </a:p>
          <a:p>
            <a:r>
              <a:rPr lang="en-US" sz="6000" dirty="0" smtClean="0">
                <a:solidFill>
                  <a:schemeClr val="tx1"/>
                </a:solidFill>
                <a:latin typeface="Arial Narrow" pitchFamily="34" charset="0"/>
                <a:ea typeface="ＭＳ Ｐゴシック" pitchFamily="34" charset="-128"/>
              </a:rPr>
              <a:t>The question of </a:t>
            </a:r>
            <a:r>
              <a:rPr lang="en-US" sz="4800" dirty="0" smtClean="0">
                <a:solidFill>
                  <a:schemeClr val="tx1"/>
                </a:solidFill>
                <a:latin typeface="Arial Narrow" pitchFamily="34" charset="0"/>
                <a:ea typeface="ＭＳ Ｐゴシック" pitchFamily="34" charset="-128"/>
              </a:rPr>
              <a:t> </a:t>
            </a:r>
            <a:r>
              <a:rPr lang="en-US" sz="6000" dirty="0" smtClean="0">
                <a:solidFill>
                  <a:schemeClr val="tx1"/>
                </a:solidFill>
                <a:latin typeface="Arial Narrow" pitchFamily="34" charset="0"/>
                <a:ea typeface="ＭＳ Ｐゴシック" pitchFamily="34" charset="-128"/>
              </a:rPr>
              <a:t>the neural code</a:t>
            </a:r>
            <a:endParaRPr lang="en-US" sz="6000" dirty="0">
              <a:solidFill>
                <a:schemeClr val="tx1"/>
              </a:solidFill>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1042226" y="5375402"/>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grpSp>
        <p:nvGrpSpPr>
          <p:cNvPr id="13" name="Group 12"/>
          <p:cNvGrpSpPr/>
          <p:nvPr/>
        </p:nvGrpSpPr>
        <p:grpSpPr>
          <a:xfrm>
            <a:off x="11205611" y="4311853"/>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11362022" y="5601708"/>
            <a:ext cx="9773651" cy="157513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11205611" y="2730703"/>
            <a:ext cx="312822" cy="659981"/>
            <a:chOff x="11381873" y="2275724"/>
            <a:chExt cx="312822" cy="659981"/>
          </a:xfrm>
        </p:grpSpPr>
        <p:cxnSp>
          <p:nvCxnSpPr>
            <p:cNvPr id="15" name="Straight Connector 14"/>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 name="Espace réservé du contenu 1"/>
          <p:cNvSpPr txBox="1">
            <a:spLocks/>
          </p:cNvSpPr>
          <p:nvPr/>
        </p:nvSpPr>
        <p:spPr bwMode="auto">
          <a:xfrm>
            <a:off x="11037795" y="1104402"/>
            <a:ext cx="10422104"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err="1" smtClean="0">
                <a:latin typeface="Arial Narrow" pitchFamily="34" charset="0"/>
                <a:cs typeface="ＭＳ Ｐゴシック" charset="0"/>
              </a:rPr>
              <a:t>Variability</a:t>
            </a:r>
            <a:r>
              <a:rPr lang="fr-CH" sz="5400" b="1" dirty="0" smtClean="0">
                <a:latin typeface="Arial Narrow" pitchFamily="34" charset="0"/>
                <a:cs typeface="ＭＳ Ｐゴシック" charset="0"/>
              </a:rPr>
              <a:t> of </a:t>
            </a:r>
            <a:r>
              <a:rPr lang="fr-CH" sz="5400" b="1" dirty="0" err="1" smtClean="0">
                <a:latin typeface="Arial Narrow" pitchFamily="34" charset="0"/>
                <a:cs typeface="ＭＳ Ｐゴシック" charset="0"/>
              </a:rPr>
              <a:t>spike</a:t>
            </a:r>
            <a:r>
              <a:rPr lang="fr-CH" sz="5400" b="1" dirty="0" smtClean="0">
                <a:latin typeface="Arial Narrow" pitchFamily="34" charset="0"/>
                <a:cs typeface="ＭＳ Ｐゴシック" charset="0"/>
              </a:rPr>
              <a:t> trains</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5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experiments</a:t>
            </a:r>
            <a:endPar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Sources of </a:t>
            </a:r>
            <a:r>
              <a:rPr kumimoji="0" lang="fr-CH" sz="5400" b="1"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Variability</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smtClean="0">
                <a:latin typeface="Arial Narrow" pitchFamily="34" charset="0"/>
                <a:cs typeface="ＭＳ Ｐゴシック" charset="0"/>
              </a:rPr>
              <a:t> </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noProof="0" dirty="0" smtClean="0">
                <a:latin typeface="Arial Narrow" pitchFamily="34" charset="0"/>
              </a:rPr>
              <a:t>Is </a:t>
            </a:r>
            <a:r>
              <a:rPr lang="fr-CH" sz="4400" noProof="0" dirty="0" err="1" smtClean="0">
                <a:latin typeface="Arial Narrow" pitchFamily="34" charset="0"/>
              </a:rPr>
              <a:t>variability</a:t>
            </a:r>
            <a:r>
              <a:rPr lang="fr-CH" sz="4400" noProof="0" dirty="0" smtClean="0">
                <a:latin typeface="Arial Narrow" pitchFamily="34" charset="0"/>
              </a:rPr>
              <a:t> </a:t>
            </a:r>
            <a:r>
              <a:rPr lang="fr-CH" sz="4400" noProof="0" dirty="0" err="1" smtClean="0">
                <a:latin typeface="Arial Narrow" pitchFamily="34" charset="0"/>
              </a:rPr>
              <a:t>equal</a:t>
            </a:r>
            <a:r>
              <a:rPr lang="fr-CH" sz="4400" noProof="0" dirty="0" smtClean="0">
                <a:latin typeface="Arial Narrow" pitchFamily="34" charset="0"/>
              </a:rPr>
              <a:t> to noise?</a:t>
            </a:r>
            <a:endParaRPr lang="fr-CH" sz="4400" dirty="0" smtClean="0">
              <a:latin typeface="Arial Narrow" pitchFamily="34"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Poisson</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Model</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en-US"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en-US" sz="48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homogeneous/inhomogeneous</a:t>
            </a:r>
            <a:endParaRPr kumimoji="0" lang="fr-CH" sz="48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en-US" sz="5400" b="1" dirty="0" smtClean="0">
                <a:latin typeface="Arial Narrow" pitchFamily="34" charset="0"/>
                <a:cs typeface="ＭＳ Ｐゴシック" charset="0"/>
              </a:rPr>
              <a:t>10.4 Three definitions of Rate Code</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lvl="0" indent="-568325" eaLnBrk="0" hangingPunct="0">
              <a:buClr>
                <a:srgbClr val="FF0000"/>
              </a:buClr>
              <a:buSzPct val="150000"/>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.5</a:t>
            </a:r>
            <a:r>
              <a:rPr kumimoji="0" lang="fr-CH" sz="5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Stochastic</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spike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arrival</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4400" b="1" dirty="0" smtClean="0">
                <a:latin typeface="Arial Narrow" pitchFamily="34" charset="0"/>
                <a:cs typeface="ＭＳ Ｐゴシック" charset="0"/>
              </a:rPr>
              <a:t>        </a:t>
            </a:r>
            <a:r>
              <a:rPr lang="fr-CH" sz="4400" dirty="0" smtClean="0">
                <a:latin typeface="Arial Narrow" pitchFamily="34" charset="0"/>
                <a:cs typeface="ＭＳ Ｐゴシック" charset="0"/>
              </a:rPr>
              <a:t>- Membrane </a:t>
            </a:r>
            <a:r>
              <a:rPr lang="fr-CH" sz="4400" dirty="0" err="1" smtClean="0">
                <a:latin typeface="Arial Narrow" pitchFamily="34" charset="0"/>
                <a:cs typeface="ＭＳ Ｐゴシック" charset="0"/>
              </a:rPr>
              <a:t>potential</a:t>
            </a:r>
            <a:r>
              <a:rPr lang="fr-CH" sz="4400" dirty="0" smtClean="0">
                <a:latin typeface="Arial Narrow" pitchFamily="34" charset="0"/>
                <a:cs typeface="ＭＳ Ｐゴシック" charset="0"/>
              </a:rPr>
              <a:t> fluctuations</a:t>
            </a:r>
            <a:endParaRPr kumimoji="0" lang="fr-CH" sz="5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3950140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11269" name="Text Box 3"/>
          <p:cNvSpPr txBox="1">
            <a:spLocks noChangeArrowheads="1"/>
          </p:cNvSpPr>
          <p:nvPr/>
        </p:nvSpPr>
        <p:spPr bwMode="auto">
          <a:xfrm>
            <a:off x="2078218" y="1068829"/>
            <a:ext cx="17562561" cy="1241234"/>
          </a:xfrm>
          <a:prstGeom prst="rect">
            <a:avLst/>
          </a:prstGeom>
          <a:noFill/>
          <a:ln w="9525">
            <a:solidFill>
              <a:srgbClr val="FF0000"/>
            </a:solidFill>
            <a:miter lim="800000"/>
            <a:headEnd/>
            <a:tailEnd/>
          </a:ln>
        </p:spPr>
        <p:txBody>
          <a:bodyPr wrap="none" lIns="192911" tIns="96455" rIns="192911" bIns="96455">
            <a:spAutoFit/>
          </a:bodyPr>
          <a:lstStyle/>
          <a:p>
            <a:r>
              <a:rPr lang="en-US" sz="6800" dirty="0"/>
              <a:t>Homogeneous Poisson model: constant rate</a:t>
            </a:r>
            <a:endParaRPr lang="en-US" sz="5100" dirty="0"/>
          </a:p>
        </p:txBody>
      </p:sp>
      <p:sp>
        <p:nvSpPr>
          <p:cNvPr id="11270" name="Text Box 28"/>
          <p:cNvSpPr txBox="1">
            <a:spLocks noChangeArrowheads="1"/>
          </p:cNvSpPr>
          <p:nvPr/>
        </p:nvSpPr>
        <p:spPr bwMode="auto">
          <a:xfrm>
            <a:off x="3476581" y="9297079"/>
            <a:ext cx="12043421" cy="1071957"/>
          </a:xfrm>
          <a:prstGeom prst="rect">
            <a:avLst/>
          </a:prstGeom>
          <a:noFill/>
          <a:ln w="57150">
            <a:solidFill>
              <a:srgbClr val="FF0000"/>
            </a:solidFill>
            <a:miter lim="800000"/>
            <a:headEnd/>
            <a:tailEnd/>
          </a:ln>
        </p:spPr>
        <p:txBody>
          <a:bodyPr wrap="none" lIns="192911" tIns="96455" rIns="192911" bIns="96455">
            <a:spAutoFit/>
          </a:bodyPr>
          <a:lstStyle/>
          <a:p>
            <a:r>
              <a:rPr lang="fr-CH" dirty="0" err="1" smtClean="0"/>
              <a:t>stochastic</a:t>
            </a:r>
            <a:r>
              <a:rPr lang="fr-CH" dirty="0" smtClean="0"/>
              <a:t> </a:t>
            </a:r>
            <a:r>
              <a:rPr lang="fr-CH" dirty="0" err="1"/>
              <a:t>spiking</a:t>
            </a:r>
            <a:r>
              <a:rPr lang="fr-CH" dirty="0"/>
              <a:t> </a:t>
            </a:r>
            <a:r>
              <a:rPr lang="fr-CH" dirty="0">
                <a:sym typeface="Wingdings" pitchFamily="2" charset="2"/>
              </a:rPr>
              <a:t> Poisson model</a:t>
            </a:r>
            <a:endParaRPr lang="fr-FR" dirty="0"/>
          </a:p>
        </p:txBody>
      </p:sp>
      <p:sp>
        <p:nvSpPr>
          <p:cNvPr id="11271" name="Text Box 98"/>
          <p:cNvSpPr txBox="1">
            <a:spLocks noChangeArrowheads="1"/>
          </p:cNvSpPr>
          <p:nvPr/>
        </p:nvSpPr>
        <p:spPr bwMode="auto">
          <a:xfrm>
            <a:off x="10712080" y="2310063"/>
            <a:ext cx="6598021" cy="2287675"/>
          </a:xfrm>
          <a:prstGeom prst="rect">
            <a:avLst/>
          </a:prstGeom>
          <a:solidFill>
            <a:srgbClr val="87D4F7"/>
          </a:solidFill>
          <a:ln w="38100">
            <a:solidFill>
              <a:schemeClr val="accent2"/>
            </a:solidFill>
            <a:miter lim="800000"/>
            <a:headEnd/>
            <a:tailEnd/>
          </a:ln>
        </p:spPr>
        <p:txBody>
          <a:bodyPr wrap="none" lIns="192911" tIns="96455" rIns="192911" bIns="96455">
            <a:spAutoFit/>
          </a:bodyPr>
          <a:lstStyle/>
          <a:p>
            <a:r>
              <a:rPr lang="fr-CH" sz="6800" i="1" dirty="0" smtClean="0"/>
              <a:t>Blackboard1:</a:t>
            </a:r>
            <a:endParaRPr lang="fr-CH" sz="6800" i="1" dirty="0"/>
          </a:p>
          <a:p>
            <a:r>
              <a:rPr lang="fr-CH" sz="6800" i="1" dirty="0"/>
              <a:t>  Poisson model</a:t>
            </a:r>
            <a:endParaRPr lang="fr-FR" sz="6800" i="1" dirty="0"/>
          </a:p>
        </p:txBody>
      </p:sp>
      <p:grpSp>
        <p:nvGrpSpPr>
          <p:cNvPr id="2" name="Group 90"/>
          <p:cNvGrpSpPr>
            <a:grpSpLocks/>
          </p:cNvGrpSpPr>
          <p:nvPr/>
        </p:nvGrpSpPr>
        <p:grpSpPr bwMode="auto">
          <a:xfrm>
            <a:off x="3544977" y="5867993"/>
            <a:ext cx="14348705" cy="714511"/>
            <a:chOff x="1500166" y="3311845"/>
            <a:chExt cx="6072230" cy="402907"/>
          </a:xfrm>
        </p:grpSpPr>
        <p:sp>
          <p:nvSpPr>
            <p:cNvPr id="11296" name="Line 13"/>
            <p:cNvSpPr>
              <a:spLocks noChangeShapeType="1"/>
            </p:cNvSpPr>
            <p:nvPr/>
          </p:nvSpPr>
          <p:spPr bwMode="auto">
            <a:xfrm flipV="1">
              <a:off x="1500166" y="3669033"/>
              <a:ext cx="6072230" cy="45719"/>
            </a:xfrm>
            <a:prstGeom prst="line">
              <a:avLst/>
            </a:prstGeom>
            <a:noFill/>
            <a:ln w="9525">
              <a:solidFill>
                <a:schemeClr val="tx1"/>
              </a:solidFill>
              <a:round/>
              <a:headEnd/>
              <a:tailEnd/>
            </a:ln>
          </p:spPr>
          <p:txBody>
            <a:bodyPr wrap="none" anchor="ctr"/>
            <a:lstStyle/>
            <a:p>
              <a:endParaRPr lang="en-US"/>
            </a:p>
          </p:txBody>
        </p:sp>
        <p:sp>
          <p:nvSpPr>
            <p:cNvPr id="11297" name="Line 14"/>
            <p:cNvSpPr>
              <a:spLocks noChangeShapeType="1"/>
            </p:cNvSpPr>
            <p:nvPr/>
          </p:nvSpPr>
          <p:spPr bwMode="auto">
            <a:xfrm>
              <a:off x="2428860" y="3311845"/>
              <a:ext cx="0" cy="388938"/>
            </a:xfrm>
            <a:prstGeom prst="line">
              <a:avLst/>
            </a:prstGeom>
            <a:noFill/>
            <a:ln w="38100">
              <a:solidFill>
                <a:schemeClr val="tx1"/>
              </a:solidFill>
              <a:round/>
              <a:headEnd/>
              <a:tailEnd/>
            </a:ln>
          </p:spPr>
          <p:txBody>
            <a:bodyPr wrap="none" anchor="ctr"/>
            <a:lstStyle/>
            <a:p>
              <a:endParaRPr lang="en-US"/>
            </a:p>
          </p:txBody>
        </p:sp>
        <p:sp>
          <p:nvSpPr>
            <p:cNvPr id="11298" name="Line 15"/>
            <p:cNvSpPr>
              <a:spLocks noChangeShapeType="1"/>
            </p:cNvSpPr>
            <p:nvPr/>
          </p:nvSpPr>
          <p:spPr bwMode="auto">
            <a:xfrm>
              <a:off x="3676650" y="3311845"/>
              <a:ext cx="0" cy="388938"/>
            </a:xfrm>
            <a:prstGeom prst="line">
              <a:avLst/>
            </a:prstGeom>
            <a:noFill/>
            <a:ln w="38100">
              <a:solidFill>
                <a:schemeClr val="tx1"/>
              </a:solidFill>
              <a:round/>
              <a:headEnd/>
              <a:tailEnd/>
            </a:ln>
          </p:spPr>
          <p:txBody>
            <a:bodyPr wrap="none" anchor="ctr"/>
            <a:lstStyle/>
            <a:p>
              <a:endParaRPr lang="en-US"/>
            </a:p>
          </p:txBody>
        </p:sp>
        <p:sp>
          <p:nvSpPr>
            <p:cNvPr id="11299" name="Line 16"/>
            <p:cNvSpPr>
              <a:spLocks noChangeShapeType="1"/>
            </p:cNvSpPr>
            <p:nvPr/>
          </p:nvSpPr>
          <p:spPr bwMode="auto">
            <a:xfrm>
              <a:off x="5786446" y="3311845"/>
              <a:ext cx="0" cy="388938"/>
            </a:xfrm>
            <a:prstGeom prst="line">
              <a:avLst/>
            </a:prstGeom>
            <a:noFill/>
            <a:ln w="38100">
              <a:solidFill>
                <a:schemeClr val="tx1"/>
              </a:solidFill>
              <a:round/>
              <a:headEnd/>
              <a:tailEnd/>
            </a:ln>
          </p:spPr>
          <p:txBody>
            <a:bodyPr wrap="none" anchor="ctr"/>
            <a:lstStyle/>
            <a:p>
              <a:endParaRPr lang="en-US"/>
            </a:p>
          </p:txBody>
        </p:sp>
        <p:sp>
          <p:nvSpPr>
            <p:cNvPr id="11300" name="Line 17"/>
            <p:cNvSpPr>
              <a:spLocks noChangeShapeType="1"/>
            </p:cNvSpPr>
            <p:nvPr/>
          </p:nvSpPr>
          <p:spPr bwMode="auto">
            <a:xfrm>
              <a:off x="4019550" y="3311845"/>
              <a:ext cx="0" cy="388938"/>
            </a:xfrm>
            <a:prstGeom prst="line">
              <a:avLst/>
            </a:prstGeom>
            <a:noFill/>
            <a:ln w="38100">
              <a:solidFill>
                <a:schemeClr val="tx1"/>
              </a:solidFill>
              <a:round/>
              <a:headEnd/>
              <a:tailEnd/>
            </a:ln>
          </p:spPr>
          <p:txBody>
            <a:bodyPr wrap="none" anchor="ctr"/>
            <a:lstStyle/>
            <a:p>
              <a:endParaRPr lang="en-US"/>
            </a:p>
          </p:txBody>
        </p:sp>
        <p:sp>
          <p:nvSpPr>
            <p:cNvPr id="11301" name="Line 18"/>
            <p:cNvSpPr>
              <a:spLocks noChangeShapeType="1"/>
            </p:cNvSpPr>
            <p:nvPr/>
          </p:nvSpPr>
          <p:spPr bwMode="auto">
            <a:xfrm>
              <a:off x="4500562" y="3311845"/>
              <a:ext cx="0" cy="388938"/>
            </a:xfrm>
            <a:prstGeom prst="line">
              <a:avLst/>
            </a:prstGeom>
            <a:noFill/>
            <a:ln w="38100">
              <a:solidFill>
                <a:schemeClr val="tx1"/>
              </a:solidFill>
              <a:round/>
              <a:headEnd/>
              <a:tailEnd/>
            </a:ln>
          </p:spPr>
          <p:txBody>
            <a:bodyPr wrap="none" anchor="ctr"/>
            <a:lstStyle/>
            <a:p>
              <a:endParaRPr lang="en-US"/>
            </a:p>
          </p:txBody>
        </p:sp>
        <p:sp>
          <p:nvSpPr>
            <p:cNvPr id="11302" name="Line 19"/>
            <p:cNvSpPr>
              <a:spLocks noChangeShapeType="1"/>
            </p:cNvSpPr>
            <p:nvPr/>
          </p:nvSpPr>
          <p:spPr bwMode="auto">
            <a:xfrm>
              <a:off x="5929322" y="3311845"/>
              <a:ext cx="0" cy="388938"/>
            </a:xfrm>
            <a:prstGeom prst="line">
              <a:avLst/>
            </a:prstGeom>
            <a:noFill/>
            <a:ln w="38100">
              <a:solidFill>
                <a:schemeClr val="tx1"/>
              </a:solidFill>
              <a:round/>
              <a:headEnd/>
              <a:tailEnd/>
            </a:ln>
          </p:spPr>
          <p:txBody>
            <a:bodyPr wrap="none" anchor="ctr"/>
            <a:lstStyle/>
            <a:p>
              <a:endParaRPr lang="en-US"/>
            </a:p>
          </p:txBody>
        </p:sp>
        <p:sp>
          <p:nvSpPr>
            <p:cNvPr id="11303" name="Line 14"/>
            <p:cNvSpPr>
              <a:spLocks noChangeShapeType="1"/>
            </p:cNvSpPr>
            <p:nvPr/>
          </p:nvSpPr>
          <p:spPr bwMode="auto">
            <a:xfrm>
              <a:off x="2786050" y="3311845"/>
              <a:ext cx="0" cy="388938"/>
            </a:xfrm>
            <a:prstGeom prst="line">
              <a:avLst/>
            </a:prstGeom>
            <a:noFill/>
            <a:ln w="38100">
              <a:solidFill>
                <a:schemeClr val="tx1"/>
              </a:solidFill>
              <a:round/>
              <a:headEnd/>
              <a:tailEnd/>
            </a:ln>
          </p:spPr>
          <p:txBody>
            <a:bodyPr wrap="none" anchor="ctr"/>
            <a:lstStyle/>
            <a:p>
              <a:endParaRPr lang="en-US"/>
            </a:p>
          </p:txBody>
        </p:sp>
      </p:grpSp>
      <p:grpSp>
        <p:nvGrpSpPr>
          <p:cNvPr id="3" name="Group 91"/>
          <p:cNvGrpSpPr>
            <a:grpSpLocks/>
          </p:cNvGrpSpPr>
          <p:nvPr/>
        </p:nvGrpSpPr>
        <p:grpSpPr bwMode="auto">
          <a:xfrm>
            <a:off x="10462365" y="5063464"/>
            <a:ext cx="5912042" cy="2661132"/>
            <a:chOff x="4427536" y="2857496"/>
            <a:chExt cx="2501918" cy="1500992"/>
          </a:xfrm>
        </p:grpSpPr>
        <p:cxnSp>
          <p:nvCxnSpPr>
            <p:cNvPr id="11287" name="Straight Connector 79"/>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1288" name="Straight Connector 82"/>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1289" name="Straight Connector 83"/>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1290" name="Straight Connector 84"/>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1291" name="Straight Connector 85"/>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1292" name="Straight Connector 86"/>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1293" name="Straight Connector 87"/>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1294" name="Straight Connector 88"/>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1295" name="Straight Connector 89"/>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pSp>
        <p:nvGrpSpPr>
          <p:cNvPr id="4" name="Group 92"/>
          <p:cNvGrpSpPr>
            <a:grpSpLocks/>
          </p:cNvGrpSpPr>
          <p:nvPr/>
        </p:nvGrpSpPr>
        <p:grpSpPr bwMode="auto">
          <a:xfrm>
            <a:off x="3882592" y="5063464"/>
            <a:ext cx="5912042" cy="2661132"/>
            <a:chOff x="4427536" y="2857496"/>
            <a:chExt cx="2501918" cy="1500992"/>
          </a:xfrm>
        </p:grpSpPr>
        <p:cxnSp>
          <p:nvCxnSpPr>
            <p:cNvPr id="11278" name="Straight Connector 93"/>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1279" name="Straight Connector 94"/>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1280" name="Straight Connector 95"/>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1281" name="Straight Connector 96"/>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1282" name="Straight Connector 97"/>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1283" name="Straight Connector 98"/>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1284" name="Straight Connector 99"/>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1285" name="Straight Connector 100"/>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1286" name="Straight Connector 101"/>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aphicFrame>
        <p:nvGraphicFramePr>
          <p:cNvPr id="424965" name="Object 5"/>
          <p:cNvGraphicFramePr>
            <a:graphicFrameLocks noChangeAspect="1"/>
          </p:cNvGraphicFramePr>
          <p:nvPr/>
        </p:nvGraphicFramePr>
        <p:xfrm>
          <a:off x="3713783" y="7468611"/>
          <a:ext cx="1069120" cy="632932"/>
        </p:xfrm>
        <a:graphic>
          <a:graphicData uri="http://schemas.openxmlformats.org/presentationml/2006/ole">
            <mc:AlternateContent xmlns:mc="http://schemas.openxmlformats.org/markup-compatibility/2006">
              <mc:Choice xmlns:v="urn:schemas-microsoft-com:vml" Requires="v">
                <p:oleObj spid="_x0000_s32810" name="Equation" r:id="rId4" imgW="215640" imgH="203040" progId="Equation.DSMT4">
                  <p:embed/>
                </p:oleObj>
              </mc:Choice>
              <mc:Fallback>
                <p:oleObj name="Equation" r:id="rId4" imgW="215640" imgH="2030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783" y="7468611"/>
                        <a:ext cx="1069120" cy="6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nvGrpSpPr>
          <p:cNvPr id="5" name="Group 106"/>
          <p:cNvGrpSpPr>
            <a:grpSpLocks/>
          </p:cNvGrpSpPr>
          <p:nvPr/>
        </p:nvGrpSpPr>
        <p:grpSpPr bwMode="auto">
          <a:xfrm>
            <a:off x="1391733" y="7974954"/>
            <a:ext cx="12619357" cy="1970935"/>
            <a:chOff x="588928" y="4500570"/>
            <a:chExt cx="6094503" cy="1112273"/>
          </a:xfrm>
        </p:grpSpPr>
        <p:sp>
          <p:nvSpPr>
            <p:cNvPr id="11276" name="Text Box 54"/>
            <p:cNvSpPr txBox="1">
              <a:spLocks noChangeArrowheads="1"/>
            </p:cNvSpPr>
            <p:nvPr/>
          </p:nvSpPr>
          <p:spPr bwMode="auto">
            <a:xfrm>
              <a:off x="681032" y="5065720"/>
              <a:ext cx="78176" cy="547123"/>
            </a:xfrm>
            <a:prstGeom prst="rect">
              <a:avLst/>
            </a:prstGeom>
            <a:noFill/>
            <a:ln w="9525">
              <a:noFill/>
              <a:miter lim="800000"/>
              <a:headEnd/>
              <a:tailEnd/>
            </a:ln>
          </p:spPr>
          <p:txBody>
            <a:bodyPr wrap="none">
              <a:spAutoFit/>
            </a:bodyPr>
            <a:lstStyle/>
            <a:p>
              <a:endParaRPr lang="fr-FR"/>
            </a:p>
          </p:txBody>
        </p:sp>
        <p:graphicFrame>
          <p:nvGraphicFramePr>
            <p:cNvPr id="11267" name="Object 4"/>
            <p:cNvGraphicFramePr>
              <a:graphicFrameLocks noChangeAspect="1"/>
            </p:cNvGraphicFramePr>
            <p:nvPr/>
          </p:nvGraphicFramePr>
          <p:xfrm>
            <a:off x="5214942" y="4500570"/>
            <a:ext cx="1468489" cy="746125"/>
          </p:xfrm>
          <a:graphic>
            <a:graphicData uri="http://schemas.openxmlformats.org/presentationml/2006/ole">
              <mc:AlternateContent xmlns:mc="http://schemas.openxmlformats.org/markup-compatibility/2006">
                <mc:Choice xmlns:v="urn:schemas-microsoft-com:vml" Requires="v">
                  <p:oleObj spid="_x0000_s32811" name="Equation" r:id="rId6" imgW="672840" imgH="228600" progId="Equation.DSMT4">
                    <p:embed/>
                  </p:oleObj>
                </mc:Choice>
                <mc:Fallback>
                  <p:oleObj name="Equation" r:id="rId6" imgW="672840" imgH="228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942" y="4500570"/>
                          <a:ext cx="1468489"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1277" name="TextBox 104"/>
            <p:cNvSpPr txBox="1">
              <a:spLocks noChangeArrowheads="1"/>
            </p:cNvSpPr>
            <p:nvPr/>
          </p:nvSpPr>
          <p:spPr bwMode="auto">
            <a:xfrm>
              <a:off x="588928" y="4583129"/>
              <a:ext cx="4983204" cy="547123"/>
            </a:xfrm>
            <a:prstGeom prst="rect">
              <a:avLst/>
            </a:prstGeom>
            <a:noFill/>
            <a:ln w="9525">
              <a:noFill/>
              <a:miter lim="800000"/>
              <a:headEnd/>
              <a:tailEnd/>
            </a:ln>
          </p:spPr>
          <p:txBody>
            <a:bodyPr>
              <a:spAutoFit/>
            </a:bodyPr>
            <a:lstStyle/>
            <a:p>
              <a:r>
                <a:rPr lang="en-US"/>
                <a:t>Probability of finding a spike</a:t>
              </a:r>
            </a:p>
          </p:txBody>
        </p:sp>
      </p:grpSp>
      <p:sp>
        <p:nvSpPr>
          <p:cNvPr id="40"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10.3</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Poisson Model</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1" name="Straight Connector 40"/>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49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786" y="162838"/>
            <a:ext cx="22509271" cy="1235066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91044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grpSp>
        <p:nvGrpSpPr>
          <p:cNvPr id="2" name="Group 43"/>
          <p:cNvGrpSpPr/>
          <p:nvPr/>
        </p:nvGrpSpPr>
        <p:grpSpPr>
          <a:xfrm>
            <a:off x="7632287" y="2027396"/>
            <a:ext cx="13374850" cy="2233550"/>
            <a:chOff x="3544977" y="4341574"/>
            <a:chExt cx="14348705" cy="3038079"/>
          </a:xfrm>
        </p:grpSpPr>
        <p:grpSp>
          <p:nvGrpSpPr>
            <p:cNvPr id="3" name="Group 90"/>
            <p:cNvGrpSpPr>
              <a:grpSpLocks/>
            </p:cNvGrpSpPr>
            <p:nvPr/>
          </p:nvGrpSpPr>
          <p:grpSpPr bwMode="auto">
            <a:xfrm>
              <a:off x="3544977" y="5146103"/>
              <a:ext cx="14348705" cy="714511"/>
              <a:chOff x="1500166" y="3311845"/>
              <a:chExt cx="6072230" cy="402907"/>
            </a:xfrm>
          </p:grpSpPr>
          <p:sp>
            <p:nvSpPr>
              <p:cNvPr id="11296" name="Line 13"/>
              <p:cNvSpPr>
                <a:spLocks noChangeShapeType="1"/>
              </p:cNvSpPr>
              <p:nvPr/>
            </p:nvSpPr>
            <p:spPr bwMode="auto">
              <a:xfrm flipV="1">
                <a:off x="1500166" y="3669033"/>
                <a:ext cx="6072230" cy="45719"/>
              </a:xfrm>
              <a:prstGeom prst="line">
                <a:avLst/>
              </a:prstGeom>
              <a:noFill/>
              <a:ln w="9525">
                <a:solidFill>
                  <a:schemeClr val="tx1"/>
                </a:solidFill>
                <a:round/>
                <a:headEnd/>
                <a:tailEnd/>
              </a:ln>
            </p:spPr>
            <p:txBody>
              <a:bodyPr wrap="none" anchor="ctr"/>
              <a:lstStyle/>
              <a:p>
                <a:endParaRPr lang="en-US"/>
              </a:p>
            </p:txBody>
          </p:sp>
          <p:sp>
            <p:nvSpPr>
              <p:cNvPr id="11297" name="Line 14"/>
              <p:cNvSpPr>
                <a:spLocks noChangeShapeType="1"/>
              </p:cNvSpPr>
              <p:nvPr/>
            </p:nvSpPr>
            <p:spPr bwMode="auto">
              <a:xfrm>
                <a:off x="2428860" y="3311845"/>
                <a:ext cx="0" cy="388938"/>
              </a:xfrm>
              <a:prstGeom prst="line">
                <a:avLst/>
              </a:prstGeom>
              <a:noFill/>
              <a:ln w="38100">
                <a:solidFill>
                  <a:schemeClr val="tx1"/>
                </a:solidFill>
                <a:round/>
                <a:headEnd/>
                <a:tailEnd/>
              </a:ln>
            </p:spPr>
            <p:txBody>
              <a:bodyPr wrap="none" anchor="ctr"/>
              <a:lstStyle/>
              <a:p>
                <a:endParaRPr lang="en-US"/>
              </a:p>
            </p:txBody>
          </p:sp>
          <p:sp>
            <p:nvSpPr>
              <p:cNvPr id="11299" name="Line 16"/>
              <p:cNvSpPr>
                <a:spLocks noChangeShapeType="1"/>
              </p:cNvSpPr>
              <p:nvPr/>
            </p:nvSpPr>
            <p:spPr bwMode="auto">
              <a:xfrm>
                <a:off x="5786446" y="3311845"/>
                <a:ext cx="0" cy="388938"/>
              </a:xfrm>
              <a:prstGeom prst="line">
                <a:avLst/>
              </a:prstGeom>
              <a:noFill/>
              <a:ln w="38100">
                <a:solidFill>
                  <a:schemeClr val="tx1"/>
                </a:solidFill>
                <a:round/>
                <a:headEnd/>
                <a:tailEnd/>
              </a:ln>
            </p:spPr>
            <p:txBody>
              <a:bodyPr wrap="none" anchor="ctr"/>
              <a:lstStyle/>
              <a:p>
                <a:endParaRPr lang="en-US"/>
              </a:p>
            </p:txBody>
          </p:sp>
        </p:grpSp>
        <p:grpSp>
          <p:nvGrpSpPr>
            <p:cNvPr id="4" name="Group 91"/>
            <p:cNvGrpSpPr>
              <a:grpSpLocks/>
            </p:cNvGrpSpPr>
            <p:nvPr/>
          </p:nvGrpSpPr>
          <p:grpSpPr bwMode="auto">
            <a:xfrm>
              <a:off x="10539810" y="4341574"/>
              <a:ext cx="5834594" cy="2661132"/>
              <a:chOff x="4460311" y="2857496"/>
              <a:chExt cx="2469143" cy="1500992"/>
            </a:xfrm>
          </p:grpSpPr>
          <p:cxnSp>
            <p:nvCxnSpPr>
              <p:cNvPr id="11288" name="Straight Connector 82"/>
              <p:cNvCxnSpPr>
                <a:cxnSpLocks noChangeShapeType="1"/>
              </p:cNvCxnSpPr>
              <p:nvPr/>
            </p:nvCxnSpPr>
            <p:spPr bwMode="auto">
              <a:xfrm rot="5400000">
                <a:off x="3711006" y="3607595"/>
                <a:ext cx="1500198" cy="1588"/>
              </a:xfrm>
              <a:prstGeom prst="line">
                <a:avLst/>
              </a:prstGeom>
              <a:noFill/>
              <a:ln w="9525" algn="ctr">
                <a:solidFill>
                  <a:schemeClr val="tx1"/>
                </a:solidFill>
                <a:prstDash val="dash"/>
                <a:round/>
                <a:headEnd/>
                <a:tailEnd/>
              </a:ln>
            </p:spPr>
          </p:cxnSp>
          <p:cxnSp>
            <p:nvCxnSpPr>
              <p:cNvPr id="11289" name="Straight Connector 83"/>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1290" name="Straight Connector 84"/>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1291" name="Straight Connector 85"/>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1292" name="Straight Connector 86"/>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1293" name="Straight Connector 87"/>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1294" name="Straight Connector 88"/>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1295" name="Straight Connector 89"/>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pSp>
          <p:nvGrpSpPr>
            <p:cNvPr id="5" name="Group 92"/>
            <p:cNvGrpSpPr>
              <a:grpSpLocks/>
            </p:cNvGrpSpPr>
            <p:nvPr/>
          </p:nvGrpSpPr>
          <p:grpSpPr bwMode="auto">
            <a:xfrm>
              <a:off x="3882592" y="4341574"/>
              <a:ext cx="5912042" cy="2661132"/>
              <a:chOff x="4427536" y="2857496"/>
              <a:chExt cx="2501918" cy="1500992"/>
            </a:xfrm>
          </p:grpSpPr>
          <p:cxnSp>
            <p:nvCxnSpPr>
              <p:cNvPr id="11278" name="Straight Connector 93"/>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1279" name="Straight Connector 94"/>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1280" name="Straight Connector 95"/>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1281" name="Straight Connector 96"/>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1282" name="Straight Connector 97"/>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1283" name="Straight Connector 98"/>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1284" name="Straight Connector 99"/>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1285" name="Straight Connector 100"/>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1286" name="Straight Connector 101"/>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aphicFrame>
          <p:nvGraphicFramePr>
            <p:cNvPr id="424965" name="Object 5"/>
            <p:cNvGraphicFramePr>
              <a:graphicFrameLocks noChangeAspect="1"/>
            </p:cNvGraphicFramePr>
            <p:nvPr/>
          </p:nvGraphicFramePr>
          <p:xfrm>
            <a:off x="3713783" y="6746721"/>
            <a:ext cx="1069120" cy="632932"/>
          </p:xfrm>
          <a:graphic>
            <a:graphicData uri="http://schemas.openxmlformats.org/presentationml/2006/ole">
              <mc:AlternateContent xmlns:mc="http://schemas.openxmlformats.org/markup-compatibility/2006">
                <mc:Choice xmlns:v="urn:schemas-microsoft-com:vml" Requires="v">
                  <p:oleObj spid="_x0000_s34898" name="Equation" r:id="rId4" imgW="215640" imgH="203040" progId="Equation.DSMT4">
                    <p:embed/>
                  </p:oleObj>
                </mc:Choice>
                <mc:Fallback>
                  <p:oleObj name="Equation" r:id="rId4" imgW="215640" imgH="2030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783" y="6746721"/>
                          <a:ext cx="1069120" cy="6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grpSp>
        <p:nvGrpSpPr>
          <p:cNvPr id="7" name="Group 106"/>
          <p:cNvGrpSpPr>
            <a:grpSpLocks/>
          </p:cNvGrpSpPr>
          <p:nvPr/>
        </p:nvGrpSpPr>
        <p:grpSpPr bwMode="auto">
          <a:xfrm>
            <a:off x="547690" y="1824442"/>
            <a:ext cx="11775352" cy="8121447"/>
            <a:chOff x="231738" y="1029604"/>
            <a:chExt cx="4983204" cy="4583239"/>
          </a:xfrm>
        </p:grpSpPr>
        <p:sp>
          <p:nvSpPr>
            <p:cNvPr id="11276" name="Text Box 54"/>
            <p:cNvSpPr txBox="1">
              <a:spLocks noChangeArrowheads="1"/>
            </p:cNvSpPr>
            <p:nvPr/>
          </p:nvSpPr>
          <p:spPr bwMode="auto">
            <a:xfrm>
              <a:off x="681032" y="5065720"/>
              <a:ext cx="78176" cy="547123"/>
            </a:xfrm>
            <a:prstGeom prst="rect">
              <a:avLst/>
            </a:prstGeom>
            <a:noFill/>
            <a:ln w="9525">
              <a:noFill/>
              <a:miter lim="800000"/>
              <a:headEnd/>
              <a:tailEnd/>
            </a:ln>
          </p:spPr>
          <p:txBody>
            <a:bodyPr wrap="none">
              <a:spAutoFit/>
            </a:bodyPr>
            <a:lstStyle/>
            <a:p>
              <a:endParaRPr lang="fr-FR"/>
            </a:p>
          </p:txBody>
        </p:sp>
        <p:graphicFrame>
          <p:nvGraphicFramePr>
            <p:cNvPr id="11267" name="Object 4"/>
            <p:cNvGraphicFramePr>
              <a:graphicFrameLocks noChangeAspect="1"/>
            </p:cNvGraphicFramePr>
            <p:nvPr/>
          </p:nvGraphicFramePr>
          <p:xfrm>
            <a:off x="461942" y="1576727"/>
            <a:ext cx="1931089" cy="746125"/>
          </p:xfrm>
          <a:graphic>
            <a:graphicData uri="http://schemas.openxmlformats.org/presentationml/2006/ole">
              <mc:AlternateContent xmlns:mc="http://schemas.openxmlformats.org/markup-compatibility/2006">
                <mc:Choice xmlns:v="urn:schemas-microsoft-com:vml" Requires="v">
                  <p:oleObj spid="_x0000_s34899" name="Equation" r:id="rId6" imgW="672840" imgH="228600" progId="Equation.DSMT4">
                    <p:embed/>
                  </p:oleObj>
                </mc:Choice>
                <mc:Fallback>
                  <p:oleObj name="Equation" r:id="rId6" imgW="672840" imgH="228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942" y="1576727"/>
                          <a:ext cx="1931089"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1277" name="TextBox 104"/>
            <p:cNvSpPr txBox="1">
              <a:spLocks noChangeArrowheads="1"/>
            </p:cNvSpPr>
            <p:nvPr/>
          </p:nvSpPr>
          <p:spPr bwMode="auto">
            <a:xfrm>
              <a:off x="231738" y="1029604"/>
              <a:ext cx="4983204" cy="547123"/>
            </a:xfrm>
            <a:prstGeom prst="rect">
              <a:avLst/>
            </a:prstGeom>
            <a:noFill/>
            <a:ln w="9525">
              <a:noFill/>
              <a:miter lim="800000"/>
              <a:headEnd/>
              <a:tailEnd/>
            </a:ln>
          </p:spPr>
          <p:txBody>
            <a:bodyPr>
              <a:spAutoFit/>
            </a:bodyPr>
            <a:lstStyle/>
            <a:p>
              <a:r>
                <a:rPr lang="en-US" dirty="0"/>
                <a:t>Probability of </a:t>
              </a:r>
              <a:r>
                <a:rPr lang="en-US" dirty="0" smtClean="0"/>
                <a:t>firing:</a:t>
              </a:r>
              <a:endParaRPr lang="en-US" dirty="0"/>
            </a:p>
          </p:txBody>
        </p:sp>
      </p:grpSp>
      <p:sp>
        <p:nvSpPr>
          <p:cNvPr id="40"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3</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Interval </a:t>
            </a:r>
            <a:r>
              <a:rPr kumimoji="0" lang="en-US" sz="6600" b="0" i="0" u="none" strike="noStrike" kern="1200" cap="none" spc="0" normalizeH="0" noProof="0" dirty="0" err="1" smtClean="0">
                <a:ln>
                  <a:noFill/>
                </a:ln>
                <a:solidFill>
                  <a:srgbClr val="FF0000"/>
                </a:solidFill>
                <a:effectLst/>
                <a:uLnTx/>
                <a:uFillTx/>
                <a:latin typeface="Impact" charset="0"/>
                <a:ea typeface="ＭＳ Ｐゴシック" charset="0"/>
                <a:cs typeface="Impact" charset="0"/>
              </a:rPr>
              <a:t>distrib</a:t>
            </a:r>
            <a:r>
              <a:rPr lang="en-US" sz="6600" dirty="0" err="1" smtClean="0">
                <a:solidFill>
                  <a:srgbClr val="FF0000"/>
                </a:solidFill>
                <a:latin typeface="Impact" charset="0"/>
                <a:ea typeface="ＭＳ Ｐゴシック" charset="0"/>
                <a:cs typeface="Impact" charset="0"/>
              </a:rPr>
              <a:t>ution</a:t>
            </a:r>
            <a:r>
              <a:rPr lang="en-US" sz="6600" dirty="0" smtClean="0">
                <a:solidFill>
                  <a:srgbClr val="FF0000"/>
                </a:solidFill>
                <a:latin typeface="Impact" charset="0"/>
                <a:ea typeface="ＭＳ Ｐゴシック" charset="0"/>
                <a:cs typeface="Impact" charset="0"/>
              </a:rPr>
              <a:t> of Poisson Process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1" name="Straight Connector 40"/>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6" name="Object 5"/>
          <p:cNvGraphicFramePr>
            <a:graphicFrameLocks noChangeAspect="1"/>
          </p:cNvGraphicFramePr>
          <p:nvPr/>
        </p:nvGraphicFramePr>
        <p:xfrm>
          <a:off x="2957841" y="6392227"/>
          <a:ext cx="2697002" cy="1217204"/>
        </p:xfrm>
        <a:graphic>
          <a:graphicData uri="http://schemas.openxmlformats.org/presentationml/2006/ole">
            <mc:AlternateContent xmlns:mc="http://schemas.openxmlformats.org/markup-compatibility/2006">
              <mc:Choice xmlns:v="urn:schemas-microsoft-com:vml" Requires="v">
                <p:oleObj spid="_x0000_s34900" name="Equation" r:id="rId8" imgW="507960" imgH="203040" progId="Equation.DSMT4">
                  <p:embed/>
                </p:oleObj>
              </mc:Choice>
              <mc:Fallback>
                <p:oleObj name="Equation" r:id="rId8" imgW="507960" imgH="2030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7841" y="6392227"/>
                        <a:ext cx="2697002" cy="121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43" name="TextBox 42"/>
          <p:cNvSpPr txBox="1"/>
          <p:nvPr/>
        </p:nvSpPr>
        <p:spPr>
          <a:xfrm>
            <a:off x="16742182" y="1222867"/>
            <a:ext cx="591829" cy="969496"/>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5" name="TextBox 44"/>
          <p:cNvSpPr txBox="1"/>
          <p:nvPr/>
        </p:nvSpPr>
        <p:spPr>
          <a:xfrm>
            <a:off x="547690" y="4457552"/>
            <a:ext cx="5394425" cy="969496"/>
          </a:xfrm>
          <a:prstGeom prst="rect">
            <a:avLst/>
          </a:prstGeom>
          <a:noFill/>
        </p:spPr>
        <p:txBody>
          <a:bodyPr wrap="none" rtlCol="0">
            <a:spAutoFit/>
          </a:bodyPr>
          <a:lstStyle/>
          <a:p>
            <a:r>
              <a:rPr lang="en-US" dirty="0" smtClean="0"/>
              <a:t>(</a:t>
            </a:r>
            <a:r>
              <a:rPr lang="en-US" sz="4800" dirty="0" err="1" smtClean="0"/>
              <a:t>i</a:t>
            </a:r>
            <a:r>
              <a:rPr lang="en-US" sz="4800" dirty="0" smtClean="0"/>
              <a:t>) Continuous time</a:t>
            </a:r>
            <a:endParaRPr lang="en-US" sz="4800" dirty="0"/>
          </a:p>
        </p:txBody>
      </p:sp>
      <p:grpSp>
        <p:nvGrpSpPr>
          <p:cNvPr id="8" name="Group 33"/>
          <p:cNvGrpSpPr>
            <a:grpSpLocks/>
          </p:cNvGrpSpPr>
          <p:nvPr/>
        </p:nvGrpSpPr>
        <p:grpSpPr bwMode="auto">
          <a:xfrm>
            <a:off x="8430035" y="4255295"/>
            <a:ext cx="3536848" cy="3428667"/>
            <a:chOff x="4611" y="3499"/>
            <a:chExt cx="715" cy="692"/>
          </a:xfrm>
        </p:grpSpPr>
        <p:sp>
          <p:nvSpPr>
            <p:cNvPr id="47" name="Oval 34"/>
            <p:cNvSpPr>
              <a:spLocks noChangeArrowheads="1"/>
            </p:cNvSpPr>
            <p:nvPr/>
          </p:nvSpPr>
          <p:spPr bwMode="auto">
            <a:xfrm>
              <a:off x="4825" y="3572"/>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8" name="Oval 35"/>
            <p:cNvSpPr>
              <a:spLocks noChangeArrowheads="1"/>
            </p:cNvSpPr>
            <p:nvPr/>
          </p:nvSpPr>
          <p:spPr bwMode="auto">
            <a:xfrm>
              <a:off x="4897" y="3645"/>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9" name="Oval 36"/>
            <p:cNvSpPr>
              <a:spLocks noChangeArrowheads="1"/>
            </p:cNvSpPr>
            <p:nvPr/>
          </p:nvSpPr>
          <p:spPr bwMode="auto">
            <a:xfrm>
              <a:off x="4968" y="360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0" name="Oval 37"/>
            <p:cNvSpPr>
              <a:spLocks noChangeArrowheads="1"/>
            </p:cNvSpPr>
            <p:nvPr/>
          </p:nvSpPr>
          <p:spPr bwMode="auto">
            <a:xfrm>
              <a:off x="4933" y="408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1" name="Oval 38"/>
            <p:cNvSpPr>
              <a:spLocks noChangeArrowheads="1"/>
            </p:cNvSpPr>
            <p:nvPr/>
          </p:nvSpPr>
          <p:spPr bwMode="auto">
            <a:xfrm>
              <a:off x="5183"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2" name="Oval 39"/>
            <p:cNvSpPr>
              <a:spLocks noChangeArrowheads="1"/>
            </p:cNvSpPr>
            <p:nvPr/>
          </p:nvSpPr>
          <p:spPr bwMode="auto">
            <a:xfrm>
              <a:off x="5075" y="3718"/>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3" name="Oval 40"/>
            <p:cNvSpPr>
              <a:spLocks noChangeArrowheads="1"/>
            </p:cNvSpPr>
            <p:nvPr/>
          </p:nvSpPr>
          <p:spPr bwMode="auto">
            <a:xfrm>
              <a:off x="4897" y="3827"/>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4" name="Oval 41"/>
            <p:cNvSpPr>
              <a:spLocks noChangeArrowheads="1"/>
            </p:cNvSpPr>
            <p:nvPr/>
          </p:nvSpPr>
          <p:spPr bwMode="auto">
            <a:xfrm>
              <a:off x="4968" y="3754"/>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5" name="Oval 42"/>
            <p:cNvSpPr>
              <a:spLocks noChangeArrowheads="1"/>
            </p:cNvSpPr>
            <p:nvPr/>
          </p:nvSpPr>
          <p:spPr bwMode="auto">
            <a:xfrm>
              <a:off x="5040" y="400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6" name="Oval 43"/>
            <p:cNvSpPr>
              <a:spLocks noChangeArrowheads="1"/>
            </p:cNvSpPr>
            <p:nvPr/>
          </p:nvSpPr>
          <p:spPr bwMode="auto">
            <a:xfrm>
              <a:off x="5111"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7" name="Oval 44"/>
            <p:cNvSpPr>
              <a:spLocks noChangeArrowheads="1"/>
            </p:cNvSpPr>
            <p:nvPr/>
          </p:nvSpPr>
          <p:spPr bwMode="auto">
            <a:xfrm>
              <a:off x="4718"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8" name="Oval 45"/>
            <p:cNvSpPr>
              <a:spLocks noChangeArrowheads="1"/>
            </p:cNvSpPr>
            <p:nvPr/>
          </p:nvSpPr>
          <p:spPr bwMode="auto">
            <a:xfrm>
              <a:off x="4683" y="371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59" name="Oval 46"/>
            <p:cNvSpPr>
              <a:spLocks noChangeArrowheads="1"/>
            </p:cNvSpPr>
            <p:nvPr/>
          </p:nvSpPr>
          <p:spPr bwMode="auto">
            <a:xfrm>
              <a:off x="4611" y="3499"/>
              <a:ext cx="715" cy="692"/>
            </a:xfrm>
            <a:prstGeom prst="ellipse">
              <a:avLst/>
            </a:prstGeom>
            <a:noFill/>
            <a:ln w="9525">
              <a:solidFill>
                <a:schemeClr val="tx1"/>
              </a:solidFill>
              <a:prstDash val="sysDot"/>
              <a:round/>
              <a:headEnd/>
              <a:tailEnd/>
            </a:ln>
          </p:spPr>
          <p:txBody>
            <a:bodyPr wrap="none" anchor="ctr"/>
            <a:lstStyle/>
            <a:p>
              <a:endParaRPr lang="en-US"/>
            </a:p>
          </p:txBody>
        </p:sp>
        <p:sp>
          <p:nvSpPr>
            <p:cNvPr id="60" name="Oval 47"/>
            <p:cNvSpPr>
              <a:spLocks noChangeArrowheads="1"/>
            </p:cNvSpPr>
            <p:nvPr/>
          </p:nvSpPr>
          <p:spPr bwMode="auto">
            <a:xfrm>
              <a:off x="4790" y="397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1" name="Oval 48"/>
            <p:cNvSpPr>
              <a:spLocks noChangeArrowheads="1"/>
            </p:cNvSpPr>
            <p:nvPr/>
          </p:nvSpPr>
          <p:spPr bwMode="auto">
            <a:xfrm>
              <a:off x="4754"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2" name="Line 49"/>
            <p:cNvSpPr>
              <a:spLocks noChangeShapeType="1"/>
            </p:cNvSpPr>
            <p:nvPr/>
          </p:nvSpPr>
          <p:spPr bwMode="auto">
            <a:xfrm>
              <a:off x="4933" y="3900"/>
              <a:ext cx="35" cy="182"/>
            </a:xfrm>
            <a:prstGeom prst="line">
              <a:avLst/>
            </a:prstGeom>
            <a:noFill/>
            <a:ln w="9525">
              <a:solidFill>
                <a:srgbClr val="FF0000"/>
              </a:solidFill>
              <a:round/>
              <a:headEnd/>
              <a:tailEnd/>
            </a:ln>
          </p:spPr>
          <p:txBody>
            <a:bodyPr wrap="none" anchor="ctr"/>
            <a:lstStyle/>
            <a:p>
              <a:endParaRPr lang="en-US"/>
            </a:p>
          </p:txBody>
        </p:sp>
        <p:sp>
          <p:nvSpPr>
            <p:cNvPr id="63" name="Line 50"/>
            <p:cNvSpPr>
              <a:spLocks noChangeShapeType="1"/>
            </p:cNvSpPr>
            <p:nvPr/>
          </p:nvSpPr>
          <p:spPr bwMode="auto">
            <a:xfrm>
              <a:off x="5040" y="3827"/>
              <a:ext cx="107" cy="109"/>
            </a:xfrm>
            <a:prstGeom prst="line">
              <a:avLst/>
            </a:prstGeom>
            <a:noFill/>
            <a:ln w="9525">
              <a:solidFill>
                <a:srgbClr val="FF0000"/>
              </a:solidFill>
              <a:round/>
              <a:headEnd/>
              <a:tailEnd/>
            </a:ln>
          </p:spPr>
          <p:txBody>
            <a:bodyPr wrap="none" anchor="ctr"/>
            <a:lstStyle/>
            <a:p>
              <a:endParaRPr lang="en-US"/>
            </a:p>
          </p:txBody>
        </p:sp>
        <p:sp>
          <p:nvSpPr>
            <p:cNvPr id="64" name="Line 51"/>
            <p:cNvSpPr>
              <a:spLocks noChangeShapeType="1"/>
            </p:cNvSpPr>
            <p:nvPr/>
          </p:nvSpPr>
          <p:spPr bwMode="auto">
            <a:xfrm flipV="1">
              <a:off x="4825" y="3936"/>
              <a:ext cx="286" cy="73"/>
            </a:xfrm>
            <a:prstGeom prst="line">
              <a:avLst/>
            </a:prstGeom>
            <a:noFill/>
            <a:ln w="9525">
              <a:solidFill>
                <a:srgbClr val="FF0000"/>
              </a:solidFill>
              <a:round/>
              <a:headEnd/>
              <a:tailEnd/>
            </a:ln>
          </p:spPr>
          <p:txBody>
            <a:bodyPr wrap="none" anchor="ctr"/>
            <a:lstStyle/>
            <a:p>
              <a:endParaRPr lang="en-US"/>
            </a:p>
          </p:txBody>
        </p:sp>
        <p:sp>
          <p:nvSpPr>
            <p:cNvPr id="65" name="Line 52"/>
            <p:cNvSpPr>
              <a:spLocks noChangeShapeType="1"/>
            </p:cNvSpPr>
            <p:nvPr/>
          </p:nvSpPr>
          <p:spPr bwMode="auto">
            <a:xfrm>
              <a:off x="4933" y="3900"/>
              <a:ext cx="142" cy="146"/>
            </a:xfrm>
            <a:prstGeom prst="line">
              <a:avLst/>
            </a:prstGeom>
            <a:noFill/>
            <a:ln w="9525">
              <a:solidFill>
                <a:srgbClr val="FF0000"/>
              </a:solidFill>
              <a:round/>
              <a:headEnd/>
              <a:tailEnd/>
            </a:ln>
          </p:spPr>
          <p:txBody>
            <a:bodyPr wrap="none" anchor="ctr"/>
            <a:lstStyle/>
            <a:p>
              <a:endParaRPr lang="en-US"/>
            </a:p>
          </p:txBody>
        </p:sp>
        <p:sp>
          <p:nvSpPr>
            <p:cNvPr id="66" name="Line 53"/>
            <p:cNvSpPr>
              <a:spLocks noChangeShapeType="1"/>
            </p:cNvSpPr>
            <p:nvPr/>
          </p:nvSpPr>
          <p:spPr bwMode="auto">
            <a:xfrm>
              <a:off x="4790" y="3864"/>
              <a:ext cx="35" cy="109"/>
            </a:xfrm>
            <a:prstGeom prst="line">
              <a:avLst/>
            </a:prstGeom>
            <a:noFill/>
            <a:ln w="9525">
              <a:solidFill>
                <a:srgbClr val="FF0000"/>
              </a:solidFill>
              <a:round/>
              <a:headEnd/>
              <a:tailEnd/>
            </a:ln>
          </p:spPr>
          <p:txBody>
            <a:bodyPr wrap="none" anchor="ctr"/>
            <a:lstStyle/>
            <a:p>
              <a:endParaRPr lang="en-US"/>
            </a:p>
          </p:txBody>
        </p:sp>
        <p:sp>
          <p:nvSpPr>
            <p:cNvPr id="67" name="Line 54"/>
            <p:cNvSpPr>
              <a:spLocks noChangeShapeType="1"/>
            </p:cNvSpPr>
            <p:nvPr/>
          </p:nvSpPr>
          <p:spPr bwMode="auto">
            <a:xfrm>
              <a:off x="5111" y="3791"/>
              <a:ext cx="36" cy="109"/>
            </a:xfrm>
            <a:prstGeom prst="line">
              <a:avLst/>
            </a:prstGeom>
            <a:noFill/>
            <a:ln w="9525">
              <a:solidFill>
                <a:srgbClr val="FF0000"/>
              </a:solidFill>
              <a:round/>
              <a:headEnd/>
              <a:tailEnd/>
            </a:ln>
          </p:spPr>
          <p:txBody>
            <a:bodyPr wrap="none" anchor="ctr"/>
            <a:lstStyle/>
            <a:p>
              <a:endParaRPr lang="en-US"/>
            </a:p>
          </p:txBody>
        </p:sp>
        <p:sp>
          <p:nvSpPr>
            <p:cNvPr id="68" name="Line 55"/>
            <p:cNvSpPr>
              <a:spLocks noChangeShapeType="1"/>
            </p:cNvSpPr>
            <p:nvPr/>
          </p:nvSpPr>
          <p:spPr bwMode="auto">
            <a:xfrm>
              <a:off x="5004" y="3645"/>
              <a:ext cx="107" cy="109"/>
            </a:xfrm>
            <a:prstGeom prst="line">
              <a:avLst/>
            </a:prstGeom>
            <a:noFill/>
            <a:ln w="9525">
              <a:solidFill>
                <a:srgbClr val="FF0000"/>
              </a:solidFill>
              <a:round/>
              <a:headEnd/>
              <a:tailEnd/>
            </a:ln>
          </p:spPr>
          <p:txBody>
            <a:bodyPr wrap="none" anchor="ctr"/>
            <a:lstStyle/>
            <a:p>
              <a:endParaRPr lang="en-US"/>
            </a:p>
          </p:txBody>
        </p:sp>
        <p:sp>
          <p:nvSpPr>
            <p:cNvPr id="69" name="Line 56"/>
            <p:cNvSpPr>
              <a:spLocks noChangeShapeType="1"/>
            </p:cNvSpPr>
            <p:nvPr/>
          </p:nvSpPr>
          <p:spPr bwMode="auto">
            <a:xfrm flipH="1">
              <a:off x="4825" y="3718"/>
              <a:ext cx="108" cy="109"/>
            </a:xfrm>
            <a:prstGeom prst="line">
              <a:avLst/>
            </a:prstGeom>
            <a:noFill/>
            <a:ln w="9525">
              <a:solidFill>
                <a:srgbClr val="FF0000"/>
              </a:solidFill>
              <a:round/>
              <a:headEnd/>
              <a:tailEnd/>
            </a:ln>
          </p:spPr>
          <p:txBody>
            <a:bodyPr wrap="none" anchor="ctr"/>
            <a:lstStyle/>
            <a:p>
              <a:endParaRPr lang="en-US"/>
            </a:p>
          </p:txBody>
        </p:sp>
        <p:sp>
          <p:nvSpPr>
            <p:cNvPr id="70" name="Line 57"/>
            <p:cNvSpPr>
              <a:spLocks noChangeShapeType="1"/>
            </p:cNvSpPr>
            <p:nvPr/>
          </p:nvSpPr>
          <p:spPr bwMode="auto">
            <a:xfrm flipH="1">
              <a:off x="4718" y="3645"/>
              <a:ext cx="107" cy="109"/>
            </a:xfrm>
            <a:prstGeom prst="line">
              <a:avLst/>
            </a:prstGeom>
            <a:noFill/>
            <a:ln w="9525">
              <a:solidFill>
                <a:srgbClr val="FF0000"/>
              </a:solidFill>
              <a:round/>
              <a:headEnd/>
              <a:tailEnd/>
            </a:ln>
          </p:spPr>
          <p:txBody>
            <a:bodyPr wrap="none" anchor="ctr"/>
            <a:lstStyle/>
            <a:p>
              <a:endParaRPr lang="en-US"/>
            </a:p>
          </p:txBody>
        </p:sp>
        <p:sp>
          <p:nvSpPr>
            <p:cNvPr id="71" name="Line 58"/>
            <p:cNvSpPr>
              <a:spLocks noChangeShapeType="1"/>
            </p:cNvSpPr>
            <p:nvPr/>
          </p:nvSpPr>
          <p:spPr bwMode="auto">
            <a:xfrm>
              <a:off x="4718" y="3791"/>
              <a:ext cx="36" cy="145"/>
            </a:xfrm>
            <a:prstGeom prst="line">
              <a:avLst/>
            </a:prstGeom>
            <a:noFill/>
            <a:ln w="9525">
              <a:solidFill>
                <a:srgbClr val="FF0000"/>
              </a:solidFill>
              <a:round/>
              <a:headEnd/>
              <a:tailEnd/>
            </a:ln>
          </p:spPr>
          <p:txBody>
            <a:bodyPr wrap="none" anchor="ctr"/>
            <a:lstStyle/>
            <a:p>
              <a:endParaRPr lang="en-US"/>
            </a:p>
          </p:txBody>
        </p:sp>
        <p:sp>
          <p:nvSpPr>
            <p:cNvPr id="72" name="Line 59"/>
            <p:cNvSpPr>
              <a:spLocks noChangeShapeType="1"/>
            </p:cNvSpPr>
            <p:nvPr/>
          </p:nvSpPr>
          <p:spPr bwMode="auto">
            <a:xfrm flipV="1">
              <a:off x="4825" y="3791"/>
              <a:ext cx="143" cy="36"/>
            </a:xfrm>
            <a:prstGeom prst="line">
              <a:avLst/>
            </a:prstGeom>
            <a:noFill/>
            <a:ln w="9525">
              <a:solidFill>
                <a:srgbClr val="FF0000"/>
              </a:solidFill>
              <a:round/>
              <a:headEnd/>
              <a:tailEnd/>
            </a:ln>
          </p:spPr>
          <p:txBody>
            <a:bodyPr wrap="none" anchor="ctr"/>
            <a:lstStyle/>
            <a:p>
              <a:endParaRPr lang="en-US"/>
            </a:p>
          </p:txBody>
        </p:sp>
        <p:sp>
          <p:nvSpPr>
            <p:cNvPr id="73" name="Line 60"/>
            <p:cNvSpPr>
              <a:spLocks noChangeShapeType="1"/>
            </p:cNvSpPr>
            <p:nvPr/>
          </p:nvSpPr>
          <p:spPr bwMode="auto">
            <a:xfrm flipH="1">
              <a:off x="4968" y="3827"/>
              <a:ext cx="250" cy="37"/>
            </a:xfrm>
            <a:prstGeom prst="line">
              <a:avLst/>
            </a:prstGeom>
            <a:noFill/>
            <a:ln w="9525">
              <a:solidFill>
                <a:srgbClr val="FF0000"/>
              </a:solidFill>
              <a:round/>
              <a:headEnd/>
              <a:tailEnd/>
            </a:ln>
          </p:spPr>
          <p:txBody>
            <a:bodyPr wrap="none" anchor="ctr"/>
            <a:lstStyle/>
            <a:p>
              <a:endParaRPr lang="en-US"/>
            </a:p>
          </p:txBody>
        </p:sp>
        <p:sp>
          <p:nvSpPr>
            <p:cNvPr id="74" name="Line 61"/>
            <p:cNvSpPr>
              <a:spLocks noChangeShapeType="1"/>
            </p:cNvSpPr>
            <p:nvPr/>
          </p:nvSpPr>
          <p:spPr bwMode="auto">
            <a:xfrm>
              <a:off x="4825" y="4009"/>
              <a:ext cx="143" cy="73"/>
            </a:xfrm>
            <a:prstGeom prst="line">
              <a:avLst/>
            </a:prstGeom>
            <a:noFill/>
            <a:ln w="9525">
              <a:solidFill>
                <a:srgbClr val="FF0000"/>
              </a:solidFill>
              <a:round/>
              <a:headEnd/>
              <a:tailEnd/>
            </a:ln>
          </p:spPr>
          <p:txBody>
            <a:bodyPr wrap="none" anchor="ctr"/>
            <a:lstStyle/>
            <a:p>
              <a:endParaRPr lang="en-US"/>
            </a:p>
          </p:txBody>
        </p:sp>
        <p:sp>
          <p:nvSpPr>
            <p:cNvPr id="75" name="Line 62"/>
            <p:cNvSpPr>
              <a:spLocks noChangeShapeType="1"/>
            </p:cNvSpPr>
            <p:nvPr/>
          </p:nvSpPr>
          <p:spPr bwMode="auto">
            <a:xfrm>
              <a:off x="4861" y="3645"/>
              <a:ext cx="72" cy="37"/>
            </a:xfrm>
            <a:prstGeom prst="line">
              <a:avLst/>
            </a:prstGeom>
            <a:noFill/>
            <a:ln w="9525">
              <a:solidFill>
                <a:srgbClr val="FF0000"/>
              </a:solidFill>
              <a:round/>
              <a:headEnd/>
              <a:tailEnd/>
            </a:ln>
          </p:spPr>
          <p:txBody>
            <a:bodyPr wrap="none" anchor="ctr"/>
            <a:lstStyle/>
            <a:p>
              <a:endParaRPr lang="en-US"/>
            </a:p>
          </p:txBody>
        </p:sp>
        <p:sp>
          <p:nvSpPr>
            <p:cNvPr id="76" name="Line 63"/>
            <p:cNvSpPr>
              <a:spLocks noChangeShapeType="1"/>
            </p:cNvSpPr>
            <p:nvPr/>
          </p:nvSpPr>
          <p:spPr bwMode="auto">
            <a:xfrm>
              <a:off x="4718" y="3754"/>
              <a:ext cx="250" cy="37"/>
            </a:xfrm>
            <a:prstGeom prst="line">
              <a:avLst/>
            </a:prstGeom>
            <a:noFill/>
            <a:ln w="9525">
              <a:solidFill>
                <a:srgbClr val="FF0000"/>
              </a:solidFill>
              <a:round/>
              <a:headEnd/>
              <a:tailEnd/>
            </a:ln>
          </p:spPr>
          <p:txBody>
            <a:bodyPr wrap="none" anchor="ctr"/>
            <a:lstStyle/>
            <a:p>
              <a:endParaRPr lang="en-US"/>
            </a:p>
          </p:txBody>
        </p:sp>
        <p:sp>
          <p:nvSpPr>
            <p:cNvPr id="77" name="Line 64"/>
            <p:cNvSpPr>
              <a:spLocks noChangeShapeType="1"/>
            </p:cNvSpPr>
            <p:nvPr/>
          </p:nvSpPr>
          <p:spPr bwMode="auto">
            <a:xfrm flipV="1">
              <a:off x="4825" y="3864"/>
              <a:ext cx="108" cy="145"/>
            </a:xfrm>
            <a:prstGeom prst="line">
              <a:avLst/>
            </a:prstGeom>
            <a:noFill/>
            <a:ln w="9525">
              <a:solidFill>
                <a:srgbClr val="FF0000"/>
              </a:solidFill>
              <a:round/>
              <a:headEnd/>
              <a:tailEnd/>
            </a:ln>
          </p:spPr>
          <p:txBody>
            <a:bodyPr wrap="none" anchor="ctr"/>
            <a:lstStyle/>
            <a:p>
              <a:endParaRPr lang="en-US"/>
            </a:p>
          </p:txBody>
        </p:sp>
        <p:sp>
          <p:nvSpPr>
            <p:cNvPr id="78" name="Line 65"/>
            <p:cNvSpPr>
              <a:spLocks noChangeShapeType="1"/>
            </p:cNvSpPr>
            <p:nvPr/>
          </p:nvSpPr>
          <p:spPr bwMode="auto">
            <a:xfrm flipV="1">
              <a:off x="4754" y="3864"/>
              <a:ext cx="179" cy="72"/>
            </a:xfrm>
            <a:prstGeom prst="line">
              <a:avLst/>
            </a:prstGeom>
            <a:noFill/>
            <a:ln w="9525">
              <a:solidFill>
                <a:srgbClr val="FF0000"/>
              </a:solidFill>
              <a:round/>
              <a:headEnd/>
              <a:tailEnd/>
            </a:ln>
          </p:spPr>
          <p:txBody>
            <a:bodyPr wrap="none" anchor="ctr"/>
            <a:lstStyle/>
            <a:p>
              <a:endParaRPr lang="en-US"/>
            </a:p>
          </p:txBody>
        </p:sp>
        <p:sp>
          <p:nvSpPr>
            <p:cNvPr id="79" name="Line 66"/>
            <p:cNvSpPr>
              <a:spLocks noChangeShapeType="1"/>
            </p:cNvSpPr>
            <p:nvPr/>
          </p:nvSpPr>
          <p:spPr bwMode="auto">
            <a:xfrm flipH="1">
              <a:off x="5147" y="3827"/>
              <a:ext cx="71" cy="109"/>
            </a:xfrm>
            <a:prstGeom prst="line">
              <a:avLst/>
            </a:prstGeom>
            <a:noFill/>
            <a:ln w="9525">
              <a:solidFill>
                <a:srgbClr val="FF0000"/>
              </a:solidFill>
              <a:round/>
              <a:headEnd/>
              <a:tailEnd/>
            </a:ln>
          </p:spPr>
          <p:txBody>
            <a:bodyPr wrap="none" anchor="ctr"/>
            <a:lstStyle/>
            <a:p>
              <a:endParaRPr lang="en-US"/>
            </a:p>
          </p:txBody>
        </p:sp>
        <p:sp>
          <p:nvSpPr>
            <p:cNvPr id="80" name="Line 67"/>
            <p:cNvSpPr>
              <a:spLocks noChangeShapeType="1"/>
            </p:cNvSpPr>
            <p:nvPr/>
          </p:nvSpPr>
          <p:spPr bwMode="auto">
            <a:xfrm>
              <a:off x="4933" y="3864"/>
              <a:ext cx="250" cy="72"/>
            </a:xfrm>
            <a:prstGeom prst="line">
              <a:avLst/>
            </a:prstGeom>
            <a:noFill/>
            <a:ln w="9525">
              <a:solidFill>
                <a:srgbClr val="FF0000"/>
              </a:solidFill>
              <a:round/>
              <a:headEnd/>
              <a:tailEnd/>
            </a:ln>
          </p:spPr>
          <p:txBody>
            <a:bodyPr wrap="none" anchor="ctr"/>
            <a:lstStyle/>
            <a:p>
              <a:endParaRPr lang="en-US"/>
            </a:p>
          </p:txBody>
        </p:sp>
      </p:grpSp>
      <p:sp>
        <p:nvSpPr>
          <p:cNvPr id="81" name="TextBox 80"/>
          <p:cNvSpPr txBox="1"/>
          <p:nvPr/>
        </p:nvSpPr>
        <p:spPr>
          <a:xfrm>
            <a:off x="13891081" y="4552020"/>
            <a:ext cx="6316153" cy="969496"/>
          </a:xfrm>
          <a:prstGeom prst="rect">
            <a:avLst/>
          </a:prstGeom>
          <a:noFill/>
        </p:spPr>
        <p:txBody>
          <a:bodyPr wrap="none" rtlCol="0">
            <a:spAutoFit/>
          </a:bodyPr>
          <a:lstStyle/>
          <a:p>
            <a:r>
              <a:rPr lang="en-US" dirty="0" smtClean="0"/>
              <a:t>(</a:t>
            </a:r>
            <a:r>
              <a:rPr lang="en-US" sz="4800" dirty="0" smtClean="0"/>
              <a:t>ii) Discrete time steps</a:t>
            </a:r>
            <a:endParaRPr lang="en-US" sz="4800" dirty="0"/>
          </a:p>
        </p:txBody>
      </p:sp>
      <p:sp>
        <p:nvSpPr>
          <p:cNvPr id="82" name="TextBox 81"/>
          <p:cNvSpPr txBox="1"/>
          <p:nvPr/>
        </p:nvSpPr>
        <p:spPr>
          <a:xfrm>
            <a:off x="547690" y="5622786"/>
            <a:ext cx="4137671" cy="769441"/>
          </a:xfrm>
          <a:prstGeom prst="rect">
            <a:avLst/>
          </a:prstGeom>
          <a:noFill/>
        </p:spPr>
        <p:txBody>
          <a:bodyPr wrap="none" rtlCol="0">
            <a:spAutoFit/>
          </a:bodyPr>
          <a:lstStyle/>
          <a:p>
            <a:r>
              <a:rPr lang="en-US" sz="4400" i="1" dirty="0" err="1" smtClean="0">
                <a:solidFill>
                  <a:srgbClr val="FF0000"/>
                </a:solidFill>
              </a:rPr>
              <a:t>prob</a:t>
            </a:r>
            <a:r>
              <a:rPr lang="en-US" sz="4400" i="1" dirty="0" smtClean="0">
                <a:solidFill>
                  <a:srgbClr val="FF0000"/>
                </a:solidFill>
              </a:rPr>
              <a:t> to ‘survive’</a:t>
            </a:r>
            <a:endParaRPr lang="en-US" sz="4400" i="1" dirty="0">
              <a:solidFill>
                <a:srgbClr val="FF0000"/>
              </a:solidFill>
            </a:endParaRPr>
          </a:p>
        </p:txBody>
      </p:sp>
      <p:graphicFrame>
        <p:nvGraphicFramePr>
          <p:cNvPr id="34821" name="Object 5"/>
          <p:cNvGraphicFramePr>
            <a:graphicFrameLocks noChangeAspect="1"/>
          </p:cNvGraphicFramePr>
          <p:nvPr/>
        </p:nvGraphicFramePr>
        <p:xfrm>
          <a:off x="4311650" y="8809038"/>
          <a:ext cx="7948613" cy="2273300"/>
        </p:xfrm>
        <a:graphic>
          <a:graphicData uri="http://schemas.openxmlformats.org/presentationml/2006/ole">
            <mc:AlternateContent xmlns:mc="http://schemas.openxmlformats.org/markup-compatibility/2006">
              <mc:Choice xmlns:v="urn:schemas-microsoft-com:vml" Requires="v">
                <p:oleObj spid="_x0000_s34901" name="Equation" r:id="rId10" imgW="1600200" imgH="393480" progId="Equation.DSMT4">
                  <p:embed/>
                </p:oleObj>
              </mc:Choice>
              <mc:Fallback>
                <p:oleObj name="Equation" r:id="rId10" imgW="1600200" imgH="39348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1650" y="8809038"/>
                        <a:ext cx="7948613"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83" name="Text Box 98"/>
          <p:cNvSpPr txBox="1">
            <a:spLocks noChangeArrowheads="1"/>
          </p:cNvSpPr>
          <p:nvPr/>
        </p:nvSpPr>
        <p:spPr bwMode="auto">
          <a:xfrm>
            <a:off x="13609213" y="5791260"/>
            <a:ext cx="6598021" cy="2287675"/>
          </a:xfrm>
          <a:prstGeom prst="rect">
            <a:avLst/>
          </a:prstGeom>
          <a:solidFill>
            <a:srgbClr val="87D4F7"/>
          </a:solidFill>
          <a:ln w="38100">
            <a:solidFill>
              <a:schemeClr val="accent2"/>
            </a:solidFill>
            <a:miter lim="800000"/>
            <a:headEnd/>
            <a:tailEnd/>
          </a:ln>
        </p:spPr>
        <p:txBody>
          <a:bodyPr wrap="none" lIns="192911" tIns="96455" rIns="192911" bIns="96455">
            <a:spAutoFit/>
          </a:bodyPr>
          <a:lstStyle/>
          <a:p>
            <a:r>
              <a:rPr lang="fr-CH" sz="6800" i="1" dirty="0" smtClean="0"/>
              <a:t>Blackboard2:</a:t>
            </a:r>
            <a:endParaRPr lang="fr-CH" sz="6800" i="1" dirty="0"/>
          </a:p>
          <a:p>
            <a:r>
              <a:rPr lang="fr-CH" sz="6800" i="1" dirty="0"/>
              <a:t>  Poisson model</a:t>
            </a:r>
            <a:endParaRPr lang="fr-FR" sz="6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12295" name="Text Box 3"/>
          <p:cNvSpPr txBox="1">
            <a:spLocks noChangeArrowheads="1"/>
          </p:cNvSpPr>
          <p:nvPr/>
        </p:nvSpPr>
        <p:spPr bwMode="auto">
          <a:xfrm>
            <a:off x="58691" y="-19691"/>
            <a:ext cx="16591141" cy="1118124"/>
          </a:xfrm>
          <a:prstGeom prst="rect">
            <a:avLst/>
          </a:prstGeom>
          <a:noFill/>
          <a:ln w="9525">
            <a:solidFill>
              <a:srgbClr val="FF0000"/>
            </a:solidFill>
            <a:miter lim="800000"/>
            <a:headEnd/>
            <a:tailEnd/>
          </a:ln>
        </p:spPr>
        <p:txBody>
          <a:bodyPr wrap="none" lIns="192911" tIns="96455" rIns="192911" bIns="96455">
            <a:spAutoFit/>
          </a:bodyPr>
          <a:lstStyle/>
          <a:p>
            <a:r>
              <a:rPr lang="en-US" sz="6000" dirty="0" smtClean="0"/>
              <a:t>       Exercise 1.1, 1.2, </a:t>
            </a:r>
            <a:r>
              <a:rPr lang="en-US" sz="6000" dirty="0"/>
              <a:t>and </a:t>
            </a:r>
            <a:r>
              <a:rPr lang="en-US" sz="6000" dirty="0" smtClean="0"/>
              <a:t>1.3: </a:t>
            </a:r>
            <a:r>
              <a:rPr lang="en-US" sz="6000" dirty="0"/>
              <a:t>Poisson neuron </a:t>
            </a:r>
            <a:endParaRPr lang="en-US" sz="4400" dirty="0"/>
          </a:p>
        </p:txBody>
      </p:sp>
      <p:sp>
        <p:nvSpPr>
          <p:cNvPr id="12296" name="Oval 4"/>
          <p:cNvSpPr>
            <a:spLocks noChangeArrowheads="1"/>
          </p:cNvSpPr>
          <p:nvPr/>
        </p:nvSpPr>
        <p:spPr bwMode="auto">
          <a:xfrm>
            <a:off x="2172002" y="2852419"/>
            <a:ext cx="352622" cy="23066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12297" name="Line 5"/>
          <p:cNvSpPr>
            <a:spLocks noChangeShapeType="1"/>
          </p:cNvSpPr>
          <p:nvPr/>
        </p:nvSpPr>
        <p:spPr bwMode="auto">
          <a:xfrm>
            <a:off x="2352064" y="1772212"/>
            <a:ext cx="0" cy="1080206"/>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12298" name="Line 6"/>
          <p:cNvSpPr>
            <a:spLocks noChangeShapeType="1"/>
          </p:cNvSpPr>
          <p:nvPr/>
        </p:nvSpPr>
        <p:spPr bwMode="auto">
          <a:xfrm>
            <a:off x="1991939" y="1907238"/>
            <a:ext cx="360124" cy="270051"/>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12299" name="Line 7"/>
          <p:cNvSpPr>
            <a:spLocks noChangeShapeType="1"/>
          </p:cNvSpPr>
          <p:nvPr/>
        </p:nvSpPr>
        <p:spPr bwMode="auto">
          <a:xfrm flipV="1">
            <a:off x="2352063" y="1907238"/>
            <a:ext cx="540187" cy="675129"/>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12300" name="Text Box 8"/>
          <p:cNvSpPr txBox="1">
            <a:spLocks noChangeArrowheads="1"/>
          </p:cNvSpPr>
          <p:nvPr/>
        </p:nvSpPr>
        <p:spPr bwMode="auto">
          <a:xfrm>
            <a:off x="3995132" y="3716021"/>
            <a:ext cx="3071414" cy="1071957"/>
          </a:xfrm>
          <a:prstGeom prst="rect">
            <a:avLst/>
          </a:prstGeom>
          <a:noFill/>
          <a:ln w="9525">
            <a:noFill/>
            <a:miter lim="800000"/>
            <a:headEnd/>
            <a:tailEnd/>
          </a:ln>
        </p:spPr>
        <p:txBody>
          <a:bodyPr wrap="none" lIns="192911" tIns="96455" rIns="192911" bIns="96455">
            <a:spAutoFit/>
          </a:bodyPr>
          <a:lstStyle/>
          <a:p>
            <a:r>
              <a:rPr lang="en-US">
                <a:solidFill>
                  <a:srgbClr val="FF0000"/>
                </a:solidFill>
              </a:rPr>
              <a:t>stimulus</a:t>
            </a:r>
          </a:p>
        </p:txBody>
      </p:sp>
      <p:sp>
        <p:nvSpPr>
          <p:cNvPr id="12301" name="Line 9"/>
          <p:cNvSpPr>
            <a:spLocks noChangeShapeType="1"/>
          </p:cNvSpPr>
          <p:nvPr/>
        </p:nvSpPr>
        <p:spPr bwMode="auto">
          <a:xfrm>
            <a:off x="7266261" y="3524734"/>
            <a:ext cx="7382550" cy="0"/>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12302" name="Line 10"/>
          <p:cNvSpPr>
            <a:spLocks noChangeShapeType="1"/>
          </p:cNvSpPr>
          <p:nvPr/>
        </p:nvSpPr>
        <p:spPr bwMode="auto">
          <a:xfrm>
            <a:off x="8346634" y="2786769"/>
            <a:ext cx="0" cy="810154"/>
          </a:xfrm>
          <a:prstGeom prst="line">
            <a:avLst/>
          </a:prstGeom>
          <a:noFill/>
          <a:ln w="38100">
            <a:solidFill>
              <a:schemeClr val="tx1"/>
            </a:solidFill>
            <a:round/>
            <a:headEnd/>
            <a:tailEnd/>
          </a:ln>
        </p:spPr>
        <p:txBody>
          <a:bodyPr wrap="none" lIns="192911" tIns="96455" rIns="192911" bIns="96455" anchor="ctr"/>
          <a:lstStyle/>
          <a:p>
            <a:endParaRPr lang="en-US"/>
          </a:p>
        </p:txBody>
      </p:sp>
      <p:sp>
        <p:nvSpPr>
          <p:cNvPr id="12303" name="Line 11"/>
          <p:cNvSpPr>
            <a:spLocks noChangeShapeType="1"/>
          </p:cNvSpPr>
          <p:nvPr/>
        </p:nvSpPr>
        <p:spPr bwMode="auto">
          <a:xfrm>
            <a:off x="10147256" y="2714580"/>
            <a:ext cx="0" cy="810154"/>
          </a:xfrm>
          <a:prstGeom prst="line">
            <a:avLst/>
          </a:prstGeom>
          <a:noFill/>
          <a:ln w="38100">
            <a:solidFill>
              <a:schemeClr val="tx1"/>
            </a:solidFill>
            <a:round/>
            <a:headEnd/>
            <a:tailEnd/>
          </a:ln>
        </p:spPr>
        <p:txBody>
          <a:bodyPr wrap="none" lIns="192911" tIns="96455" rIns="192911" bIns="96455" anchor="ctr"/>
          <a:lstStyle/>
          <a:p>
            <a:endParaRPr lang="en-US"/>
          </a:p>
        </p:txBody>
      </p:sp>
      <p:sp>
        <p:nvSpPr>
          <p:cNvPr id="12304" name="Line 12"/>
          <p:cNvSpPr>
            <a:spLocks noChangeShapeType="1"/>
          </p:cNvSpPr>
          <p:nvPr/>
        </p:nvSpPr>
        <p:spPr bwMode="auto">
          <a:xfrm>
            <a:off x="10507380" y="2714580"/>
            <a:ext cx="0" cy="810154"/>
          </a:xfrm>
          <a:prstGeom prst="line">
            <a:avLst/>
          </a:prstGeom>
          <a:noFill/>
          <a:ln w="38100">
            <a:solidFill>
              <a:schemeClr val="tx1"/>
            </a:solidFill>
            <a:round/>
            <a:headEnd/>
            <a:tailEnd/>
          </a:ln>
        </p:spPr>
        <p:txBody>
          <a:bodyPr wrap="none" lIns="192911" tIns="96455" rIns="192911" bIns="96455" anchor="ctr"/>
          <a:lstStyle/>
          <a:p>
            <a:endParaRPr lang="en-US"/>
          </a:p>
        </p:txBody>
      </p:sp>
      <p:sp>
        <p:nvSpPr>
          <p:cNvPr id="12305" name="Line 13"/>
          <p:cNvSpPr>
            <a:spLocks noChangeShapeType="1"/>
          </p:cNvSpPr>
          <p:nvPr/>
        </p:nvSpPr>
        <p:spPr bwMode="auto">
          <a:xfrm>
            <a:off x="11767816" y="2714580"/>
            <a:ext cx="0" cy="810154"/>
          </a:xfrm>
          <a:prstGeom prst="line">
            <a:avLst/>
          </a:prstGeom>
          <a:noFill/>
          <a:ln w="38100">
            <a:solidFill>
              <a:schemeClr val="tx1"/>
            </a:solidFill>
            <a:round/>
            <a:headEnd/>
            <a:tailEnd/>
          </a:ln>
        </p:spPr>
        <p:txBody>
          <a:bodyPr wrap="none" lIns="192911" tIns="96455" rIns="192911" bIns="96455" anchor="ctr"/>
          <a:lstStyle/>
          <a:p>
            <a:endParaRPr lang="en-US"/>
          </a:p>
        </p:txBody>
      </p:sp>
      <p:sp>
        <p:nvSpPr>
          <p:cNvPr id="12306" name="Line 14"/>
          <p:cNvSpPr>
            <a:spLocks noChangeShapeType="1"/>
          </p:cNvSpPr>
          <p:nvPr/>
        </p:nvSpPr>
        <p:spPr bwMode="auto">
          <a:xfrm>
            <a:off x="12488064" y="2714580"/>
            <a:ext cx="0" cy="810154"/>
          </a:xfrm>
          <a:prstGeom prst="line">
            <a:avLst/>
          </a:prstGeom>
          <a:noFill/>
          <a:ln w="38100">
            <a:solidFill>
              <a:schemeClr val="tx1"/>
            </a:solidFill>
            <a:round/>
            <a:headEnd/>
            <a:tailEnd/>
          </a:ln>
        </p:spPr>
        <p:txBody>
          <a:bodyPr wrap="none" lIns="192911" tIns="96455" rIns="192911" bIns="96455" anchor="ctr"/>
          <a:lstStyle/>
          <a:p>
            <a:endParaRPr lang="en-US"/>
          </a:p>
        </p:txBody>
      </p:sp>
      <p:sp>
        <p:nvSpPr>
          <p:cNvPr id="12307" name="Line 15"/>
          <p:cNvSpPr>
            <a:spLocks noChangeShapeType="1"/>
          </p:cNvSpPr>
          <p:nvPr/>
        </p:nvSpPr>
        <p:spPr bwMode="auto">
          <a:xfrm>
            <a:off x="2352064" y="3122469"/>
            <a:ext cx="0" cy="1215231"/>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12308" name="Line 16"/>
          <p:cNvSpPr>
            <a:spLocks noChangeShapeType="1"/>
          </p:cNvSpPr>
          <p:nvPr/>
        </p:nvSpPr>
        <p:spPr bwMode="auto">
          <a:xfrm>
            <a:off x="2352063" y="4337701"/>
            <a:ext cx="720249" cy="0"/>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12309" name="Text Box 17"/>
          <p:cNvSpPr txBox="1">
            <a:spLocks noChangeArrowheads="1"/>
          </p:cNvSpPr>
          <p:nvPr/>
        </p:nvSpPr>
        <p:spPr bwMode="auto">
          <a:xfrm>
            <a:off x="13771008" y="2182917"/>
            <a:ext cx="4456409" cy="1071957"/>
          </a:xfrm>
          <a:prstGeom prst="rect">
            <a:avLst/>
          </a:prstGeom>
          <a:noFill/>
          <a:ln w="9525">
            <a:noFill/>
            <a:miter lim="800000"/>
            <a:headEnd/>
            <a:tailEnd/>
          </a:ln>
        </p:spPr>
        <p:txBody>
          <a:bodyPr wrap="none" lIns="192911" tIns="96455" rIns="192911" bIns="96455">
            <a:spAutoFit/>
          </a:bodyPr>
          <a:lstStyle/>
          <a:p>
            <a:r>
              <a:rPr lang="en-US"/>
              <a:t>Poisson rate</a:t>
            </a:r>
          </a:p>
        </p:txBody>
      </p:sp>
      <p:graphicFrame>
        <p:nvGraphicFramePr>
          <p:cNvPr id="12290" name="Object 18"/>
          <p:cNvGraphicFramePr>
            <a:graphicFrameLocks noChangeAspect="1"/>
          </p:cNvGraphicFramePr>
          <p:nvPr/>
        </p:nvGraphicFramePr>
        <p:xfrm>
          <a:off x="18118759" y="2410773"/>
          <a:ext cx="1703088" cy="925488"/>
        </p:xfrm>
        <a:graphic>
          <a:graphicData uri="http://schemas.openxmlformats.org/presentationml/2006/ole">
            <mc:AlternateContent xmlns:mc="http://schemas.openxmlformats.org/markup-compatibility/2006">
              <mc:Choice xmlns:v="urn:schemas-microsoft-com:vml" Requires="v">
                <p:oleObj spid="_x0000_s39002" name="Equation" r:id="rId4" imgW="139680" imgH="152280" progId="Equation.3">
                  <p:embed/>
                </p:oleObj>
              </mc:Choice>
              <mc:Fallback>
                <p:oleObj name="Equation" r:id="rId4" imgW="139680" imgH="15228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8759" y="2410773"/>
                        <a:ext cx="1703088" cy="9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nvGrpSpPr>
          <p:cNvPr id="2" name="Group 19"/>
          <p:cNvGrpSpPr>
            <a:grpSpLocks/>
          </p:cNvGrpSpPr>
          <p:nvPr/>
        </p:nvGrpSpPr>
        <p:grpSpPr bwMode="auto">
          <a:xfrm>
            <a:off x="6718573" y="4126724"/>
            <a:ext cx="6294674" cy="509159"/>
            <a:chOff x="528" y="2256"/>
            <a:chExt cx="1440" cy="192"/>
          </a:xfrm>
        </p:grpSpPr>
        <p:sp>
          <p:nvSpPr>
            <p:cNvPr id="12321" name="Line 20"/>
            <p:cNvSpPr>
              <a:spLocks noChangeShapeType="1"/>
            </p:cNvSpPr>
            <p:nvPr/>
          </p:nvSpPr>
          <p:spPr bwMode="auto">
            <a:xfrm>
              <a:off x="528" y="2448"/>
              <a:ext cx="240" cy="0"/>
            </a:xfrm>
            <a:prstGeom prst="line">
              <a:avLst/>
            </a:prstGeom>
            <a:noFill/>
            <a:ln w="9525">
              <a:solidFill>
                <a:srgbClr val="FF0000"/>
              </a:solidFill>
              <a:round/>
              <a:headEnd/>
              <a:tailEnd/>
            </a:ln>
          </p:spPr>
          <p:txBody>
            <a:bodyPr wrap="none" anchor="ctr"/>
            <a:lstStyle/>
            <a:p>
              <a:endParaRPr lang="en-US"/>
            </a:p>
          </p:txBody>
        </p:sp>
        <p:sp>
          <p:nvSpPr>
            <p:cNvPr id="12322" name="Line 21"/>
            <p:cNvSpPr>
              <a:spLocks noChangeShapeType="1"/>
            </p:cNvSpPr>
            <p:nvPr/>
          </p:nvSpPr>
          <p:spPr bwMode="auto">
            <a:xfrm flipV="1">
              <a:off x="768" y="2256"/>
              <a:ext cx="0" cy="192"/>
            </a:xfrm>
            <a:prstGeom prst="line">
              <a:avLst/>
            </a:prstGeom>
            <a:noFill/>
            <a:ln w="9525">
              <a:solidFill>
                <a:srgbClr val="FF0000"/>
              </a:solidFill>
              <a:round/>
              <a:headEnd/>
              <a:tailEnd/>
            </a:ln>
          </p:spPr>
          <p:txBody>
            <a:bodyPr wrap="none" anchor="ctr"/>
            <a:lstStyle/>
            <a:p>
              <a:endParaRPr lang="en-US"/>
            </a:p>
          </p:txBody>
        </p:sp>
        <p:sp>
          <p:nvSpPr>
            <p:cNvPr id="12323" name="Line 22"/>
            <p:cNvSpPr>
              <a:spLocks noChangeShapeType="1"/>
            </p:cNvSpPr>
            <p:nvPr/>
          </p:nvSpPr>
          <p:spPr bwMode="auto">
            <a:xfrm>
              <a:off x="768" y="2256"/>
              <a:ext cx="1200" cy="0"/>
            </a:xfrm>
            <a:prstGeom prst="line">
              <a:avLst/>
            </a:prstGeom>
            <a:noFill/>
            <a:ln w="9525">
              <a:solidFill>
                <a:srgbClr val="FF0000"/>
              </a:solidFill>
              <a:round/>
              <a:headEnd/>
              <a:tailEnd/>
            </a:ln>
          </p:spPr>
          <p:txBody>
            <a:bodyPr wrap="none" anchor="ctr"/>
            <a:lstStyle/>
            <a:p>
              <a:endParaRPr lang="en-US"/>
            </a:p>
          </p:txBody>
        </p:sp>
      </p:grpSp>
      <p:sp>
        <p:nvSpPr>
          <p:cNvPr id="12311" name="Line 23"/>
          <p:cNvSpPr>
            <a:spLocks noChangeShapeType="1"/>
          </p:cNvSpPr>
          <p:nvPr/>
        </p:nvSpPr>
        <p:spPr bwMode="auto">
          <a:xfrm>
            <a:off x="13013246" y="4126725"/>
            <a:ext cx="0" cy="511972"/>
          </a:xfrm>
          <a:prstGeom prst="line">
            <a:avLst/>
          </a:prstGeom>
          <a:noFill/>
          <a:ln w="9525">
            <a:solidFill>
              <a:srgbClr val="FF0000"/>
            </a:solidFill>
            <a:round/>
            <a:headEnd/>
            <a:tailEnd/>
          </a:ln>
        </p:spPr>
        <p:txBody>
          <a:bodyPr lIns="192911" tIns="96455" rIns="192911" bIns="96455"/>
          <a:lstStyle/>
          <a:p>
            <a:endParaRPr lang="en-US"/>
          </a:p>
        </p:txBody>
      </p:sp>
      <p:sp>
        <p:nvSpPr>
          <p:cNvPr id="12312" name="Line 24"/>
          <p:cNvSpPr>
            <a:spLocks noChangeShapeType="1"/>
          </p:cNvSpPr>
          <p:nvPr/>
        </p:nvSpPr>
        <p:spPr bwMode="auto">
          <a:xfrm>
            <a:off x="13013246" y="4638696"/>
            <a:ext cx="3402424" cy="0"/>
          </a:xfrm>
          <a:prstGeom prst="line">
            <a:avLst/>
          </a:prstGeom>
          <a:noFill/>
          <a:ln w="9525">
            <a:solidFill>
              <a:srgbClr val="FF0000"/>
            </a:solidFill>
            <a:round/>
            <a:headEnd/>
            <a:tailEnd/>
          </a:ln>
        </p:spPr>
        <p:txBody>
          <a:bodyPr lIns="192911" tIns="96455" rIns="192911" bIns="96455"/>
          <a:lstStyle/>
          <a:p>
            <a:endParaRPr lang="en-US"/>
          </a:p>
        </p:txBody>
      </p:sp>
      <p:sp>
        <p:nvSpPr>
          <p:cNvPr id="12313" name="Text Box 25"/>
          <p:cNvSpPr txBox="1">
            <a:spLocks noChangeArrowheads="1"/>
          </p:cNvSpPr>
          <p:nvPr/>
        </p:nvSpPr>
        <p:spPr bwMode="auto">
          <a:xfrm>
            <a:off x="1616809" y="5485420"/>
            <a:ext cx="14651123" cy="1071957"/>
          </a:xfrm>
          <a:prstGeom prst="rect">
            <a:avLst/>
          </a:prstGeom>
          <a:noFill/>
          <a:ln w="9525">
            <a:noFill/>
            <a:miter lim="800000"/>
            <a:headEnd/>
            <a:tailEnd/>
          </a:ln>
        </p:spPr>
        <p:txBody>
          <a:bodyPr wrap="none" lIns="192911" tIns="96455" rIns="192911" bIns="96455">
            <a:spAutoFit/>
          </a:bodyPr>
          <a:lstStyle/>
          <a:p>
            <a:r>
              <a:rPr lang="fr-CH"/>
              <a:t>1.1. - Probability of NOT firing during time t?</a:t>
            </a:r>
            <a:endParaRPr lang="fr-FR"/>
          </a:p>
        </p:txBody>
      </p:sp>
      <p:sp>
        <p:nvSpPr>
          <p:cNvPr id="12314" name="Text Box 26"/>
          <p:cNvSpPr txBox="1">
            <a:spLocks noChangeArrowheads="1"/>
          </p:cNvSpPr>
          <p:nvPr/>
        </p:nvSpPr>
        <p:spPr bwMode="auto">
          <a:xfrm>
            <a:off x="1616810" y="6405283"/>
            <a:ext cx="10273706" cy="1071957"/>
          </a:xfrm>
          <a:prstGeom prst="rect">
            <a:avLst/>
          </a:prstGeom>
          <a:noFill/>
          <a:ln w="9525">
            <a:noFill/>
            <a:miter lim="800000"/>
            <a:headEnd/>
            <a:tailEnd/>
          </a:ln>
        </p:spPr>
        <p:txBody>
          <a:bodyPr wrap="none" lIns="192911" tIns="96455" rIns="192911" bIns="96455">
            <a:spAutoFit/>
          </a:bodyPr>
          <a:lstStyle/>
          <a:p>
            <a:r>
              <a:rPr lang="fr-CH"/>
              <a:t>1.2. - Interval distribution </a:t>
            </a:r>
            <a:r>
              <a:rPr lang="fr-CH" i="1">
                <a:solidFill>
                  <a:schemeClr val="accent2"/>
                </a:solidFill>
              </a:rPr>
              <a:t>p(s)?</a:t>
            </a:r>
            <a:endParaRPr lang="fr-FR" i="1">
              <a:solidFill>
                <a:schemeClr val="accent2"/>
              </a:solidFill>
            </a:endParaRPr>
          </a:p>
        </p:txBody>
      </p:sp>
      <p:sp>
        <p:nvSpPr>
          <p:cNvPr id="12315" name="Line 27"/>
          <p:cNvSpPr>
            <a:spLocks noChangeShapeType="1"/>
          </p:cNvSpPr>
          <p:nvPr/>
        </p:nvSpPr>
        <p:spPr bwMode="auto">
          <a:xfrm>
            <a:off x="8421661" y="2453881"/>
            <a:ext cx="1703088" cy="0"/>
          </a:xfrm>
          <a:prstGeom prst="line">
            <a:avLst/>
          </a:prstGeom>
          <a:noFill/>
          <a:ln w="9525">
            <a:solidFill>
              <a:schemeClr val="accent2"/>
            </a:solidFill>
            <a:round/>
            <a:headEnd type="triangle" w="med" len="med"/>
            <a:tailEnd type="triangle" w="med" len="med"/>
          </a:ln>
        </p:spPr>
        <p:txBody>
          <a:bodyPr lIns="192911" tIns="96455" rIns="192911" bIns="96455"/>
          <a:lstStyle/>
          <a:p>
            <a:endParaRPr lang="en-US"/>
          </a:p>
        </p:txBody>
      </p:sp>
      <p:sp>
        <p:nvSpPr>
          <p:cNvPr id="12316" name="Text Box 28"/>
          <p:cNvSpPr txBox="1">
            <a:spLocks noChangeArrowheads="1"/>
          </p:cNvSpPr>
          <p:nvPr/>
        </p:nvSpPr>
        <p:spPr bwMode="auto">
          <a:xfrm>
            <a:off x="8714261" y="2198845"/>
            <a:ext cx="755074" cy="1071957"/>
          </a:xfrm>
          <a:prstGeom prst="rect">
            <a:avLst/>
          </a:prstGeom>
          <a:noFill/>
          <a:ln w="9525">
            <a:noFill/>
            <a:miter lim="800000"/>
            <a:headEnd/>
            <a:tailEnd/>
          </a:ln>
        </p:spPr>
        <p:txBody>
          <a:bodyPr wrap="none" lIns="192911" tIns="96455" rIns="192911" bIns="96455">
            <a:spAutoFit/>
          </a:bodyPr>
          <a:lstStyle/>
          <a:p>
            <a:r>
              <a:rPr lang="fr-CH" i="1">
                <a:solidFill>
                  <a:schemeClr val="accent2"/>
                </a:solidFill>
              </a:rPr>
              <a:t>s</a:t>
            </a:r>
            <a:endParaRPr lang="fr-FR" i="1">
              <a:solidFill>
                <a:schemeClr val="accent2"/>
              </a:solidFill>
            </a:endParaRPr>
          </a:p>
        </p:txBody>
      </p:sp>
      <p:graphicFrame>
        <p:nvGraphicFramePr>
          <p:cNvPr id="12291" name="Object 29"/>
          <p:cNvGraphicFramePr>
            <a:graphicFrameLocks noChangeAspect="1"/>
          </p:cNvGraphicFramePr>
          <p:nvPr/>
        </p:nvGraphicFramePr>
        <p:xfrm>
          <a:off x="7397555" y="4604941"/>
          <a:ext cx="1290446" cy="962058"/>
        </p:xfrm>
        <a:graphic>
          <a:graphicData uri="http://schemas.openxmlformats.org/presentationml/2006/ole">
            <mc:AlternateContent xmlns:mc="http://schemas.openxmlformats.org/markup-compatibility/2006">
              <mc:Choice xmlns:v="urn:schemas-microsoft-com:vml" Requires="v">
                <p:oleObj spid="_x0000_s39003" name="Equation" r:id="rId6" imgW="126720" imgH="190440" progId="Equation.3">
                  <p:embed/>
                </p:oleObj>
              </mc:Choice>
              <mc:Fallback>
                <p:oleObj name="Equation" r:id="rId6" imgW="126720" imgH="190440" progId="Equation.3">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7555" y="4604941"/>
                        <a:ext cx="1290446" cy="96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12292" name="Object 30"/>
          <p:cNvGraphicFramePr>
            <a:graphicFrameLocks noChangeAspect="1"/>
          </p:cNvGraphicFramePr>
          <p:nvPr/>
        </p:nvGraphicFramePr>
        <p:xfrm>
          <a:off x="12465558" y="4545866"/>
          <a:ext cx="1159149" cy="962058"/>
        </p:xfrm>
        <a:graphic>
          <a:graphicData uri="http://schemas.openxmlformats.org/presentationml/2006/ole">
            <mc:AlternateContent xmlns:mc="http://schemas.openxmlformats.org/markup-compatibility/2006">
              <mc:Choice xmlns:v="urn:schemas-microsoft-com:vml" Requires="v">
                <p:oleObj spid="_x0000_s39004" name="Equation" r:id="rId8" imgW="114120" imgH="190440" progId="Equation.3">
                  <p:embed/>
                </p:oleObj>
              </mc:Choice>
              <mc:Fallback>
                <p:oleObj name="Equation" r:id="rId8" imgW="114120" imgH="190440" progId="Equation.3">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65558" y="4545866"/>
                        <a:ext cx="1159149" cy="96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2317" name="Text Box 31"/>
          <p:cNvSpPr txBox="1">
            <a:spLocks noChangeArrowheads="1"/>
          </p:cNvSpPr>
          <p:nvPr/>
        </p:nvSpPr>
        <p:spPr bwMode="auto">
          <a:xfrm>
            <a:off x="1616811" y="7479863"/>
            <a:ext cx="14948062" cy="1071957"/>
          </a:xfrm>
          <a:prstGeom prst="rect">
            <a:avLst/>
          </a:prstGeom>
          <a:noFill/>
          <a:ln w="9525">
            <a:noFill/>
            <a:miter lim="800000"/>
            <a:headEnd/>
            <a:tailEnd/>
          </a:ln>
        </p:spPr>
        <p:txBody>
          <a:bodyPr wrap="none" lIns="192911" tIns="96455" rIns="192911" bIns="96455">
            <a:spAutoFit/>
          </a:bodyPr>
          <a:lstStyle/>
          <a:p>
            <a:r>
              <a:rPr lang="fr-CH"/>
              <a:t>1.3.- How can we detect if rate switches from</a:t>
            </a:r>
            <a:endParaRPr lang="fr-FR" i="1">
              <a:solidFill>
                <a:schemeClr val="accent2"/>
              </a:solidFill>
            </a:endParaRPr>
          </a:p>
        </p:txBody>
      </p:sp>
      <p:graphicFrame>
        <p:nvGraphicFramePr>
          <p:cNvPr id="12293" name="Object 32"/>
          <p:cNvGraphicFramePr>
            <a:graphicFrameLocks noChangeAspect="1"/>
          </p:cNvGraphicFramePr>
          <p:nvPr/>
        </p:nvGraphicFramePr>
        <p:xfrm>
          <a:off x="9607070" y="8064973"/>
          <a:ext cx="4422776" cy="1099896"/>
        </p:xfrm>
        <a:graphic>
          <a:graphicData uri="http://schemas.openxmlformats.org/presentationml/2006/ole">
            <mc:AlternateContent xmlns:mc="http://schemas.openxmlformats.org/markup-compatibility/2006">
              <mc:Choice xmlns:v="urn:schemas-microsoft-com:vml" Requires="v">
                <p:oleObj spid="_x0000_s39005" name="Equation" r:id="rId10" imgW="482400" imgH="190440" progId="Equation.3">
                  <p:embed/>
                </p:oleObj>
              </mc:Choice>
              <mc:Fallback>
                <p:oleObj name="Equation" r:id="rId10" imgW="482400" imgH="190440" progId="Equation.3">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07070" y="8064973"/>
                        <a:ext cx="4422776" cy="109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2318" name="Rectangle 33"/>
          <p:cNvSpPr>
            <a:spLocks noChangeArrowheads="1"/>
          </p:cNvSpPr>
          <p:nvPr/>
        </p:nvSpPr>
        <p:spPr bwMode="auto">
          <a:xfrm>
            <a:off x="0" y="1118123"/>
            <a:ext cx="21607463" cy="10986063"/>
          </a:xfrm>
          <a:prstGeom prst="rect">
            <a:avLst/>
          </a:prstGeom>
          <a:solidFill>
            <a:srgbClr val="FF6600">
              <a:alpha val="27843"/>
            </a:srgbClr>
          </a:solidFill>
          <a:ln w="57150">
            <a:solidFill>
              <a:srgbClr val="FF0000"/>
            </a:solidFill>
            <a:prstDash val="dash"/>
            <a:miter lim="800000"/>
            <a:headEnd/>
            <a:tailEnd/>
          </a:ln>
        </p:spPr>
        <p:txBody>
          <a:bodyPr wrap="none" lIns="192911" tIns="96455" rIns="192911" bIns="96455" anchor="ctr"/>
          <a:lstStyle/>
          <a:p>
            <a:pPr algn="ctr"/>
            <a:endParaRPr lang="fr-FR" sz="5100" dirty="0"/>
          </a:p>
        </p:txBody>
      </p:sp>
      <p:sp>
        <p:nvSpPr>
          <p:cNvPr id="12319" name="Text Box 34"/>
          <p:cNvSpPr txBox="1">
            <a:spLocks noChangeArrowheads="1"/>
          </p:cNvSpPr>
          <p:nvPr/>
        </p:nvSpPr>
        <p:spPr bwMode="auto">
          <a:xfrm>
            <a:off x="5268846" y="952376"/>
            <a:ext cx="14393423" cy="1302790"/>
          </a:xfrm>
          <a:prstGeom prst="rect">
            <a:avLst/>
          </a:prstGeom>
          <a:solidFill>
            <a:srgbClr val="FFFF00"/>
          </a:solidFill>
          <a:ln w="57150">
            <a:solidFill>
              <a:srgbClr val="FF0000"/>
            </a:solidFill>
            <a:miter lim="800000"/>
            <a:headEnd/>
            <a:tailEnd/>
          </a:ln>
        </p:spPr>
        <p:txBody>
          <a:bodyPr wrap="none" lIns="192911" tIns="96455" rIns="192911" bIns="96455">
            <a:spAutoFit/>
          </a:bodyPr>
          <a:lstStyle/>
          <a:p>
            <a:r>
              <a:rPr lang="fr-CH" sz="7200" b="1" i="1" dirty="0"/>
              <a:t>Start 9:50 - </a:t>
            </a:r>
            <a:r>
              <a:rPr lang="fr-CH" sz="7200" b="1" i="1" dirty="0" err="1"/>
              <a:t>Next</a:t>
            </a:r>
            <a:r>
              <a:rPr lang="fr-CH" sz="7200" b="1" i="1" dirty="0"/>
              <a:t> lecture at </a:t>
            </a:r>
            <a:r>
              <a:rPr lang="fr-CH" sz="7200" b="1" i="1" dirty="0" smtClean="0"/>
              <a:t>10:18</a:t>
            </a:r>
            <a:endParaRPr lang="fr-FR" sz="7200" b="1" i="1" dirty="0"/>
          </a:p>
        </p:txBody>
      </p:sp>
      <p:sp>
        <p:nvSpPr>
          <p:cNvPr id="12320" name="Rectangle 35"/>
          <p:cNvSpPr>
            <a:spLocks noChangeArrowheads="1"/>
          </p:cNvSpPr>
          <p:nvPr/>
        </p:nvSpPr>
        <p:spPr bwMode="auto">
          <a:xfrm>
            <a:off x="1785618" y="9139553"/>
            <a:ext cx="16921360" cy="2826283"/>
          </a:xfrm>
          <a:prstGeom prst="rect">
            <a:avLst/>
          </a:prstGeom>
          <a:noFill/>
          <a:ln w="9525">
            <a:noFill/>
            <a:miter lim="800000"/>
            <a:headEnd/>
            <a:tailEnd/>
          </a:ln>
        </p:spPr>
        <p:txBody>
          <a:bodyPr wrap="none" lIns="192911" tIns="96455" rIns="192911" bIns="96455">
            <a:spAutoFit/>
          </a:bodyPr>
          <a:lstStyle/>
          <a:p>
            <a:r>
              <a:rPr lang="en-US"/>
              <a:t>(1.4 at home:) </a:t>
            </a:r>
          </a:p>
          <a:p>
            <a:r>
              <a:rPr lang="en-US"/>
              <a:t>-2 neurons fire stochastically (Poisson) at 20Hz.</a:t>
            </a:r>
            <a:r>
              <a:rPr lang="en-US" i="1"/>
              <a:t> </a:t>
            </a:r>
          </a:p>
          <a:p>
            <a:r>
              <a:rPr lang="en-US" i="1"/>
              <a:t>Percentage of spikes that coincide within +/-2 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40"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smtClean="0">
                <a:latin typeface="Impact" charset="0"/>
                <a:ea typeface="ＭＳ Ｐゴシック" charset="0"/>
                <a:cs typeface="Impact" charset="0"/>
              </a:rPr>
              <a:t>Week 10</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 </a:t>
            </a:r>
            <a:r>
              <a:rPr lang="en-US" sz="5400" noProof="0" dirty="0" smtClean="0">
                <a:solidFill>
                  <a:srgbClr val="FF0000"/>
                </a:solidFill>
                <a:latin typeface="Impact" charset="0"/>
                <a:ea typeface="ＭＳ Ｐゴシック" charset="0"/>
                <a:cs typeface="Impact" charset="0"/>
              </a:rPr>
              <a:t>Two short quizzes (derivatives)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graphicFrame>
        <p:nvGraphicFramePr>
          <p:cNvPr id="43" name="Object 4"/>
          <p:cNvGraphicFramePr>
            <a:graphicFrameLocks noChangeAspect="1"/>
          </p:cNvGraphicFramePr>
          <p:nvPr/>
        </p:nvGraphicFramePr>
        <p:xfrm>
          <a:off x="12159456" y="3203575"/>
          <a:ext cx="7316788" cy="2714625"/>
        </p:xfrm>
        <a:graphic>
          <a:graphicData uri="http://schemas.openxmlformats.org/presentationml/2006/ole">
            <mc:AlternateContent xmlns:mc="http://schemas.openxmlformats.org/markup-compatibility/2006">
              <mc:Choice xmlns:v="urn:schemas-microsoft-com:vml" Requires="v">
                <p:oleObj spid="_x0000_s199769" name="Equation" r:id="rId4" imgW="1473120" imgH="469800" progId="Equation.DSMT4">
                  <p:embed/>
                </p:oleObj>
              </mc:Choice>
              <mc:Fallback>
                <p:oleObj name="Equation" r:id="rId4" imgW="147312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59456" y="3203575"/>
                        <a:ext cx="731678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199686" name="Object 6"/>
          <p:cNvGraphicFramePr>
            <a:graphicFrameLocks noChangeAspect="1"/>
          </p:cNvGraphicFramePr>
          <p:nvPr/>
        </p:nvGraphicFramePr>
        <p:xfrm>
          <a:off x="12538075" y="6843908"/>
          <a:ext cx="3279775" cy="2273300"/>
        </p:xfrm>
        <a:graphic>
          <a:graphicData uri="http://schemas.openxmlformats.org/presentationml/2006/ole">
            <mc:AlternateContent xmlns:mc="http://schemas.openxmlformats.org/markup-compatibility/2006">
              <mc:Choice xmlns:v="urn:schemas-microsoft-com:vml" Requires="v">
                <p:oleObj spid="_x0000_s199770" name="Equation" r:id="rId6" imgW="660240" imgH="393480" progId="Equation.DSMT4">
                  <p:embed/>
                </p:oleObj>
              </mc:Choice>
              <mc:Fallback>
                <p:oleObj name="Equation" r:id="rId6" imgW="660240" imgH="3934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38075" y="6843908"/>
                        <a:ext cx="32797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199687" name="Object 7"/>
          <p:cNvGraphicFramePr>
            <a:graphicFrameLocks noChangeAspect="1"/>
          </p:cNvGraphicFramePr>
          <p:nvPr/>
        </p:nvGraphicFramePr>
        <p:xfrm>
          <a:off x="1390734" y="4079875"/>
          <a:ext cx="7002462" cy="1393825"/>
        </p:xfrm>
        <a:graphic>
          <a:graphicData uri="http://schemas.openxmlformats.org/presentationml/2006/ole">
            <mc:AlternateContent xmlns:mc="http://schemas.openxmlformats.org/markup-compatibility/2006">
              <mc:Choice xmlns:v="urn:schemas-microsoft-com:vml" Requires="v">
                <p:oleObj spid="_x0000_s199771" name="Equation" r:id="rId8" imgW="1409400" imgH="241200" progId="Equation.DSMT4">
                  <p:embed/>
                </p:oleObj>
              </mc:Choice>
              <mc:Fallback>
                <p:oleObj name="Equation" r:id="rId8" imgW="1409400" imgH="2412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0734" y="4079875"/>
                        <a:ext cx="7002462"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199688" name="Object 8"/>
          <p:cNvGraphicFramePr>
            <a:graphicFrameLocks noChangeAspect="1"/>
          </p:cNvGraphicFramePr>
          <p:nvPr/>
        </p:nvGraphicFramePr>
        <p:xfrm>
          <a:off x="2021806" y="6843908"/>
          <a:ext cx="3279775" cy="2273300"/>
        </p:xfrm>
        <a:graphic>
          <a:graphicData uri="http://schemas.openxmlformats.org/presentationml/2006/ole">
            <mc:AlternateContent xmlns:mc="http://schemas.openxmlformats.org/markup-compatibility/2006">
              <mc:Choice xmlns:v="urn:schemas-microsoft-com:vml" Requires="v">
                <p:oleObj spid="_x0000_s199772" name="Equation" r:id="rId10" imgW="660240" imgH="393480" progId="Equation.DSMT4">
                  <p:embed/>
                </p:oleObj>
              </mc:Choice>
              <mc:Fallback>
                <p:oleObj name="Equation" r:id="rId10" imgW="660240" imgH="39348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1806" y="6843908"/>
                        <a:ext cx="32797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48" name="TextBox 47"/>
          <p:cNvSpPr txBox="1"/>
          <p:nvPr/>
        </p:nvSpPr>
        <p:spPr>
          <a:xfrm>
            <a:off x="1390734" y="3203575"/>
            <a:ext cx="4700326" cy="3600986"/>
          </a:xfrm>
          <a:prstGeom prst="rect">
            <a:avLst/>
          </a:prstGeom>
          <a:noFill/>
        </p:spPr>
        <p:txBody>
          <a:bodyPr wrap="none" rtlCol="0">
            <a:spAutoFit/>
          </a:bodyPr>
          <a:lstStyle/>
          <a:p>
            <a:r>
              <a:rPr lang="en-US" dirty="0" smtClean="0"/>
              <a:t>Quiz 1: define</a:t>
            </a:r>
          </a:p>
          <a:p>
            <a:endParaRPr lang="en-US" dirty="0" smtClean="0"/>
          </a:p>
          <a:p>
            <a:endParaRPr lang="en-US" dirty="0" smtClean="0"/>
          </a:p>
          <a:p>
            <a:r>
              <a:rPr lang="en-US" dirty="0" smtClean="0"/>
              <a:t>What is</a:t>
            </a:r>
            <a:endParaRPr lang="en-US" dirty="0"/>
          </a:p>
        </p:txBody>
      </p:sp>
      <p:sp>
        <p:nvSpPr>
          <p:cNvPr id="49" name="TextBox 48"/>
          <p:cNvSpPr txBox="1"/>
          <p:nvPr/>
        </p:nvSpPr>
        <p:spPr>
          <a:xfrm>
            <a:off x="11470116" y="2839453"/>
            <a:ext cx="4700326" cy="3600986"/>
          </a:xfrm>
          <a:prstGeom prst="rect">
            <a:avLst/>
          </a:prstGeom>
          <a:noFill/>
        </p:spPr>
        <p:txBody>
          <a:bodyPr wrap="none" rtlCol="0">
            <a:spAutoFit/>
          </a:bodyPr>
          <a:lstStyle/>
          <a:p>
            <a:r>
              <a:rPr lang="en-US" dirty="0" smtClean="0"/>
              <a:t>Quiz 2: define</a:t>
            </a:r>
          </a:p>
          <a:p>
            <a:endParaRPr lang="en-US" dirty="0" smtClean="0"/>
          </a:p>
          <a:p>
            <a:endParaRPr lang="en-US" dirty="0" smtClean="0"/>
          </a:p>
          <a:p>
            <a:r>
              <a:rPr lang="en-US" dirty="0" smtClean="0"/>
              <a:t>What is</a:t>
            </a:r>
            <a:endParaRPr lang="en-US" dirty="0"/>
          </a:p>
        </p:txBody>
      </p:sp>
      <p:sp>
        <p:nvSpPr>
          <p:cNvPr id="50" name="Rectangle 46"/>
          <p:cNvSpPr>
            <a:spLocks noChangeArrowheads="1"/>
          </p:cNvSpPr>
          <p:nvPr/>
        </p:nvSpPr>
        <p:spPr bwMode="auto">
          <a:xfrm>
            <a:off x="0" y="1171411"/>
            <a:ext cx="21559452" cy="10980901"/>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a:p>
        </p:txBody>
      </p:sp>
      <p:cxnSp>
        <p:nvCxnSpPr>
          <p:cNvPr id="52" name="Straight Connector 51"/>
          <p:cNvCxnSpPr/>
          <p:nvPr/>
        </p:nvCxnSpPr>
        <p:spPr>
          <a:xfrm>
            <a:off x="9793705" y="1434427"/>
            <a:ext cx="0" cy="1151155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2"/>
          <p:cNvPicPr>
            <a:picLocks noChangeAspect="1" noChangeArrowheads="1"/>
          </p:cNvPicPr>
          <p:nvPr/>
        </p:nvPicPr>
        <p:blipFill>
          <a:blip r:embed="rId2" cstate="print"/>
          <a:srcRect/>
          <a:stretch>
            <a:fillRect/>
          </a:stretch>
        </p:blipFill>
        <p:spPr bwMode="auto">
          <a:xfrm>
            <a:off x="5279608" y="5566999"/>
            <a:ext cx="13593264" cy="4388335"/>
          </a:xfrm>
          <a:prstGeom prst="rect">
            <a:avLst/>
          </a:prstGeom>
          <a:noFill/>
          <a:ln w="9525">
            <a:noFill/>
            <a:miter lim="800000"/>
            <a:headEnd/>
            <a:tailEnd/>
          </a:ln>
        </p:spPr>
      </p:pic>
      <p:sp>
        <p:nvSpPr>
          <p:cNvPr id="38922" name="TextBox 109"/>
          <p:cNvSpPr txBox="1">
            <a:spLocks noChangeArrowheads="1"/>
          </p:cNvSpPr>
          <p:nvPr/>
        </p:nvSpPr>
        <p:spPr bwMode="auto">
          <a:xfrm>
            <a:off x="14568841" y="9495310"/>
            <a:ext cx="5725135" cy="933450"/>
          </a:xfrm>
          <a:prstGeom prst="rect">
            <a:avLst/>
          </a:prstGeom>
          <a:noFill/>
          <a:ln w="9525">
            <a:noFill/>
            <a:miter lim="800000"/>
            <a:headEnd/>
            <a:tailEnd/>
          </a:ln>
        </p:spPr>
        <p:txBody>
          <a:bodyPr wrap="none" lIns="192902" tIns="96451" rIns="192902" bIns="96451">
            <a:spAutoFit/>
          </a:bodyPr>
          <a:lstStyle/>
          <a:p>
            <a:r>
              <a:rPr lang="en-US" sz="4800" i="1" dirty="0"/>
              <a:t>Crochet et al., 2011</a:t>
            </a:r>
          </a:p>
        </p:txBody>
      </p:sp>
      <p:sp>
        <p:nvSpPr>
          <p:cNvPr id="38923" name="TextBox 110"/>
          <p:cNvSpPr txBox="1">
            <a:spLocks noChangeArrowheads="1"/>
          </p:cNvSpPr>
          <p:nvPr/>
        </p:nvSpPr>
        <p:spPr bwMode="auto">
          <a:xfrm>
            <a:off x="6071754" y="4924028"/>
            <a:ext cx="12913834" cy="1071949"/>
          </a:xfrm>
          <a:prstGeom prst="rect">
            <a:avLst/>
          </a:prstGeom>
          <a:noFill/>
          <a:ln w="9525">
            <a:noFill/>
            <a:miter lim="800000"/>
            <a:headEnd/>
            <a:tailEnd/>
          </a:ln>
        </p:spPr>
        <p:txBody>
          <a:bodyPr wrap="none" lIns="192902" tIns="96451" rIns="192902" bIns="96451">
            <a:spAutoFit/>
          </a:bodyPr>
          <a:lstStyle/>
          <a:p>
            <a:r>
              <a:rPr lang="en-US" dirty="0"/>
              <a:t>awake mouse, cortex, freely whisking, </a:t>
            </a:r>
          </a:p>
        </p:txBody>
      </p:sp>
      <p:pic>
        <p:nvPicPr>
          <p:cNvPr id="38924" name="Picture 3"/>
          <p:cNvPicPr>
            <a:picLocks noChangeAspect="1" noChangeArrowheads="1"/>
          </p:cNvPicPr>
          <p:nvPr/>
        </p:nvPicPr>
        <p:blipFill>
          <a:blip r:embed="rId3" cstate="print"/>
          <a:srcRect/>
          <a:stretch>
            <a:fillRect/>
          </a:stretch>
        </p:blipFill>
        <p:spPr bwMode="auto">
          <a:xfrm>
            <a:off x="6008879" y="12232450"/>
            <a:ext cx="15308793" cy="2582367"/>
          </a:xfrm>
          <a:prstGeom prst="rect">
            <a:avLst/>
          </a:prstGeom>
          <a:noFill/>
          <a:ln w="9525">
            <a:noFill/>
            <a:miter lim="800000"/>
            <a:headEnd/>
            <a:tailEnd/>
          </a:ln>
        </p:spPr>
      </p:pic>
      <p:sp>
        <p:nvSpPr>
          <p:cNvPr id="13" name="TextBox 12"/>
          <p:cNvSpPr txBox="1"/>
          <p:nvPr/>
        </p:nvSpPr>
        <p:spPr>
          <a:xfrm>
            <a:off x="673219" y="1434427"/>
            <a:ext cx="9212778" cy="969496"/>
          </a:xfrm>
          <a:prstGeom prst="rect">
            <a:avLst/>
          </a:prstGeom>
          <a:noFill/>
        </p:spPr>
        <p:txBody>
          <a:bodyPr wrap="none" rtlCol="0">
            <a:spAutoFit/>
          </a:bodyPr>
          <a:lstStyle/>
          <a:p>
            <a:r>
              <a:rPr lang="en-US" dirty="0" smtClean="0"/>
              <a:t>Spontaneous activity </a:t>
            </a:r>
            <a:r>
              <a:rPr lang="en-US" i="1" dirty="0" smtClean="0"/>
              <a:t>in vivo</a:t>
            </a:r>
            <a:endParaRPr lang="en-US" i="1" dirty="0"/>
          </a:p>
        </p:txBody>
      </p:sp>
      <p:sp>
        <p:nvSpPr>
          <p:cNvPr id="15" name="Text Box 46"/>
          <p:cNvSpPr txBox="1">
            <a:spLocks noChangeArrowheads="1"/>
          </p:cNvSpPr>
          <p:nvPr/>
        </p:nvSpPr>
        <p:spPr bwMode="auto">
          <a:xfrm>
            <a:off x="10783802" y="1186452"/>
            <a:ext cx="10332999" cy="3334107"/>
          </a:xfrm>
          <a:prstGeom prst="rect">
            <a:avLst/>
          </a:prstGeom>
          <a:noFill/>
          <a:ln w="9525">
            <a:noFill/>
            <a:miter lim="800000"/>
            <a:headEnd/>
            <a:tailEnd/>
          </a:ln>
        </p:spPr>
        <p:txBody>
          <a:bodyPr wrap="none" lIns="192902" tIns="96451" rIns="192902" bIns="96451">
            <a:spAutoFit/>
          </a:bodyPr>
          <a:lstStyle/>
          <a:p>
            <a:r>
              <a:rPr lang="en-US" sz="6800" dirty="0" smtClean="0">
                <a:solidFill>
                  <a:srgbClr val="FF0000"/>
                </a:solidFill>
              </a:rPr>
              <a:t>Variability </a:t>
            </a:r>
          </a:p>
          <a:p>
            <a:r>
              <a:rPr lang="en-US" sz="6800" dirty="0" smtClean="0">
                <a:solidFill>
                  <a:srgbClr val="FF0000"/>
                </a:solidFill>
              </a:rPr>
              <a:t>- of membrane potential? </a:t>
            </a:r>
          </a:p>
          <a:p>
            <a:r>
              <a:rPr lang="en-US" sz="6800" b="1" dirty="0" smtClean="0">
                <a:solidFill>
                  <a:srgbClr val="FF0000"/>
                </a:solidFill>
              </a:rPr>
              <a:t>- </a:t>
            </a:r>
            <a:r>
              <a:rPr lang="en-US" sz="6800" dirty="0" smtClean="0">
                <a:solidFill>
                  <a:srgbClr val="FF0000"/>
                </a:solidFill>
              </a:rPr>
              <a:t>of spike timing?</a:t>
            </a:r>
          </a:p>
        </p:txBody>
      </p:sp>
      <p:sp>
        <p:nvSpPr>
          <p:cNvPr id="10" name="Title 3"/>
          <p:cNvSpPr txBox="1">
            <a:spLocks/>
          </p:cNvSpPr>
          <p:nvPr/>
        </p:nvSpPr>
        <p:spPr>
          <a:xfrm>
            <a:off x="1161211" y="-26871"/>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noProof="0" dirty="0" smtClean="0">
                <a:solidFill>
                  <a:srgbClr val="FF0000"/>
                </a:solidFill>
                <a:latin typeface="Impact" charset="0"/>
                <a:ea typeface="ＭＳ Ｐゴシック" charset="0"/>
                <a:cs typeface="Impact" charset="0"/>
              </a:rPr>
              <a:t>10.1</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Variability in vivo – review from week 1</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1" name="Straight Connector 10"/>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11269" name="Text Box 3"/>
          <p:cNvSpPr txBox="1">
            <a:spLocks noChangeArrowheads="1"/>
          </p:cNvSpPr>
          <p:nvPr/>
        </p:nvSpPr>
        <p:spPr bwMode="auto">
          <a:xfrm>
            <a:off x="331121" y="1434427"/>
            <a:ext cx="5677897" cy="1241234"/>
          </a:xfrm>
          <a:prstGeom prst="rect">
            <a:avLst/>
          </a:prstGeom>
          <a:noFill/>
          <a:ln w="9525">
            <a:solidFill>
              <a:srgbClr val="FF0000"/>
            </a:solidFill>
            <a:miter lim="800000"/>
            <a:headEnd/>
            <a:tailEnd/>
          </a:ln>
        </p:spPr>
        <p:txBody>
          <a:bodyPr wrap="none" lIns="192911" tIns="96455" rIns="192911" bIns="96455">
            <a:spAutoFit/>
          </a:bodyPr>
          <a:lstStyle/>
          <a:p>
            <a:r>
              <a:rPr lang="en-US" sz="6800" dirty="0" smtClean="0"/>
              <a:t> rate changes</a:t>
            </a:r>
            <a:endParaRPr lang="en-US" sz="5100" dirty="0"/>
          </a:p>
        </p:txBody>
      </p:sp>
      <p:grpSp>
        <p:nvGrpSpPr>
          <p:cNvPr id="2" name="Group 41"/>
          <p:cNvGrpSpPr/>
          <p:nvPr/>
        </p:nvGrpSpPr>
        <p:grpSpPr>
          <a:xfrm>
            <a:off x="6287181" y="1381970"/>
            <a:ext cx="14348705" cy="3038079"/>
            <a:chOff x="3544977" y="5063464"/>
            <a:chExt cx="14348705" cy="3038079"/>
          </a:xfrm>
        </p:grpSpPr>
        <p:grpSp>
          <p:nvGrpSpPr>
            <p:cNvPr id="3" name="Group 90"/>
            <p:cNvGrpSpPr>
              <a:grpSpLocks/>
            </p:cNvGrpSpPr>
            <p:nvPr/>
          </p:nvGrpSpPr>
          <p:grpSpPr bwMode="auto">
            <a:xfrm>
              <a:off x="3544977" y="5867993"/>
              <a:ext cx="14348705" cy="714511"/>
              <a:chOff x="1500166" y="3311845"/>
              <a:chExt cx="6072230" cy="402907"/>
            </a:xfrm>
          </p:grpSpPr>
          <p:sp>
            <p:nvSpPr>
              <p:cNvPr id="11296" name="Line 13"/>
              <p:cNvSpPr>
                <a:spLocks noChangeShapeType="1"/>
              </p:cNvSpPr>
              <p:nvPr/>
            </p:nvSpPr>
            <p:spPr bwMode="auto">
              <a:xfrm flipV="1">
                <a:off x="1500166" y="3669033"/>
                <a:ext cx="6072230" cy="45719"/>
              </a:xfrm>
              <a:prstGeom prst="line">
                <a:avLst/>
              </a:prstGeom>
              <a:noFill/>
              <a:ln w="9525">
                <a:solidFill>
                  <a:schemeClr val="tx1"/>
                </a:solidFill>
                <a:round/>
                <a:headEnd/>
                <a:tailEnd/>
              </a:ln>
            </p:spPr>
            <p:txBody>
              <a:bodyPr wrap="none" anchor="ctr"/>
              <a:lstStyle/>
              <a:p>
                <a:endParaRPr lang="en-US"/>
              </a:p>
            </p:txBody>
          </p:sp>
          <p:sp>
            <p:nvSpPr>
              <p:cNvPr id="11297" name="Line 14"/>
              <p:cNvSpPr>
                <a:spLocks noChangeShapeType="1"/>
              </p:cNvSpPr>
              <p:nvPr/>
            </p:nvSpPr>
            <p:spPr bwMode="auto">
              <a:xfrm>
                <a:off x="2428860" y="3311845"/>
                <a:ext cx="0" cy="388938"/>
              </a:xfrm>
              <a:prstGeom prst="line">
                <a:avLst/>
              </a:prstGeom>
              <a:noFill/>
              <a:ln w="38100">
                <a:solidFill>
                  <a:schemeClr val="tx1"/>
                </a:solidFill>
                <a:round/>
                <a:headEnd/>
                <a:tailEnd/>
              </a:ln>
            </p:spPr>
            <p:txBody>
              <a:bodyPr wrap="none" anchor="ctr"/>
              <a:lstStyle/>
              <a:p>
                <a:endParaRPr lang="en-US"/>
              </a:p>
            </p:txBody>
          </p:sp>
          <p:sp>
            <p:nvSpPr>
              <p:cNvPr id="11298" name="Line 15"/>
              <p:cNvSpPr>
                <a:spLocks noChangeShapeType="1"/>
              </p:cNvSpPr>
              <p:nvPr/>
            </p:nvSpPr>
            <p:spPr bwMode="auto">
              <a:xfrm>
                <a:off x="3676650" y="3311845"/>
                <a:ext cx="0" cy="388938"/>
              </a:xfrm>
              <a:prstGeom prst="line">
                <a:avLst/>
              </a:prstGeom>
              <a:noFill/>
              <a:ln w="38100">
                <a:solidFill>
                  <a:schemeClr val="tx1"/>
                </a:solidFill>
                <a:round/>
                <a:headEnd/>
                <a:tailEnd/>
              </a:ln>
            </p:spPr>
            <p:txBody>
              <a:bodyPr wrap="none" anchor="ctr"/>
              <a:lstStyle/>
              <a:p>
                <a:endParaRPr lang="en-US"/>
              </a:p>
            </p:txBody>
          </p:sp>
          <p:sp>
            <p:nvSpPr>
              <p:cNvPr id="11299" name="Line 16"/>
              <p:cNvSpPr>
                <a:spLocks noChangeShapeType="1"/>
              </p:cNvSpPr>
              <p:nvPr/>
            </p:nvSpPr>
            <p:spPr bwMode="auto">
              <a:xfrm>
                <a:off x="5786446" y="3311845"/>
                <a:ext cx="0" cy="388938"/>
              </a:xfrm>
              <a:prstGeom prst="line">
                <a:avLst/>
              </a:prstGeom>
              <a:noFill/>
              <a:ln w="38100">
                <a:solidFill>
                  <a:schemeClr val="tx1"/>
                </a:solidFill>
                <a:round/>
                <a:headEnd/>
                <a:tailEnd/>
              </a:ln>
            </p:spPr>
            <p:txBody>
              <a:bodyPr wrap="none" anchor="ctr"/>
              <a:lstStyle/>
              <a:p>
                <a:endParaRPr lang="en-US"/>
              </a:p>
            </p:txBody>
          </p:sp>
          <p:sp>
            <p:nvSpPr>
              <p:cNvPr id="11300" name="Line 17"/>
              <p:cNvSpPr>
                <a:spLocks noChangeShapeType="1"/>
              </p:cNvSpPr>
              <p:nvPr/>
            </p:nvSpPr>
            <p:spPr bwMode="auto">
              <a:xfrm>
                <a:off x="4019550" y="3311845"/>
                <a:ext cx="0" cy="388938"/>
              </a:xfrm>
              <a:prstGeom prst="line">
                <a:avLst/>
              </a:prstGeom>
              <a:noFill/>
              <a:ln w="38100">
                <a:solidFill>
                  <a:schemeClr val="tx1"/>
                </a:solidFill>
                <a:round/>
                <a:headEnd/>
                <a:tailEnd/>
              </a:ln>
            </p:spPr>
            <p:txBody>
              <a:bodyPr wrap="none" anchor="ctr"/>
              <a:lstStyle/>
              <a:p>
                <a:endParaRPr lang="en-US"/>
              </a:p>
            </p:txBody>
          </p:sp>
          <p:sp>
            <p:nvSpPr>
              <p:cNvPr id="11301" name="Line 18"/>
              <p:cNvSpPr>
                <a:spLocks noChangeShapeType="1"/>
              </p:cNvSpPr>
              <p:nvPr/>
            </p:nvSpPr>
            <p:spPr bwMode="auto">
              <a:xfrm>
                <a:off x="4500562" y="3311845"/>
                <a:ext cx="0" cy="388938"/>
              </a:xfrm>
              <a:prstGeom prst="line">
                <a:avLst/>
              </a:prstGeom>
              <a:noFill/>
              <a:ln w="38100">
                <a:solidFill>
                  <a:schemeClr val="tx1"/>
                </a:solidFill>
                <a:round/>
                <a:headEnd/>
                <a:tailEnd/>
              </a:ln>
            </p:spPr>
            <p:txBody>
              <a:bodyPr wrap="none" anchor="ctr"/>
              <a:lstStyle/>
              <a:p>
                <a:endParaRPr lang="en-US"/>
              </a:p>
            </p:txBody>
          </p:sp>
          <p:sp>
            <p:nvSpPr>
              <p:cNvPr id="11302" name="Line 19"/>
              <p:cNvSpPr>
                <a:spLocks noChangeShapeType="1"/>
              </p:cNvSpPr>
              <p:nvPr/>
            </p:nvSpPr>
            <p:spPr bwMode="auto">
              <a:xfrm>
                <a:off x="5929322" y="3311845"/>
                <a:ext cx="0" cy="388938"/>
              </a:xfrm>
              <a:prstGeom prst="line">
                <a:avLst/>
              </a:prstGeom>
              <a:noFill/>
              <a:ln w="38100">
                <a:solidFill>
                  <a:schemeClr val="tx1"/>
                </a:solidFill>
                <a:round/>
                <a:headEnd/>
                <a:tailEnd/>
              </a:ln>
            </p:spPr>
            <p:txBody>
              <a:bodyPr wrap="none" anchor="ctr"/>
              <a:lstStyle/>
              <a:p>
                <a:endParaRPr lang="en-US"/>
              </a:p>
            </p:txBody>
          </p:sp>
          <p:sp>
            <p:nvSpPr>
              <p:cNvPr id="11303" name="Line 14"/>
              <p:cNvSpPr>
                <a:spLocks noChangeShapeType="1"/>
              </p:cNvSpPr>
              <p:nvPr/>
            </p:nvSpPr>
            <p:spPr bwMode="auto">
              <a:xfrm>
                <a:off x="2786050" y="3311845"/>
                <a:ext cx="0" cy="388938"/>
              </a:xfrm>
              <a:prstGeom prst="line">
                <a:avLst/>
              </a:prstGeom>
              <a:noFill/>
              <a:ln w="38100">
                <a:solidFill>
                  <a:schemeClr val="tx1"/>
                </a:solidFill>
                <a:round/>
                <a:headEnd/>
                <a:tailEnd/>
              </a:ln>
            </p:spPr>
            <p:txBody>
              <a:bodyPr wrap="none" anchor="ctr"/>
              <a:lstStyle/>
              <a:p>
                <a:endParaRPr lang="en-US"/>
              </a:p>
            </p:txBody>
          </p:sp>
        </p:grpSp>
        <p:grpSp>
          <p:nvGrpSpPr>
            <p:cNvPr id="4" name="Group 91"/>
            <p:cNvGrpSpPr>
              <a:grpSpLocks/>
            </p:cNvGrpSpPr>
            <p:nvPr/>
          </p:nvGrpSpPr>
          <p:grpSpPr bwMode="auto">
            <a:xfrm>
              <a:off x="10462365" y="5063464"/>
              <a:ext cx="5912042" cy="2661132"/>
              <a:chOff x="4427536" y="2857496"/>
              <a:chExt cx="2501918" cy="1500992"/>
            </a:xfrm>
          </p:grpSpPr>
          <p:cxnSp>
            <p:nvCxnSpPr>
              <p:cNvPr id="11287" name="Straight Connector 79"/>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1288" name="Straight Connector 82"/>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1289" name="Straight Connector 83"/>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1290" name="Straight Connector 84"/>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1291" name="Straight Connector 85"/>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1292" name="Straight Connector 86"/>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1293" name="Straight Connector 87"/>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1294" name="Straight Connector 88"/>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1295" name="Straight Connector 89"/>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pSp>
          <p:nvGrpSpPr>
            <p:cNvPr id="5" name="Group 92"/>
            <p:cNvGrpSpPr>
              <a:grpSpLocks/>
            </p:cNvGrpSpPr>
            <p:nvPr/>
          </p:nvGrpSpPr>
          <p:grpSpPr bwMode="auto">
            <a:xfrm>
              <a:off x="3882592" y="5063464"/>
              <a:ext cx="5912042" cy="2661132"/>
              <a:chOff x="4427536" y="2857496"/>
              <a:chExt cx="2501918" cy="1500992"/>
            </a:xfrm>
          </p:grpSpPr>
          <p:cxnSp>
            <p:nvCxnSpPr>
              <p:cNvPr id="11278" name="Straight Connector 93"/>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1279" name="Straight Connector 94"/>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1280" name="Straight Connector 95"/>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1281" name="Straight Connector 96"/>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1282" name="Straight Connector 97"/>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1283" name="Straight Connector 98"/>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1284" name="Straight Connector 99"/>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1285" name="Straight Connector 100"/>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1286" name="Straight Connector 101"/>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aphicFrame>
          <p:nvGraphicFramePr>
            <p:cNvPr id="424965" name="Object 5"/>
            <p:cNvGraphicFramePr>
              <a:graphicFrameLocks noChangeAspect="1"/>
            </p:cNvGraphicFramePr>
            <p:nvPr/>
          </p:nvGraphicFramePr>
          <p:xfrm>
            <a:off x="3713783" y="7468611"/>
            <a:ext cx="1069120" cy="632932"/>
          </p:xfrm>
          <a:graphic>
            <a:graphicData uri="http://schemas.openxmlformats.org/presentationml/2006/ole">
              <mc:AlternateContent xmlns:mc="http://schemas.openxmlformats.org/markup-compatibility/2006">
                <mc:Choice xmlns:v="urn:schemas-microsoft-com:vml" Requires="v">
                  <p:oleObj spid="_x0000_s35947" name="Equation" r:id="rId4" imgW="215640" imgH="203040" progId="Equation.DSMT4">
                    <p:embed/>
                  </p:oleObj>
                </mc:Choice>
                <mc:Fallback>
                  <p:oleObj name="Equation" r:id="rId4" imgW="215640" imgH="2030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783" y="7468611"/>
                          <a:ext cx="1069120" cy="6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grpSp>
        <p:nvGrpSpPr>
          <p:cNvPr id="6" name="Group 106"/>
          <p:cNvGrpSpPr>
            <a:grpSpLocks/>
          </p:cNvGrpSpPr>
          <p:nvPr/>
        </p:nvGrpSpPr>
        <p:grpSpPr bwMode="auto">
          <a:xfrm>
            <a:off x="964389" y="5164218"/>
            <a:ext cx="10318287" cy="1970288"/>
            <a:chOff x="588928" y="4500935"/>
            <a:chExt cx="4983204" cy="1111908"/>
          </a:xfrm>
        </p:grpSpPr>
        <p:sp>
          <p:nvSpPr>
            <p:cNvPr id="11276" name="Text Box 54"/>
            <p:cNvSpPr txBox="1">
              <a:spLocks noChangeArrowheads="1"/>
            </p:cNvSpPr>
            <p:nvPr/>
          </p:nvSpPr>
          <p:spPr bwMode="auto">
            <a:xfrm>
              <a:off x="681032" y="5065720"/>
              <a:ext cx="78176" cy="547123"/>
            </a:xfrm>
            <a:prstGeom prst="rect">
              <a:avLst/>
            </a:prstGeom>
            <a:noFill/>
            <a:ln w="9525">
              <a:noFill/>
              <a:miter lim="800000"/>
              <a:headEnd/>
              <a:tailEnd/>
            </a:ln>
          </p:spPr>
          <p:txBody>
            <a:bodyPr wrap="none">
              <a:spAutoFit/>
            </a:bodyPr>
            <a:lstStyle/>
            <a:p>
              <a:endParaRPr lang="fr-FR"/>
            </a:p>
          </p:txBody>
        </p:sp>
        <p:graphicFrame>
          <p:nvGraphicFramePr>
            <p:cNvPr id="11267" name="Object 4"/>
            <p:cNvGraphicFramePr>
              <a:graphicFrameLocks noChangeAspect="1"/>
            </p:cNvGraphicFramePr>
            <p:nvPr/>
          </p:nvGraphicFramePr>
          <p:xfrm>
            <a:off x="3616996" y="4500935"/>
            <a:ext cx="1690532" cy="745377"/>
          </p:xfrm>
          <a:graphic>
            <a:graphicData uri="http://schemas.openxmlformats.org/presentationml/2006/ole">
              <mc:AlternateContent xmlns:mc="http://schemas.openxmlformats.org/markup-compatibility/2006">
                <mc:Choice xmlns:v="urn:schemas-microsoft-com:vml" Requires="v">
                  <p:oleObj spid="_x0000_s35948" name="Equation" r:id="rId6" imgW="774360" imgH="228600" progId="Equation.DSMT4">
                    <p:embed/>
                  </p:oleObj>
                </mc:Choice>
                <mc:Fallback>
                  <p:oleObj name="Equation" r:id="rId6" imgW="774360" imgH="228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6996" y="4500935"/>
                          <a:ext cx="1690532" cy="74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1277" name="TextBox 104"/>
            <p:cNvSpPr txBox="1">
              <a:spLocks noChangeArrowheads="1"/>
            </p:cNvSpPr>
            <p:nvPr/>
          </p:nvSpPr>
          <p:spPr bwMode="auto">
            <a:xfrm>
              <a:off x="588928" y="4583129"/>
              <a:ext cx="4983204" cy="547123"/>
            </a:xfrm>
            <a:prstGeom prst="rect">
              <a:avLst/>
            </a:prstGeom>
            <a:noFill/>
            <a:ln w="9525">
              <a:noFill/>
              <a:miter lim="800000"/>
              <a:headEnd/>
              <a:tailEnd/>
            </a:ln>
          </p:spPr>
          <p:txBody>
            <a:bodyPr>
              <a:spAutoFit/>
            </a:bodyPr>
            <a:lstStyle/>
            <a:p>
              <a:r>
                <a:rPr lang="en-US" dirty="0"/>
                <a:t>Probability of </a:t>
              </a:r>
              <a:r>
                <a:rPr lang="en-US" dirty="0" smtClean="0"/>
                <a:t>firing </a:t>
              </a:r>
              <a:endParaRPr lang="en-US" dirty="0"/>
            </a:p>
          </p:txBody>
        </p:sp>
      </p:grpSp>
      <p:sp>
        <p:nvSpPr>
          <p:cNvPr id="40"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.3</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Inhomogeneous Poisson Process</a:t>
            </a:r>
            <a:endParaRPr kumimoji="0" lang="en-US" sz="80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1" name="Straight Connector 40"/>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43" name="Object 4"/>
          <p:cNvGraphicFramePr>
            <a:graphicFrameLocks noChangeAspect="1"/>
          </p:cNvGraphicFramePr>
          <p:nvPr/>
        </p:nvGraphicFramePr>
        <p:xfrm>
          <a:off x="6881761" y="6554656"/>
          <a:ext cx="8075028" cy="2714625"/>
        </p:xfrm>
        <a:graphic>
          <a:graphicData uri="http://schemas.openxmlformats.org/presentationml/2006/ole">
            <mc:AlternateContent xmlns:mc="http://schemas.openxmlformats.org/markup-compatibility/2006">
              <mc:Choice xmlns:v="urn:schemas-microsoft-com:vml" Requires="v">
                <p:oleObj spid="_x0000_s35949" name="Equation" r:id="rId8" imgW="1625400" imgH="469800" progId="Equation.DSMT4">
                  <p:embed/>
                </p:oleObj>
              </mc:Choice>
              <mc:Fallback>
                <p:oleObj name="Equation" r:id="rId8" imgW="1625400" imgH="469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1761" y="6554656"/>
                        <a:ext cx="807502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44" name="TextBox 43"/>
          <p:cNvSpPr txBox="1"/>
          <p:nvPr/>
        </p:nvSpPr>
        <p:spPr>
          <a:xfrm>
            <a:off x="964389" y="7359855"/>
            <a:ext cx="5633273" cy="969496"/>
          </a:xfrm>
          <a:prstGeom prst="rect">
            <a:avLst/>
          </a:prstGeom>
          <a:noFill/>
        </p:spPr>
        <p:txBody>
          <a:bodyPr wrap="none" rtlCol="0">
            <a:spAutoFit/>
          </a:bodyPr>
          <a:lstStyle/>
          <a:p>
            <a:r>
              <a:rPr lang="en-US" dirty="0" smtClean="0"/>
              <a:t>Survivor function</a:t>
            </a:r>
            <a:endParaRPr lang="en-US" dirty="0"/>
          </a:p>
        </p:txBody>
      </p:sp>
      <p:sp>
        <p:nvSpPr>
          <p:cNvPr id="45" name="TextBox 44"/>
          <p:cNvSpPr txBox="1"/>
          <p:nvPr/>
        </p:nvSpPr>
        <p:spPr>
          <a:xfrm>
            <a:off x="995275" y="9269281"/>
            <a:ext cx="6325771" cy="969496"/>
          </a:xfrm>
          <a:prstGeom prst="rect">
            <a:avLst/>
          </a:prstGeom>
          <a:noFill/>
        </p:spPr>
        <p:txBody>
          <a:bodyPr wrap="none" rtlCol="0">
            <a:spAutoFit/>
          </a:bodyPr>
          <a:lstStyle/>
          <a:p>
            <a:r>
              <a:rPr lang="en-US" dirty="0" smtClean="0"/>
              <a:t>Interval distribution</a:t>
            </a:r>
            <a:endParaRPr lang="en-US" dirty="0"/>
          </a:p>
        </p:txBody>
      </p:sp>
      <p:graphicFrame>
        <p:nvGraphicFramePr>
          <p:cNvPr id="35845" name="Object 5"/>
          <p:cNvGraphicFramePr>
            <a:graphicFrameLocks noChangeAspect="1"/>
          </p:cNvGraphicFramePr>
          <p:nvPr/>
        </p:nvGraphicFramePr>
        <p:xfrm>
          <a:off x="7321046" y="9117208"/>
          <a:ext cx="7869238" cy="2243138"/>
        </p:xfrm>
        <a:graphic>
          <a:graphicData uri="http://schemas.openxmlformats.org/presentationml/2006/ole">
            <mc:AlternateContent xmlns:mc="http://schemas.openxmlformats.org/markup-compatibility/2006">
              <mc:Choice xmlns:v="urn:schemas-microsoft-com:vml" Requires="v">
                <p:oleObj spid="_x0000_s35950" name="Equation" r:id="rId10" imgW="1917360" imgH="469800" progId="Equation.DSMT4">
                  <p:embed/>
                </p:oleObj>
              </mc:Choice>
              <mc:Fallback>
                <p:oleObj name="Equation" r:id="rId10" imgW="1917360" imgH="469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1046" y="9117208"/>
                        <a:ext cx="786923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46" name="Object 4"/>
          <p:cNvGraphicFramePr>
            <a:graphicFrameLocks noChangeAspect="1"/>
          </p:cNvGraphicFramePr>
          <p:nvPr/>
        </p:nvGraphicFramePr>
        <p:xfrm>
          <a:off x="3116263" y="2794000"/>
          <a:ext cx="1492250" cy="1173163"/>
        </p:xfrm>
        <a:graphic>
          <a:graphicData uri="http://schemas.openxmlformats.org/presentationml/2006/ole">
            <mc:AlternateContent xmlns:mc="http://schemas.openxmlformats.org/markup-compatibility/2006">
              <mc:Choice xmlns:v="urn:schemas-microsoft-com:vml" Requires="v">
                <p:oleObj spid="_x0000_s35951" name="Equation" r:id="rId12" imgW="330120" imgH="203040" progId="Equation.DSMT4">
                  <p:embed/>
                </p:oleObj>
              </mc:Choice>
              <mc:Fallback>
                <p:oleObj name="Equation" r:id="rId12" imgW="330120" imgH="20304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16263" y="2794000"/>
                        <a:ext cx="149225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sp>
        <p:nvSpPr>
          <p:cNvPr id="30" name="Title 3"/>
          <p:cNvSpPr txBox="1">
            <a:spLocks/>
          </p:cNvSpPr>
          <p:nvPr/>
        </p:nvSpPr>
        <p:spPr>
          <a:xfrm>
            <a:off x="697827" y="8322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Week 10 </a:t>
            </a:r>
            <a:r>
              <a:rPr lang="en-US" sz="6600" dirty="0" smtClean="0">
                <a:solidFill>
                  <a:srgbClr val="FF0000"/>
                </a:solidFill>
                <a:latin typeface="Impact" charset="0"/>
                <a:ea typeface="ＭＳ Ｐゴシック" charset="0"/>
                <a:cs typeface="Impact" charset="0"/>
              </a:rPr>
              <a:t>Quiz  3 Poisson Process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1" name="Straight Connector 30"/>
          <p:cNvCxnSpPr/>
          <p:nvPr/>
        </p:nvCxnSpPr>
        <p:spPr>
          <a:xfrm>
            <a:off x="-215313" y="107516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flipH="1">
            <a:off x="1900181" y="1158110"/>
            <a:ext cx="12970047" cy="4401205"/>
          </a:xfrm>
          <a:prstGeom prst="rect">
            <a:avLst/>
          </a:prstGeom>
          <a:noFill/>
        </p:spPr>
        <p:txBody>
          <a:bodyPr wrap="square" rtlCol="0">
            <a:spAutoFit/>
          </a:bodyPr>
          <a:lstStyle/>
          <a:p>
            <a:r>
              <a:rPr lang="en-US" sz="4000" b="1" dirty="0" smtClean="0"/>
              <a:t>A Homogeneous Poisson Process</a:t>
            </a:r>
            <a:r>
              <a:rPr lang="en-US" sz="4000" dirty="0" smtClean="0"/>
              <a:t>:</a:t>
            </a:r>
          </a:p>
          <a:p>
            <a:r>
              <a:rPr lang="en-US" sz="4000" dirty="0" smtClean="0"/>
              <a:t>A spike train is generated by a homogeneous Poisson process with rate 25Hz with time steps of 0.1ms.</a:t>
            </a:r>
          </a:p>
          <a:p>
            <a:r>
              <a:rPr lang="en-US" sz="4000" dirty="0" smtClean="0"/>
              <a:t>[ ] The most likely </a:t>
            </a:r>
            <a:r>
              <a:rPr lang="en-US" sz="4000" dirty="0" err="1" smtClean="0"/>
              <a:t>interspike</a:t>
            </a:r>
            <a:r>
              <a:rPr lang="en-US" sz="4000" dirty="0" smtClean="0"/>
              <a:t> interval is 25ms.</a:t>
            </a:r>
          </a:p>
          <a:p>
            <a:r>
              <a:rPr lang="en-US" sz="4000" dirty="0" smtClean="0"/>
              <a:t>[ ] The most likely </a:t>
            </a:r>
            <a:r>
              <a:rPr lang="en-US" sz="4000" dirty="0" err="1" smtClean="0"/>
              <a:t>interspike</a:t>
            </a:r>
            <a:r>
              <a:rPr lang="en-US" sz="4000" dirty="0" smtClean="0"/>
              <a:t> interval is 40 </a:t>
            </a:r>
            <a:r>
              <a:rPr lang="en-US" sz="4000" dirty="0" err="1" smtClean="0"/>
              <a:t>ms.</a:t>
            </a:r>
            <a:endParaRPr lang="en-US" sz="4000" dirty="0" smtClean="0"/>
          </a:p>
          <a:p>
            <a:r>
              <a:rPr lang="en-US" sz="4000" dirty="0" smtClean="0"/>
              <a:t>[ ] The most likely </a:t>
            </a:r>
            <a:r>
              <a:rPr lang="en-US" sz="4000" dirty="0" err="1" smtClean="0"/>
              <a:t>interspike</a:t>
            </a:r>
            <a:r>
              <a:rPr lang="en-US" sz="4000" dirty="0" smtClean="0"/>
              <a:t> interval is 0.1ms</a:t>
            </a:r>
          </a:p>
          <a:p>
            <a:r>
              <a:rPr lang="en-US" sz="4000" dirty="0" smtClean="0"/>
              <a:t>[ ] We can’t say.</a:t>
            </a:r>
          </a:p>
        </p:txBody>
      </p:sp>
      <p:sp>
        <p:nvSpPr>
          <p:cNvPr id="36" name="Rectangle 46"/>
          <p:cNvSpPr>
            <a:spLocks noChangeArrowheads="1"/>
          </p:cNvSpPr>
          <p:nvPr/>
        </p:nvSpPr>
        <p:spPr bwMode="auto">
          <a:xfrm>
            <a:off x="1900180" y="1158110"/>
            <a:ext cx="18323300" cy="10994204"/>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a:p>
        </p:txBody>
      </p:sp>
      <p:sp>
        <p:nvSpPr>
          <p:cNvPr id="8" name="TextBox 7"/>
          <p:cNvSpPr txBox="1"/>
          <p:nvPr/>
        </p:nvSpPr>
        <p:spPr>
          <a:xfrm flipH="1">
            <a:off x="1900180" y="5904449"/>
            <a:ext cx="15900139" cy="6247864"/>
          </a:xfrm>
          <a:prstGeom prst="rect">
            <a:avLst/>
          </a:prstGeom>
          <a:noFill/>
        </p:spPr>
        <p:txBody>
          <a:bodyPr wrap="square" rtlCol="0">
            <a:spAutoFit/>
          </a:bodyPr>
          <a:lstStyle/>
          <a:p>
            <a:r>
              <a:rPr lang="en-US" sz="4000" b="1" dirty="0" smtClean="0"/>
              <a:t>B Inhomogeneous Poisson Process</a:t>
            </a:r>
            <a:endParaRPr lang="en-US" sz="4000" dirty="0" smtClean="0"/>
          </a:p>
          <a:p>
            <a:r>
              <a:rPr lang="en-US" sz="4000" dirty="0" smtClean="0"/>
              <a:t>A spike train is generated by an inhomogeneous Poisson process with a rate that oscillates periodically (sine wave) between 0 and 50Hz (mean 25Hz). The period is 40ms. A first spike has been fired at a time when the rate was at its maximum.  Time steps are 0.1ms.</a:t>
            </a:r>
          </a:p>
          <a:p>
            <a:r>
              <a:rPr lang="en-US" sz="4000" dirty="0" smtClean="0"/>
              <a:t>[ ] The most likely interval before the next spike is 20ms.</a:t>
            </a:r>
          </a:p>
          <a:p>
            <a:r>
              <a:rPr lang="en-US" sz="4000" dirty="0" smtClean="0"/>
              <a:t>[ ] The most likely interval before the next spike is 40 </a:t>
            </a:r>
            <a:r>
              <a:rPr lang="en-US" sz="4000" dirty="0" err="1" smtClean="0"/>
              <a:t>ms.</a:t>
            </a:r>
            <a:endParaRPr lang="en-US" sz="4000" dirty="0" smtClean="0"/>
          </a:p>
          <a:p>
            <a:r>
              <a:rPr lang="en-US" sz="4000" dirty="0" smtClean="0"/>
              <a:t>[ ] The most likely  interval before the next spike is 0.1ms.</a:t>
            </a:r>
          </a:p>
          <a:p>
            <a:r>
              <a:rPr lang="en-US" sz="4000" dirty="0" smtClean="0"/>
              <a:t>[ ] We can’t say.</a:t>
            </a:r>
          </a:p>
          <a:p>
            <a:endParaRPr lang="en-US" sz="4000" dirty="0" smtClean="0"/>
          </a:p>
        </p:txBody>
      </p:sp>
      <p:sp>
        <p:nvSpPr>
          <p:cNvPr id="9" name="TextBox 8"/>
          <p:cNvSpPr txBox="1"/>
          <p:nvPr/>
        </p:nvSpPr>
        <p:spPr>
          <a:xfrm flipH="1">
            <a:off x="697827" y="3021819"/>
            <a:ext cx="1020800" cy="2554545"/>
          </a:xfrm>
          <a:prstGeom prst="rect">
            <a:avLst/>
          </a:prstGeom>
          <a:noFill/>
        </p:spPr>
        <p:txBody>
          <a:bodyPr wrap="square" rtlCol="0">
            <a:spAutoFit/>
          </a:bodyPr>
          <a:lstStyle/>
          <a:p>
            <a:r>
              <a:rPr lang="en-US" sz="4000" dirty="0" smtClean="0"/>
              <a:t>[ ]</a:t>
            </a:r>
          </a:p>
          <a:p>
            <a:r>
              <a:rPr lang="en-US" sz="4000" dirty="0" smtClean="0"/>
              <a:t>[ ]</a:t>
            </a:r>
          </a:p>
          <a:p>
            <a:r>
              <a:rPr lang="en-US" sz="4000" dirty="0" smtClean="0"/>
              <a:t>[x]</a:t>
            </a:r>
          </a:p>
          <a:p>
            <a:r>
              <a:rPr lang="en-US" sz="4000" dirty="0" smtClean="0"/>
              <a:t>[ ]</a:t>
            </a:r>
          </a:p>
        </p:txBody>
      </p:sp>
      <p:sp>
        <p:nvSpPr>
          <p:cNvPr id="10" name="TextBox 9"/>
          <p:cNvSpPr txBox="1"/>
          <p:nvPr/>
        </p:nvSpPr>
        <p:spPr>
          <a:xfrm flipH="1">
            <a:off x="879380" y="8786992"/>
            <a:ext cx="1020800" cy="2554545"/>
          </a:xfrm>
          <a:prstGeom prst="rect">
            <a:avLst/>
          </a:prstGeom>
          <a:noFill/>
        </p:spPr>
        <p:txBody>
          <a:bodyPr wrap="square" rtlCol="0">
            <a:spAutoFit/>
          </a:bodyPr>
          <a:lstStyle/>
          <a:p>
            <a:r>
              <a:rPr lang="en-US" sz="4000" dirty="0" smtClean="0"/>
              <a:t>[ ]</a:t>
            </a:r>
          </a:p>
          <a:p>
            <a:r>
              <a:rPr lang="en-US" sz="4000" dirty="0" smtClean="0"/>
              <a:t>[ ]</a:t>
            </a:r>
          </a:p>
          <a:p>
            <a:r>
              <a:rPr lang="en-US" sz="4000" dirty="0" smtClean="0"/>
              <a:t>[x]</a:t>
            </a:r>
          </a:p>
          <a:p>
            <a:r>
              <a:rPr lang="en-US" sz="4000" dirty="0" smtClean="0"/>
              <a:t>[ ]</a:t>
            </a:r>
          </a:p>
        </p:txBody>
      </p:sp>
      <p:sp>
        <p:nvSpPr>
          <p:cNvPr id="11" name="Rectangle 10"/>
          <p:cNvSpPr/>
          <p:nvPr/>
        </p:nvSpPr>
        <p:spPr>
          <a:xfrm>
            <a:off x="683381" y="2150321"/>
            <a:ext cx="1020800" cy="96992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.3</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Summary: Poisson model</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7" name="Straight Connector 16"/>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p:cNvSpPr txBox="1"/>
              <p:nvPr/>
            </p:nvSpPr>
            <p:spPr>
              <a:xfrm>
                <a:off x="1453450" y="1579480"/>
                <a:ext cx="20154013" cy="10556736"/>
              </a:xfrm>
              <a:prstGeom prst="rect">
                <a:avLst/>
              </a:prstGeom>
              <a:noFill/>
            </p:spPr>
            <p:txBody>
              <a:bodyPr wrap="square" rtlCol="0">
                <a:spAutoFit/>
              </a:bodyPr>
              <a:lstStyle/>
              <a:p>
                <a:r>
                  <a:rPr lang="en-US" sz="4000" dirty="0" smtClean="0"/>
                  <a:t>In a Poisson model, spike times are independent from each other. Knowledge of the last firing time does not help to predict the present firing time.</a:t>
                </a:r>
              </a:p>
              <a:p>
                <a:r>
                  <a:rPr lang="en-US" sz="4000" dirty="0" smtClean="0"/>
                  <a:t>The Poisson model is formulated in continuous time with a ‘stochastic intensity’ or ‘firing intensity’         , sometimes also called the ‘rate’ of the Poisson process.</a:t>
                </a:r>
              </a:p>
              <a:p>
                <a:endParaRPr lang="en-US" sz="4000" dirty="0" smtClean="0"/>
              </a:p>
              <a:p>
                <a:r>
                  <a:rPr lang="en-US" sz="4000" dirty="0" smtClean="0"/>
                  <a:t>In the homogeneous (or stationary) Poisson process, the stochastic intensity is constant.</a:t>
                </a:r>
              </a:p>
              <a:p>
                <a:r>
                  <a:rPr lang="en-US" sz="4000" dirty="0" smtClean="0"/>
                  <a:t>In the inhomogeneous  </a:t>
                </a:r>
                <a:r>
                  <a:rPr lang="en-US" sz="4000" dirty="0"/>
                  <a:t>Poisson </a:t>
                </a:r>
                <a:r>
                  <a:rPr lang="en-US" sz="4000" dirty="0" smtClean="0"/>
                  <a:t>process, </a:t>
                </a:r>
                <a:r>
                  <a:rPr lang="en-US" sz="4000" dirty="0"/>
                  <a:t>the stochastic intensity is </a:t>
                </a:r>
                <a:r>
                  <a:rPr lang="en-US" sz="4000" dirty="0" smtClean="0"/>
                  <a:t>time dependent.</a:t>
                </a:r>
              </a:p>
              <a:p>
                <a:endParaRPr lang="en-US" sz="4000" dirty="0"/>
              </a:p>
              <a:p>
                <a:r>
                  <a:rPr lang="en-US" sz="4000" dirty="0" smtClean="0"/>
                  <a:t>Two important concepts are the interval distribution and the survivor function.</a:t>
                </a:r>
              </a:p>
              <a:p>
                <a:r>
                  <a:rPr lang="en-US" sz="4000" dirty="0" smtClean="0"/>
                  <a:t>The interval distribution of the inhomogeneous Poisson Process is:</a:t>
                </a:r>
              </a:p>
              <a:p>
                <a:r>
                  <a:rPr lang="en-US" sz="4000" dirty="0"/>
                  <a:t> </a:t>
                </a:r>
                <a:r>
                  <a:rPr lang="en-US" sz="4000" dirty="0" smtClean="0"/>
                  <a:t>                                                    </a:t>
                </a:r>
              </a:p>
              <a:p>
                <a:r>
                  <a:rPr lang="en-US" sz="4000" dirty="0"/>
                  <a:t> </a:t>
                </a:r>
                <a:r>
                  <a:rPr lang="en-US" sz="4000" dirty="0" smtClean="0"/>
                  <a:t>                                                     </a:t>
                </a:r>
              </a:p>
              <a:p>
                <a:r>
                  <a:rPr lang="en-US" sz="4000" dirty="0" smtClean="0"/>
                  <a:t>And the survivor function is:</a:t>
                </a:r>
                <a:endParaRPr lang="en-US" sz="4000" dirty="0"/>
              </a:p>
              <a:p>
                <a:r>
                  <a:rPr lang="en-US" sz="4000" dirty="0" smtClean="0"/>
                  <a:t>For the homogeneous Poisson process both functions simplify to a standard exponential decay as a function of the time difference </a:t>
                </a:r>
                <a14:m>
                  <m:oMath xmlns:m="http://schemas.openxmlformats.org/officeDocument/2006/math">
                    <m:r>
                      <m:rPr>
                        <m:sty m:val="p"/>
                      </m:rPr>
                      <a:rPr lang="en-US" sz="4000" b="0" i="0" smtClean="0">
                        <a:latin typeface="Cambria Math" panose="02040503050406030204" pitchFamily="18" charset="0"/>
                      </a:rPr>
                      <m:t>t</m:t>
                    </m:r>
                    <m:r>
                      <a:rPr lang="en-US" sz="4000" b="0" i="0"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𝑡</m:t>
                        </m:r>
                      </m:e>
                    </m:acc>
                  </m:oMath>
                </a14:m>
                <a:r>
                  <a:rPr lang="en-US" sz="4000" dirty="0" smtClean="0"/>
                  <a:t> where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𝑡</m:t>
                        </m:r>
                      </m:e>
                    </m:acc>
                  </m:oMath>
                </a14:m>
                <a:r>
                  <a:rPr lang="en-US" sz="4000" dirty="0" smtClean="0"/>
                  <a:t>   is the previous spike time.</a:t>
                </a:r>
              </a:p>
              <a:p>
                <a:endParaRPr lang="en-US" sz="4000" dirty="0"/>
              </a:p>
              <a:p>
                <a:endParaRPr lang="en-US" sz="4000" dirty="0"/>
              </a:p>
            </p:txBody>
          </p:sp>
        </mc:Choice>
        <mc:Fallback>
          <p:sp>
            <p:nvSpPr>
              <p:cNvPr id="10" name="TextBox 9"/>
              <p:cNvSpPr txBox="1">
                <a:spLocks noRot="1" noChangeAspect="1" noMove="1" noResize="1" noEditPoints="1" noAdjustHandles="1" noChangeArrowheads="1" noChangeShapeType="1" noTextEdit="1"/>
              </p:cNvSpPr>
              <p:nvPr/>
            </p:nvSpPr>
            <p:spPr>
              <a:xfrm>
                <a:off x="1453450" y="1579480"/>
                <a:ext cx="20154013" cy="10556736"/>
              </a:xfrm>
              <a:prstGeom prst="rect">
                <a:avLst/>
              </a:prstGeom>
              <a:blipFill rotWithShape="0">
                <a:blip r:embed="rId3"/>
                <a:stretch>
                  <a:fillRect l="-1058" t="-1039" r="-1058"/>
                </a:stretch>
              </a:blipFill>
            </p:spPr>
            <p:txBody>
              <a:bodyPr/>
              <a:lstStyle/>
              <a:p>
                <a:r>
                  <a:rPr lang="fr-CH">
                    <a:noFill/>
                  </a:rPr>
                  <a:t> </a:t>
                </a:r>
              </a:p>
            </p:txBody>
          </p:sp>
        </mc:Fallback>
      </mc:AlternateContent>
      <p:graphicFrame>
        <p:nvGraphicFramePr>
          <p:cNvPr id="5" name="Object 18"/>
          <p:cNvGraphicFramePr>
            <a:graphicFrameLocks noChangeAspect="1"/>
          </p:cNvGraphicFramePr>
          <p:nvPr>
            <p:extLst>
              <p:ext uri="{D42A27DB-BD31-4B8C-83A1-F6EECF244321}">
                <p14:modId xmlns:p14="http://schemas.microsoft.com/office/powerpoint/2010/main" val="3574151544"/>
              </p:ext>
            </p:extLst>
          </p:nvPr>
        </p:nvGraphicFramePr>
        <p:xfrm>
          <a:off x="3638671" y="3347311"/>
          <a:ext cx="1703088" cy="925488"/>
        </p:xfrm>
        <a:graphic>
          <a:graphicData uri="http://schemas.openxmlformats.org/presentationml/2006/ole">
            <mc:AlternateContent xmlns:mc="http://schemas.openxmlformats.org/markup-compatibility/2006">
              <mc:Choice xmlns:v="urn:schemas-microsoft-com:vml" Requires="v">
                <p:oleObj spid="_x0000_s201742" name="Equation" r:id="rId4" imgW="139680" imgH="152280" progId="Equation.3">
                  <p:embed/>
                </p:oleObj>
              </mc:Choice>
              <mc:Fallback>
                <p:oleObj name="Equation" r:id="rId4" imgW="139680" imgH="152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671" y="3347311"/>
                        <a:ext cx="1703088" cy="9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93610357"/>
              </p:ext>
            </p:extLst>
          </p:nvPr>
        </p:nvGraphicFramePr>
        <p:xfrm>
          <a:off x="1847172" y="7587294"/>
          <a:ext cx="5017091" cy="1430129"/>
        </p:xfrm>
        <a:graphic>
          <a:graphicData uri="http://schemas.openxmlformats.org/presentationml/2006/ole">
            <mc:AlternateContent xmlns:mc="http://schemas.openxmlformats.org/markup-compatibility/2006">
              <mc:Choice xmlns:v="urn:schemas-microsoft-com:vml" Requires="v">
                <p:oleObj spid="_x0000_s201743" name="Equation" r:id="rId6" imgW="1917360" imgH="469800" progId="Equation.DSMT4">
                  <p:embed/>
                </p:oleObj>
              </mc:Choice>
              <mc:Fallback>
                <p:oleObj name="Equation" r:id="rId6" imgW="1917360" imgH="469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172" y="7587294"/>
                        <a:ext cx="5017091" cy="1430129"/>
                      </a:xfrm>
                      <a:prstGeom prst="rect">
                        <a:avLst/>
                      </a:prstGeom>
                      <a:noFill/>
                      <a:ln>
                        <a:noFill/>
                      </a:ln>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752032550"/>
              </p:ext>
            </p:extLst>
          </p:nvPr>
        </p:nvGraphicFramePr>
        <p:xfrm>
          <a:off x="8015622" y="8445651"/>
          <a:ext cx="4146827" cy="1394061"/>
        </p:xfrm>
        <a:graphic>
          <a:graphicData uri="http://schemas.openxmlformats.org/presentationml/2006/ole">
            <mc:AlternateContent xmlns:mc="http://schemas.openxmlformats.org/markup-compatibility/2006">
              <mc:Choice xmlns:v="urn:schemas-microsoft-com:vml" Requires="v">
                <p:oleObj spid="_x0000_s201744" name="Equation" r:id="rId8" imgW="1625400" imgH="469800" progId="Equation.DSMT4">
                  <p:embed/>
                </p:oleObj>
              </mc:Choice>
              <mc:Fallback>
                <p:oleObj name="Equation" r:id="rId8" imgW="1625400" imgH="469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5622" y="8445651"/>
                        <a:ext cx="4146827" cy="139406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9069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226" y="218677"/>
            <a:ext cx="18392444" cy="2921566"/>
          </a:xfrm>
        </p:spPr>
        <p:txBody>
          <a:bodyPr wrap="square" lIns="91440" tIns="45720" rIns="91440" bIns="45720" numCol="1" anchor="t" anchorCtr="0" compatLnSpc="1">
            <a:prstTxWarp prst="textNoShape">
              <a:avLst/>
            </a:prstTxWarp>
          </a:bodyPr>
          <a:lstStyle/>
          <a:p>
            <a:pPr>
              <a:defRPr/>
            </a:pPr>
            <a:r>
              <a:rPr lang="en-US" dirty="0" smtClean="0">
                <a:latin typeface="Impact" charset="0"/>
                <a:cs typeface="Impact" charset="0"/>
              </a:rPr>
              <a:t>Biological Modeling of Neural Networks</a:t>
            </a:r>
            <a:br>
              <a:rPr lang="en-US" dirty="0" smtClean="0">
                <a:latin typeface="Impact" charset="0"/>
                <a:cs typeface="Impact" charset="0"/>
              </a:rPr>
            </a:br>
            <a:endParaRPr dirty="0">
              <a:latin typeface="Impact" charset="0"/>
              <a:cs typeface="Impact" charset="0"/>
            </a:endParaRPr>
          </a:p>
        </p:txBody>
      </p:sp>
      <p:sp>
        <p:nvSpPr>
          <p:cNvPr id="9219" name="Text Placeholder 2"/>
          <p:cNvSpPr>
            <a:spLocks noGrp="1"/>
          </p:cNvSpPr>
          <p:nvPr>
            <p:ph type="body" sz="quarter" idx="12"/>
          </p:nvPr>
        </p:nvSpPr>
        <p:spPr bwMode="auto">
          <a:xfrm>
            <a:off x="1042226" y="2945392"/>
            <a:ext cx="10160829" cy="2136186"/>
          </a:xfrm>
          <a:noFill/>
          <a:ln>
            <a:miter lim="800000"/>
            <a:headEnd/>
            <a:tailEnd/>
          </a:ln>
        </p:spPr>
        <p:txBody>
          <a:bodyPr wrap="square" lIns="91440" tIns="45720" rIns="91440" bIns="45720" numCol="1" anchor="t" anchorCtr="0" compatLnSpc="1">
            <a:prstTxWarp prst="textNoShape">
              <a:avLst/>
            </a:prstTxWarp>
          </a:bodyPr>
          <a:lstStyle/>
          <a:p>
            <a:r>
              <a:rPr lang="en-US" sz="6000" dirty="0" smtClean="0">
                <a:solidFill>
                  <a:schemeClr val="tx1"/>
                </a:solidFill>
                <a:latin typeface="Arial Narrow" pitchFamily="34" charset="0"/>
                <a:ea typeface="ＭＳ Ｐゴシック" pitchFamily="34" charset="-128"/>
              </a:rPr>
              <a:t>Week 10 – Variability and Noise:</a:t>
            </a:r>
          </a:p>
          <a:p>
            <a:r>
              <a:rPr lang="en-US" sz="6000" dirty="0" smtClean="0">
                <a:solidFill>
                  <a:schemeClr val="tx1"/>
                </a:solidFill>
                <a:latin typeface="Arial Narrow" pitchFamily="34" charset="0"/>
                <a:ea typeface="ＭＳ Ｐゴシック" pitchFamily="34" charset="-128"/>
              </a:rPr>
              <a:t>The question of </a:t>
            </a:r>
            <a:r>
              <a:rPr lang="en-US" sz="4800" dirty="0" smtClean="0">
                <a:solidFill>
                  <a:schemeClr val="tx1"/>
                </a:solidFill>
                <a:latin typeface="Arial Narrow" pitchFamily="34" charset="0"/>
                <a:ea typeface="ＭＳ Ｐゴシック" pitchFamily="34" charset="-128"/>
              </a:rPr>
              <a:t> </a:t>
            </a:r>
            <a:r>
              <a:rPr lang="en-US" sz="6000" dirty="0" smtClean="0">
                <a:solidFill>
                  <a:schemeClr val="tx1"/>
                </a:solidFill>
                <a:latin typeface="Arial Narrow" pitchFamily="34" charset="0"/>
                <a:ea typeface="ＭＳ Ｐゴシック" pitchFamily="34" charset="-128"/>
              </a:rPr>
              <a:t>the neural code</a:t>
            </a:r>
            <a:endParaRPr lang="en-US" sz="6000" dirty="0">
              <a:solidFill>
                <a:schemeClr val="tx1"/>
              </a:solidFill>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1042226" y="5375402"/>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grpSp>
        <p:nvGrpSpPr>
          <p:cNvPr id="13" name="Group 12"/>
          <p:cNvGrpSpPr/>
          <p:nvPr/>
        </p:nvGrpSpPr>
        <p:grpSpPr>
          <a:xfrm>
            <a:off x="11205611" y="4311853"/>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11518433" y="7222353"/>
            <a:ext cx="9773651" cy="764319"/>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11205611" y="2730703"/>
            <a:ext cx="312822" cy="659981"/>
            <a:chOff x="11381873" y="2275724"/>
            <a:chExt cx="312822" cy="659981"/>
          </a:xfrm>
        </p:grpSpPr>
        <p:cxnSp>
          <p:nvCxnSpPr>
            <p:cNvPr id="15" name="Straight Connector 14"/>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 name="Espace réservé du contenu 1"/>
          <p:cNvSpPr txBox="1">
            <a:spLocks/>
          </p:cNvSpPr>
          <p:nvPr/>
        </p:nvSpPr>
        <p:spPr bwMode="auto">
          <a:xfrm>
            <a:off x="11037795" y="1104402"/>
            <a:ext cx="10422104"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err="1" smtClean="0">
                <a:latin typeface="Arial Narrow" pitchFamily="34" charset="0"/>
                <a:cs typeface="ＭＳ Ｐゴシック" charset="0"/>
              </a:rPr>
              <a:t>Variability</a:t>
            </a:r>
            <a:r>
              <a:rPr lang="fr-CH" sz="5400" b="1" dirty="0" smtClean="0">
                <a:latin typeface="Arial Narrow" pitchFamily="34" charset="0"/>
                <a:cs typeface="ＭＳ Ｐゴシック" charset="0"/>
              </a:rPr>
              <a:t> of </a:t>
            </a:r>
            <a:r>
              <a:rPr lang="fr-CH" sz="5400" b="1" dirty="0" err="1" smtClean="0">
                <a:latin typeface="Arial Narrow" pitchFamily="34" charset="0"/>
                <a:cs typeface="ＭＳ Ｐゴシック" charset="0"/>
              </a:rPr>
              <a:t>spike</a:t>
            </a:r>
            <a:r>
              <a:rPr lang="fr-CH" sz="5400" b="1" dirty="0" smtClean="0">
                <a:latin typeface="Arial Narrow" pitchFamily="34" charset="0"/>
                <a:cs typeface="ＭＳ Ｐゴシック" charset="0"/>
              </a:rPr>
              <a:t> trains</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5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experiments</a:t>
            </a:r>
            <a:endPar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Sources of </a:t>
            </a:r>
            <a:r>
              <a:rPr kumimoji="0" lang="fr-CH" sz="5400" b="1"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Variability</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smtClean="0">
                <a:latin typeface="Arial Narrow" pitchFamily="34" charset="0"/>
                <a:cs typeface="ＭＳ Ｐゴシック" charset="0"/>
              </a:rPr>
              <a:t> </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noProof="0" dirty="0" smtClean="0">
                <a:latin typeface="Arial Narrow" pitchFamily="34" charset="0"/>
              </a:rPr>
              <a:t>Is </a:t>
            </a:r>
            <a:r>
              <a:rPr lang="fr-CH" sz="4400" noProof="0" dirty="0" err="1" smtClean="0">
                <a:latin typeface="Arial Narrow" pitchFamily="34" charset="0"/>
              </a:rPr>
              <a:t>variability</a:t>
            </a:r>
            <a:r>
              <a:rPr lang="fr-CH" sz="4400" noProof="0" dirty="0" smtClean="0">
                <a:latin typeface="Arial Narrow" pitchFamily="34" charset="0"/>
              </a:rPr>
              <a:t> </a:t>
            </a:r>
            <a:r>
              <a:rPr lang="fr-CH" sz="4400" noProof="0" dirty="0" err="1" smtClean="0">
                <a:latin typeface="Arial Narrow" pitchFamily="34" charset="0"/>
              </a:rPr>
              <a:t>equal</a:t>
            </a:r>
            <a:r>
              <a:rPr lang="fr-CH" sz="4400" noProof="0" dirty="0" smtClean="0">
                <a:latin typeface="Arial Narrow" pitchFamily="34" charset="0"/>
              </a:rPr>
              <a:t> to noise?</a:t>
            </a:r>
            <a:endParaRPr lang="fr-CH" sz="4400" dirty="0" smtClean="0">
              <a:latin typeface="Arial Narrow" pitchFamily="34"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Poisson</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Model</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en-US"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en-US" sz="48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homogeneous/inhomogeneous</a:t>
            </a:r>
            <a:endParaRPr kumimoji="0" lang="fr-CH" sz="48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en-US" sz="5400" b="1" dirty="0" smtClean="0">
                <a:latin typeface="Arial Narrow" pitchFamily="34" charset="0"/>
                <a:cs typeface="ＭＳ Ｐゴシック" charset="0"/>
              </a:rPr>
              <a:t>10.4 Three definitions of Rate Code</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lvl="0" indent="-568325" eaLnBrk="0" hangingPunct="0">
              <a:buClr>
                <a:srgbClr val="FF0000"/>
              </a:buClr>
              <a:buSzPct val="150000"/>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.5</a:t>
            </a:r>
            <a:r>
              <a:rPr kumimoji="0" lang="fr-CH" sz="5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Stochastic</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spike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arrival</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4400" b="1" dirty="0" smtClean="0">
                <a:latin typeface="Arial Narrow" pitchFamily="34" charset="0"/>
                <a:cs typeface="ＭＳ Ｐゴシック" charset="0"/>
              </a:rPr>
              <a:t>        </a:t>
            </a:r>
            <a:r>
              <a:rPr lang="fr-CH" sz="4400" dirty="0" smtClean="0">
                <a:latin typeface="Arial Narrow" pitchFamily="34" charset="0"/>
                <a:cs typeface="ＭＳ Ｐゴシック" charset="0"/>
              </a:rPr>
              <a:t>- Membrane </a:t>
            </a:r>
            <a:r>
              <a:rPr lang="fr-CH" sz="4400" dirty="0" err="1" smtClean="0">
                <a:latin typeface="Arial Narrow" pitchFamily="34" charset="0"/>
                <a:cs typeface="ＭＳ Ｐゴシック" charset="0"/>
              </a:rPr>
              <a:t>potential</a:t>
            </a:r>
            <a:r>
              <a:rPr lang="fr-CH" sz="4400" dirty="0" smtClean="0">
                <a:latin typeface="Arial Narrow" pitchFamily="34" charset="0"/>
                <a:cs typeface="ＭＳ Ｐゴシック" charset="0"/>
              </a:rPr>
              <a:t> fluctuations</a:t>
            </a:r>
            <a:endParaRPr kumimoji="0" lang="fr-CH" sz="5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p:txBody>
      </p:sp>
      <p:grpSp>
        <p:nvGrpSpPr>
          <p:cNvPr id="21" name="Group 20"/>
          <p:cNvGrpSpPr/>
          <p:nvPr/>
        </p:nvGrpSpPr>
        <p:grpSpPr>
          <a:xfrm>
            <a:off x="11205611" y="5706485"/>
            <a:ext cx="312822" cy="659981"/>
            <a:chOff x="11381873" y="2275724"/>
            <a:chExt cx="312822" cy="659981"/>
          </a:xfrm>
        </p:grpSpPr>
        <p:cxnSp>
          <p:nvCxnSpPr>
            <p:cNvPr id="22" name="Straight Connector 21"/>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5648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88"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Three definitions of Rate Codes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sp>
        <p:nvSpPr>
          <p:cNvPr id="129" name="TextBox 128"/>
          <p:cNvSpPr txBox="1"/>
          <p:nvPr/>
        </p:nvSpPr>
        <p:spPr>
          <a:xfrm>
            <a:off x="1804737" y="3104147"/>
            <a:ext cx="14026725" cy="5493812"/>
          </a:xfrm>
          <a:prstGeom prst="rect">
            <a:avLst/>
          </a:prstGeom>
          <a:noFill/>
        </p:spPr>
        <p:txBody>
          <a:bodyPr wrap="none" rtlCol="0">
            <a:spAutoFit/>
          </a:bodyPr>
          <a:lstStyle/>
          <a:p>
            <a:r>
              <a:rPr lang="en-US" sz="6600" b="1" dirty="0" smtClean="0"/>
              <a:t>3 definitions</a:t>
            </a:r>
          </a:p>
          <a:p>
            <a:pPr>
              <a:buFontTx/>
              <a:buChar char="-"/>
            </a:pPr>
            <a:r>
              <a:rPr lang="en-US" dirty="0" smtClean="0"/>
              <a:t>Temporal averaging</a:t>
            </a:r>
          </a:p>
          <a:p>
            <a:r>
              <a:rPr lang="en-US" dirty="0" smtClean="0"/>
              <a:t>     </a:t>
            </a:r>
            <a:endParaRPr lang="en-US" sz="4800" i="1" dirty="0" smtClean="0"/>
          </a:p>
          <a:p>
            <a:pPr>
              <a:buFontTx/>
              <a:buChar char="-"/>
            </a:pPr>
            <a:r>
              <a:rPr lang="en-US" dirty="0" smtClean="0"/>
              <a:t> Averaging across repetitions</a:t>
            </a:r>
          </a:p>
          <a:p>
            <a:endParaRPr lang="en-US" dirty="0" smtClean="0"/>
          </a:p>
          <a:p>
            <a:pPr>
              <a:buFontTx/>
              <a:buChar char="-"/>
            </a:pPr>
            <a:r>
              <a:rPr lang="en-US" dirty="0" smtClean="0"/>
              <a:t> Population averaging (‘spatial’ averaging)</a:t>
            </a:r>
            <a:endParaRPr lang="en-US" dirty="0"/>
          </a:p>
        </p:txBody>
      </p:sp>
      <p:cxnSp>
        <p:nvCxnSpPr>
          <p:cNvPr id="130" name="Straight Connector 12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44035" name="Text Box 3"/>
          <p:cNvSpPr txBox="1">
            <a:spLocks noChangeArrowheads="1"/>
          </p:cNvSpPr>
          <p:nvPr/>
        </p:nvSpPr>
        <p:spPr bwMode="auto">
          <a:xfrm>
            <a:off x="658023" y="1337942"/>
            <a:ext cx="8147996" cy="1025791"/>
          </a:xfrm>
          <a:prstGeom prst="rect">
            <a:avLst/>
          </a:prstGeom>
          <a:noFill/>
          <a:ln w="9525">
            <a:solidFill>
              <a:srgbClr val="FF0000"/>
            </a:solidFill>
            <a:miter lim="800000"/>
            <a:headEnd/>
            <a:tailEnd/>
          </a:ln>
        </p:spPr>
        <p:txBody>
          <a:bodyPr wrap="none" lIns="192911" tIns="96455" rIns="192911" bIns="96455">
            <a:spAutoFit/>
          </a:bodyPr>
          <a:lstStyle/>
          <a:p>
            <a:r>
              <a:rPr lang="en-US" sz="5400" dirty="0"/>
              <a:t>Variability of  spike </a:t>
            </a:r>
            <a:r>
              <a:rPr lang="en-US" sz="5400" dirty="0" smtClean="0"/>
              <a:t>timing</a:t>
            </a:r>
            <a:endParaRPr lang="en-US" sz="4000" dirty="0"/>
          </a:p>
        </p:txBody>
      </p:sp>
      <p:grpSp>
        <p:nvGrpSpPr>
          <p:cNvPr id="2" name="Group 10"/>
          <p:cNvGrpSpPr>
            <a:grpSpLocks/>
          </p:cNvGrpSpPr>
          <p:nvPr/>
        </p:nvGrpSpPr>
        <p:grpSpPr bwMode="auto">
          <a:xfrm>
            <a:off x="9716572" y="10413858"/>
            <a:ext cx="5874530" cy="511972"/>
            <a:chOff x="528" y="2256"/>
            <a:chExt cx="1440" cy="192"/>
          </a:xfrm>
        </p:grpSpPr>
        <p:sp>
          <p:nvSpPr>
            <p:cNvPr id="44117" name="Line 11"/>
            <p:cNvSpPr>
              <a:spLocks noChangeShapeType="1"/>
            </p:cNvSpPr>
            <p:nvPr/>
          </p:nvSpPr>
          <p:spPr bwMode="auto">
            <a:xfrm>
              <a:off x="528" y="2448"/>
              <a:ext cx="240" cy="0"/>
            </a:xfrm>
            <a:prstGeom prst="line">
              <a:avLst/>
            </a:prstGeom>
            <a:noFill/>
            <a:ln w="9525">
              <a:solidFill>
                <a:srgbClr val="FF0000"/>
              </a:solidFill>
              <a:round/>
              <a:headEnd/>
              <a:tailEnd/>
            </a:ln>
          </p:spPr>
          <p:txBody>
            <a:bodyPr wrap="none" anchor="ctr"/>
            <a:lstStyle/>
            <a:p>
              <a:endParaRPr lang="en-US"/>
            </a:p>
          </p:txBody>
        </p:sp>
        <p:sp>
          <p:nvSpPr>
            <p:cNvPr id="44118" name="Line 12"/>
            <p:cNvSpPr>
              <a:spLocks noChangeShapeType="1"/>
            </p:cNvSpPr>
            <p:nvPr/>
          </p:nvSpPr>
          <p:spPr bwMode="auto">
            <a:xfrm flipV="1">
              <a:off x="768" y="2256"/>
              <a:ext cx="0" cy="192"/>
            </a:xfrm>
            <a:prstGeom prst="line">
              <a:avLst/>
            </a:prstGeom>
            <a:noFill/>
            <a:ln w="9525">
              <a:solidFill>
                <a:srgbClr val="FF0000"/>
              </a:solidFill>
              <a:round/>
              <a:headEnd/>
              <a:tailEnd/>
            </a:ln>
          </p:spPr>
          <p:txBody>
            <a:bodyPr wrap="none" anchor="ctr"/>
            <a:lstStyle/>
            <a:p>
              <a:endParaRPr lang="en-US"/>
            </a:p>
          </p:txBody>
        </p:sp>
        <p:sp>
          <p:nvSpPr>
            <p:cNvPr id="44119" name="Line 13"/>
            <p:cNvSpPr>
              <a:spLocks noChangeShapeType="1"/>
            </p:cNvSpPr>
            <p:nvPr/>
          </p:nvSpPr>
          <p:spPr bwMode="auto">
            <a:xfrm>
              <a:off x="768" y="2256"/>
              <a:ext cx="1200" cy="0"/>
            </a:xfrm>
            <a:prstGeom prst="line">
              <a:avLst/>
            </a:prstGeom>
            <a:noFill/>
            <a:ln w="9525">
              <a:solidFill>
                <a:srgbClr val="FF0000"/>
              </a:solidFill>
              <a:round/>
              <a:headEnd/>
              <a:tailEnd/>
            </a:ln>
          </p:spPr>
          <p:txBody>
            <a:bodyPr wrap="none" anchor="ctr"/>
            <a:lstStyle/>
            <a:p>
              <a:endParaRPr lang="en-US"/>
            </a:p>
          </p:txBody>
        </p:sp>
      </p:grpSp>
      <p:sp>
        <p:nvSpPr>
          <p:cNvPr id="44037" name="Text Box 17"/>
          <p:cNvSpPr txBox="1">
            <a:spLocks noChangeArrowheads="1"/>
          </p:cNvSpPr>
          <p:nvPr/>
        </p:nvSpPr>
        <p:spPr bwMode="auto">
          <a:xfrm>
            <a:off x="8276074" y="9710599"/>
            <a:ext cx="1729700" cy="1071957"/>
          </a:xfrm>
          <a:prstGeom prst="rect">
            <a:avLst/>
          </a:prstGeom>
          <a:noFill/>
          <a:ln w="9525">
            <a:noFill/>
            <a:miter lim="800000"/>
            <a:headEnd/>
            <a:tailEnd/>
          </a:ln>
        </p:spPr>
        <p:txBody>
          <a:bodyPr wrap="none" lIns="192911" tIns="96455" rIns="192911" bIns="96455">
            <a:spAutoFit/>
          </a:bodyPr>
          <a:lstStyle/>
          <a:p>
            <a:r>
              <a:rPr lang="en-US">
                <a:solidFill>
                  <a:srgbClr val="FF0000"/>
                </a:solidFill>
              </a:rPr>
              <a:t>stim</a:t>
            </a:r>
          </a:p>
        </p:txBody>
      </p:sp>
      <p:grpSp>
        <p:nvGrpSpPr>
          <p:cNvPr id="3" name="Group 99"/>
          <p:cNvGrpSpPr>
            <a:grpSpLocks/>
          </p:cNvGrpSpPr>
          <p:nvPr/>
        </p:nvGrpSpPr>
        <p:grpSpPr bwMode="auto">
          <a:xfrm>
            <a:off x="8816261" y="2247616"/>
            <a:ext cx="9693348" cy="810154"/>
            <a:chOff x="2208" y="799"/>
            <a:chExt cx="2584" cy="288"/>
          </a:xfrm>
        </p:grpSpPr>
        <p:sp>
          <p:nvSpPr>
            <p:cNvPr id="44110" name="Line 18"/>
            <p:cNvSpPr>
              <a:spLocks noChangeShapeType="1"/>
            </p:cNvSpPr>
            <p:nvPr/>
          </p:nvSpPr>
          <p:spPr bwMode="auto">
            <a:xfrm>
              <a:off x="2208" y="1087"/>
              <a:ext cx="2584" cy="0"/>
            </a:xfrm>
            <a:prstGeom prst="line">
              <a:avLst/>
            </a:prstGeom>
            <a:noFill/>
            <a:ln w="9525">
              <a:solidFill>
                <a:schemeClr val="tx1"/>
              </a:solidFill>
              <a:round/>
              <a:headEnd/>
              <a:tailEnd/>
            </a:ln>
          </p:spPr>
          <p:txBody>
            <a:bodyPr wrap="none" anchor="ctr"/>
            <a:lstStyle/>
            <a:p>
              <a:endParaRPr lang="en-US"/>
            </a:p>
          </p:txBody>
        </p:sp>
        <p:sp>
          <p:nvSpPr>
            <p:cNvPr id="44111" name="Line 19"/>
            <p:cNvSpPr>
              <a:spLocks noChangeShapeType="1"/>
            </p:cNvSpPr>
            <p:nvPr/>
          </p:nvSpPr>
          <p:spPr bwMode="auto">
            <a:xfrm>
              <a:off x="2458" y="799"/>
              <a:ext cx="0" cy="288"/>
            </a:xfrm>
            <a:prstGeom prst="line">
              <a:avLst/>
            </a:prstGeom>
            <a:noFill/>
            <a:ln w="38100">
              <a:solidFill>
                <a:schemeClr val="tx1"/>
              </a:solidFill>
              <a:round/>
              <a:headEnd/>
              <a:tailEnd/>
            </a:ln>
          </p:spPr>
          <p:txBody>
            <a:bodyPr wrap="none" anchor="ctr"/>
            <a:lstStyle/>
            <a:p>
              <a:endParaRPr lang="en-US"/>
            </a:p>
          </p:txBody>
        </p:sp>
        <p:sp>
          <p:nvSpPr>
            <p:cNvPr id="44112" name="Line 20"/>
            <p:cNvSpPr>
              <a:spLocks noChangeShapeType="1"/>
            </p:cNvSpPr>
            <p:nvPr/>
          </p:nvSpPr>
          <p:spPr bwMode="auto">
            <a:xfrm>
              <a:off x="2832" y="799"/>
              <a:ext cx="0" cy="288"/>
            </a:xfrm>
            <a:prstGeom prst="line">
              <a:avLst/>
            </a:prstGeom>
            <a:noFill/>
            <a:ln w="38100">
              <a:solidFill>
                <a:schemeClr val="tx1"/>
              </a:solidFill>
              <a:round/>
              <a:headEnd/>
              <a:tailEnd/>
            </a:ln>
          </p:spPr>
          <p:txBody>
            <a:bodyPr wrap="none" anchor="ctr"/>
            <a:lstStyle/>
            <a:p>
              <a:endParaRPr lang="en-US"/>
            </a:p>
          </p:txBody>
        </p:sp>
        <p:sp>
          <p:nvSpPr>
            <p:cNvPr id="44113" name="Line 21"/>
            <p:cNvSpPr>
              <a:spLocks noChangeShapeType="1"/>
            </p:cNvSpPr>
            <p:nvPr/>
          </p:nvSpPr>
          <p:spPr bwMode="auto">
            <a:xfrm>
              <a:off x="2976" y="799"/>
              <a:ext cx="0" cy="288"/>
            </a:xfrm>
            <a:prstGeom prst="line">
              <a:avLst/>
            </a:prstGeom>
            <a:noFill/>
            <a:ln w="38100">
              <a:solidFill>
                <a:schemeClr val="tx1"/>
              </a:solidFill>
              <a:round/>
              <a:headEnd/>
              <a:tailEnd/>
            </a:ln>
          </p:spPr>
          <p:txBody>
            <a:bodyPr wrap="none" anchor="ctr"/>
            <a:lstStyle/>
            <a:p>
              <a:endParaRPr lang="en-US"/>
            </a:p>
          </p:txBody>
        </p:sp>
        <p:sp>
          <p:nvSpPr>
            <p:cNvPr id="44114" name="Line 22"/>
            <p:cNvSpPr>
              <a:spLocks noChangeShapeType="1"/>
            </p:cNvSpPr>
            <p:nvPr/>
          </p:nvSpPr>
          <p:spPr bwMode="auto">
            <a:xfrm>
              <a:off x="3072" y="799"/>
              <a:ext cx="0" cy="288"/>
            </a:xfrm>
            <a:prstGeom prst="line">
              <a:avLst/>
            </a:prstGeom>
            <a:noFill/>
            <a:ln w="38100">
              <a:solidFill>
                <a:schemeClr val="tx1"/>
              </a:solidFill>
              <a:round/>
              <a:headEnd/>
              <a:tailEnd/>
            </a:ln>
          </p:spPr>
          <p:txBody>
            <a:bodyPr wrap="none" anchor="ctr"/>
            <a:lstStyle/>
            <a:p>
              <a:endParaRPr lang="en-US"/>
            </a:p>
          </p:txBody>
        </p:sp>
        <p:sp>
          <p:nvSpPr>
            <p:cNvPr id="44115" name="Line 23"/>
            <p:cNvSpPr>
              <a:spLocks noChangeShapeType="1"/>
            </p:cNvSpPr>
            <p:nvPr/>
          </p:nvSpPr>
          <p:spPr bwMode="auto">
            <a:xfrm>
              <a:off x="3408" y="799"/>
              <a:ext cx="0" cy="288"/>
            </a:xfrm>
            <a:prstGeom prst="line">
              <a:avLst/>
            </a:prstGeom>
            <a:noFill/>
            <a:ln w="38100">
              <a:solidFill>
                <a:schemeClr val="tx1"/>
              </a:solidFill>
              <a:round/>
              <a:headEnd/>
              <a:tailEnd/>
            </a:ln>
          </p:spPr>
          <p:txBody>
            <a:bodyPr wrap="none" anchor="ctr"/>
            <a:lstStyle/>
            <a:p>
              <a:endParaRPr lang="en-US"/>
            </a:p>
          </p:txBody>
        </p:sp>
        <p:sp>
          <p:nvSpPr>
            <p:cNvPr id="44116" name="Line 24"/>
            <p:cNvSpPr>
              <a:spLocks noChangeShapeType="1"/>
            </p:cNvSpPr>
            <p:nvPr/>
          </p:nvSpPr>
          <p:spPr bwMode="auto">
            <a:xfrm>
              <a:off x="3600" y="799"/>
              <a:ext cx="0" cy="288"/>
            </a:xfrm>
            <a:prstGeom prst="line">
              <a:avLst/>
            </a:prstGeom>
            <a:noFill/>
            <a:ln w="38100">
              <a:solidFill>
                <a:schemeClr val="tx1"/>
              </a:solidFill>
              <a:round/>
              <a:headEnd/>
              <a:tailEnd/>
            </a:ln>
          </p:spPr>
          <p:txBody>
            <a:bodyPr wrap="none" anchor="ctr"/>
            <a:lstStyle/>
            <a:p>
              <a:endParaRPr lang="en-US"/>
            </a:p>
          </p:txBody>
        </p:sp>
      </p:grpSp>
      <p:sp>
        <p:nvSpPr>
          <p:cNvPr id="44039" name="Line 27"/>
          <p:cNvSpPr>
            <a:spLocks noChangeShapeType="1"/>
          </p:cNvSpPr>
          <p:nvPr/>
        </p:nvSpPr>
        <p:spPr bwMode="auto">
          <a:xfrm flipV="1">
            <a:off x="10616882" y="8900445"/>
            <a:ext cx="4972343" cy="0"/>
          </a:xfrm>
          <a:prstGeom prst="line">
            <a:avLst/>
          </a:prstGeom>
          <a:noFill/>
          <a:ln w="28575">
            <a:solidFill>
              <a:schemeClr val="tx1"/>
            </a:solidFill>
            <a:round/>
            <a:headEnd type="triangle" w="med" len="med"/>
            <a:tailEnd type="triangle" w="med" len="med"/>
          </a:ln>
        </p:spPr>
        <p:txBody>
          <a:bodyPr wrap="none" lIns="192911" tIns="96455" rIns="192911" bIns="96455" anchor="ctr"/>
          <a:lstStyle/>
          <a:p>
            <a:endParaRPr lang="en-US"/>
          </a:p>
        </p:txBody>
      </p:sp>
      <p:sp>
        <p:nvSpPr>
          <p:cNvPr id="44040" name="Text Box 28"/>
          <p:cNvSpPr txBox="1">
            <a:spLocks noChangeArrowheads="1"/>
          </p:cNvSpPr>
          <p:nvPr/>
        </p:nvSpPr>
        <p:spPr bwMode="auto">
          <a:xfrm>
            <a:off x="11631372" y="8956133"/>
            <a:ext cx="3372888" cy="1071957"/>
          </a:xfrm>
          <a:prstGeom prst="rect">
            <a:avLst/>
          </a:prstGeom>
          <a:noFill/>
          <a:ln w="9525">
            <a:noFill/>
            <a:miter lim="800000"/>
            <a:headEnd/>
            <a:tailEnd/>
          </a:ln>
        </p:spPr>
        <p:txBody>
          <a:bodyPr wrap="square" lIns="192911" tIns="96455" rIns="192911" bIns="96455">
            <a:spAutoFit/>
          </a:bodyPr>
          <a:lstStyle/>
          <a:p>
            <a:r>
              <a:rPr lang="en-US" dirty="0" smtClean="0"/>
              <a:t>T=1s</a:t>
            </a:r>
            <a:endParaRPr lang="en-US" dirty="0"/>
          </a:p>
        </p:txBody>
      </p:sp>
      <p:grpSp>
        <p:nvGrpSpPr>
          <p:cNvPr id="4" name="Group 33"/>
          <p:cNvGrpSpPr>
            <a:grpSpLocks/>
          </p:cNvGrpSpPr>
          <p:nvPr/>
        </p:nvGrpSpPr>
        <p:grpSpPr bwMode="auto">
          <a:xfrm>
            <a:off x="2150211" y="3012762"/>
            <a:ext cx="2169187" cy="1946621"/>
            <a:chOff x="4611" y="3499"/>
            <a:chExt cx="715" cy="692"/>
          </a:xfrm>
        </p:grpSpPr>
        <p:sp>
          <p:nvSpPr>
            <p:cNvPr id="44076" name="Oval 34"/>
            <p:cNvSpPr>
              <a:spLocks noChangeArrowheads="1"/>
            </p:cNvSpPr>
            <p:nvPr/>
          </p:nvSpPr>
          <p:spPr bwMode="auto">
            <a:xfrm>
              <a:off x="4825" y="3572"/>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7" name="Oval 35"/>
            <p:cNvSpPr>
              <a:spLocks noChangeArrowheads="1"/>
            </p:cNvSpPr>
            <p:nvPr/>
          </p:nvSpPr>
          <p:spPr bwMode="auto">
            <a:xfrm>
              <a:off x="4897" y="3645"/>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8" name="Oval 36"/>
            <p:cNvSpPr>
              <a:spLocks noChangeArrowheads="1"/>
            </p:cNvSpPr>
            <p:nvPr/>
          </p:nvSpPr>
          <p:spPr bwMode="auto">
            <a:xfrm>
              <a:off x="4968" y="360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9" name="Oval 37"/>
            <p:cNvSpPr>
              <a:spLocks noChangeArrowheads="1"/>
            </p:cNvSpPr>
            <p:nvPr/>
          </p:nvSpPr>
          <p:spPr bwMode="auto">
            <a:xfrm>
              <a:off x="4933" y="408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0" name="Oval 38"/>
            <p:cNvSpPr>
              <a:spLocks noChangeArrowheads="1"/>
            </p:cNvSpPr>
            <p:nvPr/>
          </p:nvSpPr>
          <p:spPr bwMode="auto">
            <a:xfrm>
              <a:off x="5183"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1" name="Oval 39"/>
            <p:cNvSpPr>
              <a:spLocks noChangeArrowheads="1"/>
            </p:cNvSpPr>
            <p:nvPr/>
          </p:nvSpPr>
          <p:spPr bwMode="auto">
            <a:xfrm>
              <a:off x="5075" y="3718"/>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2" name="Oval 40"/>
            <p:cNvSpPr>
              <a:spLocks noChangeArrowheads="1"/>
            </p:cNvSpPr>
            <p:nvPr/>
          </p:nvSpPr>
          <p:spPr bwMode="auto">
            <a:xfrm>
              <a:off x="4897" y="3827"/>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3" name="Oval 41"/>
            <p:cNvSpPr>
              <a:spLocks noChangeArrowheads="1"/>
            </p:cNvSpPr>
            <p:nvPr/>
          </p:nvSpPr>
          <p:spPr bwMode="auto">
            <a:xfrm>
              <a:off x="4968" y="3754"/>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4" name="Oval 42"/>
            <p:cNvSpPr>
              <a:spLocks noChangeArrowheads="1"/>
            </p:cNvSpPr>
            <p:nvPr/>
          </p:nvSpPr>
          <p:spPr bwMode="auto">
            <a:xfrm>
              <a:off x="5040" y="400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5" name="Oval 43"/>
            <p:cNvSpPr>
              <a:spLocks noChangeArrowheads="1"/>
            </p:cNvSpPr>
            <p:nvPr/>
          </p:nvSpPr>
          <p:spPr bwMode="auto">
            <a:xfrm>
              <a:off x="5111"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6" name="Oval 44"/>
            <p:cNvSpPr>
              <a:spLocks noChangeArrowheads="1"/>
            </p:cNvSpPr>
            <p:nvPr/>
          </p:nvSpPr>
          <p:spPr bwMode="auto">
            <a:xfrm>
              <a:off x="4718"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7" name="Oval 45"/>
            <p:cNvSpPr>
              <a:spLocks noChangeArrowheads="1"/>
            </p:cNvSpPr>
            <p:nvPr/>
          </p:nvSpPr>
          <p:spPr bwMode="auto">
            <a:xfrm>
              <a:off x="4683" y="371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8" name="Oval 46"/>
            <p:cNvSpPr>
              <a:spLocks noChangeArrowheads="1"/>
            </p:cNvSpPr>
            <p:nvPr/>
          </p:nvSpPr>
          <p:spPr bwMode="auto">
            <a:xfrm>
              <a:off x="4611" y="3499"/>
              <a:ext cx="715" cy="692"/>
            </a:xfrm>
            <a:prstGeom prst="ellipse">
              <a:avLst/>
            </a:prstGeom>
            <a:noFill/>
            <a:ln w="9525">
              <a:solidFill>
                <a:schemeClr val="tx1"/>
              </a:solidFill>
              <a:prstDash val="sysDot"/>
              <a:round/>
              <a:headEnd/>
              <a:tailEnd/>
            </a:ln>
          </p:spPr>
          <p:txBody>
            <a:bodyPr wrap="none" anchor="ctr"/>
            <a:lstStyle/>
            <a:p>
              <a:endParaRPr lang="en-US"/>
            </a:p>
          </p:txBody>
        </p:sp>
        <p:sp>
          <p:nvSpPr>
            <p:cNvPr id="44089" name="Oval 47"/>
            <p:cNvSpPr>
              <a:spLocks noChangeArrowheads="1"/>
            </p:cNvSpPr>
            <p:nvPr/>
          </p:nvSpPr>
          <p:spPr bwMode="auto">
            <a:xfrm>
              <a:off x="4790" y="397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90" name="Oval 48"/>
            <p:cNvSpPr>
              <a:spLocks noChangeArrowheads="1"/>
            </p:cNvSpPr>
            <p:nvPr/>
          </p:nvSpPr>
          <p:spPr bwMode="auto">
            <a:xfrm>
              <a:off x="4754"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91" name="Line 49"/>
            <p:cNvSpPr>
              <a:spLocks noChangeShapeType="1"/>
            </p:cNvSpPr>
            <p:nvPr/>
          </p:nvSpPr>
          <p:spPr bwMode="auto">
            <a:xfrm>
              <a:off x="4933" y="3900"/>
              <a:ext cx="35" cy="182"/>
            </a:xfrm>
            <a:prstGeom prst="line">
              <a:avLst/>
            </a:prstGeom>
            <a:noFill/>
            <a:ln w="9525">
              <a:solidFill>
                <a:srgbClr val="FF0000"/>
              </a:solidFill>
              <a:round/>
              <a:headEnd/>
              <a:tailEnd/>
            </a:ln>
          </p:spPr>
          <p:txBody>
            <a:bodyPr wrap="none" anchor="ctr"/>
            <a:lstStyle/>
            <a:p>
              <a:endParaRPr lang="en-US"/>
            </a:p>
          </p:txBody>
        </p:sp>
        <p:sp>
          <p:nvSpPr>
            <p:cNvPr id="44092" name="Line 50"/>
            <p:cNvSpPr>
              <a:spLocks noChangeShapeType="1"/>
            </p:cNvSpPr>
            <p:nvPr/>
          </p:nvSpPr>
          <p:spPr bwMode="auto">
            <a:xfrm>
              <a:off x="5040" y="3827"/>
              <a:ext cx="107" cy="109"/>
            </a:xfrm>
            <a:prstGeom prst="line">
              <a:avLst/>
            </a:prstGeom>
            <a:noFill/>
            <a:ln w="9525">
              <a:solidFill>
                <a:srgbClr val="FF0000"/>
              </a:solidFill>
              <a:round/>
              <a:headEnd/>
              <a:tailEnd/>
            </a:ln>
          </p:spPr>
          <p:txBody>
            <a:bodyPr wrap="none" anchor="ctr"/>
            <a:lstStyle/>
            <a:p>
              <a:endParaRPr lang="en-US"/>
            </a:p>
          </p:txBody>
        </p:sp>
        <p:sp>
          <p:nvSpPr>
            <p:cNvPr id="44093" name="Line 51"/>
            <p:cNvSpPr>
              <a:spLocks noChangeShapeType="1"/>
            </p:cNvSpPr>
            <p:nvPr/>
          </p:nvSpPr>
          <p:spPr bwMode="auto">
            <a:xfrm flipV="1">
              <a:off x="4825" y="3936"/>
              <a:ext cx="286" cy="73"/>
            </a:xfrm>
            <a:prstGeom prst="line">
              <a:avLst/>
            </a:prstGeom>
            <a:noFill/>
            <a:ln w="9525">
              <a:solidFill>
                <a:srgbClr val="FF0000"/>
              </a:solidFill>
              <a:round/>
              <a:headEnd/>
              <a:tailEnd/>
            </a:ln>
          </p:spPr>
          <p:txBody>
            <a:bodyPr wrap="none" anchor="ctr"/>
            <a:lstStyle/>
            <a:p>
              <a:endParaRPr lang="en-US"/>
            </a:p>
          </p:txBody>
        </p:sp>
        <p:sp>
          <p:nvSpPr>
            <p:cNvPr id="44094" name="Line 52"/>
            <p:cNvSpPr>
              <a:spLocks noChangeShapeType="1"/>
            </p:cNvSpPr>
            <p:nvPr/>
          </p:nvSpPr>
          <p:spPr bwMode="auto">
            <a:xfrm>
              <a:off x="4933" y="3900"/>
              <a:ext cx="142" cy="146"/>
            </a:xfrm>
            <a:prstGeom prst="line">
              <a:avLst/>
            </a:prstGeom>
            <a:noFill/>
            <a:ln w="9525">
              <a:solidFill>
                <a:srgbClr val="FF0000"/>
              </a:solidFill>
              <a:round/>
              <a:headEnd/>
              <a:tailEnd/>
            </a:ln>
          </p:spPr>
          <p:txBody>
            <a:bodyPr wrap="none" anchor="ctr"/>
            <a:lstStyle/>
            <a:p>
              <a:endParaRPr lang="en-US"/>
            </a:p>
          </p:txBody>
        </p:sp>
        <p:sp>
          <p:nvSpPr>
            <p:cNvPr id="44095" name="Line 53"/>
            <p:cNvSpPr>
              <a:spLocks noChangeShapeType="1"/>
            </p:cNvSpPr>
            <p:nvPr/>
          </p:nvSpPr>
          <p:spPr bwMode="auto">
            <a:xfrm>
              <a:off x="4790" y="3864"/>
              <a:ext cx="35" cy="109"/>
            </a:xfrm>
            <a:prstGeom prst="line">
              <a:avLst/>
            </a:prstGeom>
            <a:noFill/>
            <a:ln w="9525">
              <a:solidFill>
                <a:srgbClr val="FF0000"/>
              </a:solidFill>
              <a:round/>
              <a:headEnd/>
              <a:tailEnd/>
            </a:ln>
          </p:spPr>
          <p:txBody>
            <a:bodyPr wrap="none" anchor="ctr"/>
            <a:lstStyle/>
            <a:p>
              <a:endParaRPr lang="en-US"/>
            </a:p>
          </p:txBody>
        </p:sp>
        <p:sp>
          <p:nvSpPr>
            <p:cNvPr id="44096" name="Line 54"/>
            <p:cNvSpPr>
              <a:spLocks noChangeShapeType="1"/>
            </p:cNvSpPr>
            <p:nvPr/>
          </p:nvSpPr>
          <p:spPr bwMode="auto">
            <a:xfrm>
              <a:off x="5111" y="3791"/>
              <a:ext cx="36" cy="109"/>
            </a:xfrm>
            <a:prstGeom prst="line">
              <a:avLst/>
            </a:prstGeom>
            <a:noFill/>
            <a:ln w="9525">
              <a:solidFill>
                <a:srgbClr val="FF0000"/>
              </a:solidFill>
              <a:round/>
              <a:headEnd/>
              <a:tailEnd/>
            </a:ln>
          </p:spPr>
          <p:txBody>
            <a:bodyPr wrap="none" anchor="ctr"/>
            <a:lstStyle/>
            <a:p>
              <a:endParaRPr lang="en-US"/>
            </a:p>
          </p:txBody>
        </p:sp>
        <p:sp>
          <p:nvSpPr>
            <p:cNvPr id="44097" name="Line 55"/>
            <p:cNvSpPr>
              <a:spLocks noChangeShapeType="1"/>
            </p:cNvSpPr>
            <p:nvPr/>
          </p:nvSpPr>
          <p:spPr bwMode="auto">
            <a:xfrm>
              <a:off x="5004" y="3645"/>
              <a:ext cx="107" cy="109"/>
            </a:xfrm>
            <a:prstGeom prst="line">
              <a:avLst/>
            </a:prstGeom>
            <a:noFill/>
            <a:ln w="9525">
              <a:solidFill>
                <a:srgbClr val="FF0000"/>
              </a:solidFill>
              <a:round/>
              <a:headEnd/>
              <a:tailEnd/>
            </a:ln>
          </p:spPr>
          <p:txBody>
            <a:bodyPr wrap="none" anchor="ctr"/>
            <a:lstStyle/>
            <a:p>
              <a:endParaRPr lang="en-US"/>
            </a:p>
          </p:txBody>
        </p:sp>
        <p:sp>
          <p:nvSpPr>
            <p:cNvPr id="44098" name="Line 56"/>
            <p:cNvSpPr>
              <a:spLocks noChangeShapeType="1"/>
            </p:cNvSpPr>
            <p:nvPr/>
          </p:nvSpPr>
          <p:spPr bwMode="auto">
            <a:xfrm flipH="1">
              <a:off x="4825" y="3718"/>
              <a:ext cx="108" cy="109"/>
            </a:xfrm>
            <a:prstGeom prst="line">
              <a:avLst/>
            </a:prstGeom>
            <a:noFill/>
            <a:ln w="9525">
              <a:solidFill>
                <a:srgbClr val="FF0000"/>
              </a:solidFill>
              <a:round/>
              <a:headEnd/>
              <a:tailEnd/>
            </a:ln>
          </p:spPr>
          <p:txBody>
            <a:bodyPr wrap="none" anchor="ctr"/>
            <a:lstStyle/>
            <a:p>
              <a:endParaRPr lang="en-US"/>
            </a:p>
          </p:txBody>
        </p:sp>
        <p:sp>
          <p:nvSpPr>
            <p:cNvPr id="44099" name="Line 57"/>
            <p:cNvSpPr>
              <a:spLocks noChangeShapeType="1"/>
            </p:cNvSpPr>
            <p:nvPr/>
          </p:nvSpPr>
          <p:spPr bwMode="auto">
            <a:xfrm flipH="1">
              <a:off x="4718" y="3645"/>
              <a:ext cx="107" cy="109"/>
            </a:xfrm>
            <a:prstGeom prst="line">
              <a:avLst/>
            </a:prstGeom>
            <a:noFill/>
            <a:ln w="9525">
              <a:solidFill>
                <a:srgbClr val="FF0000"/>
              </a:solidFill>
              <a:round/>
              <a:headEnd/>
              <a:tailEnd/>
            </a:ln>
          </p:spPr>
          <p:txBody>
            <a:bodyPr wrap="none" anchor="ctr"/>
            <a:lstStyle/>
            <a:p>
              <a:endParaRPr lang="en-US"/>
            </a:p>
          </p:txBody>
        </p:sp>
        <p:sp>
          <p:nvSpPr>
            <p:cNvPr id="44100" name="Line 58"/>
            <p:cNvSpPr>
              <a:spLocks noChangeShapeType="1"/>
            </p:cNvSpPr>
            <p:nvPr/>
          </p:nvSpPr>
          <p:spPr bwMode="auto">
            <a:xfrm>
              <a:off x="4718" y="3791"/>
              <a:ext cx="36" cy="145"/>
            </a:xfrm>
            <a:prstGeom prst="line">
              <a:avLst/>
            </a:prstGeom>
            <a:noFill/>
            <a:ln w="9525">
              <a:solidFill>
                <a:srgbClr val="FF0000"/>
              </a:solidFill>
              <a:round/>
              <a:headEnd/>
              <a:tailEnd/>
            </a:ln>
          </p:spPr>
          <p:txBody>
            <a:bodyPr wrap="none" anchor="ctr"/>
            <a:lstStyle/>
            <a:p>
              <a:endParaRPr lang="en-US"/>
            </a:p>
          </p:txBody>
        </p:sp>
        <p:sp>
          <p:nvSpPr>
            <p:cNvPr id="44101" name="Line 59"/>
            <p:cNvSpPr>
              <a:spLocks noChangeShapeType="1"/>
            </p:cNvSpPr>
            <p:nvPr/>
          </p:nvSpPr>
          <p:spPr bwMode="auto">
            <a:xfrm flipV="1">
              <a:off x="4825" y="3791"/>
              <a:ext cx="143" cy="36"/>
            </a:xfrm>
            <a:prstGeom prst="line">
              <a:avLst/>
            </a:prstGeom>
            <a:noFill/>
            <a:ln w="9525">
              <a:solidFill>
                <a:srgbClr val="FF0000"/>
              </a:solidFill>
              <a:round/>
              <a:headEnd/>
              <a:tailEnd/>
            </a:ln>
          </p:spPr>
          <p:txBody>
            <a:bodyPr wrap="none" anchor="ctr"/>
            <a:lstStyle/>
            <a:p>
              <a:endParaRPr lang="en-US"/>
            </a:p>
          </p:txBody>
        </p:sp>
        <p:sp>
          <p:nvSpPr>
            <p:cNvPr id="44102" name="Line 60"/>
            <p:cNvSpPr>
              <a:spLocks noChangeShapeType="1"/>
            </p:cNvSpPr>
            <p:nvPr/>
          </p:nvSpPr>
          <p:spPr bwMode="auto">
            <a:xfrm flipH="1">
              <a:off x="4968" y="3827"/>
              <a:ext cx="250" cy="37"/>
            </a:xfrm>
            <a:prstGeom prst="line">
              <a:avLst/>
            </a:prstGeom>
            <a:noFill/>
            <a:ln w="9525">
              <a:solidFill>
                <a:srgbClr val="FF0000"/>
              </a:solidFill>
              <a:round/>
              <a:headEnd/>
              <a:tailEnd/>
            </a:ln>
          </p:spPr>
          <p:txBody>
            <a:bodyPr wrap="none" anchor="ctr"/>
            <a:lstStyle/>
            <a:p>
              <a:endParaRPr lang="en-US"/>
            </a:p>
          </p:txBody>
        </p:sp>
        <p:sp>
          <p:nvSpPr>
            <p:cNvPr id="44103" name="Line 61"/>
            <p:cNvSpPr>
              <a:spLocks noChangeShapeType="1"/>
            </p:cNvSpPr>
            <p:nvPr/>
          </p:nvSpPr>
          <p:spPr bwMode="auto">
            <a:xfrm>
              <a:off x="4825" y="4009"/>
              <a:ext cx="143" cy="73"/>
            </a:xfrm>
            <a:prstGeom prst="line">
              <a:avLst/>
            </a:prstGeom>
            <a:noFill/>
            <a:ln w="9525">
              <a:solidFill>
                <a:srgbClr val="FF0000"/>
              </a:solidFill>
              <a:round/>
              <a:headEnd/>
              <a:tailEnd/>
            </a:ln>
          </p:spPr>
          <p:txBody>
            <a:bodyPr wrap="none" anchor="ctr"/>
            <a:lstStyle/>
            <a:p>
              <a:endParaRPr lang="en-US"/>
            </a:p>
          </p:txBody>
        </p:sp>
        <p:sp>
          <p:nvSpPr>
            <p:cNvPr id="44104" name="Line 62"/>
            <p:cNvSpPr>
              <a:spLocks noChangeShapeType="1"/>
            </p:cNvSpPr>
            <p:nvPr/>
          </p:nvSpPr>
          <p:spPr bwMode="auto">
            <a:xfrm>
              <a:off x="4861" y="3645"/>
              <a:ext cx="72" cy="37"/>
            </a:xfrm>
            <a:prstGeom prst="line">
              <a:avLst/>
            </a:prstGeom>
            <a:noFill/>
            <a:ln w="9525">
              <a:solidFill>
                <a:srgbClr val="FF0000"/>
              </a:solidFill>
              <a:round/>
              <a:headEnd/>
              <a:tailEnd/>
            </a:ln>
          </p:spPr>
          <p:txBody>
            <a:bodyPr wrap="none" anchor="ctr"/>
            <a:lstStyle/>
            <a:p>
              <a:endParaRPr lang="en-US"/>
            </a:p>
          </p:txBody>
        </p:sp>
        <p:sp>
          <p:nvSpPr>
            <p:cNvPr id="44105" name="Line 63"/>
            <p:cNvSpPr>
              <a:spLocks noChangeShapeType="1"/>
            </p:cNvSpPr>
            <p:nvPr/>
          </p:nvSpPr>
          <p:spPr bwMode="auto">
            <a:xfrm>
              <a:off x="4718" y="3754"/>
              <a:ext cx="250" cy="37"/>
            </a:xfrm>
            <a:prstGeom prst="line">
              <a:avLst/>
            </a:prstGeom>
            <a:noFill/>
            <a:ln w="9525">
              <a:solidFill>
                <a:srgbClr val="FF0000"/>
              </a:solidFill>
              <a:round/>
              <a:headEnd/>
              <a:tailEnd/>
            </a:ln>
          </p:spPr>
          <p:txBody>
            <a:bodyPr wrap="none" anchor="ctr"/>
            <a:lstStyle/>
            <a:p>
              <a:endParaRPr lang="en-US"/>
            </a:p>
          </p:txBody>
        </p:sp>
        <p:sp>
          <p:nvSpPr>
            <p:cNvPr id="44106" name="Line 64"/>
            <p:cNvSpPr>
              <a:spLocks noChangeShapeType="1"/>
            </p:cNvSpPr>
            <p:nvPr/>
          </p:nvSpPr>
          <p:spPr bwMode="auto">
            <a:xfrm flipV="1">
              <a:off x="4825" y="3864"/>
              <a:ext cx="108" cy="145"/>
            </a:xfrm>
            <a:prstGeom prst="line">
              <a:avLst/>
            </a:prstGeom>
            <a:noFill/>
            <a:ln w="9525">
              <a:solidFill>
                <a:srgbClr val="FF0000"/>
              </a:solidFill>
              <a:round/>
              <a:headEnd/>
              <a:tailEnd/>
            </a:ln>
          </p:spPr>
          <p:txBody>
            <a:bodyPr wrap="none" anchor="ctr"/>
            <a:lstStyle/>
            <a:p>
              <a:endParaRPr lang="en-US"/>
            </a:p>
          </p:txBody>
        </p:sp>
        <p:sp>
          <p:nvSpPr>
            <p:cNvPr id="44107" name="Line 65"/>
            <p:cNvSpPr>
              <a:spLocks noChangeShapeType="1"/>
            </p:cNvSpPr>
            <p:nvPr/>
          </p:nvSpPr>
          <p:spPr bwMode="auto">
            <a:xfrm flipV="1">
              <a:off x="4754" y="3864"/>
              <a:ext cx="179" cy="72"/>
            </a:xfrm>
            <a:prstGeom prst="line">
              <a:avLst/>
            </a:prstGeom>
            <a:noFill/>
            <a:ln w="9525">
              <a:solidFill>
                <a:srgbClr val="FF0000"/>
              </a:solidFill>
              <a:round/>
              <a:headEnd/>
              <a:tailEnd/>
            </a:ln>
          </p:spPr>
          <p:txBody>
            <a:bodyPr wrap="none" anchor="ctr"/>
            <a:lstStyle/>
            <a:p>
              <a:endParaRPr lang="en-US"/>
            </a:p>
          </p:txBody>
        </p:sp>
        <p:sp>
          <p:nvSpPr>
            <p:cNvPr id="44108" name="Line 66"/>
            <p:cNvSpPr>
              <a:spLocks noChangeShapeType="1"/>
            </p:cNvSpPr>
            <p:nvPr/>
          </p:nvSpPr>
          <p:spPr bwMode="auto">
            <a:xfrm flipH="1">
              <a:off x="5147" y="3827"/>
              <a:ext cx="71" cy="109"/>
            </a:xfrm>
            <a:prstGeom prst="line">
              <a:avLst/>
            </a:prstGeom>
            <a:noFill/>
            <a:ln w="9525">
              <a:solidFill>
                <a:srgbClr val="FF0000"/>
              </a:solidFill>
              <a:round/>
              <a:headEnd/>
              <a:tailEnd/>
            </a:ln>
          </p:spPr>
          <p:txBody>
            <a:bodyPr wrap="none" anchor="ctr"/>
            <a:lstStyle/>
            <a:p>
              <a:endParaRPr lang="en-US"/>
            </a:p>
          </p:txBody>
        </p:sp>
        <p:sp>
          <p:nvSpPr>
            <p:cNvPr id="44109" name="Line 67"/>
            <p:cNvSpPr>
              <a:spLocks noChangeShapeType="1"/>
            </p:cNvSpPr>
            <p:nvPr/>
          </p:nvSpPr>
          <p:spPr bwMode="auto">
            <a:xfrm>
              <a:off x="4933" y="3864"/>
              <a:ext cx="250" cy="72"/>
            </a:xfrm>
            <a:prstGeom prst="line">
              <a:avLst/>
            </a:prstGeom>
            <a:noFill/>
            <a:ln w="9525">
              <a:solidFill>
                <a:srgbClr val="FF0000"/>
              </a:solidFill>
              <a:round/>
              <a:headEnd/>
              <a:tailEnd/>
            </a:ln>
          </p:spPr>
          <p:txBody>
            <a:bodyPr wrap="none" anchor="ctr"/>
            <a:lstStyle/>
            <a:p>
              <a:endParaRPr lang="en-US"/>
            </a:p>
          </p:txBody>
        </p:sp>
      </p:grpSp>
      <p:sp>
        <p:nvSpPr>
          <p:cNvPr id="44042" name="Line 69"/>
          <p:cNvSpPr>
            <a:spLocks noChangeShapeType="1"/>
          </p:cNvSpPr>
          <p:nvPr/>
        </p:nvSpPr>
        <p:spPr bwMode="auto">
          <a:xfrm>
            <a:off x="15589226" y="10413858"/>
            <a:ext cx="0" cy="511972"/>
          </a:xfrm>
          <a:prstGeom prst="line">
            <a:avLst/>
          </a:prstGeom>
          <a:noFill/>
          <a:ln w="9525">
            <a:solidFill>
              <a:srgbClr val="FF0000"/>
            </a:solidFill>
            <a:round/>
            <a:headEnd/>
            <a:tailEnd/>
          </a:ln>
        </p:spPr>
        <p:txBody>
          <a:bodyPr lIns="192911" tIns="96455" rIns="192911" bIns="96455"/>
          <a:lstStyle/>
          <a:p>
            <a:endParaRPr lang="en-US"/>
          </a:p>
        </p:txBody>
      </p:sp>
      <p:sp>
        <p:nvSpPr>
          <p:cNvPr id="44043" name="Line 70"/>
          <p:cNvSpPr>
            <a:spLocks noChangeShapeType="1"/>
          </p:cNvSpPr>
          <p:nvPr/>
        </p:nvSpPr>
        <p:spPr bwMode="auto">
          <a:xfrm>
            <a:off x="15589227" y="10925830"/>
            <a:ext cx="3402426" cy="0"/>
          </a:xfrm>
          <a:prstGeom prst="line">
            <a:avLst/>
          </a:prstGeom>
          <a:noFill/>
          <a:ln w="9525">
            <a:solidFill>
              <a:srgbClr val="FF0000"/>
            </a:solidFill>
            <a:round/>
            <a:headEnd/>
            <a:tailEnd/>
          </a:ln>
        </p:spPr>
        <p:txBody>
          <a:bodyPr lIns="192911" tIns="96455" rIns="192911" bIns="96455"/>
          <a:lstStyle/>
          <a:p>
            <a:endParaRPr lang="en-US"/>
          </a:p>
        </p:txBody>
      </p:sp>
      <p:sp>
        <p:nvSpPr>
          <p:cNvPr id="44045" name="Line 72"/>
          <p:cNvSpPr>
            <a:spLocks noChangeShapeType="1"/>
          </p:cNvSpPr>
          <p:nvPr/>
        </p:nvSpPr>
        <p:spPr bwMode="auto">
          <a:xfrm flipH="1">
            <a:off x="4190915" y="2377017"/>
            <a:ext cx="1361719" cy="1274304"/>
          </a:xfrm>
          <a:prstGeom prst="line">
            <a:avLst/>
          </a:prstGeom>
          <a:noFill/>
          <a:ln w="9525">
            <a:solidFill>
              <a:schemeClr val="accent2"/>
            </a:solidFill>
            <a:round/>
            <a:headEnd/>
            <a:tailEnd/>
          </a:ln>
        </p:spPr>
        <p:txBody>
          <a:bodyPr lIns="192911" tIns="96455" rIns="192911" bIns="96455"/>
          <a:lstStyle/>
          <a:p>
            <a:endParaRPr lang="en-US"/>
          </a:p>
        </p:txBody>
      </p:sp>
      <p:sp>
        <p:nvSpPr>
          <p:cNvPr id="44046" name="Line 73"/>
          <p:cNvSpPr>
            <a:spLocks noChangeShapeType="1"/>
          </p:cNvSpPr>
          <p:nvPr/>
        </p:nvSpPr>
        <p:spPr bwMode="auto">
          <a:xfrm flipH="1">
            <a:off x="4022106" y="2503602"/>
            <a:ext cx="1871898" cy="1277118"/>
          </a:xfrm>
          <a:prstGeom prst="line">
            <a:avLst/>
          </a:prstGeom>
          <a:noFill/>
          <a:ln w="9525">
            <a:solidFill>
              <a:schemeClr val="accent2"/>
            </a:solidFill>
            <a:round/>
            <a:headEnd/>
            <a:tailEnd/>
          </a:ln>
        </p:spPr>
        <p:txBody>
          <a:bodyPr lIns="192911" tIns="96455" rIns="192911" bIns="96455"/>
          <a:lstStyle/>
          <a:p>
            <a:endParaRPr lang="en-US"/>
          </a:p>
        </p:txBody>
      </p:sp>
      <p:sp>
        <p:nvSpPr>
          <p:cNvPr id="44047" name="Line 74"/>
          <p:cNvSpPr>
            <a:spLocks noChangeShapeType="1"/>
          </p:cNvSpPr>
          <p:nvPr/>
        </p:nvSpPr>
        <p:spPr bwMode="auto">
          <a:xfrm flipH="1" flipV="1">
            <a:off x="6231619" y="9775300"/>
            <a:ext cx="1361719" cy="894545"/>
          </a:xfrm>
          <a:prstGeom prst="line">
            <a:avLst/>
          </a:prstGeom>
          <a:noFill/>
          <a:ln w="57150">
            <a:solidFill>
              <a:srgbClr val="FF0000"/>
            </a:solidFill>
            <a:round/>
            <a:headEnd/>
            <a:tailEnd type="triangle" w="med" len="med"/>
          </a:ln>
        </p:spPr>
        <p:txBody>
          <a:bodyPr lIns="192911" tIns="96455" rIns="192911" bIns="96455"/>
          <a:lstStyle/>
          <a:p>
            <a:endParaRPr lang="en-US"/>
          </a:p>
        </p:txBody>
      </p:sp>
      <p:sp>
        <p:nvSpPr>
          <p:cNvPr id="44050" name="Line 77"/>
          <p:cNvSpPr>
            <a:spLocks noChangeShapeType="1"/>
          </p:cNvSpPr>
          <p:nvPr/>
        </p:nvSpPr>
        <p:spPr bwMode="auto">
          <a:xfrm>
            <a:off x="6231619" y="2503601"/>
            <a:ext cx="1530529" cy="1"/>
          </a:xfrm>
          <a:prstGeom prst="line">
            <a:avLst/>
          </a:prstGeom>
          <a:noFill/>
          <a:ln w="57150">
            <a:solidFill>
              <a:schemeClr val="accent2"/>
            </a:solidFill>
            <a:round/>
            <a:headEnd/>
            <a:tailEnd type="triangle" w="med" len="med"/>
          </a:ln>
        </p:spPr>
        <p:txBody>
          <a:bodyPr lIns="192911" tIns="96455" rIns="192911" bIns="96455"/>
          <a:lstStyle/>
          <a:p>
            <a:endParaRPr lang="en-US"/>
          </a:p>
        </p:txBody>
      </p:sp>
      <p:sp>
        <p:nvSpPr>
          <p:cNvPr id="44055" name="Text Box 104"/>
          <p:cNvSpPr txBox="1">
            <a:spLocks noChangeArrowheads="1"/>
          </p:cNvSpPr>
          <p:nvPr/>
        </p:nvSpPr>
        <p:spPr bwMode="auto">
          <a:xfrm>
            <a:off x="19082595" y="1827754"/>
            <a:ext cx="2178541" cy="1071957"/>
          </a:xfrm>
          <a:prstGeom prst="rect">
            <a:avLst/>
          </a:prstGeom>
          <a:noFill/>
          <a:ln w="9525">
            <a:noFill/>
            <a:miter lim="800000"/>
            <a:headEnd/>
            <a:tailEnd/>
          </a:ln>
        </p:spPr>
        <p:txBody>
          <a:bodyPr wrap="none" lIns="192911" tIns="96455" rIns="192911" bIns="96455">
            <a:spAutoFit/>
          </a:bodyPr>
          <a:lstStyle/>
          <a:p>
            <a:r>
              <a:rPr lang="en-US" dirty="0"/>
              <a:t>trial 1</a:t>
            </a:r>
            <a:endParaRPr lang="fr-FR" dirty="0"/>
          </a:p>
        </p:txBody>
      </p:sp>
      <p:sp>
        <p:nvSpPr>
          <p:cNvPr id="88"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Rate codes: spike count</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89" name="Straight Connector 8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0" name="Picture 7" descr="pipe_cervelle"/>
          <p:cNvPicPr>
            <a:picLocks noChangeAspect="1" noChangeArrowheads="1"/>
          </p:cNvPicPr>
          <p:nvPr/>
        </p:nvPicPr>
        <p:blipFill>
          <a:blip r:embed="rId4"/>
          <a:srcRect/>
          <a:stretch>
            <a:fillRect/>
          </a:stretch>
        </p:blipFill>
        <p:spPr bwMode="auto">
          <a:xfrm>
            <a:off x="1135484" y="7668335"/>
            <a:ext cx="3117326" cy="2745523"/>
          </a:xfrm>
          <a:prstGeom prst="rect">
            <a:avLst/>
          </a:prstGeom>
          <a:noFill/>
          <a:ln w="9525">
            <a:noFill/>
            <a:miter lim="800000"/>
            <a:headEnd/>
            <a:tailEnd/>
          </a:ln>
        </p:spPr>
      </p:pic>
      <p:sp>
        <p:nvSpPr>
          <p:cNvPr id="92" name="Rectangle 91"/>
          <p:cNvSpPr/>
          <p:nvPr/>
        </p:nvSpPr>
        <p:spPr>
          <a:xfrm>
            <a:off x="831627" y="9652780"/>
            <a:ext cx="4321493" cy="7370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AutoShape 4"/>
          <p:cNvSpPr>
            <a:spLocks noChangeArrowheads="1"/>
          </p:cNvSpPr>
          <p:nvPr/>
        </p:nvSpPr>
        <p:spPr bwMode="auto">
          <a:xfrm rot="5400000">
            <a:off x="4114183" y="7688633"/>
            <a:ext cx="5167545" cy="3316144"/>
          </a:xfrm>
          <a:prstGeom prst="parallelogram">
            <a:avLst>
              <a:gd name="adj" fmla="val 44259"/>
            </a:avLst>
          </a:prstGeom>
          <a:solidFill>
            <a:schemeClr val="bg1">
              <a:lumMod val="95000"/>
            </a:schemeClr>
          </a:solidFill>
          <a:ln w="9525">
            <a:solidFill>
              <a:schemeClr val="tx1"/>
            </a:solidFill>
            <a:miter lim="800000"/>
            <a:headEnd/>
            <a:tailEnd/>
          </a:ln>
        </p:spPr>
        <p:txBody>
          <a:bodyPr wrap="none" anchor="ctr"/>
          <a:lstStyle/>
          <a:p>
            <a:endParaRPr lang="en-US"/>
          </a:p>
        </p:txBody>
      </p:sp>
      <p:sp>
        <p:nvSpPr>
          <p:cNvPr id="44049" name="Line 76"/>
          <p:cNvSpPr>
            <a:spLocks noChangeShapeType="1"/>
          </p:cNvSpPr>
          <p:nvPr/>
        </p:nvSpPr>
        <p:spPr bwMode="auto">
          <a:xfrm flipH="1">
            <a:off x="1977650" y="4346141"/>
            <a:ext cx="2275159" cy="3642879"/>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44048" name="Line 75"/>
          <p:cNvSpPr>
            <a:spLocks noChangeShapeType="1"/>
          </p:cNvSpPr>
          <p:nvPr/>
        </p:nvSpPr>
        <p:spPr bwMode="auto">
          <a:xfrm flipH="1">
            <a:off x="1977651" y="4163294"/>
            <a:ext cx="172560" cy="3699142"/>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91" name="Text Box 8"/>
          <p:cNvSpPr txBox="1">
            <a:spLocks noChangeArrowheads="1"/>
          </p:cNvSpPr>
          <p:nvPr/>
        </p:nvSpPr>
        <p:spPr bwMode="auto">
          <a:xfrm>
            <a:off x="608299" y="9710599"/>
            <a:ext cx="2300369" cy="1071957"/>
          </a:xfrm>
          <a:prstGeom prst="rect">
            <a:avLst/>
          </a:prstGeom>
          <a:noFill/>
          <a:ln w="9525">
            <a:noFill/>
            <a:miter lim="800000"/>
            <a:headEnd/>
            <a:tailEnd/>
          </a:ln>
        </p:spPr>
        <p:txBody>
          <a:bodyPr wrap="none" lIns="192911" tIns="96455" rIns="192911" bIns="96455">
            <a:spAutoFit/>
          </a:bodyPr>
          <a:lstStyle/>
          <a:p>
            <a:r>
              <a:rPr lang="en-US" dirty="0"/>
              <a:t>Brain </a:t>
            </a:r>
          </a:p>
        </p:txBody>
      </p:sp>
      <p:grpSp>
        <p:nvGrpSpPr>
          <p:cNvPr id="5" name="Group 107"/>
          <p:cNvGrpSpPr/>
          <p:nvPr/>
        </p:nvGrpSpPr>
        <p:grpSpPr>
          <a:xfrm rot="840000">
            <a:off x="5249836" y="8118643"/>
            <a:ext cx="2608469" cy="2958918"/>
            <a:chOff x="681816" y="7709336"/>
            <a:chExt cx="3214066" cy="2958918"/>
          </a:xfrm>
        </p:grpSpPr>
        <p:sp>
          <p:nvSpPr>
            <p:cNvPr id="109" name="Rounded Rectangle 99"/>
            <p:cNvSpPr>
              <a:spLocks noChangeArrowheads="1"/>
            </p:cNvSpPr>
            <p:nvPr/>
          </p:nvSpPr>
          <p:spPr bwMode="auto">
            <a:xfrm>
              <a:off x="1325197" y="7709336"/>
              <a:ext cx="2570685" cy="1571009"/>
            </a:xfrm>
            <a:prstGeom prst="roundRect">
              <a:avLst>
                <a:gd name="adj" fmla="val 16667"/>
              </a:avLst>
            </a:prstGeom>
            <a:solidFill>
              <a:schemeClr val="bg1">
                <a:lumMod val="95000"/>
              </a:schemeClr>
            </a:solidFill>
            <a:ln w="9525" algn="ctr">
              <a:solidFill>
                <a:schemeClr val="bg1">
                  <a:lumMod val="95000"/>
                </a:schemeClr>
              </a:solidFill>
              <a:round/>
              <a:headEnd/>
              <a:tailEnd/>
            </a:ln>
          </p:spPr>
          <p:txBody>
            <a:bodyPr lIns="192911" tIns="96455" rIns="192911" bIns="96455"/>
            <a:lstStyle/>
            <a:p>
              <a:endParaRPr lang="en-US" sz="5900" dirty="0">
                <a:solidFill>
                  <a:schemeClr val="bg1"/>
                </a:solidFill>
              </a:endParaRPr>
            </a:p>
          </p:txBody>
        </p:sp>
        <p:grpSp>
          <p:nvGrpSpPr>
            <p:cNvPr id="6" name="Group 97"/>
            <p:cNvGrpSpPr>
              <a:grpSpLocks/>
            </p:cNvGrpSpPr>
            <p:nvPr/>
          </p:nvGrpSpPr>
          <p:grpSpPr bwMode="auto">
            <a:xfrm>
              <a:off x="1580282" y="7709336"/>
              <a:ext cx="2315600" cy="1571009"/>
              <a:chOff x="1691680" y="4669809"/>
              <a:chExt cx="3024336" cy="2188191"/>
            </a:xfrm>
          </p:grpSpPr>
          <p:sp>
            <p:nvSpPr>
              <p:cNvPr id="112" name="Freeform 74"/>
              <p:cNvSpPr>
                <a:spLocks/>
              </p:cNvSpPr>
              <p:nvPr/>
            </p:nvSpPr>
            <p:spPr bwMode="auto">
              <a:xfrm>
                <a:off x="1701421" y="5318078"/>
                <a:ext cx="850710" cy="727880"/>
              </a:xfrm>
              <a:custGeom>
                <a:avLst/>
                <a:gdLst>
                  <a:gd name="T0" fmla="*/ 168322 w 850710"/>
                  <a:gd name="T1" fmla="*/ 700585 h 727880"/>
                  <a:gd name="T2" fmla="*/ 113731 w 850710"/>
                  <a:gd name="T3" fmla="*/ 4549 h 727880"/>
                  <a:gd name="T4" fmla="*/ 850710 w 850710"/>
                  <a:gd name="T5" fmla="*/ 727880 h 727880"/>
                  <a:gd name="T6" fmla="*/ 0 60000 65536"/>
                  <a:gd name="T7" fmla="*/ 0 60000 65536"/>
                  <a:gd name="T8" fmla="*/ 0 60000 65536"/>
                  <a:gd name="T9" fmla="*/ 0 w 850710"/>
                  <a:gd name="T10" fmla="*/ 0 h 727880"/>
                  <a:gd name="T11" fmla="*/ 850710 w 850710"/>
                  <a:gd name="T12" fmla="*/ 727880 h 727880"/>
                </a:gdLst>
                <a:ahLst/>
                <a:cxnLst>
                  <a:cxn ang="T6">
                    <a:pos x="T0" y="T1"/>
                  </a:cxn>
                  <a:cxn ang="T7">
                    <a:pos x="T2" y="T3"/>
                  </a:cxn>
                  <a:cxn ang="T8">
                    <a:pos x="T4" y="T5"/>
                  </a:cxn>
                </a:cxnLst>
                <a:rect l="T9" t="T10" r="T11" b="T12"/>
                <a:pathLst>
                  <a:path w="850710" h="727880">
                    <a:moveTo>
                      <a:pt x="168322" y="700585"/>
                    </a:moveTo>
                    <a:cubicBezTo>
                      <a:pt x="84161" y="350292"/>
                      <a:pt x="0" y="0"/>
                      <a:pt x="113731" y="4549"/>
                    </a:cubicBezTo>
                    <a:cubicBezTo>
                      <a:pt x="227462" y="9098"/>
                      <a:pt x="539086" y="368489"/>
                      <a:pt x="850710" y="727880"/>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3" name="Freeform 75"/>
              <p:cNvSpPr>
                <a:spLocks/>
              </p:cNvSpPr>
              <p:nvPr/>
            </p:nvSpPr>
            <p:spPr bwMode="auto">
              <a:xfrm>
                <a:off x="2386084" y="5129283"/>
                <a:ext cx="698310" cy="998562"/>
              </a:xfrm>
              <a:custGeom>
                <a:avLst/>
                <a:gdLst>
                  <a:gd name="T0" fmla="*/ 15922 w 698310"/>
                  <a:gd name="T1" fmla="*/ 206992 h 998562"/>
                  <a:gd name="T2" fmla="*/ 70513 w 698310"/>
                  <a:gd name="T3" fmla="*/ 43218 h 998562"/>
                  <a:gd name="T4" fmla="*/ 439003 w 698310"/>
                  <a:gd name="T5" fmla="*/ 466299 h 998562"/>
                  <a:gd name="T6" fmla="*/ 698310 w 698310"/>
                  <a:gd name="T7" fmla="*/ 998562 h 998562"/>
                  <a:gd name="T8" fmla="*/ 0 60000 65536"/>
                  <a:gd name="T9" fmla="*/ 0 60000 65536"/>
                  <a:gd name="T10" fmla="*/ 0 60000 65536"/>
                  <a:gd name="T11" fmla="*/ 0 60000 65536"/>
                  <a:gd name="T12" fmla="*/ 0 w 698310"/>
                  <a:gd name="T13" fmla="*/ 0 h 998562"/>
                  <a:gd name="T14" fmla="*/ 698310 w 698310"/>
                  <a:gd name="T15" fmla="*/ 998562 h 998562"/>
                </a:gdLst>
                <a:ahLst/>
                <a:cxnLst>
                  <a:cxn ang="T8">
                    <a:pos x="T0" y="T1"/>
                  </a:cxn>
                  <a:cxn ang="T9">
                    <a:pos x="T2" y="T3"/>
                  </a:cxn>
                  <a:cxn ang="T10">
                    <a:pos x="T4" y="T5"/>
                  </a:cxn>
                  <a:cxn ang="T11">
                    <a:pos x="T6" y="T7"/>
                  </a:cxn>
                </a:cxnLst>
                <a:rect l="T12" t="T13" r="T14" b="T15"/>
                <a:pathLst>
                  <a:path w="698310" h="998562">
                    <a:moveTo>
                      <a:pt x="15922" y="206992"/>
                    </a:moveTo>
                    <a:cubicBezTo>
                      <a:pt x="7961" y="103496"/>
                      <a:pt x="0" y="0"/>
                      <a:pt x="70513" y="43218"/>
                    </a:cubicBezTo>
                    <a:cubicBezTo>
                      <a:pt x="141026" y="86436"/>
                      <a:pt x="334370" y="307075"/>
                      <a:pt x="439003" y="466299"/>
                    </a:cubicBezTo>
                    <a:cubicBezTo>
                      <a:pt x="543636" y="625523"/>
                      <a:pt x="620973" y="812042"/>
                      <a:pt x="698310" y="998562"/>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4" name="Freeform 77"/>
              <p:cNvSpPr>
                <a:spLocks/>
              </p:cNvSpPr>
              <p:nvPr/>
            </p:nvSpPr>
            <p:spPr bwMode="auto">
              <a:xfrm>
                <a:off x="2809164" y="4731224"/>
                <a:ext cx="725606" cy="1478507"/>
              </a:xfrm>
              <a:custGeom>
                <a:avLst/>
                <a:gdLst>
                  <a:gd name="T0" fmla="*/ 70514 w 725606"/>
                  <a:gd name="T1" fmla="*/ 454925 h 1478507"/>
                  <a:gd name="T2" fmla="*/ 43218 w 725606"/>
                  <a:gd name="T3" fmla="*/ 4549 h 1478507"/>
                  <a:gd name="T4" fmla="*/ 329821 w 725606"/>
                  <a:gd name="T5" fmla="*/ 427630 h 1478507"/>
                  <a:gd name="T6" fmla="*/ 602776 w 725606"/>
                  <a:gd name="T7" fmla="*/ 946245 h 1478507"/>
                  <a:gd name="T8" fmla="*/ 725606 w 725606"/>
                  <a:gd name="T9" fmla="*/ 1478507 h 1478507"/>
                  <a:gd name="T10" fmla="*/ 0 60000 65536"/>
                  <a:gd name="T11" fmla="*/ 0 60000 65536"/>
                  <a:gd name="T12" fmla="*/ 0 60000 65536"/>
                  <a:gd name="T13" fmla="*/ 0 60000 65536"/>
                  <a:gd name="T14" fmla="*/ 0 60000 65536"/>
                  <a:gd name="T15" fmla="*/ 0 w 725606"/>
                  <a:gd name="T16" fmla="*/ 0 h 1478507"/>
                  <a:gd name="T17" fmla="*/ 725606 w 725606"/>
                  <a:gd name="T18" fmla="*/ 1478507 h 1478507"/>
                </a:gdLst>
                <a:ahLst/>
                <a:cxnLst>
                  <a:cxn ang="T10">
                    <a:pos x="T0" y="T1"/>
                  </a:cxn>
                  <a:cxn ang="T11">
                    <a:pos x="T2" y="T3"/>
                  </a:cxn>
                  <a:cxn ang="T12">
                    <a:pos x="T4" y="T5"/>
                  </a:cxn>
                  <a:cxn ang="T13">
                    <a:pos x="T6" y="T7"/>
                  </a:cxn>
                  <a:cxn ang="T14">
                    <a:pos x="T8" y="T9"/>
                  </a:cxn>
                </a:cxnLst>
                <a:rect l="T15" t="T16" r="T17" b="T18"/>
                <a:pathLst>
                  <a:path w="725606" h="1478507">
                    <a:moveTo>
                      <a:pt x="70514" y="454925"/>
                    </a:moveTo>
                    <a:cubicBezTo>
                      <a:pt x="35257" y="232011"/>
                      <a:pt x="0" y="9098"/>
                      <a:pt x="43218" y="4549"/>
                    </a:cubicBezTo>
                    <a:cubicBezTo>
                      <a:pt x="86436" y="0"/>
                      <a:pt x="236561" y="270681"/>
                      <a:pt x="329821" y="427630"/>
                    </a:cubicBezTo>
                    <a:cubicBezTo>
                      <a:pt x="423081" y="584579"/>
                      <a:pt x="536812" y="771099"/>
                      <a:pt x="602776" y="946245"/>
                    </a:cubicBezTo>
                    <a:cubicBezTo>
                      <a:pt x="668740" y="1121391"/>
                      <a:pt x="697173" y="1299949"/>
                      <a:pt x="725606" y="1478507"/>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5" name="Freeform 114"/>
              <p:cNvSpPr/>
              <p:nvPr/>
            </p:nvSpPr>
            <p:spPr bwMode="auto">
              <a:xfrm>
                <a:off x="2550488" y="5921797"/>
                <a:ext cx="384983" cy="193185"/>
              </a:xfrm>
              <a:custGeom>
                <a:avLst/>
                <a:gdLst>
                  <a:gd name="connsiteX0" fmla="*/ 0 w 382138"/>
                  <a:gd name="connsiteY0" fmla="*/ 97809 h 193343"/>
                  <a:gd name="connsiteX1" fmla="*/ 163773 w 382138"/>
                  <a:gd name="connsiteY1" fmla="*/ 15922 h 193343"/>
                  <a:gd name="connsiteX2" fmla="*/ 382138 w 382138"/>
                  <a:gd name="connsiteY2" fmla="*/ 193343 h 193343"/>
                </a:gdLst>
                <a:ahLst/>
                <a:cxnLst>
                  <a:cxn ang="0">
                    <a:pos x="connsiteX0" y="connsiteY0"/>
                  </a:cxn>
                  <a:cxn ang="0">
                    <a:pos x="connsiteX1" y="connsiteY1"/>
                  </a:cxn>
                  <a:cxn ang="0">
                    <a:pos x="connsiteX2" y="connsiteY2"/>
                  </a:cxn>
                </a:cxnLst>
                <a:rect l="l" t="t" r="r" b="b"/>
                <a:pathLst>
                  <a:path w="382138" h="193343">
                    <a:moveTo>
                      <a:pt x="0" y="97809"/>
                    </a:moveTo>
                    <a:cubicBezTo>
                      <a:pt x="50041" y="48904"/>
                      <a:pt x="100083" y="0"/>
                      <a:pt x="163773" y="15922"/>
                    </a:cubicBezTo>
                    <a:cubicBezTo>
                      <a:pt x="227463" y="31844"/>
                      <a:pt x="304800" y="112593"/>
                      <a:pt x="382138" y="193343"/>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6" name="Freeform 115"/>
              <p:cNvSpPr/>
              <p:nvPr/>
            </p:nvSpPr>
            <p:spPr bwMode="auto">
              <a:xfrm>
                <a:off x="3113155" y="5999812"/>
                <a:ext cx="259123" cy="182041"/>
              </a:xfrm>
              <a:custGeom>
                <a:avLst/>
                <a:gdLst>
                  <a:gd name="connsiteX0" fmla="*/ 0 w 259306"/>
                  <a:gd name="connsiteY0" fmla="*/ 100083 h 181970"/>
                  <a:gd name="connsiteX1" fmla="*/ 81886 w 259306"/>
                  <a:gd name="connsiteY1" fmla="*/ 4549 h 181970"/>
                  <a:gd name="connsiteX2" fmla="*/ 232011 w 259306"/>
                  <a:gd name="connsiteY2" fmla="*/ 72788 h 181970"/>
                  <a:gd name="connsiteX3" fmla="*/ 245659 w 259306"/>
                  <a:gd name="connsiteY3" fmla="*/ 181970 h 181970"/>
                </a:gdLst>
                <a:ahLst/>
                <a:cxnLst>
                  <a:cxn ang="0">
                    <a:pos x="connsiteX0" y="connsiteY0"/>
                  </a:cxn>
                  <a:cxn ang="0">
                    <a:pos x="connsiteX1" y="connsiteY1"/>
                  </a:cxn>
                  <a:cxn ang="0">
                    <a:pos x="connsiteX2" y="connsiteY2"/>
                  </a:cxn>
                  <a:cxn ang="0">
                    <a:pos x="connsiteX3" y="connsiteY3"/>
                  </a:cxn>
                </a:cxnLst>
                <a:rect l="l" t="t" r="r" b="b"/>
                <a:pathLst>
                  <a:path w="259306" h="181970">
                    <a:moveTo>
                      <a:pt x="0" y="100083"/>
                    </a:moveTo>
                    <a:cubicBezTo>
                      <a:pt x="21609" y="54590"/>
                      <a:pt x="43218" y="9098"/>
                      <a:pt x="81886" y="4549"/>
                    </a:cubicBezTo>
                    <a:cubicBezTo>
                      <a:pt x="120554" y="0"/>
                      <a:pt x="204716" y="43218"/>
                      <a:pt x="232011" y="72788"/>
                    </a:cubicBezTo>
                    <a:cubicBezTo>
                      <a:pt x="259306" y="102358"/>
                      <a:pt x="252482" y="142164"/>
                      <a:pt x="245659" y="181970"/>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7" name="Freeform 116"/>
              <p:cNvSpPr/>
              <p:nvPr/>
            </p:nvSpPr>
            <p:spPr bwMode="auto">
              <a:xfrm>
                <a:off x="3575874" y="5970092"/>
                <a:ext cx="422001" cy="185755"/>
              </a:xfrm>
              <a:custGeom>
                <a:avLst/>
                <a:gdLst>
                  <a:gd name="connsiteX0" fmla="*/ 0 w 423081"/>
                  <a:gd name="connsiteY0" fmla="*/ 184245 h 184245"/>
                  <a:gd name="connsiteX1" fmla="*/ 54591 w 423081"/>
                  <a:gd name="connsiteY1" fmla="*/ 129654 h 184245"/>
                  <a:gd name="connsiteX2" fmla="*/ 177421 w 423081"/>
                  <a:gd name="connsiteY2" fmla="*/ 6824 h 184245"/>
                  <a:gd name="connsiteX3" fmla="*/ 423081 w 423081"/>
                  <a:gd name="connsiteY3" fmla="*/ 88711 h 184245"/>
                </a:gdLst>
                <a:ahLst/>
                <a:cxnLst>
                  <a:cxn ang="0">
                    <a:pos x="connsiteX0" y="connsiteY0"/>
                  </a:cxn>
                  <a:cxn ang="0">
                    <a:pos x="connsiteX1" y="connsiteY1"/>
                  </a:cxn>
                  <a:cxn ang="0">
                    <a:pos x="connsiteX2" y="connsiteY2"/>
                  </a:cxn>
                  <a:cxn ang="0">
                    <a:pos x="connsiteX3" y="connsiteY3"/>
                  </a:cxn>
                </a:cxnLst>
                <a:rect l="l" t="t" r="r" b="b"/>
                <a:pathLst>
                  <a:path w="423081" h="184245">
                    <a:moveTo>
                      <a:pt x="0" y="184245"/>
                    </a:moveTo>
                    <a:lnTo>
                      <a:pt x="54591" y="129654"/>
                    </a:lnTo>
                    <a:cubicBezTo>
                      <a:pt x="84161" y="100084"/>
                      <a:pt x="116006" y="13648"/>
                      <a:pt x="177421" y="6824"/>
                    </a:cubicBezTo>
                    <a:cubicBezTo>
                      <a:pt x="238836" y="0"/>
                      <a:pt x="330958" y="44355"/>
                      <a:pt x="423081" y="88711"/>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8" name="Freeform 117"/>
              <p:cNvSpPr/>
              <p:nvPr/>
            </p:nvSpPr>
            <p:spPr bwMode="auto">
              <a:xfrm>
                <a:off x="4068209" y="5877215"/>
                <a:ext cx="288737" cy="144887"/>
              </a:xfrm>
              <a:custGeom>
                <a:avLst/>
                <a:gdLst>
                  <a:gd name="connsiteX0" fmla="*/ 0 w 423081"/>
                  <a:gd name="connsiteY0" fmla="*/ 184245 h 184245"/>
                  <a:gd name="connsiteX1" fmla="*/ 54591 w 423081"/>
                  <a:gd name="connsiteY1" fmla="*/ 129654 h 184245"/>
                  <a:gd name="connsiteX2" fmla="*/ 177421 w 423081"/>
                  <a:gd name="connsiteY2" fmla="*/ 6824 h 184245"/>
                  <a:gd name="connsiteX3" fmla="*/ 423081 w 423081"/>
                  <a:gd name="connsiteY3" fmla="*/ 88711 h 184245"/>
                </a:gdLst>
                <a:ahLst/>
                <a:cxnLst>
                  <a:cxn ang="0">
                    <a:pos x="connsiteX0" y="connsiteY0"/>
                  </a:cxn>
                  <a:cxn ang="0">
                    <a:pos x="connsiteX1" y="connsiteY1"/>
                  </a:cxn>
                  <a:cxn ang="0">
                    <a:pos x="connsiteX2" y="connsiteY2"/>
                  </a:cxn>
                  <a:cxn ang="0">
                    <a:pos x="connsiteX3" y="connsiteY3"/>
                  </a:cxn>
                </a:cxnLst>
                <a:rect l="l" t="t" r="r" b="b"/>
                <a:pathLst>
                  <a:path w="423081" h="184245">
                    <a:moveTo>
                      <a:pt x="0" y="184245"/>
                    </a:moveTo>
                    <a:lnTo>
                      <a:pt x="54591" y="129654"/>
                    </a:lnTo>
                    <a:cubicBezTo>
                      <a:pt x="84161" y="100084"/>
                      <a:pt x="116006" y="13648"/>
                      <a:pt x="177421" y="6824"/>
                    </a:cubicBezTo>
                    <a:cubicBezTo>
                      <a:pt x="238836" y="0"/>
                      <a:pt x="330958" y="44355"/>
                      <a:pt x="423081" y="88711"/>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9" name="Freeform 82"/>
              <p:cNvSpPr>
                <a:spLocks/>
              </p:cNvSpPr>
              <p:nvPr/>
            </p:nvSpPr>
            <p:spPr bwMode="auto">
              <a:xfrm>
                <a:off x="1828800" y="5288507"/>
                <a:ext cx="559558" cy="61415"/>
              </a:xfrm>
              <a:custGeom>
                <a:avLst/>
                <a:gdLst>
                  <a:gd name="T0" fmla="*/ 0 w 559558"/>
                  <a:gd name="T1" fmla="*/ 20472 h 61415"/>
                  <a:gd name="T2" fmla="*/ 327546 w 559558"/>
                  <a:gd name="T3" fmla="*/ 6824 h 61415"/>
                  <a:gd name="T4" fmla="*/ 559558 w 559558"/>
                  <a:gd name="T5" fmla="*/ 61415 h 61415"/>
                  <a:gd name="T6" fmla="*/ 0 60000 65536"/>
                  <a:gd name="T7" fmla="*/ 0 60000 65536"/>
                  <a:gd name="T8" fmla="*/ 0 60000 65536"/>
                  <a:gd name="T9" fmla="*/ 0 w 559558"/>
                  <a:gd name="T10" fmla="*/ 0 h 61415"/>
                  <a:gd name="T11" fmla="*/ 559558 w 559558"/>
                  <a:gd name="T12" fmla="*/ 61415 h 61415"/>
                </a:gdLst>
                <a:ahLst/>
                <a:cxnLst>
                  <a:cxn ang="T6">
                    <a:pos x="T0" y="T1"/>
                  </a:cxn>
                  <a:cxn ang="T7">
                    <a:pos x="T2" y="T3"/>
                  </a:cxn>
                  <a:cxn ang="T8">
                    <a:pos x="T4" y="T5"/>
                  </a:cxn>
                </a:cxnLst>
                <a:rect l="T9" t="T10" r="T11" b="T12"/>
                <a:pathLst>
                  <a:path w="559558" h="61415">
                    <a:moveTo>
                      <a:pt x="0" y="20472"/>
                    </a:moveTo>
                    <a:cubicBezTo>
                      <a:pt x="117143" y="10236"/>
                      <a:pt x="234286" y="0"/>
                      <a:pt x="327546" y="6824"/>
                    </a:cubicBezTo>
                    <a:cubicBezTo>
                      <a:pt x="420806" y="13648"/>
                      <a:pt x="490182" y="37531"/>
                      <a:pt x="559558" y="61415"/>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0" name="Freeform 83"/>
              <p:cNvSpPr>
                <a:spLocks/>
              </p:cNvSpPr>
              <p:nvPr/>
            </p:nvSpPr>
            <p:spPr bwMode="auto">
              <a:xfrm>
                <a:off x="2456597" y="5088341"/>
                <a:ext cx="436728" cy="125104"/>
              </a:xfrm>
              <a:custGeom>
                <a:avLst/>
                <a:gdLst>
                  <a:gd name="T0" fmla="*/ 0 w 436728"/>
                  <a:gd name="T1" fmla="*/ 29569 h 125104"/>
                  <a:gd name="T2" fmla="*/ 259307 w 436728"/>
                  <a:gd name="T3" fmla="*/ 15922 h 125104"/>
                  <a:gd name="T4" fmla="*/ 436728 w 436728"/>
                  <a:gd name="T5" fmla="*/ 125104 h 125104"/>
                  <a:gd name="T6" fmla="*/ 0 60000 65536"/>
                  <a:gd name="T7" fmla="*/ 0 60000 65536"/>
                  <a:gd name="T8" fmla="*/ 0 60000 65536"/>
                  <a:gd name="T9" fmla="*/ 0 w 436728"/>
                  <a:gd name="T10" fmla="*/ 0 h 125104"/>
                  <a:gd name="T11" fmla="*/ 436728 w 436728"/>
                  <a:gd name="T12" fmla="*/ 125104 h 125104"/>
                </a:gdLst>
                <a:ahLst/>
                <a:cxnLst>
                  <a:cxn ang="T6">
                    <a:pos x="T0" y="T1"/>
                  </a:cxn>
                  <a:cxn ang="T7">
                    <a:pos x="T2" y="T3"/>
                  </a:cxn>
                  <a:cxn ang="T8">
                    <a:pos x="T4" y="T5"/>
                  </a:cxn>
                </a:cxnLst>
                <a:rect l="T9" t="T10" r="T11" b="T12"/>
                <a:pathLst>
                  <a:path w="436728" h="125104">
                    <a:moveTo>
                      <a:pt x="0" y="29569"/>
                    </a:moveTo>
                    <a:cubicBezTo>
                      <a:pt x="93259" y="14784"/>
                      <a:pt x="186519" y="0"/>
                      <a:pt x="259307" y="15922"/>
                    </a:cubicBezTo>
                    <a:cubicBezTo>
                      <a:pt x="332095" y="31844"/>
                      <a:pt x="384411" y="78474"/>
                      <a:pt x="436728" y="125104"/>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1" name="Freeform 85"/>
              <p:cNvSpPr>
                <a:spLocks/>
              </p:cNvSpPr>
              <p:nvPr/>
            </p:nvSpPr>
            <p:spPr bwMode="auto">
              <a:xfrm>
                <a:off x="2893325" y="4669809"/>
                <a:ext cx="941696" cy="775648"/>
              </a:xfrm>
              <a:custGeom>
                <a:avLst/>
                <a:gdLst>
                  <a:gd name="T0" fmla="*/ 0 w 941696"/>
                  <a:gd name="T1" fmla="*/ 38669 h 775648"/>
                  <a:gd name="T2" fmla="*/ 95535 w 941696"/>
                  <a:gd name="T3" fmla="*/ 38669 h 775648"/>
                  <a:gd name="T4" fmla="*/ 450376 w 941696"/>
                  <a:gd name="T5" fmla="*/ 270681 h 775648"/>
                  <a:gd name="T6" fmla="*/ 941696 w 941696"/>
                  <a:gd name="T7" fmla="*/ 775648 h 775648"/>
                  <a:gd name="T8" fmla="*/ 0 60000 65536"/>
                  <a:gd name="T9" fmla="*/ 0 60000 65536"/>
                  <a:gd name="T10" fmla="*/ 0 60000 65536"/>
                  <a:gd name="T11" fmla="*/ 0 60000 65536"/>
                  <a:gd name="T12" fmla="*/ 0 w 941696"/>
                  <a:gd name="T13" fmla="*/ 0 h 775648"/>
                  <a:gd name="T14" fmla="*/ 941696 w 941696"/>
                  <a:gd name="T15" fmla="*/ 775648 h 775648"/>
                </a:gdLst>
                <a:ahLst/>
                <a:cxnLst>
                  <a:cxn ang="T8">
                    <a:pos x="T0" y="T1"/>
                  </a:cxn>
                  <a:cxn ang="T9">
                    <a:pos x="T2" y="T3"/>
                  </a:cxn>
                  <a:cxn ang="T10">
                    <a:pos x="T4" y="T5"/>
                  </a:cxn>
                  <a:cxn ang="T11">
                    <a:pos x="T6" y="T7"/>
                  </a:cxn>
                </a:cxnLst>
                <a:rect l="T12" t="T13" r="T14" b="T15"/>
                <a:pathLst>
                  <a:path w="941696" h="775648">
                    <a:moveTo>
                      <a:pt x="0" y="38669"/>
                    </a:moveTo>
                    <a:cubicBezTo>
                      <a:pt x="10236" y="19334"/>
                      <a:pt x="20472" y="0"/>
                      <a:pt x="95535" y="38669"/>
                    </a:cubicBezTo>
                    <a:cubicBezTo>
                      <a:pt x="170598" y="77338"/>
                      <a:pt x="309349" y="147851"/>
                      <a:pt x="450376" y="270681"/>
                    </a:cubicBezTo>
                    <a:cubicBezTo>
                      <a:pt x="591403" y="393511"/>
                      <a:pt x="766549" y="584579"/>
                      <a:pt x="941696" y="775648"/>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2" name="Freeform 86"/>
              <p:cNvSpPr>
                <a:spLocks/>
              </p:cNvSpPr>
              <p:nvPr/>
            </p:nvSpPr>
            <p:spPr bwMode="auto">
              <a:xfrm>
                <a:off x="3464257" y="5254388"/>
                <a:ext cx="1135039" cy="896203"/>
              </a:xfrm>
              <a:custGeom>
                <a:avLst/>
                <a:gdLst>
                  <a:gd name="T0" fmla="*/ 43218 w 1135039"/>
                  <a:gd name="T1" fmla="*/ 873457 h 896203"/>
                  <a:gd name="T2" fmla="*/ 43218 w 1135039"/>
                  <a:gd name="T3" fmla="*/ 805218 h 896203"/>
                  <a:gd name="T4" fmla="*/ 302525 w 1135039"/>
                  <a:gd name="T5" fmla="*/ 327546 h 896203"/>
                  <a:gd name="T6" fmla="*/ 466298 w 1135039"/>
                  <a:gd name="T7" fmla="*/ 136478 h 896203"/>
                  <a:gd name="T8" fmla="*/ 780197 w 1135039"/>
                  <a:gd name="T9" fmla="*/ 13648 h 896203"/>
                  <a:gd name="T10" fmla="*/ 1135039 w 1135039"/>
                  <a:gd name="T11" fmla="*/ 54591 h 896203"/>
                  <a:gd name="T12" fmla="*/ 0 60000 65536"/>
                  <a:gd name="T13" fmla="*/ 0 60000 65536"/>
                  <a:gd name="T14" fmla="*/ 0 60000 65536"/>
                  <a:gd name="T15" fmla="*/ 0 60000 65536"/>
                  <a:gd name="T16" fmla="*/ 0 60000 65536"/>
                  <a:gd name="T17" fmla="*/ 0 60000 65536"/>
                  <a:gd name="T18" fmla="*/ 0 w 1135039"/>
                  <a:gd name="T19" fmla="*/ 0 h 896203"/>
                  <a:gd name="T20" fmla="*/ 1135039 w 1135039"/>
                  <a:gd name="T21" fmla="*/ 896203 h 896203"/>
                </a:gdLst>
                <a:ahLst/>
                <a:cxnLst>
                  <a:cxn ang="T12">
                    <a:pos x="T0" y="T1"/>
                  </a:cxn>
                  <a:cxn ang="T13">
                    <a:pos x="T2" y="T3"/>
                  </a:cxn>
                  <a:cxn ang="T14">
                    <a:pos x="T4" y="T5"/>
                  </a:cxn>
                  <a:cxn ang="T15">
                    <a:pos x="T6" y="T7"/>
                  </a:cxn>
                  <a:cxn ang="T16">
                    <a:pos x="T8" y="T9"/>
                  </a:cxn>
                  <a:cxn ang="T17">
                    <a:pos x="T10" y="T11"/>
                  </a:cxn>
                </a:cxnLst>
                <a:rect l="T18" t="T19" r="T20" b="T21"/>
                <a:pathLst>
                  <a:path w="1135039" h="896203">
                    <a:moveTo>
                      <a:pt x="43218" y="873457"/>
                    </a:moveTo>
                    <a:cubicBezTo>
                      <a:pt x="21609" y="884830"/>
                      <a:pt x="0" y="896203"/>
                      <a:pt x="43218" y="805218"/>
                    </a:cubicBezTo>
                    <a:cubicBezTo>
                      <a:pt x="86436" y="714233"/>
                      <a:pt x="232012" y="439003"/>
                      <a:pt x="302525" y="327546"/>
                    </a:cubicBezTo>
                    <a:cubicBezTo>
                      <a:pt x="373038" y="216089"/>
                      <a:pt x="386686" y="188794"/>
                      <a:pt x="466298" y="136478"/>
                    </a:cubicBezTo>
                    <a:cubicBezTo>
                      <a:pt x="545910" y="84162"/>
                      <a:pt x="668740" y="27296"/>
                      <a:pt x="780197" y="13648"/>
                    </a:cubicBezTo>
                    <a:cubicBezTo>
                      <a:pt x="891654" y="0"/>
                      <a:pt x="1013346" y="27295"/>
                      <a:pt x="1135039" y="54591"/>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cxnSp>
            <p:nvCxnSpPr>
              <p:cNvPr id="123" name="Straight Connector 88"/>
              <p:cNvCxnSpPr>
                <a:cxnSpLocks noChangeShapeType="1"/>
                <a:stCxn id="122" idx="5"/>
              </p:cNvCxnSpPr>
              <p:nvPr/>
            </p:nvCxnSpPr>
            <p:spPr bwMode="auto">
              <a:xfrm flipH="1">
                <a:off x="4427984" y="5308979"/>
                <a:ext cx="171312" cy="712309"/>
              </a:xfrm>
              <a:prstGeom prst="line">
                <a:avLst/>
              </a:prstGeom>
              <a:noFill/>
              <a:ln w="9525" algn="ctr">
                <a:solidFill>
                  <a:schemeClr val="tx1"/>
                </a:solidFill>
                <a:round/>
                <a:headEnd/>
                <a:tailEnd/>
              </a:ln>
            </p:spPr>
          </p:cxnSp>
          <p:sp>
            <p:nvSpPr>
              <p:cNvPr id="124" name="Freeform 91"/>
              <p:cNvSpPr>
                <a:spLocks/>
              </p:cNvSpPr>
              <p:nvPr/>
            </p:nvSpPr>
            <p:spPr bwMode="auto">
              <a:xfrm>
                <a:off x="2402006" y="5377218"/>
                <a:ext cx="600500" cy="777922"/>
              </a:xfrm>
              <a:custGeom>
                <a:avLst/>
                <a:gdLst>
                  <a:gd name="T0" fmla="*/ 0 w 600501"/>
                  <a:gd name="T1" fmla="*/ 0 h 777922"/>
                  <a:gd name="T2" fmla="*/ 218364 w 600501"/>
                  <a:gd name="T3" fmla="*/ 150125 h 777922"/>
                  <a:gd name="T4" fmla="*/ 491319 w 600501"/>
                  <a:gd name="T5" fmla="*/ 491319 h 777922"/>
                  <a:gd name="T6" fmla="*/ 600501 w 600501"/>
                  <a:gd name="T7" fmla="*/ 777922 h 777922"/>
                  <a:gd name="T8" fmla="*/ 0 60000 65536"/>
                  <a:gd name="T9" fmla="*/ 0 60000 65536"/>
                  <a:gd name="T10" fmla="*/ 0 60000 65536"/>
                  <a:gd name="T11" fmla="*/ 0 60000 65536"/>
                  <a:gd name="T12" fmla="*/ 0 w 600501"/>
                  <a:gd name="T13" fmla="*/ 0 h 777922"/>
                  <a:gd name="T14" fmla="*/ 600501 w 600501"/>
                  <a:gd name="T15" fmla="*/ 777922 h 777922"/>
                </a:gdLst>
                <a:ahLst/>
                <a:cxnLst>
                  <a:cxn ang="T8">
                    <a:pos x="T0" y="T1"/>
                  </a:cxn>
                  <a:cxn ang="T9">
                    <a:pos x="T2" y="T3"/>
                  </a:cxn>
                  <a:cxn ang="T10">
                    <a:pos x="T4" y="T5"/>
                  </a:cxn>
                  <a:cxn ang="T11">
                    <a:pos x="T6" y="T7"/>
                  </a:cxn>
                </a:cxnLst>
                <a:rect l="T12" t="T13" r="T14" b="T15"/>
                <a:pathLst>
                  <a:path w="600501" h="777922">
                    <a:moveTo>
                      <a:pt x="0" y="0"/>
                    </a:moveTo>
                    <a:cubicBezTo>
                      <a:pt x="68239" y="34119"/>
                      <a:pt x="136478" y="68239"/>
                      <a:pt x="218364" y="150125"/>
                    </a:cubicBezTo>
                    <a:cubicBezTo>
                      <a:pt x="300250" y="232011"/>
                      <a:pt x="427630" y="386686"/>
                      <a:pt x="491319" y="491319"/>
                    </a:cubicBezTo>
                    <a:cubicBezTo>
                      <a:pt x="555009" y="595952"/>
                      <a:pt x="577755" y="686937"/>
                      <a:pt x="600501" y="777922"/>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5" name="Freeform 92"/>
              <p:cNvSpPr>
                <a:spLocks/>
              </p:cNvSpPr>
              <p:nvPr/>
            </p:nvSpPr>
            <p:spPr bwMode="auto">
              <a:xfrm>
                <a:off x="2866030" y="5199797"/>
                <a:ext cx="586854" cy="941696"/>
              </a:xfrm>
              <a:custGeom>
                <a:avLst/>
                <a:gdLst>
                  <a:gd name="T0" fmla="*/ 0 w 586854"/>
                  <a:gd name="T1" fmla="*/ 0 h 941696"/>
                  <a:gd name="T2" fmla="*/ 313898 w 586854"/>
                  <a:gd name="T3" fmla="*/ 327546 h 941696"/>
                  <a:gd name="T4" fmla="*/ 586854 w 586854"/>
                  <a:gd name="T5" fmla="*/ 941696 h 941696"/>
                  <a:gd name="T6" fmla="*/ 0 60000 65536"/>
                  <a:gd name="T7" fmla="*/ 0 60000 65536"/>
                  <a:gd name="T8" fmla="*/ 0 60000 65536"/>
                  <a:gd name="T9" fmla="*/ 0 w 586854"/>
                  <a:gd name="T10" fmla="*/ 0 h 941696"/>
                  <a:gd name="T11" fmla="*/ 586854 w 586854"/>
                  <a:gd name="T12" fmla="*/ 941696 h 941696"/>
                </a:gdLst>
                <a:ahLst/>
                <a:cxnLst>
                  <a:cxn ang="T6">
                    <a:pos x="T0" y="T1"/>
                  </a:cxn>
                  <a:cxn ang="T7">
                    <a:pos x="T2" y="T3"/>
                  </a:cxn>
                  <a:cxn ang="T8">
                    <a:pos x="T4" y="T5"/>
                  </a:cxn>
                </a:cxnLst>
                <a:rect l="T9" t="T10" r="T11" b="T12"/>
                <a:pathLst>
                  <a:path w="586854" h="941696">
                    <a:moveTo>
                      <a:pt x="0" y="0"/>
                    </a:moveTo>
                    <a:cubicBezTo>
                      <a:pt x="108044" y="85298"/>
                      <a:pt x="216089" y="170597"/>
                      <a:pt x="313898" y="327546"/>
                    </a:cubicBezTo>
                    <a:cubicBezTo>
                      <a:pt x="411707" y="484495"/>
                      <a:pt x="499280" y="713095"/>
                      <a:pt x="586854" y="941696"/>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6" name="Freeform 125"/>
              <p:cNvSpPr/>
              <p:nvPr/>
            </p:nvSpPr>
            <p:spPr bwMode="auto">
              <a:xfrm>
                <a:off x="1836047" y="5487129"/>
                <a:ext cx="647809" cy="627852"/>
              </a:xfrm>
              <a:custGeom>
                <a:avLst/>
                <a:gdLst>
                  <a:gd name="connsiteX0" fmla="*/ 184245 w 648269"/>
                  <a:gd name="connsiteY0" fmla="*/ 584579 h 625522"/>
                  <a:gd name="connsiteX1" fmla="*/ 197892 w 648269"/>
                  <a:gd name="connsiteY1" fmla="*/ 529988 h 625522"/>
                  <a:gd name="connsiteX2" fmla="*/ 75063 w 648269"/>
                  <a:gd name="connsiteY2" fmla="*/ 11373 h 625522"/>
                  <a:gd name="connsiteX3" fmla="*/ 648269 w 648269"/>
                  <a:gd name="connsiteY3" fmla="*/ 598226 h 625522"/>
                </a:gdLst>
                <a:ahLst/>
                <a:cxnLst>
                  <a:cxn ang="0">
                    <a:pos x="connsiteX0" y="connsiteY0"/>
                  </a:cxn>
                  <a:cxn ang="0">
                    <a:pos x="connsiteX1" y="connsiteY1"/>
                  </a:cxn>
                  <a:cxn ang="0">
                    <a:pos x="connsiteX2" y="connsiteY2"/>
                  </a:cxn>
                  <a:cxn ang="0">
                    <a:pos x="connsiteX3" y="connsiteY3"/>
                  </a:cxn>
                </a:cxnLst>
                <a:rect l="l" t="t" r="r" b="b"/>
                <a:pathLst>
                  <a:path w="648269" h="625522">
                    <a:moveTo>
                      <a:pt x="184245" y="584579"/>
                    </a:moveTo>
                    <a:cubicBezTo>
                      <a:pt x="200167" y="605050"/>
                      <a:pt x="216089" y="625522"/>
                      <a:pt x="197892" y="529988"/>
                    </a:cubicBezTo>
                    <a:cubicBezTo>
                      <a:pt x="179695" y="434454"/>
                      <a:pt x="0" y="0"/>
                      <a:pt x="75063" y="11373"/>
                    </a:cubicBezTo>
                    <a:cubicBezTo>
                      <a:pt x="150126" y="22746"/>
                      <a:pt x="399197" y="310486"/>
                      <a:pt x="648269" y="598226"/>
                    </a:cubicBez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cxnSp>
            <p:nvCxnSpPr>
              <p:cNvPr id="127" name="Straight Connector 95"/>
              <p:cNvCxnSpPr>
                <a:cxnSpLocks noChangeShapeType="1"/>
              </p:cNvCxnSpPr>
              <p:nvPr/>
            </p:nvCxnSpPr>
            <p:spPr bwMode="auto">
              <a:xfrm flipV="1">
                <a:off x="1691680" y="6597352"/>
                <a:ext cx="3024336" cy="260648"/>
              </a:xfrm>
              <a:prstGeom prst="line">
                <a:avLst/>
              </a:prstGeom>
              <a:noFill/>
              <a:ln w="9525" algn="ctr">
                <a:solidFill>
                  <a:schemeClr val="tx1"/>
                </a:solidFill>
                <a:round/>
                <a:headEnd/>
                <a:tailEnd/>
              </a:ln>
            </p:spPr>
          </p:cxnSp>
          <p:cxnSp>
            <p:nvCxnSpPr>
              <p:cNvPr id="128" name="Straight Connector 96"/>
              <p:cNvCxnSpPr>
                <a:cxnSpLocks noChangeShapeType="1"/>
              </p:cNvCxnSpPr>
              <p:nvPr/>
            </p:nvCxnSpPr>
            <p:spPr bwMode="auto">
              <a:xfrm flipV="1">
                <a:off x="1691680" y="6480720"/>
                <a:ext cx="3024336" cy="260648"/>
              </a:xfrm>
              <a:prstGeom prst="line">
                <a:avLst/>
              </a:prstGeom>
              <a:noFill/>
              <a:ln w="38100" algn="ctr">
                <a:solidFill>
                  <a:schemeClr val="tx1"/>
                </a:solidFill>
                <a:round/>
                <a:headEnd/>
                <a:tailEnd/>
              </a:ln>
            </p:spPr>
          </p:cxnSp>
        </p:grpSp>
        <p:sp>
          <p:nvSpPr>
            <p:cNvPr id="111" name="TextBox 58"/>
            <p:cNvSpPr txBox="1">
              <a:spLocks noChangeArrowheads="1"/>
            </p:cNvSpPr>
            <p:nvPr/>
          </p:nvSpPr>
          <p:spPr bwMode="auto">
            <a:xfrm>
              <a:off x="681816" y="9827129"/>
              <a:ext cx="389654" cy="841125"/>
            </a:xfrm>
            <a:prstGeom prst="rect">
              <a:avLst/>
            </a:prstGeom>
            <a:noFill/>
            <a:ln w="9525">
              <a:noFill/>
              <a:miter lim="800000"/>
              <a:headEnd/>
              <a:tailEnd/>
            </a:ln>
          </p:spPr>
          <p:txBody>
            <a:bodyPr wrap="none" lIns="192911" tIns="96455" rIns="192911" bIns="96455">
              <a:spAutoFit/>
            </a:bodyPr>
            <a:lstStyle/>
            <a:p>
              <a:endParaRPr lang="en-US" sz="4200" i="1" dirty="0"/>
            </a:p>
          </p:txBody>
        </p:sp>
      </p:grpSp>
      <p:sp>
        <p:nvSpPr>
          <p:cNvPr id="129" name="Line 27"/>
          <p:cNvSpPr>
            <a:spLocks noChangeShapeType="1"/>
          </p:cNvSpPr>
          <p:nvPr/>
        </p:nvSpPr>
        <p:spPr bwMode="auto">
          <a:xfrm flipV="1">
            <a:off x="10600474" y="3423466"/>
            <a:ext cx="4972343" cy="0"/>
          </a:xfrm>
          <a:prstGeom prst="line">
            <a:avLst/>
          </a:prstGeom>
          <a:noFill/>
          <a:ln w="28575">
            <a:solidFill>
              <a:schemeClr val="tx1"/>
            </a:solidFill>
            <a:round/>
            <a:headEnd type="triangle" w="med" len="med"/>
            <a:tailEnd type="triangle" w="med" len="med"/>
          </a:ln>
        </p:spPr>
        <p:txBody>
          <a:bodyPr wrap="none" lIns="192911" tIns="96455" rIns="192911" bIns="96455" anchor="ctr"/>
          <a:lstStyle/>
          <a:p>
            <a:endParaRPr lang="en-US"/>
          </a:p>
        </p:txBody>
      </p:sp>
      <p:sp>
        <p:nvSpPr>
          <p:cNvPr id="130" name="Line 19"/>
          <p:cNvSpPr>
            <a:spLocks noChangeShapeType="1"/>
          </p:cNvSpPr>
          <p:nvPr/>
        </p:nvSpPr>
        <p:spPr bwMode="auto">
          <a:xfrm>
            <a:off x="16198811" y="2274797"/>
            <a:ext cx="0" cy="810154"/>
          </a:xfrm>
          <a:prstGeom prst="line">
            <a:avLst/>
          </a:prstGeom>
          <a:noFill/>
          <a:ln w="38100">
            <a:solidFill>
              <a:schemeClr val="tx1"/>
            </a:solidFill>
            <a:round/>
            <a:headEnd/>
            <a:tailEnd/>
          </a:ln>
        </p:spPr>
        <p:txBody>
          <a:bodyPr wrap="none" anchor="ctr"/>
          <a:lstStyle/>
          <a:p>
            <a:endParaRPr lang="en-US"/>
          </a:p>
        </p:txBody>
      </p:sp>
      <p:sp>
        <p:nvSpPr>
          <p:cNvPr id="131" name="Line 19"/>
          <p:cNvSpPr>
            <a:spLocks noChangeShapeType="1"/>
          </p:cNvSpPr>
          <p:nvPr/>
        </p:nvSpPr>
        <p:spPr bwMode="auto">
          <a:xfrm>
            <a:off x="14490032" y="2274797"/>
            <a:ext cx="0" cy="810154"/>
          </a:xfrm>
          <a:prstGeom prst="line">
            <a:avLst/>
          </a:prstGeom>
          <a:noFill/>
          <a:ln w="38100">
            <a:solidFill>
              <a:schemeClr val="tx1"/>
            </a:solidFill>
            <a:round/>
            <a:headEnd/>
            <a:tailEnd/>
          </a:ln>
        </p:spPr>
        <p:txBody>
          <a:bodyPr wrap="none" anchor="ctr"/>
          <a:lstStyle/>
          <a:p>
            <a:endParaRPr lang="en-US"/>
          </a:p>
        </p:txBody>
      </p:sp>
      <p:sp>
        <p:nvSpPr>
          <p:cNvPr id="133" name="TextBox 132"/>
          <p:cNvSpPr txBox="1"/>
          <p:nvPr/>
        </p:nvSpPr>
        <p:spPr>
          <a:xfrm>
            <a:off x="8356028" y="4066745"/>
            <a:ext cx="11410496" cy="969496"/>
          </a:xfrm>
          <a:prstGeom prst="rect">
            <a:avLst/>
          </a:prstGeom>
          <a:noFill/>
        </p:spPr>
        <p:txBody>
          <a:bodyPr wrap="none" rtlCol="0">
            <a:spAutoFit/>
          </a:bodyPr>
          <a:lstStyle/>
          <a:p>
            <a:r>
              <a:rPr lang="en-US" dirty="0" smtClean="0"/>
              <a:t>rate as a (normalized) spike count:</a:t>
            </a:r>
            <a:endParaRPr lang="en-US" dirty="0"/>
          </a:p>
        </p:txBody>
      </p:sp>
      <p:graphicFrame>
        <p:nvGraphicFramePr>
          <p:cNvPr id="232450" name="Object 62"/>
          <p:cNvGraphicFramePr>
            <a:graphicFrameLocks noChangeAspect="1"/>
          </p:cNvGraphicFramePr>
          <p:nvPr>
            <p:extLst>
              <p:ext uri="{D42A27DB-BD31-4B8C-83A1-F6EECF244321}">
                <p14:modId xmlns:p14="http://schemas.microsoft.com/office/powerpoint/2010/main" val="1916530727"/>
              </p:ext>
            </p:extLst>
          </p:nvPr>
        </p:nvGraphicFramePr>
        <p:xfrm>
          <a:off x="12055475" y="5405438"/>
          <a:ext cx="2251075" cy="1336675"/>
        </p:xfrm>
        <a:graphic>
          <a:graphicData uri="http://schemas.openxmlformats.org/presentationml/2006/ole">
            <mc:AlternateContent xmlns:mc="http://schemas.openxmlformats.org/markup-compatibility/2006">
              <mc:Choice xmlns:v="urn:schemas-microsoft-com:vml" Requires="v">
                <p:oleObj spid="_x0000_s1046" name="Equation" r:id="rId5" imgW="634680" imgH="419040" progId="Equation.DSMT4">
                  <p:embed/>
                </p:oleObj>
              </mc:Choice>
              <mc:Fallback>
                <p:oleObj name="Equation" r:id="rId5" imgW="634680" imgH="419040" progId="Equation.DSMT4">
                  <p:embed/>
                  <p:pic>
                    <p:nvPicPr>
                      <p:cNvPr id="0" name="Object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5475" y="5405438"/>
                        <a:ext cx="22510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34" name="TextBox 133"/>
          <p:cNvSpPr txBox="1"/>
          <p:nvPr/>
        </p:nvSpPr>
        <p:spPr>
          <a:xfrm>
            <a:off x="11631372" y="6850509"/>
            <a:ext cx="8278228" cy="1846659"/>
          </a:xfrm>
          <a:prstGeom prst="rect">
            <a:avLst/>
          </a:prstGeom>
          <a:solidFill>
            <a:srgbClr val="FFFF00"/>
          </a:solidFill>
        </p:spPr>
        <p:txBody>
          <a:bodyPr wrap="none" rtlCol="0">
            <a:spAutoFit/>
          </a:bodyPr>
          <a:lstStyle/>
          <a:p>
            <a:r>
              <a:rPr lang="en-US" dirty="0" smtClean="0">
                <a:solidFill>
                  <a:srgbClr val="FF0000"/>
                </a:solidFill>
              </a:rPr>
              <a:t>single neuron/single trial:</a:t>
            </a:r>
          </a:p>
          <a:p>
            <a:r>
              <a:rPr lang="en-US" dirty="0" smtClean="0">
                <a:solidFill>
                  <a:srgbClr val="FF0000"/>
                </a:solidFill>
              </a:rPr>
              <a:t>  temporal average</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grpSp>
        <p:nvGrpSpPr>
          <p:cNvPr id="2" name="Group 47"/>
          <p:cNvGrpSpPr/>
          <p:nvPr/>
        </p:nvGrpSpPr>
        <p:grpSpPr>
          <a:xfrm>
            <a:off x="944364" y="5704129"/>
            <a:ext cx="16550076" cy="5896123"/>
            <a:chOff x="201414" y="5704129"/>
            <a:chExt cx="16550076" cy="5896123"/>
          </a:xfrm>
        </p:grpSpPr>
        <p:grpSp>
          <p:nvGrpSpPr>
            <p:cNvPr id="3" name="Group 4"/>
            <p:cNvGrpSpPr>
              <a:grpSpLocks/>
            </p:cNvGrpSpPr>
            <p:nvPr/>
          </p:nvGrpSpPr>
          <p:grpSpPr bwMode="auto">
            <a:xfrm>
              <a:off x="10539344" y="7006564"/>
              <a:ext cx="6212146" cy="3620376"/>
              <a:chOff x="528" y="3040"/>
              <a:chExt cx="1656" cy="1287"/>
            </a:xfrm>
          </p:grpSpPr>
          <p:pic>
            <p:nvPicPr>
              <p:cNvPr id="42007" name="Picture 5" descr="ISI_plot2_rot"/>
              <p:cNvPicPr>
                <a:picLocks noChangeAspect="1" noChangeArrowheads="1"/>
              </p:cNvPicPr>
              <p:nvPr/>
            </p:nvPicPr>
            <p:blipFill>
              <a:blip r:embed="rId4"/>
              <a:srcRect/>
              <a:stretch>
                <a:fillRect/>
              </a:stretch>
            </p:blipFill>
            <p:spPr bwMode="auto">
              <a:xfrm>
                <a:off x="528" y="3040"/>
                <a:ext cx="1656" cy="1280"/>
              </a:xfrm>
              <a:prstGeom prst="rect">
                <a:avLst/>
              </a:prstGeom>
              <a:noFill/>
              <a:ln w="9525">
                <a:noFill/>
                <a:miter lim="800000"/>
                <a:headEnd/>
                <a:tailEnd/>
              </a:ln>
            </p:spPr>
          </p:pic>
          <p:sp>
            <p:nvSpPr>
              <p:cNvPr id="42008" name="Text Box 6"/>
              <p:cNvSpPr txBox="1">
                <a:spLocks noChangeArrowheads="1"/>
              </p:cNvSpPr>
              <p:nvPr/>
            </p:nvSpPr>
            <p:spPr bwMode="auto">
              <a:xfrm>
                <a:off x="758" y="3273"/>
                <a:ext cx="959" cy="263"/>
              </a:xfrm>
              <a:prstGeom prst="rect">
                <a:avLst/>
              </a:prstGeom>
              <a:noFill/>
              <a:ln w="9525">
                <a:noFill/>
                <a:miter lim="800000"/>
                <a:headEnd/>
                <a:tailEnd/>
              </a:ln>
            </p:spPr>
            <p:txBody>
              <a:bodyPr wrap="none">
                <a:spAutoFit/>
              </a:bodyPr>
              <a:lstStyle/>
              <a:p>
                <a:r>
                  <a:rPr lang="en-US" sz="4200" dirty="0">
                    <a:solidFill>
                      <a:srgbClr val="FF0000"/>
                    </a:solidFill>
                  </a:rPr>
                  <a:t>ISI distribution</a:t>
                </a:r>
              </a:p>
            </p:txBody>
          </p:sp>
          <p:sp>
            <p:nvSpPr>
              <p:cNvPr id="42009" name="Text Box 7"/>
              <p:cNvSpPr txBox="1">
                <a:spLocks noChangeArrowheads="1"/>
              </p:cNvSpPr>
              <p:nvPr/>
            </p:nvSpPr>
            <p:spPr bwMode="auto">
              <a:xfrm>
                <a:off x="844" y="4108"/>
                <a:ext cx="243" cy="219"/>
              </a:xfrm>
              <a:prstGeom prst="rect">
                <a:avLst/>
              </a:prstGeom>
              <a:noFill/>
              <a:ln w="9525">
                <a:noFill/>
                <a:miter lim="800000"/>
                <a:headEnd/>
                <a:tailEnd/>
              </a:ln>
            </p:spPr>
            <p:txBody>
              <a:bodyPr wrap="none">
                <a:spAutoFit/>
              </a:bodyPr>
              <a:lstStyle/>
              <a:p>
                <a:r>
                  <a:rPr lang="en-US" sz="3400" dirty="0"/>
                  <a:t>100</a:t>
                </a:r>
                <a:endParaRPr lang="en-US" sz="5100" dirty="0"/>
              </a:p>
            </p:txBody>
          </p:sp>
          <p:sp>
            <p:nvSpPr>
              <p:cNvPr id="42010" name="Rectangle 8"/>
              <p:cNvSpPr>
                <a:spLocks noChangeArrowheads="1"/>
              </p:cNvSpPr>
              <p:nvPr/>
            </p:nvSpPr>
            <p:spPr bwMode="auto">
              <a:xfrm>
                <a:off x="720" y="4128"/>
                <a:ext cx="1296" cy="14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2011" name="Text Box 9"/>
              <p:cNvSpPr txBox="1">
                <a:spLocks noChangeArrowheads="1"/>
              </p:cNvSpPr>
              <p:nvPr/>
            </p:nvSpPr>
            <p:spPr bwMode="auto">
              <a:xfrm>
                <a:off x="748" y="4108"/>
                <a:ext cx="243" cy="219"/>
              </a:xfrm>
              <a:prstGeom prst="rect">
                <a:avLst/>
              </a:prstGeom>
              <a:noFill/>
              <a:ln w="9525">
                <a:noFill/>
                <a:miter lim="800000"/>
                <a:headEnd/>
                <a:tailEnd/>
              </a:ln>
            </p:spPr>
            <p:txBody>
              <a:bodyPr wrap="none">
                <a:spAutoFit/>
              </a:bodyPr>
              <a:lstStyle/>
              <a:p>
                <a:r>
                  <a:rPr lang="en-US" sz="3400" dirty="0"/>
                  <a:t>100</a:t>
                </a:r>
                <a:endParaRPr lang="en-US" sz="5100" dirty="0"/>
              </a:p>
            </p:txBody>
          </p:sp>
          <p:sp>
            <p:nvSpPr>
              <p:cNvPr id="42012" name="Line 10"/>
              <p:cNvSpPr>
                <a:spLocks noChangeShapeType="1"/>
              </p:cNvSpPr>
              <p:nvPr/>
            </p:nvSpPr>
            <p:spPr bwMode="auto">
              <a:xfrm flipV="1">
                <a:off x="912" y="4080"/>
                <a:ext cx="0" cy="48"/>
              </a:xfrm>
              <a:prstGeom prst="line">
                <a:avLst/>
              </a:prstGeom>
              <a:noFill/>
              <a:ln w="19050">
                <a:solidFill>
                  <a:schemeClr val="tx1"/>
                </a:solidFill>
                <a:round/>
                <a:headEnd/>
                <a:tailEnd/>
              </a:ln>
            </p:spPr>
            <p:txBody>
              <a:bodyPr wrap="none" anchor="ctr"/>
              <a:lstStyle/>
              <a:p>
                <a:endParaRPr lang="en-US"/>
              </a:p>
            </p:txBody>
          </p:sp>
          <p:sp>
            <p:nvSpPr>
              <p:cNvPr id="42013" name="Line 11"/>
              <p:cNvSpPr>
                <a:spLocks noChangeShapeType="1"/>
              </p:cNvSpPr>
              <p:nvPr/>
            </p:nvSpPr>
            <p:spPr bwMode="auto">
              <a:xfrm flipV="1">
                <a:off x="1152" y="4080"/>
                <a:ext cx="0" cy="48"/>
              </a:xfrm>
              <a:prstGeom prst="line">
                <a:avLst/>
              </a:prstGeom>
              <a:noFill/>
              <a:ln w="19050">
                <a:solidFill>
                  <a:schemeClr val="tx1"/>
                </a:solidFill>
                <a:round/>
                <a:headEnd/>
                <a:tailEnd/>
              </a:ln>
            </p:spPr>
            <p:txBody>
              <a:bodyPr wrap="none" anchor="ctr"/>
              <a:lstStyle/>
              <a:p>
                <a:endParaRPr lang="en-US"/>
              </a:p>
            </p:txBody>
          </p:sp>
          <p:sp>
            <p:nvSpPr>
              <p:cNvPr id="42014" name="Line 12"/>
              <p:cNvSpPr>
                <a:spLocks noChangeShapeType="1"/>
              </p:cNvSpPr>
              <p:nvPr/>
            </p:nvSpPr>
            <p:spPr bwMode="auto">
              <a:xfrm flipV="1">
                <a:off x="1392" y="4080"/>
                <a:ext cx="0" cy="48"/>
              </a:xfrm>
              <a:prstGeom prst="line">
                <a:avLst/>
              </a:prstGeom>
              <a:noFill/>
              <a:ln w="19050">
                <a:solidFill>
                  <a:schemeClr val="tx1"/>
                </a:solidFill>
                <a:round/>
                <a:headEnd/>
                <a:tailEnd/>
              </a:ln>
            </p:spPr>
            <p:txBody>
              <a:bodyPr wrap="none" anchor="ctr"/>
              <a:lstStyle/>
              <a:p>
                <a:endParaRPr lang="en-US"/>
              </a:p>
            </p:txBody>
          </p:sp>
          <p:sp>
            <p:nvSpPr>
              <p:cNvPr id="42015" name="Line 13"/>
              <p:cNvSpPr>
                <a:spLocks noChangeShapeType="1"/>
              </p:cNvSpPr>
              <p:nvPr/>
            </p:nvSpPr>
            <p:spPr bwMode="auto">
              <a:xfrm flipV="1">
                <a:off x="1632" y="4080"/>
                <a:ext cx="0" cy="48"/>
              </a:xfrm>
              <a:prstGeom prst="line">
                <a:avLst/>
              </a:prstGeom>
              <a:noFill/>
              <a:ln w="19050">
                <a:solidFill>
                  <a:schemeClr val="tx1"/>
                </a:solidFill>
                <a:round/>
                <a:headEnd/>
                <a:tailEnd/>
              </a:ln>
            </p:spPr>
            <p:txBody>
              <a:bodyPr wrap="none" anchor="ctr"/>
              <a:lstStyle/>
              <a:p>
                <a:endParaRPr lang="en-US"/>
              </a:p>
            </p:txBody>
          </p:sp>
          <p:sp>
            <p:nvSpPr>
              <p:cNvPr id="42016" name="Line 14"/>
              <p:cNvSpPr>
                <a:spLocks noChangeShapeType="1"/>
              </p:cNvSpPr>
              <p:nvPr/>
            </p:nvSpPr>
            <p:spPr bwMode="auto">
              <a:xfrm flipV="1">
                <a:off x="1824" y="4080"/>
                <a:ext cx="0" cy="48"/>
              </a:xfrm>
              <a:prstGeom prst="line">
                <a:avLst/>
              </a:prstGeom>
              <a:noFill/>
              <a:ln w="19050">
                <a:solidFill>
                  <a:schemeClr val="tx1"/>
                </a:solidFill>
                <a:round/>
                <a:headEnd/>
                <a:tailEnd/>
              </a:ln>
            </p:spPr>
            <p:txBody>
              <a:bodyPr wrap="none" anchor="ctr"/>
              <a:lstStyle/>
              <a:p>
                <a:endParaRPr lang="en-US"/>
              </a:p>
            </p:txBody>
          </p:sp>
          <p:sp>
            <p:nvSpPr>
              <p:cNvPr id="42017" name="Text Box 15"/>
              <p:cNvSpPr txBox="1">
                <a:spLocks noChangeArrowheads="1"/>
              </p:cNvSpPr>
              <p:nvPr/>
            </p:nvSpPr>
            <p:spPr bwMode="auto">
              <a:xfrm>
                <a:off x="1660" y="4108"/>
                <a:ext cx="243" cy="219"/>
              </a:xfrm>
              <a:prstGeom prst="rect">
                <a:avLst/>
              </a:prstGeom>
              <a:noFill/>
              <a:ln w="9525">
                <a:noFill/>
                <a:miter lim="800000"/>
                <a:headEnd/>
                <a:tailEnd/>
              </a:ln>
            </p:spPr>
            <p:txBody>
              <a:bodyPr wrap="none">
                <a:spAutoFit/>
              </a:bodyPr>
              <a:lstStyle/>
              <a:p>
                <a:r>
                  <a:rPr lang="en-US" sz="3400" dirty="0"/>
                  <a:t>500</a:t>
                </a:r>
                <a:endParaRPr lang="en-US" sz="5100" dirty="0"/>
              </a:p>
            </p:txBody>
          </p:sp>
          <p:sp>
            <p:nvSpPr>
              <p:cNvPr id="42018" name="Text Box 16"/>
              <p:cNvSpPr txBox="1">
                <a:spLocks noChangeArrowheads="1"/>
              </p:cNvSpPr>
              <p:nvPr/>
            </p:nvSpPr>
            <p:spPr bwMode="auto">
              <a:xfrm>
                <a:off x="1132" y="4108"/>
                <a:ext cx="334" cy="219"/>
              </a:xfrm>
              <a:prstGeom prst="rect">
                <a:avLst/>
              </a:prstGeom>
              <a:noFill/>
              <a:ln w="9525">
                <a:noFill/>
                <a:miter lim="800000"/>
                <a:headEnd/>
                <a:tailEnd/>
              </a:ln>
            </p:spPr>
            <p:txBody>
              <a:bodyPr wrap="none">
                <a:spAutoFit/>
              </a:bodyPr>
              <a:lstStyle/>
              <a:p>
                <a:r>
                  <a:rPr lang="en-US" sz="3400" dirty="0"/>
                  <a:t>t [ms]</a:t>
                </a:r>
                <a:endParaRPr lang="en-US" sz="5100" dirty="0"/>
              </a:p>
            </p:txBody>
          </p:sp>
        </p:grpSp>
        <p:grpSp>
          <p:nvGrpSpPr>
            <p:cNvPr id="4" name="Group 17"/>
            <p:cNvGrpSpPr>
              <a:grpSpLocks/>
            </p:cNvGrpSpPr>
            <p:nvPr/>
          </p:nvGrpSpPr>
          <p:grpSpPr bwMode="auto">
            <a:xfrm>
              <a:off x="201414" y="6114833"/>
              <a:ext cx="9749619" cy="5485419"/>
              <a:chOff x="2254" y="119"/>
              <a:chExt cx="3362" cy="2352"/>
            </a:xfrm>
          </p:grpSpPr>
          <p:pic>
            <p:nvPicPr>
              <p:cNvPr id="41994" name="Picture 18" descr="3spikes_rot2"/>
              <p:cNvPicPr>
                <a:picLocks noChangeAspect="1" noChangeArrowheads="1"/>
              </p:cNvPicPr>
              <p:nvPr/>
            </p:nvPicPr>
            <p:blipFill>
              <a:blip r:embed="rId5"/>
              <a:srcRect/>
              <a:stretch>
                <a:fillRect/>
              </a:stretch>
            </p:blipFill>
            <p:spPr bwMode="auto">
              <a:xfrm>
                <a:off x="2664" y="119"/>
                <a:ext cx="2952" cy="2282"/>
              </a:xfrm>
              <a:prstGeom prst="rect">
                <a:avLst/>
              </a:prstGeom>
              <a:noFill/>
              <a:ln w="9525">
                <a:noFill/>
                <a:miter lim="800000"/>
                <a:headEnd/>
                <a:tailEnd/>
              </a:ln>
            </p:spPr>
          </p:pic>
          <p:grpSp>
            <p:nvGrpSpPr>
              <p:cNvPr id="5" name="Group 19"/>
              <p:cNvGrpSpPr>
                <a:grpSpLocks/>
              </p:cNvGrpSpPr>
              <p:nvPr/>
            </p:nvGrpSpPr>
            <p:grpSpPr bwMode="auto">
              <a:xfrm>
                <a:off x="4416" y="767"/>
                <a:ext cx="624" cy="290"/>
                <a:chOff x="4416" y="2808"/>
                <a:chExt cx="624" cy="290"/>
              </a:xfrm>
            </p:grpSpPr>
            <p:sp>
              <p:nvSpPr>
                <p:cNvPr id="42005" name="Line 20"/>
                <p:cNvSpPr>
                  <a:spLocks noChangeShapeType="1"/>
                </p:cNvSpPr>
                <p:nvPr/>
              </p:nvSpPr>
              <p:spPr bwMode="auto">
                <a:xfrm>
                  <a:off x="4416" y="3024"/>
                  <a:ext cx="624" cy="0"/>
                </a:xfrm>
                <a:prstGeom prst="line">
                  <a:avLst/>
                </a:prstGeom>
                <a:noFill/>
                <a:ln w="9525">
                  <a:solidFill>
                    <a:srgbClr val="FF0000"/>
                  </a:solidFill>
                  <a:round/>
                  <a:headEnd type="triangle" w="med" len="med"/>
                  <a:tailEnd type="triangle" w="med" len="med"/>
                </a:ln>
              </p:spPr>
              <p:txBody>
                <a:bodyPr wrap="none" anchor="ctr"/>
                <a:lstStyle/>
                <a:p>
                  <a:endParaRPr lang="en-US"/>
                </a:p>
              </p:txBody>
            </p:sp>
            <p:sp>
              <p:nvSpPr>
                <p:cNvPr id="42006" name="Text Box 21"/>
                <p:cNvSpPr txBox="1">
                  <a:spLocks noChangeArrowheads="1"/>
                </p:cNvSpPr>
                <p:nvPr/>
              </p:nvSpPr>
              <p:spPr bwMode="auto">
                <a:xfrm>
                  <a:off x="4501" y="2808"/>
                  <a:ext cx="269" cy="290"/>
                </a:xfrm>
                <a:prstGeom prst="rect">
                  <a:avLst/>
                </a:prstGeom>
                <a:noFill/>
                <a:ln w="9525">
                  <a:noFill/>
                  <a:miter lim="800000"/>
                  <a:headEnd/>
                  <a:tailEnd/>
                </a:ln>
              </p:spPr>
              <p:txBody>
                <a:bodyPr wrap="none">
                  <a:spAutoFit/>
                </a:bodyPr>
                <a:lstStyle/>
                <a:p>
                  <a:r>
                    <a:rPr lang="en-US" sz="3800" dirty="0">
                      <a:solidFill>
                        <a:srgbClr val="FF0000"/>
                      </a:solidFill>
                    </a:rPr>
                    <a:t>ISI</a:t>
                  </a:r>
                </a:p>
              </p:txBody>
            </p:sp>
          </p:grpSp>
          <p:sp>
            <p:nvSpPr>
              <p:cNvPr id="41996" name="Rectangle 22"/>
              <p:cNvSpPr>
                <a:spLocks noChangeArrowheads="1"/>
              </p:cNvSpPr>
              <p:nvPr/>
            </p:nvSpPr>
            <p:spPr bwMode="auto">
              <a:xfrm>
                <a:off x="2592" y="359"/>
                <a:ext cx="384" cy="211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1997" name="Text Box 23"/>
              <p:cNvSpPr txBox="1">
                <a:spLocks noChangeArrowheads="1"/>
              </p:cNvSpPr>
              <p:nvPr/>
            </p:nvSpPr>
            <p:spPr bwMode="auto">
              <a:xfrm>
                <a:off x="2254" y="611"/>
                <a:ext cx="548" cy="290"/>
              </a:xfrm>
              <a:prstGeom prst="rect">
                <a:avLst/>
              </a:prstGeom>
              <a:noFill/>
              <a:ln w="9525">
                <a:noFill/>
                <a:miter lim="800000"/>
                <a:headEnd/>
                <a:tailEnd/>
              </a:ln>
            </p:spPr>
            <p:txBody>
              <a:bodyPr wrap="none">
                <a:spAutoFit/>
              </a:bodyPr>
              <a:lstStyle/>
              <a:p>
                <a:r>
                  <a:rPr lang="en-US" sz="3800" dirty="0"/>
                  <a:t>u [mV]</a:t>
                </a:r>
              </a:p>
            </p:txBody>
          </p:sp>
          <p:sp>
            <p:nvSpPr>
              <p:cNvPr id="41998" name="Text Box 24"/>
              <p:cNvSpPr txBox="1">
                <a:spLocks noChangeArrowheads="1"/>
              </p:cNvSpPr>
              <p:nvPr/>
            </p:nvSpPr>
            <p:spPr bwMode="auto">
              <a:xfrm>
                <a:off x="2689" y="359"/>
                <a:ext cx="314" cy="264"/>
              </a:xfrm>
              <a:prstGeom prst="rect">
                <a:avLst/>
              </a:prstGeom>
              <a:noFill/>
              <a:ln w="9525">
                <a:noFill/>
                <a:miter lim="800000"/>
                <a:headEnd/>
                <a:tailEnd/>
              </a:ln>
            </p:spPr>
            <p:txBody>
              <a:bodyPr wrap="none">
                <a:spAutoFit/>
              </a:bodyPr>
              <a:lstStyle/>
              <a:p>
                <a:r>
                  <a:rPr lang="en-US" sz="3400" dirty="0"/>
                  <a:t>100</a:t>
                </a:r>
                <a:endParaRPr lang="en-US" sz="5100" dirty="0"/>
              </a:p>
            </p:txBody>
          </p:sp>
          <p:sp>
            <p:nvSpPr>
              <p:cNvPr id="41999" name="Text Box 25"/>
              <p:cNvSpPr txBox="1">
                <a:spLocks noChangeArrowheads="1"/>
              </p:cNvSpPr>
              <p:nvPr/>
            </p:nvSpPr>
            <p:spPr bwMode="auto">
              <a:xfrm>
                <a:off x="2689" y="1703"/>
                <a:ext cx="147" cy="264"/>
              </a:xfrm>
              <a:prstGeom prst="rect">
                <a:avLst/>
              </a:prstGeom>
              <a:noFill/>
              <a:ln w="9525">
                <a:noFill/>
                <a:miter lim="800000"/>
                <a:headEnd/>
                <a:tailEnd/>
              </a:ln>
            </p:spPr>
            <p:txBody>
              <a:bodyPr wrap="none">
                <a:spAutoFit/>
              </a:bodyPr>
              <a:lstStyle/>
              <a:p>
                <a:r>
                  <a:rPr lang="en-US" sz="3400" dirty="0"/>
                  <a:t>0</a:t>
                </a:r>
                <a:endParaRPr lang="en-US" sz="5100" dirty="0"/>
              </a:p>
            </p:txBody>
          </p:sp>
          <p:sp>
            <p:nvSpPr>
              <p:cNvPr id="42000" name="Rectangle 26"/>
              <p:cNvSpPr>
                <a:spLocks noChangeArrowheads="1"/>
              </p:cNvSpPr>
              <p:nvPr/>
            </p:nvSpPr>
            <p:spPr bwMode="auto">
              <a:xfrm>
                <a:off x="2976" y="2087"/>
                <a:ext cx="2400"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2001" name="Text Box 27"/>
              <p:cNvSpPr txBox="1">
                <a:spLocks noChangeArrowheads="1"/>
              </p:cNvSpPr>
              <p:nvPr/>
            </p:nvSpPr>
            <p:spPr bwMode="auto">
              <a:xfrm>
                <a:off x="3744" y="2067"/>
                <a:ext cx="314" cy="264"/>
              </a:xfrm>
              <a:prstGeom prst="rect">
                <a:avLst/>
              </a:prstGeom>
              <a:noFill/>
              <a:ln w="9525">
                <a:noFill/>
                <a:miter lim="800000"/>
                <a:headEnd/>
                <a:tailEnd/>
              </a:ln>
            </p:spPr>
            <p:txBody>
              <a:bodyPr wrap="none">
                <a:spAutoFit/>
              </a:bodyPr>
              <a:lstStyle/>
              <a:p>
                <a:r>
                  <a:rPr lang="en-US" sz="3400" dirty="0"/>
                  <a:t>100</a:t>
                </a:r>
                <a:endParaRPr lang="en-US" sz="5100" dirty="0"/>
              </a:p>
            </p:txBody>
          </p:sp>
          <p:sp>
            <p:nvSpPr>
              <p:cNvPr id="42002" name="Text Box 28"/>
              <p:cNvSpPr txBox="1">
                <a:spLocks noChangeArrowheads="1"/>
              </p:cNvSpPr>
              <p:nvPr/>
            </p:nvSpPr>
            <p:spPr bwMode="auto">
              <a:xfrm>
                <a:off x="5115" y="2046"/>
                <a:ext cx="314" cy="264"/>
              </a:xfrm>
              <a:prstGeom prst="rect">
                <a:avLst/>
              </a:prstGeom>
              <a:noFill/>
              <a:ln w="9525">
                <a:noFill/>
                <a:miter lim="800000"/>
                <a:headEnd/>
                <a:tailEnd/>
              </a:ln>
            </p:spPr>
            <p:txBody>
              <a:bodyPr wrap="none">
                <a:spAutoFit/>
              </a:bodyPr>
              <a:lstStyle/>
              <a:p>
                <a:r>
                  <a:rPr lang="en-US" sz="3400" dirty="0"/>
                  <a:t>200</a:t>
                </a:r>
                <a:endParaRPr lang="en-US" sz="5100" dirty="0"/>
              </a:p>
            </p:txBody>
          </p:sp>
          <p:sp>
            <p:nvSpPr>
              <p:cNvPr id="42003" name="Text Box 29"/>
              <p:cNvSpPr txBox="1">
                <a:spLocks noChangeArrowheads="1"/>
              </p:cNvSpPr>
              <p:nvPr/>
            </p:nvSpPr>
            <p:spPr bwMode="auto">
              <a:xfrm>
                <a:off x="4118" y="2043"/>
                <a:ext cx="744" cy="290"/>
              </a:xfrm>
              <a:prstGeom prst="rect">
                <a:avLst/>
              </a:prstGeom>
              <a:noFill/>
              <a:ln w="9525">
                <a:noFill/>
                <a:miter lim="800000"/>
                <a:headEnd/>
                <a:tailEnd/>
              </a:ln>
            </p:spPr>
            <p:txBody>
              <a:bodyPr wrap="none">
                <a:spAutoFit/>
              </a:bodyPr>
              <a:lstStyle/>
              <a:p>
                <a:r>
                  <a:rPr lang="en-US" sz="3800" dirty="0"/>
                  <a:t>time [ms]</a:t>
                </a:r>
              </a:p>
            </p:txBody>
          </p:sp>
          <p:sp>
            <p:nvSpPr>
              <p:cNvPr id="42004" name="Text Box 30"/>
              <p:cNvSpPr txBox="1">
                <a:spLocks noChangeArrowheads="1"/>
              </p:cNvSpPr>
              <p:nvPr/>
            </p:nvSpPr>
            <p:spPr bwMode="auto">
              <a:xfrm>
                <a:off x="3071" y="2067"/>
                <a:ext cx="231" cy="264"/>
              </a:xfrm>
              <a:prstGeom prst="rect">
                <a:avLst/>
              </a:prstGeom>
              <a:noFill/>
              <a:ln w="9525">
                <a:noFill/>
                <a:miter lim="800000"/>
                <a:headEnd/>
                <a:tailEnd/>
              </a:ln>
            </p:spPr>
            <p:txBody>
              <a:bodyPr wrap="none">
                <a:spAutoFit/>
              </a:bodyPr>
              <a:lstStyle/>
              <a:p>
                <a:r>
                  <a:rPr lang="en-US" sz="3400" dirty="0"/>
                  <a:t>50</a:t>
                </a:r>
                <a:endParaRPr lang="en-US" sz="5100" dirty="0"/>
              </a:p>
            </p:txBody>
          </p:sp>
        </p:grpSp>
        <p:sp>
          <p:nvSpPr>
            <p:cNvPr id="41990" name="Text Box 31"/>
            <p:cNvSpPr txBox="1">
              <a:spLocks noChangeArrowheads="1"/>
            </p:cNvSpPr>
            <p:nvPr/>
          </p:nvSpPr>
          <p:spPr bwMode="auto">
            <a:xfrm>
              <a:off x="989632" y="5704129"/>
              <a:ext cx="12612744" cy="1071957"/>
            </a:xfrm>
            <a:prstGeom prst="rect">
              <a:avLst/>
            </a:prstGeom>
            <a:noFill/>
            <a:ln w="9525">
              <a:noFill/>
              <a:miter lim="800000"/>
              <a:headEnd/>
              <a:tailEnd/>
            </a:ln>
          </p:spPr>
          <p:txBody>
            <a:bodyPr wrap="none" lIns="192911" tIns="96455" rIns="192911" bIns="96455">
              <a:spAutoFit/>
            </a:bodyPr>
            <a:lstStyle/>
            <a:p>
              <a:r>
                <a:rPr lang="fr-CH" dirty="0" err="1" smtClean="0"/>
                <a:t>Variability</a:t>
              </a:r>
              <a:r>
                <a:rPr lang="fr-CH" dirty="0" smtClean="0"/>
                <a:t> </a:t>
              </a:r>
              <a:r>
                <a:rPr lang="fr-CH" dirty="0"/>
                <a:t>of </a:t>
              </a:r>
              <a:r>
                <a:rPr lang="fr-CH" dirty="0" err="1"/>
                <a:t>interspike</a:t>
              </a:r>
              <a:r>
                <a:rPr lang="fr-CH" dirty="0"/>
                <a:t> </a:t>
              </a:r>
              <a:r>
                <a:rPr lang="fr-CH" dirty="0" err="1"/>
                <a:t>intervals</a:t>
              </a:r>
              <a:r>
                <a:rPr lang="fr-CH" dirty="0"/>
                <a:t> (ISI)</a:t>
              </a:r>
              <a:endParaRPr lang="fr-FR" dirty="0"/>
            </a:p>
          </p:txBody>
        </p:sp>
      </p:grpSp>
      <p:grpSp>
        <p:nvGrpSpPr>
          <p:cNvPr id="6" name="Group 99"/>
          <p:cNvGrpSpPr>
            <a:grpSpLocks/>
          </p:cNvGrpSpPr>
          <p:nvPr/>
        </p:nvGrpSpPr>
        <p:grpSpPr bwMode="auto">
          <a:xfrm>
            <a:off x="9025811" y="2247616"/>
            <a:ext cx="9693348" cy="810154"/>
            <a:chOff x="2208" y="799"/>
            <a:chExt cx="2584" cy="288"/>
          </a:xfrm>
        </p:grpSpPr>
        <p:sp>
          <p:nvSpPr>
            <p:cNvPr id="37" name="Line 18"/>
            <p:cNvSpPr>
              <a:spLocks noChangeShapeType="1"/>
            </p:cNvSpPr>
            <p:nvPr/>
          </p:nvSpPr>
          <p:spPr bwMode="auto">
            <a:xfrm>
              <a:off x="2208" y="1087"/>
              <a:ext cx="2584" cy="0"/>
            </a:xfrm>
            <a:prstGeom prst="line">
              <a:avLst/>
            </a:prstGeom>
            <a:noFill/>
            <a:ln w="9525">
              <a:solidFill>
                <a:schemeClr val="tx1"/>
              </a:solidFill>
              <a:round/>
              <a:headEnd/>
              <a:tailEnd/>
            </a:ln>
          </p:spPr>
          <p:txBody>
            <a:bodyPr wrap="none" anchor="ctr"/>
            <a:lstStyle/>
            <a:p>
              <a:endParaRPr lang="en-US"/>
            </a:p>
          </p:txBody>
        </p:sp>
        <p:sp>
          <p:nvSpPr>
            <p:cNvPr id="39" name="Line 20"/>
            <p:cNvSpPr>
              <a:spLocks noChangeShapeType="1"/>
            </p:cNvSpPr>
            <p:nvPr/>
          </p:nvSpPr>
          <p:spPr bwMode="auto">
            <a:xfrm>
              <a:off x="2832" y="799"/>
              <a:ext cx="0" cy="288"/>
            </a:xfrm>
            <a:prstGeom prst="line">
              <a:avLst/>
            </a:prstGeom>
            <a:noFill/>
            <a:ln w="38100">
              <a:solidFill>
                <a:schemeClr val="tx1"/>
              </a:solidFill>
              <a:round/>
              <a:headEnd/>
              <a:tailEnd/>
            </a:ln>
          </p:spPr>
          <p:txBody>
            <a:bodyPr wrap="none" anchor="ctr"/>
            <a:lstStyle/>
            <a:p>
              <a:endParaRPr lang="en-US"/>
            </a:p>
          </p:txBody>
        </p:sp>
        <p:sp>
          <p:nvSpPr>
            <p:cNvPr id="40" name="Line 21"/>
            <p:cNvSpPr>
              <a:spLocks noChangeShapeType="1"/>
            </p:cNvSpPr>
            <p:nvPr/>
          </p:nvSpPr>
          <p:spPr bwMode="auto">
            <a:xfrm>
              <a:off x="2976" y="799"/>
              <a:ext cx="0" cy="288"/>
            </a:xfrm>
            <a:prstGeom prst="line">
              <a:avLst/>
            </a:prstGeom>
            <a:noFill/>
            <a:ln w="38100">
              <a:solidFill>
                <a:schemeClr val="tx1"/>
              </a:solidFill>
              <a:round/>
              <a:headEnd/>
              <a:tailEnd/>
            </a:ln>
          </p:spPr>
          <p:txBody>
            <a:bodyPr wrap="none" anchor="ctr"/>
            <a:lstStyle/>
            <a:p>
              <a:endParaRPr lang="en-US"/>
            </a:p>
          </p:txBody>
        </p:sp>
        <p:sp>
          <p:nvSpPr>
            <p:cNvPr id="41" name="Line 22"/>
            <p:cNvSpPr>
              <a:spLocks noChangeShapeType="1"/>
            </p:cNvSpPr>
            <p:nvPr/>
          </p:nvSpPr>
          <p:spPr bwMode="auto">
            <a:xfrm>
              <a:off x="3072" y="799"/>
              <a:ext cx="0" cy="288"/>
            </a:xfrm>
            <a:prstGeom prst="line">
              <a:avLst/>
            </a:prstGeom>
            <a:noFill/>
            <a:ln w="38100">
              <a:solidFill>
                <a:schemeClr val="tx1"/>
              </a:solidFill>
              <a:round/>
              <a:headEnd/>
              <a:tailEnd/>
            </a:ln>
          </p:spPr>
          <p:txBody>
            <a:bodyPr wrap="none" anchor="ctr"/>
            <a:lstStyle/>
            <a:p>
              <a:endParaRPr lang="en-US"/>
            </a:p>
          </p:txBody>
        </p:sp>
        <p:sp>
          <p:nvSpPr>
            <p:cNvPr id="42" name="Line 23"/>
            <p:cNvSpPr>
              <a:spLocks noChangeShapeType="1"/>
            </p:cNvSpPr>
            <p:nvPr/>
          </p:nvSpPr>
          <p:spPr bwMode="auto">
            <a:xfrm>
              <a:off x="3408" y="799"/>
              <a:ext cx="0" cy="288"/>
            </a:xfrm>
            <a:prstGeom prst="line">
              <a:avLst/>
            </a:prstGeom>
            <a:noFill/>
            <a:ln w="38100">
              <a:solidFill>
                <a:schemeClr val="tx1"/>
              </a:solidFill>
              <a:round/>
              <a:headEnd/>
              <a:tailEnd/>
            </a:ln>
          </p:spPr>
          <p:txBody>
            <a:bodyPr wrap="none" anchor="ctr"/>
            <a:lstStyle/>
            <a:p>
              <a:endParaRPr lang="en-US"/>
            </a:p>
          </p:txBody>
        </p:sp>
        <p:sp>
          <p:nvSpPr>
            <p:cNvPr id="43" name="Line 24"/>
            <p:cNvSpPr>
              <a:spLocks noChangeShapeType="1"/>
            </p:cNvSpPr>
            <p:nvPr/>
          </p:nvSpPr>
          <p:spPr bwMode="auto">
            <a:xfrm>
              <a:off x="3600" y="799"/>
              <a:ext cx="0" cy="288"/>
            </a:xfrm>
            <a:prstGeom prst="line">
              <a:avLst/>
            </a:prstGeom>
            <a:noFill/>
            <a:ln w="38100">
              <a:solidFill>
                <a:schemeClr val="tx1"/>
              </a:solidFill>
              <a:round/>
              <a:headEnd/>
              <a:tailEnd/>
            </a:ln>
          </p:spPr>
          <p:txBody>
            <a:bodyPr wrap="none" anchor="ctr"/>
            <a:lstStyle/>
            <a:p>
              <a:endParaRPr lang="en-US"/>
            </a:p>
          </p:txBody>
        </p:sp>
      </p:grpSp>
      <p:sp>
        <p:nvSpPr>
          <p:cNvPr id="46" name="Line 19"/>
          <p:cNvSpPr>
            <a:spLocks noChangeShapeType="1"/>
          </p:cNvSpPr>
          <p:nvPr/>
        </p:nvSpPr>
        <p:spPr bwMode="auto">
          <a:xfrm>
            <a:off x="15566156" y="2274797"/>
            <a:ext cx="0" cy="810154"/>
          </a:xfrm>
          <a:prstGeom prst="line">
            <a:avLst/>
          </a:prstGeom>
          <a:noFill/>
          <a:ln w="38100">
            <a:solidFill>
              <a:schemeClr val="tx1"/>
            </a:solidFill>
            <a:round/>
            <a:headEnd/>
            <a:tailEnd/>
          </a:ln>
        </p:spPr>
        <p:txBody>
          <a:bodyPr wrap="none" anchor="ctr"/>
          <a:lstStyle/>
          <a:p>
            <a:endParaRPr lang="en-US"/>
          </a:p>
        </p:txBody>
      </p:sp>
      <p:sp>
        <p:nvSpPr>
          <p:cNvPr id="47" name="Line 19"/>
          <p:cNvSpPr>
            <a:spLocks noChangeShapeType="1"/>
          </p:cNvSpPr>
          <p:nvPr/>
        </p:nvSpPr>
        <p:spPr bwMode="auto">
          <a:xfrm>
            <a:off x="14675519" y="2274797"/>
            <a:ext cx="0" cy="810154"/>
          </a:xfrm>
          <a:prstGeom prst="line">
            <a:avLst/>
          </a:prstGeom>
          <a:noFill/>
          <a:ln w="38100">
            <a:solidFill>
              <a:schemeClr val="tx1"/>
            </a:solidFill>
            <a:round/>
            <a:headEnd/>
            <a:tailEnd/>
          </a:ln>
        </p:spPr>
        <p:txBody>
          <a:bodyPr wrap="none" anchor="ctr"/>
          <a:lstStyle/>
          <a:p>
            <a:endParaRPr lang="en-US"/>
          </a:p>
        </p:txBody>
      </p:sp>
      <p:grpSp>
        <p:nvGrpSpPr>
          <p:cNvPr id="7" name="Group 73"/>
          <p:cNvGrpSpPr/>
          <p:nvPr/>
        </p:nvGrpSpPr>
        <p:grpSpPr>
          <a:xfrm>
            <a:off x="8833092" y="4222318"/>
            <a:ext cx="9693348" cy="1175850"/>
            <a:chOff x="8090142" y="4222318"/>
            <a:chExt cx="9693348" cy="1175850"/>
          </a:xfrm>
        </p:grpSpPr>
        <p:sp>
          <p:nvSpPr>
            <p:cNvPr id="50" name="Line 18"/>
            <p:cNvSpPr>
              <a:spLocks noChangeShapeType="1"/>
            </p:cNvSpPr>
            <p:nvPr/>
          </p:nvSpPr>
          <p:spPr bwMode="auto">
            <a:xfrm>
              <a:off x="8090142" y="5032472"/>
              <a:ext cx="9693348" cy="0"/>
            </a:xfrm>
            <a:prstGeom prst="line">
              <a:avLst/>
            </a:prstGeom>
            <a:noFill/>
            <a:ln w="9525">
              <a:solidFill>
                <a:schemeClr val="tx1"/>
              </a:solidFill>
              <a:round/>
              <a:headEnd/>
              <a:tailEnd/>
            </a:ln>
          </p:spPr>
          <p:txBody>
            <a:bodyPr wrap="none" anchor="ctr"/>
            <a:lstStyle/>
            <a:p>
              <a:endParaRPr lang="en-US"/>
            </a:p>
          </p:txBody>
        </p:sp>
        <p:grpSp>
          <p:nvGrpSpPr>
            <p:cNvPr id="8" name="Group 60"/>
            <p:cNvGrpSpPr/>
            <p:nvPr/>
          </p:nvGrpSpPr>
          <p:grpSpPr>
            <a:xfrm>
              <a:off x="10430950" y="4222318"/>
              <a:ext cx="2327547" cy="810154"/>
              <a:chOff x="10430950" y="4222318"/>
              <a:chExt cx="2327547" cy="810154"/>
            </a:xfrm>
          </p:grpSpPr>
          <p:sp>
            <p:nvSpPr>
              <p:cNvPr id="52" name="Line 20"/>
              <p:cNvSpPr>
                <a:spLocks noChangeShapeType="1"/>
              </p:cNvSpPr>
              <p:nvPr/>
            </p:nvSpPr>
            <p:spPr bwMode="auto">
              <a:xfrm>
                <a:off x="10430950" y="4222318"/>
                <a:ext cx="0" cy="810154"/>
              </a:xfrm>
              <a:prstGeom prst="line">
                <a:avLst/>
              </a:prstGeom>
              <a:noFill/>
              <a:ln w="38100">
                <a:solidFill>
                  <a:schemeClr val="tx1"/>
                </a:solidFill>
                <a:round/>
                <a:headEnd/>
                <a:tailEnd/>
              </a:ln>
            </p:spPr>
            <p:txBody>
              <a:bodyPr wrap="none" anchor="ctr"/>
              <a:lstStyle/>
              <a:p>
                <a:endParaRPr lang="en-US"/>
              </a:p>
            </p:txBody>
          </p:sp>
          <p:sp>
            <p:nvSpPr>
              <p:cNvPr id="53" name="Line 21"/>
              <p:cNvSpPr>
                <a:spLocks noChangeShapeType="1"/>
              </p:cNvSpPr>
              <p:nvPr/>
            </p:nvSpPr>
            <p:spPr bwMode="auto">
              <a:xfrm>
                <a:off x="10971137" y="4222318"/>
                <a:ext cx="0" cy="810154"/>
              </a:xfrm>
              <a:prstGeom prst="line">
                <a:avLst/>
              </a:prstGeom>
              <a:noFill/>
              <a:ln w="38100">
                <a:solidFill>
                  <a:schemeClr val="tx1"/>
                </a:solidFill>
                <a:round/>
                <a:headEnd/>
                <a:tailEnd/>
              </a:ln>
            </p:spPr>
            <p:txBody>
              <a:bodyPr wrap="none" anchor="ctr"/>
              <a:lstStyle/>
              <a:p>
                <a:endParaRPr lang="en-US"/>
              </a:p>
            </p:txBody>
          </p:sp>
          <p:sp>
            <p:nvSpPr>
              <p:cNvPr id="54" name="Line 22"/>
              <p:cNvSpPr>
                <a:spLocks noChangeShapeType="1"/>
              </p:cNvSpPr>
              <p:nvPr/>
            </p:nvSpPr>
            <p:spPr bwMode="auto">
              <a:xfrm>
                <a:off x="11547828" y="4222318"/>
                <a:ext cx="0" cy="810154"/>
              </a:xfrm>
              <a:prstGeom prst="line">
                <a:avLst/>
              </a:prstGeom>
              <a:noFill/>
              <a:ln w="38100">
                <a:solidFill>
                  <a:schemeClr val="tx1"/>
                </a:solidFill>
                <a:round/>
                <a:headEnd/>
                <a:tailEnd/>
              </a:ln>
            </p:spPr>
            <p:txBody>
              <a:bodyPr wrap="none" anchor="ctr"/>
              <a:lstStyle/>
              <a:p>
                <a:endParaRPr lang="en-US"/>
              </a:p>
            </p:txBody>
          </p:sp>
          <p:sp>
            <p:nvSpPr>
              <p:cNvPr id="55" name="Line 23"/>
              <p:cNvSpPr>
                <a:spLocks noChangeShapeType="1"/>
              </p:cNvSpPr>
              <p:nvPr/>
            </p:nvSpPr>
            <p:spPr bwMode="auto">
              <a:xfrm>
                <a:off x="12158563" y="4222318"/>
                <a:ext cx="0" cy="810154"/>
              </a:xfrm>
              <a:prstGeom prst="line">
                <a:avLst/>
              </a:prstGeom>
              <a:noFill/>
              <a:ln w="38100">
                <a:solidFill>
                  <a:schemeClr val="tx1"/>
                </a:solidFill>
                <a:round/>
                <a:headEnd/>
                <a:tailEnd/>
              </a:ln>
            </p:spPr>
            <p:txBody>
              <a:bodyPr wrap="none" anchor="ctr"/>
              <a:lstStyle/>
              <a:p>
                <a:endParaRPr lang="en-US"/>
              </a:p>
            </p:txBody>
          </p:sp>
          <p:sp>
            <p:nvSpPr>
              <p:cNvPr id="56" name="Line 24"/>
              <p:cNvSpPr>
                <a:spLocks noChangeShapeType="1"/>
              </p:cNvSpPr>
              <p:nvPr/>
            </p:nvSpPr>
            <p:spPr bwMode="auto">
              <a:xfrm>
                <a:off x="12758497" y="4222318"/>
                <a:ext cx="0" cy="810154"/>
              </a:xfrm>
              <a:prstGeom prst="line">
                <a:avLst/>
              </a:prstGeom>
              <a:noFill/>
              <a:ln w="38100">
                <a:solidFill>
                  <a:schemeClr val="tx1"/>
                </a:solidFill>
                <a:round/>
                <a:headEnd/>
                <a:tailEnd/>
              </a:ln>
            </p:spPr>
            <p:txBody>
              <a:bodyPr wrap="none" anchor="ctr"/>
              <a:lstStyle/>
              <a:p>
                <a:endParaRPr lang="en-US"/>
              </a:p>
            </p:txBody>
          </p:sp>
        </p:grpSp>
        <p:sp>
          <p:nvSpPr>
            <p:cNvPr id="57" name="Line 27"/>
            <p:cNvSpPr>
              <a:spLocks noChangeShapeType="1"/>
            </p:cNvSpPr>
            <p:nvPr/>
          </p:nvSpPr>
          <p:spPr bwMode="auto">
            <a:xfrm flipV="1">
              <a:off x="9874355" y="5398168"/>
              <a:ext cx="5526668" cy="0"/>
            </a:xfrm>
            <a:prstGeom prst="line">
              <a:avLst/>
            </a:prstGeom>
            <a:noFill/>
            <a:ln w="28575">
              <a:solidFill>
                <a:schemeClr val="tx1"/>
              </a:solidFill>
              <a:round/>
              <a:headEnd type="triangle" w="med" len="med"/>
              <a:tailEnd type="triangle" w="med" len="med"/>
            </a:ln>
          </p:spPr>
          <p:txBody>
            <a:bodyPr wrap="none" lIns="192911" tIns="96455" rIns="192911" bIns="96455" anchor="ctr"/>
            <a:lstStyle/>
            <a:p>
              <a:endParaRPr lang="en-US"/>
            </a:p>
          </p:txBody>
        </p:sp>
        <p:grpSp>
          <p:nvGrpSpPr>
            <p:cNvPr id="9" name="Group 61"/>
            <p:cNvGrpSpPr/>
            <p:nvPr/>
          </p:nvGrpSpPr>
          <p:grpSpPr>
            <a:xfrm>
              <a:off x="12749020" y="4230340"/>
              <a:ext cx="2327547" cy="810154"/>
              <a:chOff x="10430950" y="4222318"/>
              <a:chExt cx="2327547" cy="810154"/>
            </a:xfrm>
          </p:grpSpPr>
          <p:sp>
            <p:nvSpPr>
              <p:cNvPr id="63" name="Line 20"/>
              <p:cNvSpPr>
                <a:spLocks noChangeShapeType="1"/>
              </p:cNvSpPr>
              <p:nvPr/>
            </p:nvSpPr>
            <p:spPr bwMode="auto">
              <a:xfrm>
                <a:off x="10430950" y="4222318"/>
                <a:ext cx="0" cy="810154"/>
              </a:xfrm>
              <a:prstGeom prst="line">
                <a:avLst/>
              </a:prstGeom>
              <a:noFill/>
              <a:ln w="38100">
                <a:solidFill>
                  <a:schemeClr val="tx1"/>
                </a:solidFill>
                <a:round/>
                <a:headEnd/>
                <a:tailEnd/>
              </a:ln>
            </p:spPr>
            <p:txBody>
              <a:bodyPr wrap="none" anchor="ctr"/>
              <a:lstStyle/>
              <a:p>
                <a:endParaRPr lang="en-US"/>
              </a:p>
            </p:txBody>
          </p:sp>
          <p:sp>
            <p:nvSpPr>
              <p:cNvPr id="64" name="Line 21"/>
              <p:cNvSpPr>
                <a:spLocks noChangeShapeType="1"/>
              </p:cNvSpPr>
              <p:nvPr/>
            </p:nvSpPr>
            <p:spPr bwMode="auto">
              <a:xfrm>
                <a:off x="10971137" y="4222318"/>
                <a:ext cx="0" cy="810154"/>
              </a:xfrm>
              <a:prstGeom prst="line">
                <a:avLst/>
              </a:prstGeom>
              <a:noFill/>
              <a:ln w="38100">
                <a:solidFill>
                  <a:schemeClr val="tx1"/>
                </a:solidFill>
                <a:round/>
                <a:headEnd/>
                <a:tailEnd/>
              </a:ln>
            </p:spPr>
            <p:txBody>
              <a:bodyPr wrap="none" anchor="ctr"/>
              <a:lstStyle/>
              <a:p>
                <a:endParaRPr lang="en-US"/>
              </a:p>
            </p:txBody>
          </p:sp>
          <p:sp>
            <p:nvSpPr>
              <p:cNvPr id="65" name="Line 22"/>
              <p:cNvSpPr>
                <a:spLocks noChangeShapeType="1"/>
              </p:cNvSpPr>
              <p:nvPr/>
            </p:nvSpPr>
            <p:spPr bwMode="auto">
              <a:xfrm>
                <a:off x="11547828" y="4222318"/>
                <a:ext cx="0" cy="810154"/>
              </a:xfrm>
              <a:prstGeom prst="line">
                <a:avLst/>
              </a:prstGeom>
              <a:noFill/>
              <a:ln w="38100">
                <a:solidFill>
                  <a:schemeClr val="tx1"/>
                </a:solidFill>
                <a:round/>
                <a:headEnd/>
                <a:tailEnd/>
              </a:ln>
            </p:spPr>
            <p:txBody>
              <a:bodyPr wrap="none" anchor="ctr"/>
              <a:lstStyle/>
              <a:p>
                <a:endParaRPr lang="en-US"/>
              </a:p>
            </p:txBody>
          </p:sp>
          <p:sp>
            <p:nvSpPr>
              <p:cNvPr id="66" name="Line 23"/>
              <p:cNvSpPr>
                <a:spLocks noChangeShapeType="1"/>
              </p:cNvSpPr>
              <p:nvPr/>
            </p:nvSpPr>
            <p:spPr bwMode="auto">
              <a:xfrm>
                <a:off x="12158563" y="4222318"/>
                <a:ext cx="0" cy="810154"/>
              </a:xfrm>
              <a:prstGeom prst="line">
                <a:avLst/>
              </a:prstGeom>
              <a:noFill/>
              <a:ln w="38100">
                <a:solidFill>
                  <a:schemeClr val="tx1"/>
                </a:solidFill>
                <a:round/>
                <a:headEnd/>
                <a:tailEnd/>
              </a:ln>
            </p:spPr>
            <p:txBody>
              <a:bodyPr wrap="none" anchor="ctr"/>
              <a:lstStyle/>
              <a:p>
                <a:endParaRPr lang="en-US"/>
              </a:p>
            </p:txBody>
          </p:sp>
          <p:sp>
            <p:nvSpPr>
              <p:cNvPr id="67" name="Line 24"/>
              <p:cNvSpPr>
                <a:spLocks noChangeShapeType="1"/>
              </p:cNvSpPr>
              <p:nvPr/>
            </p:nvSpPr>
            <p:spPr bwMode="auto">
              <a:xfrm>
                <a:off x="12758497" y="4222318"/>
                <a:ext cx="0" cy="810154"/>
              </a:xfrm>
              <a:prstGeom prst="line">
                <a:avLst/>
              </a:prstGeom>
              <a:noFill/>
              <a:ln w="38100">
                <a:solidFill>
                  <a:schemeClr val="tx1"/>
                </a:solidFill>
                <a:round/>
                <a:headEnd/>
                <a:tailEnd/>
              </a:ln>
            </p:spPr>
            <p:txBody>
              <a:bodyPr wrap="none" anchor="ctr"/>
              <a:lstStyle/>
              <a:p>
                <a:endParaRPr lang="en-US"/>
              </a:p>
            </p:txBody>
          </p:sp>
        </p:grpSp>
      </p:grpSp>
      <p:sp>
        <p:nvSpPr>
          <p:cNvPr id="68" name="Line 27"/>
          <p:cNvSpPr>
            <a:spLocks noChangeShapeType="1"/>
          </p:cNvSpPr>
          <p:nvPr/>
        </p:nvSpPr>
        <p:spPr bwMode="auto">
          <a:xfrm flipV="1">
            <a:off x="10693983" y="3489158"/>
            <a:ext cx="5526668" cy="0"/>
          </a:xfrm>
          <a:prstGeom prst="line">
            <a:avLst/>
          </a:prstGeom>
          <a:noFill/>
          <a:ln w="28575">
            <a:solidFill>
              <a:schemeClr val="tx1"/>
            </a:solidFill>
            <a:round/>
            <a:headEnd type="triangle" w="med" len="med"/>
            <a:tailEnd type="triangle" w="med" len="med"/>
          </a:ln>
        </p:spPr>
        <p:txBody>
          <a:bodyPr wrap="none" lIns="192911" tIns="96455" rIns="192911" bIns="96455" anchor="ctr"/>
          <a:lstStyle/>
          <a:p>
            <a:endParaRPr lang="en-US"/>
          </a:p>
        </p:txBody>
      </p:sp>
      <p:sp>
        <p:nvSpPr>
          <p:cNvPr id="69" name="Line 19"/>
          <p:cNvSpPr>
            <a:spLocks noChangeShapeType="1"/>
          </p:cNvSpPr>
          <p:nvPr/>
        </p:nvSpPr>
        <p:spPr bwMode="auto">
          <a:xfrm>
            <a:off x="15790745" y="2282819"/>
            <a:ext cx="0" cy="810154"/>
          </a:xfrm>
          <a:prstGeom prst="line">
            <a:avLst/>
          </a:prstGeom>
          <a:noFill/>
          <a:ln w="38100">
            <a:solidFill>
              <a:schemeClr val="tx1"/>
            </a:solidFill>
            <a:round/>
            <a:headEnd/>
            <a:tailEnd/>
          </a:ln>
        </p:spPr>
        <p:txBody>
          <a:bodyPr wrap="none" anchor="ctr"/>
          <a:lstStyle/>
          <a:p>
            <a:endParaRPr lang="en-US"/>
          </a:p>
        </p:txBody>
      </p:sp>
      <p:sp>
        <p:nvSpPr>
          <p:cNvPr id="70" name="Line 22"/>
          <p:cNvSpPr>
            <a:spLocks noChangeShapeType="1"/>
          </p:cNvSpPr>
          <p:nvPr/>
        </p:nvSpPr>
        <p:spPr bwMode="auto">
          <a:xfrm>
            <a:off x="12419330" y="2255638"/>
            <a:ext cx="0" cy="810154"/>
          </a:xfrm>
          <a:prstGeom prst="line">
            <a:avLst/>
          </a:prstGeom>
          <a:noFill/>
          <a:ln w="38100">
            <a:solidFill>
              <a:schemeClr val="tx1"/>
            </a:solidFill>
            <a:round/>
            <a:headEnd/>
            <a:tailEnd/>
          </a:ln>
        </p:spPr>
        <p:txBody>
          <a:bodyPr wrap="none" anchor="ctr"/>
          <a:lstStyle/>
          <a:p>
            <a:endParaRPr lang="en-US"/>
          </a:p>
        </p:txBody>
      </p:sp>
      <p:sp>
        <p:nvSpPr>
          <p:cNvPr id="71"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Rate codes: spike count</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72" name="Straight Connector 71"/>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233474" name="Object 62"/>
          <p:cNvGraphicFramePr>
            <a:graphicFrameLocks noChangeAspect="1"/>
          </p:cNvGraphicFramePr>
          <p:nvPr>
            <p:extLst>
              <p:ext uri="{D42A27DB-BD31-4B8C-83A1-F6EECF244321}">
                <p14:modId xmlns:p14="http://schemas.microsoft.com/office/powerpoint/2010/main" val="2187624339"/>
              </p:ext>
            </p:extLst>
          </p:nvPr>
        </p:nvGraphicFramePr>
        <p:xfrm>
          <a:off x="2316163" y="3744913"/>
          <a:ext cx="2251075" cy="1336675"/>
        </p:xfrm>
        <a:graphic>
          <a:graphicData uri="http://schemas.openxmlformats.org/presentationml/2006/ole">
            <mc:AlternateContent xmlns:mc="http://schemas.openxmlformats.org/markup-compatibility/2006">
              <mc:Choice xmlns:v="urn:schemas-microsoft-com:vml" Requires="v">
                <p:oleObj spid="_x0000_s2070" name="Equation" r:id="rId6" imgW="634680" imgH="419040" progId="Equation.DSMT4">
                  <p:embed/>
                </p:oleObj>
              </mc:Choice>
              <mc:Fallback>
                <p:oleObj name="Equation" r:id="rId6" imgW="634680" imgH="419040" progId="Equation.DSMT4">
                  <p:embed/>
                  <p:pic>
                    <p:nvPicPr>
                      <p:cNvPr id="0" name="Object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6163" y="3744913"/>
                        <a:ext cx="22510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73" name="TextBox 72"/>
          <p:cNvSpPr txBox="1"/>
          <p:nvPr/>
        </p:nvSpPr>
        <p:spPr>
          <a:xfrm>
            <a:off x="1126170" y="1434427"/>
            <a:ext cx="8278228" cy="1846659"/>
          </a:xfrm>
          <a:prstGeom prst="rect">
            <a:avLst/>
          </a:prstGeom>
          <a:noFill/>
        </p:spPr>
        <p:txBody>
          <a:bodyPr wrap="none" rtlCol="0">
            <a:spAutoFit/>
          </a:bodyPr>
          <a:lstStyle/>
          <a:p>
            <a:r>
              <a:rPr lang="en-US" dirty="0" smtClean="0">
                <a:solidFill>
                  <a:srgbClr val="FF0000"/>
                </a:solidFill>
              </a:rPr>
              <a:t>single neuron/single trial:</a:t>
            </a:r>
          </a:p>
          <a:p>
            <a:r>
              <a:rPr lang="en-US" dirty="0" smtClean="0">
                <a:solidFill>
                  <a:srgbClr val="FF0000"/>
                </a:solidFill>
              </a:rPr>
              <a:t>  temporal average</a:t>
            </a:r>
            <a:endParaRPr lang="en-US" dirty="0">
              <a:solidFill>
                <a:srgbClr val="FF0000"/>
              </a:solidFill>
            </a:endParaRPr>
          </a:p>
        </p:txBody>
      </p:sp>
      <p:sp>
        <p:nvSpPr>
          <p:cNvPr id="75" name="TextBox 74"/>
          <p:cNvSpPr txBox="1"/>
          <p:nvPr/>
        </p:nvSpPr>
        <p:spPr>
          <a:xfrm>
            <a:off x="13623103" y="5927179"/>
            <a:ext cx="6244017" cy="969496"/>
          </a:xfrm>
          <a:prstGeom prst="rect">
            <a:avLst/>
          </a:prstGeom>
          <a:solidFill>
            <a:srgbClr val="FFFF00"/>
          </a:solidFill>
        </p:spPr>
        <p:txBody>
          <a:bodyPr wrap="none" rtlCol="0">
            <a:spAutoFit/>
          </a:bodyPr>
          <a:lstStyle/>
          <a:p>
            <a:r>
              <a:rPr lang="en-US" dirty="0" smtClean="0">
                <a:solidFill>
                  <a:srgbClr val="FF0000"/>
                </a:solidFill>
              </a:rPr>
              <a:t>measure regularity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grpSp>
        <p:nvGrpSpPr>
          <p:cNvPr id="2" name="Group 10"/>
          <p:cNvGrpSpPr>
            <a:grpSpLocks/>
          </p:cNvGrpSpPr>
          <p:nvPr/>
        </p:nvGrpSpPr>
        <p:grpSpPr bwMode="auto">
          <a:xfrm>
            <a:off x="9183172" y="9643842"/>
            <a:ext cx="4171441" cy="511972"/>
            <a:chOff x="528" y="2256"/>
            <a:chExt cx="1440" cy="192"/>
          </a:xfrm>
        </p:grpSpPr>
        <p:sp>
          <p:nvSpPr>
            <p:cNvPr id="44117" name="Line 11"/>
            <p:cNvSpPr>
              <a:spLocks noChangeShapeType="1"/>
            </p:cNvSpPr>
            <p:nvPr/>
          </p:nvSpPr>
          <p:spPr bwMode="auto">
            <a:xfrm>
              <a:off x="528" y="2448"/>
              <a:ext cx="240" cy="0"/>
            </a:xfrm>
            <a:prstGeom prst="line">
              <a:avLst/>
            </a:prstGeom>
            <a:noFill/>
            <a:ln w="9525">
              <a:solidFill>
                <a:srgbClr val="FF0000"/>
              </a:solidFill>
              <a:round/>
              <a:headEnd/>
              <a:tailEnd/>
            </a:ln>
          </p:spPr>
          <p:txBody>
            <a:bodyPr wrap="none" anchor="ctr"/>
            <a:lstStyle/>
            <a:p>
              <a:endParaRPr lang="en-US"/>
            </a:p>
          </p:txBody>
        </p:sp>
        <p:sp>
          <p:nvSpPr>
            <p:cNvPr id="44118" name="Line 12"/>
            <p:cNvSpPr>
              <a:spLocks noChangeShapeType="1"/>
            </p:cNvSpPr>
            <p:nvPr/>
          </p:nvSpPr>
          <p:spPr bwMode="auto">
            <a:xfrm flipV="1">
              <a:off x="768" y="2256"/>
              <a:ext cx="0" cy="192"/>
            </a:xfrm>
            <a:prstGeom prst="line">
              <a:avLst/>
            </a:prstGeom>
            <a:noFill/>
            <a:ln w="9525">
              <a:solidFill>
                <a:srgbClr val="FF0000"/>
              </a:solidFill>
              <a:round/>
              <a:headEnd/>
              <a:tailEnd/>
            </a:ln>
          </p:spPr>
          <p:txBody>
            <a:bodyPr wrap="none" anchor="ctr"/>
            <a:lstStyle/>
            <a:p>
              <a:endParaRPr lang="en-US"/>
            </a:p>
          </p:txBody>
        </p:sp>
        <p:sp>
          <p:nvSpPr>
            <p:cNvPr id="44119" name="Line 13"/>
            <p:cNvSpPr>
              <a:spLocks noChangeShapeType="1"/>
            </p:cNvSpPr>
            <p:nvPr/>
          </p:nvSpPr>
          <p:spPr bwMode="auto">
            <a:xfrm>
              <a:off x="768" y="2256"/>
              <a:ext cx="1200" cy="0"/>
            </a:xfrm>
            <a:prstGeom prst="line">
              <a:avLst/>
            </a:prstGeom>
            <a:noFill/>
            <a:ln w="9525">
              <a:solidFill>
                <a:srgbClr val="FF0000"/>
              </a:solidFill>
              <a:round/>
              <a:headEnd/>
              <a:tailEnd/>
            </a:ln>
          </p:spPr>
          <p:txBody>
            <a:bodyPr wrap="none" anchor="ctr"/>
            <a:lstStyle/>
            <a:p>
              <a:endParaRPr lang="en-US"/>
            </a:p>
          </p:txBody>
        </p:sp>
      </p:grpSp>
      <p:sp>
        <p:nvSpPr>
          <p:cNvPr id="44037" name="Text Box 17"/>
          <p:cNvSpPr txBox="1">
            <a:spLocks noChangeArrowheads="1"/>
          </p:cNvSpPr>
          <p:nvPr/>
        </p:nvSpPr>
        <p:spPr bwMode="auto">
          <a:xfrm>
            <a:off x="7742674" y="8940583"/>
            <a:ext cx="1729700" cy="1071957"/>
          </a:xfrm>
          <a:prstGeom prst="rect">
            <a:avLst/>
          </a:prstGeom>
          <a:noFill/>
          <a:ln w="9525">
            <a:noFill/>
            <a:miter lim="800000"/>
            <a:headEnd/>
            <a:tailEnd/>
          </a:ln>
        </p:spPr>
        <p:txBody>
          <a:bodyPr wrap="none" lIns="192911" tIns="96455" rIns="192911" bIns="96455">
            <a:spAutoFit/>
          </a:bodyPr>
          <a:lstStyle/>
          <a:p>
            <a:r>
              <a:rPr lang="en-US">
                <a:solidFill>
                  <a:srgbClr val="FF0000"/>
                </a:solidFill>
              </a:rPr>
              <a:t>stim</a:t>
            </a:r>
          </a:p>
        </p:txBody>
      </p:sp>
      <p:grpSp>
        <p:nvGrpSpPr>
          <p:cNvPr id="3" name="Group 99"/>
          <p:cNvGrpSpPr>
            <a:grpSpLocks/>
          </p:cNvGrpSpPr>
          <p:nvPr/>
        </p:nvGrpSpPr>
        <p:grpSpPr bwMode="auto">
          <a:xfrm>
            <a:off x="8282861" y="1477599"/>
            <a:ext cx="5957058" cy="962249"/>
            <a:chOff x="2208" y="799"/>
            <a:chExt cx="1968" cy="288"/>
          </a:xfrm>
        </p:grpSpPr>
        <p:sp>
          <p:nvSpPr>
            <p:cNvPr id="44110" name="Line 18"/>
            <p:cNvSpPr>
              <a:spLocks noChangeShapeType="1"/>
            </p:cNvSpPr>
            <p:nvPr/>
          </p:nvSpPr>
          <p:spPr bwMode="auto">
            <a:xfrm>
              <a:off x="2208" y="1087"/>
              <a:ext cx="1968" cy="0"/>
            </a:xfrm>
            <a:prstGeom prst="line">
              <a:avLst/>
            </a:prstGeom>
            <a:noFill/>
            <a:ln w="9525">
              <a:solidFill>
                <a:schemeClr val="tx1"/>
              </a:solidFill>
              <a:round/>
              <a:headEnd/>
              <a:tailEnd/>
            </a:ln>
          </p:spPr>
          <p:txBody>
            <a:bodyPr wrap="none" anchor="ctr"/>
            <a:lstStyle/>
            <a:p>
              <a:endParaRPr lang="en-US"/>
            </a:p>
          </p:txBody>
        </p:sp>
        <p:sp>
          <p:nvSpPr>
            <p:cNvPr id="44112" name="Line 20"/>
            <p:cNvSpPr>
              <a:spLocks noChangeShapeType="1"/>
            </p:cNvSpPr>
            <p:nvPr/>
          </p:nvSpPr>
          <p:spPr bwMode="auto">
            <a:xfrm>
              <a:off x="2832" y="799"/>
              <a:ext cx="0" cy="288"/>
            </a:xfrm>
            <a:prstGeom prst="line">
              <a:avLst/>
            </a:prstGeom>
            <a:noFill/>
            <a:ln w="38100">
              <a:solidFill>
                <a:schemeClr val="tx1"/>
              </a:solidFill>
              <a:round/>
              <a:headEnd/>
              <a:tailEnd/>
            </a:ln>
          </p:spPr>
          <p:txBody>
            <a:bodyPr wrap="none" anchor="ctr"/>
            <a:lstStyle/>
            <a:p>
              <a:endParaRPr lang="en-US"/>
            </a:p>
          </p:txBody>
        </p:sp>
        <p:sp>
          <p:nvSpPr>
            <p:cNvPr id="44113" name="Line 21"/>
            <p:cNvSpPr>
              <a:spLocks noChangeShapeType="1"/>
            </p:cNvSpPr>
            <p:nvPr/>
          </p:nvSpPr>
          <p:spPr bwMode="auto">
            <a:xfrm>
              <a:off x="2976" y="799"/>
              <a:ext cx="0" cy="288"/>
            </a:xfrm>
            <a:prstGeom prst="line">
              <a:avLst/>
            </a:prstGeom>
            <a:noFill/>
            <a:ln w="38100">
              <a:solidFill>
                <a:schemeClr val="tx1"/>
              </a:solidFill>
              <a:round/>
              <a:headEnd/>
              <a:tailEnd/>
            </a:ln>
          </p:spPr>
          <p:txBody>
            <a:bodyPr wrap="none" anchor="ctr"/>
            <a:lstStyle/>
            <a:p>
              <a:endParaRPr lang="en-US"/>
            </a:p>
          </p:txBody>
        </p:sp>
        <p:sp>
          <p:nvSpPr>
            <p:cNvPr id="44114" name="Line 22"/>
            <p:cNvSpPr>
              <a:spLocks noChangeShapeType="1"/>
            </p:cNvSpPr>
            <p:nvPr/>
          </p:nvSpPr>
          <p:spPr bwMode="auto">
            <a:xfrm>
              <a:off x="3072" y="799"/>
              <a:ext cx="0" cy="288"/>
            </a:xfrm>
            <a:prstGeom prst="line">
              <a:avLst/>
            </a:prstGeom>
            <a:noFill/>
            <a:ln w="38100">
              <a:solidFill>
                <a:schemeClr val="tx1"/>
              </a:solidFill>
              <a:round/>
              <a:headEnd/>
              <a:tailEnd/>
            </a:ln>
          </p:spPr>
          <p:txBody>
            <a:bodyPr wrap="none" anchor="ctr"/>
            <a:lstStyle/>
            <a:p>
              <a:endParaRPr lang="en-US"/>
            </a:p>
          </p:txBody>
        </p:sp>
        <p:sp>
          <p:nvSpPr>
            <p:cNvPr id="44115" name="Line 23"/>
            <p:cNvSpPr>
              <a:spLocks noChangeShapeType="1"/>
            </p:cNvSpPr>
            <p:nvPr/>
          </p:nvSpPr>
          <p:spPr bwMode="auto">
            <a:xfrm>
              <a:off x="3408" y="799"/>
              <a:ext cx="0" cy="288"/>
            </a:xfrm>
            <a:prstGeom prst="line">
              <a:avLst/>
            </a:prstGeom>
            <a:noFill/>
            <a:ln w="38100">
              <a:solidFill>
                <a:schemeClr val="tx1"/>
              </a:solidFill>
              <a:round/>
              <a:headEnd/>
              <a:tailEnd/>
            </a:ln>
          </p:spPr>
          <p:txBody>
            <a:bodyPr wrap="none" anchor="ctr"/>
            <a:lstStyle/>
            <a:p>
              <a:endParaRPr lang="en-US"/>
            </a:p>
          </p:txBody>
        </p:sp>
        <p:sp>
          <p:nvSpPr>
            <p:cNvPr id="44116" name="Line 24"/>
            <p:cNvSpPr>
              <a:spLocks noChangeShapeType="1"/>
            </p:cNvSpPr>
            <p:nvPr/>
          </p:nvSpPr>
          <p:spPr bwMode="auto">
            <a:xfrm>
              <a:off x="3600" y="799"/>
              <a:ext cx="0" cy="288"/>
            </a:xfrm>
            <a:prstGeom prst="line">
              <a:avLst/>
            </a:prstGeom>
            <a:noFill/>
            <a:ln w="38100">
              <a:solidFill>
                <a:schemeClr val="tx1"/>
              </a:solidFill>
              <a:round/>
              <a:headEnd/>
              <a:tailEnd/>
            </a:ln>
          </p:spPr>
          <p:txBody>
            <a:bodyPr wrap="none" anchor="ctr"/>
            <a:lstStyle/>
            <a:p>
              <a:endParaRPr lang="en-US"/>
            </a:p>
          </p:txBody>
        </p:sp>
      </p:grpSp>
      <p:sp>
        <p:nvSpPr>
          <p:cNvPr id="44039" name="Line 27"/>
          <p:cNvSpPr>
            <a:spLocks noChangeShapeType="1"/>
          </p:cNvSpPr>
          <p:nvPr/>
        </p:nvSpPr>
        <p:spPr bwMode="auto">
          <a:xfrm flipV="1">
            <a:off x="9833320" y="8150802"/>
            <a:ext cx="3395154" cy="0"/>
          </a:xfrm>
          <a:prstGeom prst="line">
            <a:avLst/>
          </a:prstGeom>
          <a:noFill/>
          <a:ln w="28575">
            <a:solidFill>
              <a:schemeClr val="tx1"/>
            </a:solidFill>
            <a:round/>
            <a:headEnd type="triangle" w="med" len="med"/>
            <a:tailEnd type="triangle" w="med" len="med"/>
          </a:ln>
        </p:spPr>
        <p:txBody>
          <a:bodyPr wrap="none" lIns="192911" tIns="96455" rIns="192911" bIns="96455" anchor="ctr"/>
          <a:lstStyle/>
          <a:p>
            <a:endParaRPr lang="en-US"/>
          </a:p>
        </p:txBody>
      </p:sp>
      <p:sp>
        <p:nvSpPr>
          <p:cNvPr id="44040" name="Text Box 28"/>
          <p:cNvSpPr txBox="1">
            <a:spLocks noChangeArrowheads="1"/>
          </p:cNvSpPr>
          <p:nvPr/>
        </p:nvSpPr>
        <p:spPr bwMode="auto">
          <a:xfrm>
            <a:off x="11666529" y="8113551"/>
            <a:ext cx="949079" cy="1071957"/>
          </a:xfrm>
          <a:prstGeom prst="rect">
            <a:avLst/>
          </a:prstGeom>
          <a:noFill/>
          <a:ln w="9525">
            <a:noFill/>
            <a:miter lim="800000"/>
            <a:headEnd/>
            <a:tailEnd/>
          </a:ln>
        </p:spPr>
        <p:txBody>
          <a:bodyPr lIns="192911" tIns="96455" rIns="192911" bIns="96455">
            <a:spAutoFit/>
          </a:bodyPr>
          <a:lstStyle/>
          <a:p>
            <a:r>
              <a:rPr lang="en-US"/>
              <a:t>T</a:t>
            </a:r>
          </a:p>
        </p:txBody>
      </p:sp>
      <p:grpSp>
        <p:nvGrpSpPr>
          <p:cNvPr id="4" name="Group 33"/>
          <p:cNvGrpSpPr>
            <a:grpSpLocks/>
          </p:cNvGrpSpPr>
          <p:nvPr/>
        </p:nvGrpSpPr>
        <p:grpSpPr bwMode="auto">
          <a:xfrm>
            <a:off x="1616811" y="2242746"/>
            <a:ext cx="2169187" cy="1946621"/>
            <a:chOff x="4611" y="3499"/>
            <a:chExt cx="715" cy="692"/>
          </a:xfrm>
        </p:grpSpPr>
        <p:sp>
          <p:nvSpPr>
            <p:cNvPr id="44076" name="Oval 34"/>
            <p:cNvSpPr>
              <a:spLocks noChangeArrowheads="1"/>
            </p:cNvSpPr>
            <p:nvPr/>
          </p:nvSpPr>
          <p:spPr bwMode="auto">
            <a:xfrm>
              <a:off x="4825" y="3572"/>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7" name="Oval 35"/>
            <p:cNvSpPr>
              <a:spLocks noChangeArrowheads="1"/>
            </p:cNvSpPr>
            <p:nvPr/>
          </p:nvSpPr>
          <p:spPr bwMode="auto">
            <a:xfrm>
              <a:off x="4897" y="3645"/>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8" name="Oval 36"/>
            <p:cNvSpPr>
              <a:spLocks noChangeArrowheads="1"/>
            </p:cNvSpPr>
            <p:nvPr/>
          </p:nvSpPr>
          <p:spPr bwMode="auto">
            <a:xfrm>
              <a:off x="4968" y="360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9" name="Oval 37"/>
            <p:cNvSpPr>
              <a:spLocks noChangeArrowheads="1"/>
            </p:cNvSpPr>
            <p:nvPr/>
          </p:nvSpPr>
          <p:spPr bwMode="auto">
            <a:xfrm>
              <a:off x="4933" y="408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0" name="Oval 38"/>
            <p:cNvSpPr>
              <a:spLocks noChangeArrowheads="1"/>
            </p:cNvSpPr>
            <p:nvPr/>
          </p:nvSpPr>
          <p:spPr bwMode="auto">
            <a:xfrm>
              <a:off x="5183"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1" name="Oval 39"/>
            <p:cNvSpPr>
              <a:spLocks noChangeArrowheads="1"/>
            </p:cNvSpPr>
            <p:nvPr/>
          </p:nvSpPr>
          <p:spPr bwMode="auto">
            <a:xfrm>
              <a:off x="5075" y="3718"/>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2" name="Oval 40"/>
            <p:cNvSpPr>
              <a:spLocks noChangeArrowheads="1"/>
            </p:cNvSpPr>
            <p:nvPr/>
          </p:nvSpPr>
          <p:spPr bwMode="auto">
            <a:xfrm>
              <a:off x="4897" y="3827"/>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3" name="Oval 41"/>
            <p:cNvSpPr>
              <a:spLocks noChangeArrowheads="1"/>
            </p:cNvSpPr>
            <p:nvPr/>
          </p:nvSpPr>
          <p:spPr bwMode="auto">
            <a:xfrm>
              <a:off x="4968" y="3754"/>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4" name="Oval 42"/>
            <p:cNvSpPr>
              <a:spLocks noChangeArrowheads="1"/>
            </p:cNvSpPr>
            <p:nvPr/>
          </p:nvSpPr>
          <p:spPr bwMode="auto">
            <a:xfrm>
              <a:off x="5040" y="400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5" name="Oval 43"/>
            <p:cNvSpPr>
              <a:spLocks noChangeArrowheads="1"/>
            </p:cNvSpPr>
            <p:nvPr/>
          </p:nvSpPr>
          <p:spPr bwMode="auto">
            <a:xfrm>
              <a:off x="5111"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6" name="Oval 44"/>
            <p:cNvSpPr>
              <a:spLocks noChangeArrowheads="1"/>
            </p:cNvSpPr>
            <p:nvPr/>
          </p:nvSpPr>
          <p:spPr bwMode="auto">
            <a:xfrm>
              <a:off x="4718"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7" name="Oval 45"/>
            <p:cNvSpPr>
              <a:spLocks noChangeArrowheads="1"/>
            </p:cNvSpPr>
            <p:nvPr/>
          </p:nvSpPr>
          <p:spPr bwMode="auto">
            <a:xfrm>
              <a:off x="4683" y="371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8" name="Oval 46"/>
            <p:cNvSpPr>
              <a:spLocks noChangeArrowheads="1"/>
            </p:cNvSpPr>
            <p:nvPr/>
          </p:nvSpPr>
          <p:spPr bwMode="auto">
            <a:xfrm>
              <a:off x="4611" y="3499"/>
              <a:ext cx="715" cy="692"/>
            </a:xfrm>
            <a:prstGeom prst="ellipse">
              <a:avLst/>
            </a:prstGeom>
            <a:noFill/>
            <a:ln w="9525">
              <a:solidFill>
                <a:schemeClr val="tx1"/>
              </a:solidFill>
              <a:prstDash val="sysDot"/>
              <a:round/>
              <a:headEnd/>
              <a:tailEnd/>
            </a:ln>
          </p:spPr>
          <p:txBody>
            <a:bodyPr wrap="none" anchor="ctr"/>
            <a:lstStyle/>
            <a:p>
              <a:endParaRPr lang="en-US"/>
            </a:p>
          </p:txBody>
        </p:sp>
        <p:sp>
          <p:nvSpPr>
            <p:cNvPr id="44089" name="Oval 47"/>
            <p:cNvSpPr>
              <a:spLocks noChangeArrowheads="1"/>
            </p:cNvSpPr>
            <p:nvPr/>
          </p:nvSpPr>
          <p:spPr bwMode="auto">
            <a:xfrm>
              <a:off x="4790" y="397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90" name="Oval 48"/>
            <p:cNvSpPr>
              <a:spLocks noChangeArrowheads="1"/>
            </p:cNvSpPr>
            <p:nvPr/>
          </p:nvSpPr>
          <p:spPr bwMode="auto">
            <a:xfrm>
              <a:off x="4754"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91" name="Line 49"/>
            <p:cNvSpPr>
              <a:spLocks noChangeShapeType="1"/>
            </p:cNvSpPr>
            <p:nvPr/>
          </p:nvSpPr>
          <p:spPr bwMode="auto">
            <a:xfrm>
              <a:off x="4933" y="3900"/>
              <a:ext cx="35" cy="182"/>
            </a:xfrm>
            <a:prstGeom prst="line">
              <a:avLst/>
            </a:prstGeom>
            <a:noFill/>
            <a:ln w="9525">
              <a:solidFill>
                <a:srgbClr val="FF0000"/>
              </a:solidFill>
              <a:round/>
              <a:headEnd/>
              <a:tailEnd/>
            </a:ln>
          </p:spPr>
          <p:txBody>
            <a:bodyPr wrap="none" anchor="ctr"/>
            <a:lstStyle/>
            <a:p>
              <a:endParaRPr lang="en-US"/>
            </a:p>
          </p:txBody>
        </p:sp>
        <p:sp>
          <p:nvSpPr>
            <p:cNvPr id="44092" name="Line 50"/>
            <p:cNvSpPr>
              <a:spLocks noChangeShapeType="1"/>
            </p:cNvSpPr>
            <p:nvPr/>
          </p:nvSpPr>
          <p:spPr bwMode="auto">
            <a:xfrm>
              <a:off x="5040" y="3827"/>
              <a:ext cx="107" cy="109"/>
            </a:xfrm>
            <a:prstGeom prst="line">
              <a:avLst/>
            </a:prstGeom>
            <a:noFill/>
            <a:ln w="9525">
              <a:solidFill>
                <a:srgbClr val="FF0000"/>
              </a:solidFill>
              <a:round/>
              <a:headEnd/>
              <a:tailEnd/>
            </a:ln>
          </p:spPr>
          <p:txBody>
            <a:bodyPr wrap="none" anchor="ctr"/>
            <a:lstStyle/>
            <a:p>
              <a:endParaRPr lang="en-US"/>
            </a:p>
          </p:txBody>
        </p:sp>
        <p:sp>
          <p:nvSpPr>
            <p:cNvPr id="44093" name="Line 51"/>
            <p:cNvSpPr>
              <a:spLocks noChangeShapeType="1"/>
            </p:cNvSpPr>
            <p:nvPr/>
          </p:nvSpPr>
          <p:spPr bwMode="auto">
            <a:xfrm flipV="1">
              <a:off x="4825" y="3936"/>
              <a:ext cx="286" cy="73"/>
            </a:xfrm>
            <a:prstGeom prst="line">
              <a:avLst/>
            </a:prstGeom>
            <a:noFill/>
            <a:ln w="9525">
              <a:solidFill>
                <a:srgbClr val="FF0000"/>
              </a:solidFill>
              <a:round/>
              <a:headEnd/>
              <a:tailEnd/>
            </a:ln>
          </p:spPr>
          <p:txBody>
            <a:bodyPr wrap="none" anchor="ctr"/>
            <a:lstStyle/>
            <a:p>
              <a:endParaRPr lang="en-US"/>
            </a:p>
          </p:txBody>
        </p:sp>
        <p:sp>
          <p:nvSpPr>
            <p:cNvPr id="44094" name="Line 52"/>
            <p:cNvSpPr>
              <a:spLocks noChangeShapeType="1"/>
            </p:cNvSpPr>
            <p:nvPr/>
          </p:nvSpPr>
          <p:spPr bwMode="auto">
            <a:xfrm>
              <a:off x="4933" y="3900"/>
              <a:ext cx="142" cy="146"/>
            </a:xfrm>
            <a:prstGeom prst="line">
              <a:avLst/>
            </a:prstGeom>
            <a:noFill/>
            <a:ln w="9525">
              <a:solidFill>
                <a:srgbClr val="FF0000"/>
              </a:solidFill>
              <a:round/>
              <a:headEnd/>
              <a:tailEnd/>
            </a:ln>
          </p:spPr>
          <p:txBody>
            <a:bodyPr wrap="none" anchor="ctr"/>
            <a:lstStyle/>
            <a:p>
              <a:endParaRPr lang="en-US"/>
            </a:p>
          </p:txBody>
        </p:sp>
        <p:sp>
          <p:nvSpPr>
            <p:cNvPr id="44095" name="Line 53"/>
            <p:cNvSpPr>
              <a:spLocks noChangeShapeType="1"/>
            </p:cNvSpPr>
            <p:nvPr/>
          </p:nvSpPr>
          <p:spPr bwMode="auto">
            <a:xfrm>
              <a:off x="4790" y="3864"/>
              <a:ext cx="35" cy="109"/>
            </a:xfrm>
            <a:prstGeom prst="line">
              <a:avLst/>
            </a:prstGeom>
            <a:noFill/>
            <a:ln w="9525">
              <a:solidFill>
                <a:srgbClr val="FF0000"/>
              </a:solidFill>
              <a:round/>
              <a:headEnd/>
              <a:tailEnd/>
            </a:ln>
          </p:spPr>
          <p:txBody>
            <a:bodyPr wrap="none" anchor="ctr"/>
            <a:lstStyle/>
            <a:p>
              <a:endParaRPr lang="en-US"/>
            </a:p>
          </p:txBody>
        </p:sp>
        <p:sp>
          <p:nvSpPr>
            <p:cNvPr id="44096" name="Line 54"/>
            <p:cNvSpPr>
              <a:spLocks noChangeShapeType="1"/>
            </p:cNvSpPr>
            <p:nvPr/>
          </p:nvSpPr>
          <p:spPr bwMode="auto">
            <a:xfrm>
              <a:off x="5111" y="3791"/>
              <a:ext cx="36" cy="109"/>
            </a:xfrm>
            <a:prstGeom prst="line">
              <a:avLst/>
            </a:prstGeom>
            <a:noFill/>
            <a:ln w="9525">
              <a:solidFill>
                <a:srgbClr val="FF0000"/>
              </a:solidFill>
              <a:round/>
              <a:headEnd/>
              <a:tailEnd/>
            </a:ln>
          </p:spPr>
          <p:txBody>
            <a:bodyPr wrap="none" anchor="ctr"/>
            <a:lstStyle/>
            <a:p>
              <a:endParaRPr lang="en-US"/>
            </a:p>
          </p:txBody>
        </p:sp>
        <p:sp>
          <p:nvSpPr>
            <p:cNvPr id="44097" name="Line 55"/>
            <p:cNvSpPr>
              <a:spLocks noChangeShapeType="1"/>
            </p:cNvSpPr>
            <p:nvPr/>
          </p:nvSpPr>
          <p:spPr bwMode="auto">
            <a:xfrm>
              <a:off x="5004" y="3645"/>
              <a:ext cx="107" cy="109"/>
            </a:xfrm>
            <a:prstGeom prst="line">
              <a:avLst/>
            </a:prstGeom>
            <a:noFill/>
            <a:ln w="9525">
              <a:solidFill>
                <a:srgbClr val="FF0000"/>
              </a:solidFill>
              <a:round/>
              <a:headEnd/>
              <a:tailEnd/>
            </a:ln>
          </p:spPr>
          <p:txBody>
            <a:bodyPr wrap="none" anchor="ctr"/>
            <a:lstStyle/>
            <a:p>
              <a:endParaRPr lang="en-US"/>
            </a:p>
          </p:txBody>
        </p:sp>
        <p:sp>
          <p:nvSpPr>
            <p:cNvPr id="44098" name="Line 56"/>
            <p:cNvSpPr>
              <a:spLocks noChangeShapeType="1"/>
            </p:cNvSpPr>
            <p:nvPr/>
          </p:nvSpPr>
          <p:spPr bwMode="auto">
            <a:xfrm flipH="1">
              <a:off x="4825" y="3718"/>
              <a:ext cx="108" cy="109"/>
            </a:xfrm>
            <a:prstGeom prst="line">
              <a:avLst/>
            </a:prstGeom>
            <a:noFill/>
            <a:ln w="9525">
              <a:solidFill>
                <a:srgbClr val="FF0000"/>
              </a:solidFill>
              <a:round/>
              <a:headEnd/>
              <a:tailEnd/>
            </a:ln>
          </p:spPr>
          <p:txBody>
            <a:bodyPr wrap="none" anchor="ctr"/>
            <a:lstStyle/>
            <a:p>
              <a:endParaRPr lang="en-US"/>
            </a:p>
          </p:txBody>
        </p:sp>
        <p:sp>
          <p:nvSpPr>
            <p:cNvPr id="44099" name="Line 57"/>
            <p:cNvSpPr>
              <a:spLocks noChangeShapeType="1"/>
            </p:cNvSpPr>
            <p:nvPr/>
          </p:nvSpPr>
          <p:spPr bwMode="auto">
            <a:xfrm flipH="1">
              <a:off x="4718" y="3645"/>
              <a:ext cx="107" cy="109"/>
            </a:xfrm>
            <a:prstGeom prst="line">
              <a:avLst/>
            </a:prstGeom>
            <a:noFill/>
            <a:ln w="9525">
              <a:solidFill>
                <a:srgbClr val="FF0000"/>
              </a:solidFill>
              <a:round/>
              <a:headEnd/>
              <a:tailEnd/>
            </a:ln>
          </p:spPr>
          <p:txBody>
            <a:bodyPr wrap="none" anchor="ctr"/>
            <a:lstStyle/>
            <a:p>
              <a:endParaRPr lang="en-US"/>
            </a:p>
          </p:txBody>
        </p:sp>
        <p:sp>
          <p:nvSpPr>
            <p:cNvPr id="44100" name="Line 58"/>
            <p:cNvSpPr>
              <a:spLocks noChangeShapeType="1"/>
            </p:cNvSpPr>
            <p:nvPr/>
          </p:nvSpPr>
          <p:spPr bwMode="auto">
            <a:xfrm>
              <a:off x="4718" y="3791"/>
              <a:ext cx="36" cy="145"/>
            </a:xfrm>
            <a:prstGeom prst="line">
              <a:avLst/>
            </a:prstGeom>
            <a:noFill/>
            <a:ln w="9525">
              <a:solidFill>
                <a:srgbClr val="FF0000"/>
              </a:solidFill>
              <a:round/>
              <a:headEnd/>
              <a:tailEnd/>
            </a:ln>
          </p:spPr>
          <p:txBody>
            <a:bodyPr wrap="none" anchor="ctr"/>
            <a:lstStyle/>
            <a:p>
              <a:endParaRPr lang="en-US"/>
            </a:p>
          </p:txBody>
        </p:sp>
        <p:sp>
          <p:nvSpPr>
            <p:cNvPr id="44101" name="Line 59"/>
            <p:cNvSpPr>
              <a:spLocks noChangeShapeType="1"/>
            </p:cNvSpPr>
            <p:nvPr/>
          </p:nvSpPr>
          <p:spPr bwMode="auto">
            <a:xfrm flipV="1">
              <a:off x="4825" y="3791"/>
              <a:ext cx="143" cy="36"/>
            </a:xfrm>
            <a:prstGeom prst="line">
              <a:avLst/>
            </a:prstGeom>
            <a:noFill/>
            <a:ln w="9525">
              <a:solidFill>
                <a:srgbClr val="FF0000"/>
              </a:solidFill>
              <a:round/>
              <a:headEnd/>
              <a:tailEnd/>
            </a:ln>
          </p:spPr>
          <p:txBody>
            <a:bodyPr wrap="none" anchor="ctr"/>
            <a:lstStyle/>
            <a:p>
              <a:endParaRPr lang="en-US"/>
            </a:p>
          </p:txBody>
        </p:sp>
        <p:sp>
          <p:nvSpPr>
            <p:cNvPr id="44102" name="Line 60"/>
            <p:cNvSpPr>
              <a:spLocks noChangeShapeType="1"/>
            </p:cNvSpPr>
            <p:nvPr/>
          </p:nvSpPr>
          <p:spPr bwMode="auto">
            <a:xfrm flipH="1">
              <a:off x="4968" y="3827"/>
              <a:ext cx="250" cy="37"/>
            </a:xfrm>
            <a:prstGeom prst="line">
              <a:avLst/>
            </a:prstGeom>
            <a:noFill/>
            <a:ln w="9525">
              <a:solidFill>
                <a:srgbClr val="FF0000"/>
              </a:solidFill>
              <a:round/>
              <a:headEnd/>
              <a:tailEnd/>
            </a:ln>
          </p:spPr>
          <p:txBody>
            <a:bodyPr wrap="none" anchor="ctr"/>
            <a:lstStyle/>
            <a:p>
              <a:endParaRPr lang="en-US"/>
            </a:p>
          </p:txBody>
        </p:sp>
        <p:sp>
          <p:nvSpPr>
            <p:cNvPr id="44103" name="Line 61"/>
            <p:cNvSpPr>
              <a:spLocks noChangeShapeType="1"/>
            </p:cNvSpPr>
            <p:nvPr/>
          </p:nvSpPr>
          <p:spPr bwMode="auto">
            <a:xfrm>
              <a:off x="4825" y="4009"/>
              <a:ext cx="143" cy="73"/>
            </a:xfrm>
            <a:prstGeom prst="line">
              <a:avLst/>
            </a:prstGeom>
            <a:noFill/>
            <a:ln w="9525">
              <a:solidFill>
                <a:srgbClr val="FF0000"/>
              </a:solidFill>
              <a:round/>
              <a:headEnd/>
              <a:tailEnd/>
            </a:ln>
          </p:spPr>
          <p:txBody>
            <a:bodyPr wrap="none" anchor="ctr"/>
            <a:lstStyle/>
            <a:p>
              <a:endParaRPr lang="en-US"/>
            </a:p>
          </p:txBody>
        </p:sp>
        <p:sp>
          <p:nvSpPr>
            <p:cNvPr id="44104" name="Line 62"/>
            <p:cNvSpPr>
              <a:spLocks noChangeShapeType="1"/>
            </p:cNvSpPr>
            <p:nvPr/>
          </p:nvSpPr>
          <p:spPr bwMode="auto">
            <a:xfrm>
              <a:off x="4861" y="3645"/>
              <a:ext cx="72" cy="37"/>
            </a:xfrm>
            <a:prstGeom prst="line">
              <a:avLst/>
            </a:prstGeom>
            <a:noFill/>
            <a:ln w="9525">
              <a:solidFill>
                <a:srgbClr val="FF0000"/>
              </a:solidFill>
              <a:round/>
              <a:headEnd/>
              <a:tailEnd/>
            </a:ln>
          </p:spPr>
          <p:txBody>
            <a:bodyPr wrap="none" anchor="ctr"/>
            <a:lstStyle/>
            <a:p>
              <a:endParaRPr lang="en-US"/>
            </a:p>
          </p:txBody>
        </p:sp>
        <p:sp>
          <p:nvSpPr>
            <p:cNvPr id="44105" name="Line 63"/>
            <p:cNvSpPr>
              <a:spLocks noChangeShapeType="1"/>
            </p:cNvSpPr>
            <p:nvPr/>
          </p:nvSpPr>
          <p:spPr bwMode="auto">
            <a:xfrm>
              <a:off x="4718" y="3754"/>
              <a:ext cx="250" cy="37"/>
            </a:xfrm>
            <a:prstGeom prst="line">
              <a:avLst/>
            </a:prstGeom>
            <a:noFill/>
            <a:ln w="9525">
              <a:solidFill>
                <a:srgbClr val="FF0000"/>
              </a:solidFill>
              <a:round/>
              <a:headEnd/>
              <a:tailEnd/>
            </a:ln>
          </p:spPr>
          <p:txBody>
            <a:bodyPr wrap="none" anchor="ctr"/>
            <a:lstStyle/>
            <a:p>
              <a:endParaRPr lang="en-US"/>
            </a:p>
          </p:txBody>
        </p:sp>
        <p:sp>
          <p:nvSpPr>
            <p:cNvPr id="44106" name="Line 64"/>
            <p:cNvSpPr>
              <a:spLocks noChangeShapeType="1"/>
            </p:cNvSpPr>
            <p:nvPr/>
          </p:nvSpPr>
          <p:spPr bwMode="auto">
            <a:xfrm flipV="1">
              <a:off x="4825" y="3864"/>
              <a:ext cx="108" cy="145"/>
            </a:xfrm>
            <a:prstGeom prst="line">
              <a:avLst/>
            </a:prstGeom>
            <a:noFill/>
            <a:ln w="9525">
              <a:solidFill>
                <a:srgbClr val="FF0000"/>
              </a:solidFill>
              <a:round/>
              <a:headEnd/>
              <a:tailEnd/>
            </a:ln>
          </p:spPr>
          <p:txBody>
            <a:bodyPr wrap="none" anchor="ctr"/>
            <a:lstStyle/>
            <a:p>
              <a:endParaRPr lang="en-US"/>
            </a:p>
          </p:txBody>
        </p:sp>
        <p:sp>
          <p:nvSpPr>
            <p:cNvPr id="44107" name="Line 65"/>
            <p:cNvSpPr>
              <a:spLocks noChangeShapeType="1"/>
            </p:cNvSpPr>
            <p:nvPr/>
          </p:nvSpPr>
          <p:spPr bwMode="auto">
            <a:xfrm flipV="1">
              <a:off x="4754" y="3864"/>
              <a:ext cx="179" cy="72"/>
            </a:xfrm>
            <a:prstGeom prst="line">
              <a:avLst/>
            </a:prstGeom>
            <a:noFill/>
            <a:ln w="9525">
              <a:solidFill>
                <a:srgbClr val="FF0000"/>
              </a:solidFill>
              <a:round/>
              <a:headEnd/>
              <a:tailEnd/>
            </a:ln>
          </p:spPr>
          <p:txBody>
            <a:bodyPr wrap="none" anchor="ctr"/>
            <a:lstStyle/>
            <a:p>
              <a:endParaRPr lang="en-US"/>
            </a:p>
          </p:txBody>
        </p:sp>
        <p:sp>
          <p:nvSpPr>
            <p:cNvPr id="44108" name="Line 66"/>
            <p:cNvSpPr>
              <a:spLocks noChangeShapeType="1"/>
            </p:cNvSpPr>
            <p:nvPr/>
          </p:nvSpPr>
          <p:spPr bwMode="auto">
            <a:xfrm flipH="1">
              <a:off x="5147" y="3827"/>
              <a:ext cx="71" cy="109"/>
            </a:xfrm>
            <a:prstGeom prst="line">
              <a:avLst/>
            </a:prstGeom>
            <a:noFill/>
            <a:ln w="9525">
              <a:solidFill>
                <a:srgbClr val="FF0000"/>
              </a:solidFill>
              <a:round/>
              <a:headEnd/>
              <a:tailEnd/>
            </a:ln>
          </p:spPr>
          <p:txBody>
            <a:bodyPr wrap="none" anchor="ctr"/>
            <a:lstStyle/>
            <a:p>
              <a:endParaRPr lang="en-US"/>
            </a:p>
          </p:txBody>
        </p:sp>
        <p:sp>
          <p:nvSpPr>
            <p:cNvPr id="44109" name="Line 67"/>
            <p:cNvSpPr>
              <a:spLocks noChangeShapeType="1"/>
            </p:cNvSpPr>
            <p:nvPr/>
          </p:nvSpPr>
          <p:spPr bwMode="auto">
            <a:xfrm>
              <a:off x="4933" y="3864"/>
              <a:ext cx="250" cy="72"/>
            </a:xfrm>
            <a:prstGeom prst="line">
              <a:avLst/>
            </a:prstGeom>
            <a:noFill/>
            <a:ln w="9525">
              <a:solidFill>
                <a:srgbClr val="FF0000"/>
              </a:solidFill>
              <a:round/>
              <a:headEnd/>
              <a:tailEnd/>
            </a:ln>
          </p:spPr>
          <p:txBody>
            <a:bodyPr wrap="none" anchor="ctr"/>
            <a:lstStyle/>
            <a:p>
              <a:endParaRPr lang="en-US"/>
            </a:p>
          </p:txBody>
        </p:sp>
      </p:grpSp>
      <p:sp>
        <p:nvSpPr>
          <p:cNvPr id="44042" name="Line 69"/>
          <p:cNvSpPr>
            <a:spLocks noChangeShapeType="1"/>
          </p:cNvSpPr>
          <p:nvPr/>
        </p:nvSpPr>
        <p:spPr bwMode="auto">
          <a:xfrm>
            <a:off x="13354613" y="9643842"/>
            <a:ext cx="0" cy="511972"/>
          </a:xfrm>
          <a:prstGeom prst="line">
            <a:avLst/>
          </a:prstGeom>
          <a:noFill/>
          <a:ln w="9525">
            <a:solidFill>
              <a:srgbClr val="FF0000"/>
            </a:solidFill>
            <a:round/>
            <a:headEnd/>
            <a:tailEnd/>
          </a:ln>
        </p:spPr>
        <p:txBody>
          <a:bodyPr lIns="192911" tIns="96455" rIns="192911" bIns="96455"/>
          <a:lstStyle/>
          <a:p>
            <a:endParaRPr lang="en-US"/>
          </a:p>
        </p:txBody>
      </p:sp>
      <p:sp>
        <p:nvSpPr>
          <p:cNvPr id="44043" name="Line 70"/>
          <p:cNvSpPr>
            <a:spLocks noChangeShapeType="1"/>
          </p:cNvSpPr>
          <p:nvPr/>
        </p:nvSpPr>
        <p:spPr bwMode="auto">
          <a:xfrm>
            <a:off x="13354614" y="10155814"/>
            <a:ext cx="1660797" cy="0"/>
          </a:xfrm>
          <a:prstGeom prst="line">
            <a:avLst/>
          </a:prstGeom>
          <a:noFill/>
          <a:ln w="9525">
            <a:solidFill>
              <a:srgbClr val="FF0000"/>
            </a:solidFill>
            <a:round/>
            <a:headEnd/>
            <a:tailEnd/>
          </a:ln>
        </p:spPr>
        <p:txBody>
          <a:bodyPr lIns="192911" tIns="96455" rIns="192911" bIns="96455"/>
          <a:lstStyle/>
          <a:p>
            <a:endParaRPr lang="en-US"/>
          </a:p>
        </p:txBody>
      </p:sp>
      <p:sp>
        <p:nvSpPr>
          <p:cNvPr id="44045" name="Line 72"/>
          <p:cNvSpPr>
            <a:spLocks noChangeShapeType="1"/>
          </p:cNvSpPr>
          <p:nvPr/>
        </p:nvSpPr>
        <p:spPr bwMode="auto">
          <a:xfrm flipH="1">
            <a:off x="3657515" y="1607001"/>
            <a:ext cx="1361719" cy="1274304"/>
          </a:xfrm>
          <a:prstGeom prst="line">
            <a:avLst/>
          </a:prstGeom>
          <a:noFill/>
          <a:ln w="9525">
            <a:solidFill>
              <a:schemeClr val="accent2"/>
            </a:solidFill>
            <a:round/>
            <a:headEnd/>
            <a:tailEnd/>
          </a:ln>
        </p:spPr>
        <p:txBody>
          <a:bodyPr lIns="192911" tIns="96455" rIns="192911" bIns="96455"/>
          <a:lstStyle/>
          <a:p>
            <a:endParaRPr lang="en-US"/>
          </a:p>
        </p:txBody>
      </p:sp>
      <p:sp>
        <p:nvSpPr>
          <p:cNvPr id="44046" name="Line 73"/>
          <p:cNvSpPr>
            <a:spLocks noChangeShapeType="1"/>
          </p:cNvSpPr>
          <p:nvPr/>
        </p:nvSpPr>
        <p:spPr bwMode="auto">
          <a:xfrm flipH="1">
            <a:off x="3488706" y="1733586"/>
            <a:ext cx="1871898" cy="1277118"/>
          </a:xfrm>
          <a:prstGeom prst="line">
            <a:avLst/>
          </a:prstGeom>
          <a:noFill/>
          <a:ln w="9525">
            <a:solidFill>
              <a:schemeClr val="accent2"/>
            </a:solidFill>
            <a:round/>
            <a:headEnd/>
            <a:tailEnd/>
          </a:ln>
        </p:spPr>
        <p:txBody>
          <a:bodyPr lIns="192911" tIns="96455" rIns="192911" bIns="96455"/>
          <a:lstStyle/>
          <a:p>
            <a:endParaRPr lang="en-US"/>
          </a:p>
        </p:txBody>
      </p:sp>
      <p:sp>
        <p:nvSpPr>
          <p:cNvPr id="44047" name="Line 74"/>
          <p:cNvSpPr>
            <a:spLocks noChangeShapeType="1"/>
          </p:cNvSpPr>
          <p:nvPr/>
        </p:nvSpPr>
        <p:spPr bwMode="auto">
          <a:xfrm flipH="1" flipV="1">
            <a:off x="5698219" y="9005284"/>
            <a:ext cx="1361719" cy="894545"/>
          </a:xfrm>
          <a:prstGeom prst="line">
            <a:avLst/>
          </a:prstGeom>
          <a:noFill/>
          <a:ln w="57150">
            <a:solidFill>
              <a:srgbClr val="FF0000"/>
            </a:solidFill>
            <a:round/>
            <a:headEnd/>
            <a:tailEnd type="triangle" w="med" len="med"/>
          </a:ln>
        </p:spPr>
        <p:txBody>
          <a:bodyPr lIns="192911" tIns="96455" rIns="192911" bIns="96455"/>
          <a:lstStyle/>
          <a:p>
            <a:endParaRPr lang="en-US"/>
          </a:p>
        </p:txBody>
      </p:sp>
      <p:sp>
        <p:nvSpPr>
          <p:cNvPr id="44050" name="Line 77"/>
          <p:cNvSpPr>
            <a:spLocks noChangeShapeType="1"/>
          </p:cNvSpPr>
          <p:nvPr/>
        </p:nvSpPr>
        <p:spPr bwMode="auto">
          <a:xfrm>
            <a:off x="5698219" y="1733585"/>
            <a:ext cx="1530529" cy="1"/>
          </a:xfrm>
          <a:prstGeom prst="line">
            <a:avLst/>
          </a:prstGeom>
          <a:noFill/>
          <a:ln w="57150">
            <a:solidFill>
              <a:schemeClr val="accent2"/>
            </a:solidFill>
            <a:round/>
            <a:headEnd/>
            <a:tailEnd type="triangle" w="med" len="med"/>
          </a:ln>
        </p:spPr>
        <p:txBody>
          <a:bodyPr lIns="192911" tIns="96455" rIns="192911" bIns="96455"/>
          <a:lstStyle/>
          <a:p>
            <a:endParaRPr lang="en-US"/>
          </a:p>
        </p:txBody>
      </p:sp>
      <p:grpSp>
        <p:nvGrpSpPr>
          <p:cNvPr id="5" name="Group 100"/>
          <p:cNvGrpSpPr>
            <a:grpSpLocks/>
          </p:cNvGrpSpPr>
          <p:nvPr/>
        </p:nvGrpSpPr>
        <p:grpSpPr bwMode="auto">
          <a:xfrm>
            <a:off x="8421660" y="2881303"/>
            <a:ext cx="5957058" cy="962249"/>
            <a:chOff x="2245" y="1298"/>
            <a:chExt cx="1968" cy="288"/>
          </a:xfrm>
        </p:grpSpPr>
        <p:sp>
          <p:nvSpPr>
            <p:cNvPr id="44069" name="Line 78"/>
            <p:cNvSpPr>
              <a:spLocks noChangeShapeType="1"/>
            </p:cNvSpPr>
            <p:nvPr/>
          </p:nvSpPr>
          <p:spPr bwMode="auto">
            <a:xfrm>
              <a:off x="2245" y="1586"/>
              <a:ext cx="1968" cy="0"/>
            </a:xfrm>
            <a:prstGeom prst="line">
              <a:avLst/>
            </a:prstGeom>
            <a:noFill/>
            <a:ln w="9525">
              <a:solidFill>
                <a:schemeClr val="tx1"/>
              </a:solidFill>
              <a:round/>
              <a:headEnd/>
              <a:tailEnd/>
            </a:ln>
          </p:spPr>
          <p:txBody>
            <a:bodyPr wrap="none" anchor="ctr"/>
            <a:lstStyle/>
            <a:p>
              <a:endParaRPr lang="en-US"/>
            </a:p>
          </p:txBody>
        </p:sp>
        <p:sp>
          <p:nvSpPr>
            <p:cNvPr id="44070" name="Line 79"/>
            <p:cNvSpPr>
              <a:spLocks noChangeShapeType="1"/>
            </p:cNvSpPr>
            <p:nvPr/>
          </p:nvSpPr>
          <p:spPr bwMode="auto">
            <a:xfrm>
              <a:off x="2852" y="1298"/>
              <a:ext cx="0" cy="288"/>
            </a:xfrm>
            <a:prstGeom prst="line">
              <a:avLst/>
            </a:prstGeom>
            <a:noFill/>
            <a:ln w="38100">
              <a:solidFill>
                <a:schemeClr val="tx1"/>
              </a:solidFill>
              <a:round/>
              <a:headEnd/>
              <a:tailEnd/>
            </a:ln>
          </p:spPr>
          <p:txBody>
            <a:bodyPr wrap="none" anchor="ctr"/>
            <a:lstStyle/>
            <a:p>
              <a:endParaRPr lang="en-US"/>
            </a:p>
          </p:txBody>
        </p:sp>
        <p:sp>
          <p:nvSpPr>
            <p:cNvPr id="44071" name="Line 80"/>
            <p:cNvSpPr>
              <a:spLocks noChangeShapeType="1"/>
            </p:cNvSpPr>
            <p:nvPr/>
          </p:nvSpPr>
          <p:spPr bwMode="auto">
            <a:xfrm>
              <a:off x="2789" y="1298"/>
              <a:ext cx="0" cy="288"/>
            </a:xfrm>
            <a:prstGeom prst="line">
              <a:avLst/>
            </a:prstGeom>
            <a:noFill/>
            <a:ln w="38100">
              <a:solidFill>
                <a:schemeClr val="tx1"/>
              </a:solidFill>
              <a:round/>
              <a:headEnd/>
              <a:tailEnd/>
            </a:ln>
          </p:spPr>
          <p:txBody>
            <a:bodyPr wrap="none" anchor="ctr"/>
            <a:lstStyle/>
            <a:p>
              <a:endParaRPr lang="en-US"/>
            </a:p>
          </p:txBody>
        </p:sp>
        <p:sp>
          <p:nvSpPr>
            <p:cNvPr id="44072" name="Line 81"/>
            <p:cNvSpPr>
              <a:spLocks noChangeShapeType="1"/>
            </p:cNvSpPr>
            <p:nvPr/>
          </p:nvSpPr>
          <p:spPr bwMode="auto">
            <a:xfrm>
              <a:off x="3013" y="1298"/>
              <a:ext cx="0" cy="288"/>
            </a:xfrm>
            <a:prstGeom prst="line">
              <a:avLst/>
            </a:prstGeom>
            <a:noFill/>
            <a:ln w="38100">
              <a:solidFill>
                <a:schemeClr val="tx1"/>
              </a:solidFill>
              <a:round/>
              <a:headEnd/>
              <a:tailEnd/>
            </a:ln>
          </p:spPr>
          <p:txBody>
            <a:bodyPr wrap="none" anchor="ctr"/>
            <a:lstStyle/>
            <a:p>
              <a:endParaRPr lang="en-US"/>
            </a:p>
          </p:txBody>
        </p:sp>
        <p:sp>
          <p:nvSpPr>
            <p:cNvPr id="44073" name="Line 82"/>
            <p:cNvSpPr>
              <a:spLocks noChangeShapeType="1"/>
            </p:cNvSpPr>
            <p:nvPr/>
          </p:nvSpPr>
          <p:spPr bwMode="auto">
            <a:xfrm>
              <a:off x="3198" y="1298"/>
              <a:ext cx="0" cy="288"/>
            </a:xfrm>
            <a:prstGeom prst="line">
              <a:avLst/>
            </a:prstGeom>
            <a:noFill/>
            <a:ln w="38100">
              <a:solidFill>
                <a:schemeClr val="tx1"/>
              </a:solidFill>
              <a:round/>
              <a:headEnd/>
              <a:tailEnd/>
            </a:ln>
          </p:spPr>
          <p:txBody>
            <a:bodyPr wrap="none" anchor="ctr"/>
            <a:lstStyle/>
            <a:p>
              <a:endParaRPr lang="en-US"/>
            </a:p>
          </p:txBody>
        </p:sp>
        <p:sp>
          <p:nvSpPr>
            <p:cNvPr id="44074" name="Line 83"/>
            <p:cNvSpPr>
              <a:spLocks noChangeShapeType="1"/>
            </p:cNvSpPr>
            <p:nvPr/>
          </p:nvSpPr>
          <p:spPr bwMode="auto">
            <a:xfrm>
              <a:off x="3560" y="1298"/>
              <a:ext cx="0" cy="288"/>
            </a:xfrm>
            <a:prstGeom prst="line">
              <a:avLst/>
            </a:prstGeom>
            <a:noFill/>
            <a:ln w="38100">
              <a:solidFill>
                <a:schemeClr val="tx1"/>
              </a:solidFill>
              <a:round/>
              <a:headEnd/>
              <a:tailEnd/>
            </a:ln>
          </p:spPr>
          <p:txBody>
            <a:bodyPr wrap="none" anchor="ctr"/>
            <a:lstStyle/>
            <a:p>
              <a:endParaRPr lang="en-US"/>
            </a:p>
          </p:txBody>
        </p:sp>
        <p:sp>
          <p:nvSpPr>
            <p:cNvPr id="44075" name="Line 84"/>
            <p:cNvSpPr>
              <a:spLocks noChangeShapeType="1"/>
            </p:cNvSpPr>
            <p:nvPr/>
          </p:nvSpPr>
          <p:spPr bwMode="auto">
            <a:xfrm>
              <a:off x="3674" y="1298"/>
              <a:ext cx="0" cy="288"/>
            </a:xfrm>
            <a:prstGeom prst="line">
              <a:avLst/>
            </a:prstGeom>
            <a:noFill/>
            <a:ln w="38100">
              <a:solidFill>
                <a:schemeClr val="tx1"/>
              </a:solidFill>
              <a:round/>
              <a:headEnd/>
              <a:tailEnd/>
            </a:ln>
          </p:spPr>
          <p:txBody>
            <a:bodyPr wrap="none" anchor="ctr"/>
            <a:lstStyle/>
            <a:p>
              <a:endParaRPr lang="en-US"/>
            </a:p>
          </p:txBody>
        </p:sp>
      </p:grpSp>
      <p:grpSp>
        <p:nvGrpSpPr>
          <p:cNvPr id="6" name="Group 101"/>
          <p:cNvGrpSpPr>
            <a:grpSpLocks/>
          </p:cNvGrpSpPr>
          <p:nvPr/>
        </p:nvGrpSpPr>
        <p:grpSpPr bwMode="auto">
          <a:xfrm>
            <a:off x="8421660" y="4240000"/>
            <a:ext cx="5957058" cy="962249"/>
            <a:chOff x="2245" y="1781"/>
            <a:chExt cx="1968" cy="288"/>
          </a:xfrm>
        </p:grpSpPr>
        <p:sp>
          <p:nvSpPr>
            <p:cNvPr id="44065" name="Line 85"/>
            <p:cNvSpPr>
              <a:spLocks noChangeShapeType="1"/>
            </p:cNvSpPr>
            <p:nvPr/>
          </p:nvSpPr>
          <p:spPr bwMode="auto">
            <a:xfrm>
              <a:off x="2245" y="2069"/>
              <a:ext cx="1968" cy="0"/>
            </a:xfrm>
            <a:prstGeom prst="line">
              <a:avLst/>
            </a:prstGeom>
            <a:noFill/>
            <a:ln w="9525">
              <a:solidFill>
                <a:schemeClr val="tx1"/>
              </a:solidFill>
              <a:round/>
              <a:headEnd/>
              <a:tailEnd/>
            </a:ln>
          </p:spPr>
          <p:txBody>
            <a:bodyPr wrap="none" anchor="ctr"/>
            <a:lstStyle/>
            <a:p>
              <a:endParaRPr lang="en-US"/>
            </a:p>
          </p:txBody>
        </p:sp>
        <p:sp>
          <p:nvSpPr>
            <p:cNvPr id="44066" name="Line 87"/>
            <p:cNvSpPr>
              <a:spLocks noChangeShapeType="1"/>
            </p:cNvSpPr>
            <p:nvPr/>
          </p:nvSpPr>
          <p:spPr bwMode="auto">
            <a:xfrm>
              <a:off x="2869" y="1781"/>
              <a:ext cx="0" cy="288"/>
            </a:xfrm>
            <a:prstGeom prst="line">
              <a:avLst/>
            </a:prstGeom>
            <a:noFill/>
            <a:ln w="38100">
              <a:solidFill>
                <a:schemeClr val="tx1"/>
              </a:solidFill>
              <a:round/>
              <a:headEnd/>
              <a:tailEnd/>
            </a:ln>
          </p:spPr>
          <p:txBody>
            <a:bodyPr wrap="none" anchor="ctr"/>
            <a:lstStyle/>
            <a:p>
              <a:endParaRPr lang="en-US"/>
            </a:p>
          </p:txBody>
        </p:sp>
        <p:sp>
          <p:nvSpPr>
            <p:cNvPr id="44067" name="Line 89"/>
            <p:cNvSpPr>
              <a:spLocks noChangeShapeType="1"/>
            </p:cNvSpPr>
            <p:nvPr/>
          </p:nvSpPr>
          <p:spPr bwMode="auto">
            <a:xfrm>
              <a:off x="3109" y="1781"/>
              <a:ext cx="0" cy="288"/>
            </a:xfrm>
            <a:prstGeom prst="line">
              <a:avLst/>
            </a:prstGeom>
            <a:noFill/>
            <a:ln w="38100">
              <a:solidFill>
                <a:schemeClr val="tx1"/>
              </a:solidFill>
              <a:round/>
              <a:headEnd/>
              <a:tailEnd/>
            </a:ln>
          </p:spPr>
          <p:txBody>
            <a:bodyPr wrap="none" anchor="ctr"/>
            <a:lstStyle/>
            <a:p>
              <a:endParaRPr lang="en-US"/>
            </a:p>
          </p:txBody>
        </p:sp>
        <p:sp>
          <p:nvSpPr>
            <p:cNvPr id="44068" name="Line 90"/>
            <p:cNvSpPr>
              <a:spLocks noChangeShapeType="1"/>
            </p:cNvSpPr>
            <p:nvPr/>
          </p:nvSpPr>
          <p:spPr bwMode="auto">
            <a:xfrm>
              <a:off x="3424" y="1781"/>
              <a:ext cx="0" cy="288"/>
            </a:xfrm>
            <a:prstGeom prst="line">
              <a:avLst/>
            </a:prstGeom>
            <a:noFill/>
            <a:ln w="38100">
              <a:solidFill>
                <a:schemeClr val="tx1"/>
              </a:solidFill>
              <a:round/>
              <a:headEnd/>
              <a:tailEnd/>
            </a:ln>
          </p:spPr>
          <p:txBody>
            <a:bodyPr wrap="none" anchor="ctr"/>
            <a:lstStyle/>
            <a:p>
              <a:endParaRPr lang="en-US"/>
            </a:p>
          </p:txBody>
        </p:sp>
      </p:grpSp>
      <p:grpSp>
        <p:nvGrpSpPr>
          <p:cNvPr id="7" name="Group 102"/>
          <p:cNvGrpSpPr>
            <a:grpSpLocks/>
          </p:cNvGrpSpPr>
          <p:nvPr/>
        </p:nvGrpSpPr>
        <p:grpSpPr bwMode="auto">
          <a:xfrm>
            <a:off x="8421660" y="5643704"/>
            <a:ext cx="5957058" cy="962249"/>
            <a:chOff x="2245" y="2280"/>
            <a:chExt cx="1968" cy="288"/>
          </a:xfrm>
        </p:grpSpPr>
        <p:sp>
          <p:nvSpPr>
            <p:cNvPr id="44058" name="Line 92"/>
            <p:cNvSpPr>
              <a:spLocks noChangeShapeType="1"/>
            </p:cNvSpPr>
            <p:nvPr/>
          </p:nvSpPr>
          <p:spPr bwMode="auto">
            <a:xfrm>
              <a:off x="2245" y="2568"/>
              <a:ext cx="1968" cy="0"/>
            </a:xfrm>
            <a:prstGeom prst="line">
              <a:avLst/>
            </a:prstGeom>
            <a:noFill/>
            <a:ln w="9525">
              <a:solidFill>
                <a:schemeClr val="tx1"/>
              </a:solidFill>
              <a:round/>
              <a:headEnd/>
              <a:tailEnd/>
            </a:ln>
          </p:spPr>
          <p:txBody>
            <a:bodyPr wrap="none" anchor="ctr"/>
            <a:lstStyle/>
            <a:p>
              <a:endParaRPr lang="en-US"/>
            </a:p>
          </p:txBody>
        </p:sp>
        <p:sp>
          <p:nvSpPr>
            <p:cNvPr id="44060" name="Line 94"/>
            <p:cNvSpPr>
              <a:spLocks noChangeShapeType="1"/>
            </p:cNvSpPr>
            <p:nvPr/>
          </p:nvSpPr>
          <p:spPr bwMode="auto">
            <a:xfrm>
              <a:off x="2744" y="2280"/>
              <a:ext cx="0" cy="288"/>
            </a:xfrm>
            <a:prstGeom prst="line">
              <a:avLst/>
            </a:prstGeom>
            <a:noFill/>
            <a:ln w="38100">
              <a:solidFill>
                <a:schemeClr val="tx1"/>
              </a:solidFill>
              <a:round/>
              <a:headEnd/>
              <a:tailEnd/>
            </a:ln>
          </p:spPr>
          <p:txBody>
            <a:bodyPr wrap="none" anchor="ctr"/>
            <a:lstStyle/>
            <a:p>
              <a:endParaRPr lang="en-US"/>
            </a:p>
          </p:txBody>
        </p:sp>
        <p:sp>
          <p:nvSpPr>
            <p:cNvPr id="44061" name="Line 95"/>
            <p:cNvSpPr>
              <a:spLocks noChangeShapeType="1"/>
            </p:cNvSpPr>
            <p:nvPr/>
          </p:nvSpPr>
          <p:spPr bwMode="auto">
            <a:xfrm>
              <a:off x="2835" y="2280"/>
              <a:ext cx="0" cy="288"/>
            </a:xfrm>
            <a:prstGeom prst="line">
              <a:avLst/>
            </a:prstGeom>
            <a:noFill/>
            <a:ln w="38100">
              <a:solidFill>
                <a:schemeClr val="tx1"/>
              </a:solidFill>
              <a:round/>
              <a:headEnd/>
              <a:tailEnd/>
            </a:ln>
          </p:spPr>
          <p:txBody>
            <a:bodyPr wrap="none" anchor="ctr"/>
            <a:lstStyle/>
            <a:p>
              <a:endParaRPr lang="en-US"/>
            </a:p>
          </p:txBody>
        </p:sp>
        <p:sp>
          <p:nvSpPr>
            <p:cNvPr id="44062" name="Line 96"/>
            <p:cNvSpPr>
              <a:spLocks noChangeShapeType="1"/>
            </p:cNvSpPr>
            <p:nvPr/>
          </p:nvSpPr>
          <p:spPr bwMode="auto">
            <a:xfrm>
              <a:off x="3198" y="2280"/>
              <a:ext cx="0" cy="288"/>
            </a:xfrm>
            <a:prstGeom prst="line">
              <a:avLst/>
            </a:prstGeom>
            <a:noFill/>
            <a:ln w="38100">
              <a:solidFill>
                <a:schemeClr val="tx1"/>
              </a:solidFill>
              <a:round/>
              <a:headEnd/>
              <a:tailEnd/>
            </a:ln>
          </p:spPr>
          <p:txBody>
            <a:bodyPr wrap="none" anchor="ctr"/>
            <a:lstStyle/>
            <a:p>
              <a:endParaRPr lang="en-US"/>
            </a:p>
          </p:txBody>
        </p:sp>
        <p:sp>
          <p:nvSpPr>
            <p:cNvPr id="44063" name="Line 97"/>
            <p:cNvSpPr>
              <a:spLocks noChangeShapeType="1"/>
            </p:cNvSpPr>
            <p:nvPr/>
          </p:nvSpPr>
          <p:spPr bwMode="auto">
            <a:xfrm>
              <a:off x="3445" y="2280"/>
              <a:ext cx="0" cy="288"/>
            </a:xfrm>
            <a:prstGeom prst="line">
              <a:avLst/>
            </a:prstGeom>
            <a:noFill/>
            <a:ln w="38100">
              <a:solidFill>
                <a:schemeClr val="tx1"/>
              </a:solidFill>
              <a:round/>
              <a:headEnd/>
              <a:tailEnd/>
            </a:ln>
          </p:spPr>
          <p:txBody>
            <a:bodyPr wrap="none" anchor="ctr"/>
            <a:lstStyle/>
            <a:p>
              <a:endParaRPr lang="en-US"/>
            </a:p>
          </p:txBody>
        </p:sp>
      </p:grpSp>
      <p:sp>
        <p:nvSpPr>
          <p:cNvPr id="44055" name="Text Box 104"/>
          <p:cNvSpPr txBox="1">
            <a:spLocks noChangeArrowheads="1"/>
          </p:cNvSpPr>
          <p:nvPr/>
        </p:nvSpPr>
        <p:spPr bwMode="auto">
          <a:xfrm>
            <a:off x="14378718" y="1197607"/>
            <a:ext cx="2178541" cy="1071957"/>
          </a:xfrm>
          <a:prstGeom prst="rect">
            <a:avLst/>
          </a:prstGeom>
          <a:noFill/>
          <a:ln w="9525">
            <a:noFill/>
            <a:miter lim="800000"/>
            <a:headEnd/>
            <a:tailEnd/>
          </a:ln>
        </p:spPr>
        <p:txBody>
          <a:bodyPr wrap="none" lIns="192911" tIns="96455" rIns="192911" bIns="96455">
            <a:spAutoFit/>
          </a:bodyPr>
          <a:lstStyle/>
          <a:p>
            <a:r>
              <a:rPr lang="en-US" dirty="0"/>
              <a:t>trial 1</a:t>
            </a:r>
            <a:endParaRPr lang="fr-FR" dirty="0"/>
          </a:p>
        </p:txBody>
      </p:sp>
      <p:sp>
        <p:nvSpPr>
          <p:cNvPr id="44056" name="Text Box 105"/>
          <p:cNvSpPr txBox="1">
            <a:spLocks noChangeArrowheads="1"/>
          </p:cNvSpPr>
          <p:nvPr/>
        </p:nvSpPr>
        <p:spPr bwMode="auto">
          <a:xfrm>
            <a:off x="14578499" y="2733526"/>
            <a:ext cx="2178541" cy="1071957"/>
          </a:xfrm>
          <a:prstGeom prst="rect">
            <a:avLst/>
          </a:prstGeom>
          <a:noFill/>
          <a:ln w="9525">
            <a:noFill/>
            <a:miter lim="800000"/>
            <a:headEnd/>
            <a:tailEnd/>
          </a:ln>
        </p:spPr>
        <p:txBody>
          <a:bodyPr wrap="none" lIns="192911" tIns="96455" rIns="192911" bIns="96455">
            <a:spAutoFit/>
          </a:bodyPr>
          <a:lstStyle/>
          <a:p>
            <a:r>
              <a:rPr lang="en-US" dirty="0"/>
              <a:t>trial 2</a:t>
            </a:r>
            <a:endParaRPr lang="fr-FR" dirty="0"/>
          </a:p>
        </p:txBody>
      </p:sp>
      <p:sp>
        <p:nvSpPr>
          <p:cNvPr id="44057" name="Text Box 106"/>
          <p:cNvSpPr txBox="1">
            <a:spLocks noChangeArrowheads="1"/>
          </p:cNvSpPr>
          <p:nvPr/>
        </p:nvSpPr>
        <p:spPr bwMode="auto">
          <a:xfrm>
            <a:off x="14578499" y="5456937"/>
            <a:ext cx="2258691" cy="1071957"/>
          </a:xfrm>
          <a:prstGeom prst="rect">
            <a:avLst/>
          </a:prstGeom>
          <a:noFill/>
          <a:ln w="9525">
            <a:noFill/>
            <a:miter lim="800000"/>
            <a:headEnd/>
            <a:tailEnd/>
          </a:ln>
        </p:spPr>
        <p:txBody>
          <a:bodyPr wrap="none" lIns="192911" tIns="96455" rIns="192911" bIns="96455">
            <a:spAutoFit/>
          </a:bodyPr>
          <a:lstStyle/>
          <a:p>
            <a:r>
              <a:rPr lang="en-US" dirty="0"/>
              <a:t>trial </a:t>
            </a:r>
            <a:r>
              <a:rPr lang="en-US" i="1" dirty="0"/>
              <a:t>K</a:t>
            </a:r>
            <a:endParaRPr lang="fr-FR" i="1" dirty="0"/>
          </a:p>
        </p:txBody>
      </p:sp>
      <p:sp>
        <p:nvSpPr>
          <p:cNvPr id="88"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Spike count</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FANO factor</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89" name="Straight Connector 8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0" name="Picture 7" descr="pipe_cervelle"/>
          <p:cNvPicPr>
            <a:picLocks noChangeAspect="1" noChangeArrowheads="1"/>
          </p:cNvPicPr>
          <p:nvPr/>
        </p:nvPicPr>
        <p:blipFill>
          <a:blip r:embed="rId4"/>
          <a:srcRect/>
          <a:stretch>
            <a:fillRect/>
          </a:stretch>
        </p:blipFill>
        <p:spPr bwMode="auto">
          <a:xfrm>
            <a:off x="602084" y="6898319"/>
            <a:ext cx="3117326" cy="2745523"/>
          </a:xfrm>
          <a:prstGeom prst="rect">
            <a:avLst/>
          </a:prstGeom>
          <a:noFill/>
          <a:ln w="9525">
            <a:noFill/>
            <a:miter lim="800000"/>
            <a:headEnd/>
            <a:tailEnd/>
          </a:ln>
        </p:spPr>
      </p:pic>
      <p:sp>
        <p:nvSpPr>
          <p:cNvPr id="92" name="Rectangle 91"/>
          <p:cNvSpPr/>
          <p:nvPr/>
        </p:nvSpPr>
        <p:spPr>
          <a:xfrm>
            <a:off x="298227" y="8882764"/>
            <a:ext cx="4321493" cy="7370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AutoShape 4"/>
          <p:cNvSpPr>
            <a:spLocks noChangeArrowheads="1"/>
          </p:cNvSpPr>
          <p:nvPr/>
        </p:nvSpPr>
        <p:spPr bwMode="auto">
          <a:xfrm rot="5400000">
            <a:off x="3580783" y="6918617"/>
            <a:ext cx="5167545" cy="3316144"/>
          </a:xfrm>
          <a:prstGeom prst="parallelogram">
            <a:avLst>
              <a:gd name="adj" fmla="val 44259"/>
            </a:avLst>
          </a:prstGeom>
          <a:solidFill>
            <a:schemeClr val="bg1">
              <a:lumMod val="95000"/>
            </a:schemeClr>
          </a:solidFill>
          <a:ln w="9525">
            <a:solidFill>
              <a:schemeClr val="tx1"/>
            </a:solidFill>
            <a:miter lim="800000"/>
            <a:headEnd/>
            <a:tailEnd/>
          </a:ln>
        </p:spPr>
        <p:txBody>
          <a:bodyPr wrap="none" anchor="ctr"/>
          <a:lstStyle/>
          <a:p>
            <a:endParaRPr lang="en-US"/>
          </a:p>
        </p:txBody>
      </p:sp>
      <p:sp>
        <p:nvSpPr>
          <p:cNvPr id="44049" name="Line 76"/>
          <p:cNvSpPr>
            <a:spLocks noChangeShapeType="1"/>
          </p:cNvSpPr>
          <p:nvPr/>
        </p:nvSpPr>
        <p:spPr bwMode="auto">
          <a:xfrm flipH="1">
            <a:off x="1444250" y="3576125"/>
            <a:ext cx="2275159" cy="3642879"/>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44048" name="Line 75"/>
          <p:cNvSpPr>
            <a:spLocks noChangeShapeType="1"/>
          </p:cNvSpPr>
          <p:nvPr/>
        </p:nvSpPr>
        <p:spPr bwMode="auto">
          <a:xfrm flipH="1">
            <a:off x="1444251" y="3393278"/>
            <a:ext cx="172560" cy="3699142"/>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91" name="Text Box 8"/>
          <p:cNvSpPr txBox="1">
            <a:spLocks noChangeArrowheads="1"/>
          </p:cNvSpPr>
          <p:nvPr/>
        </p:nvSpPr>
        <p:spPr bwMode="auto">
          <a:xfrm>
            <a:off x="74899" y="8940583"/>
            <a:ext cx="2300369" cy="1071957"/>
          </a:xfrm>
          <a:prstGeom prst="rect">
            <a:avLst/>
          </a:prstGeom>
          <a:noFill/>
          <a:ln w="9525">
            <a:noFill/>
            <a:miter lim="800000"/>
            <a:headEnd/>
            <a:tailEnd/>
          </a:ln>
        </p:spPr>
        <p:txBody>
          <a:bodyPr wrap="none" lIns="192911" tIns="96455" rIns="192911" bIns="96455">
            <a:spAutoFit/>
          </a:bodyPr>
          <a:lstStyle/>
          <a:p>
            <a:r>
              <a:rPr lang="en-US" dirty="0"/>
              <a:t>Brain </a:t>
            </a:r>
          </a:p>
        </p:txBody>
      </p:sp>
      <p:grpSp>
        <p:nvGrpSpPr>
          <p:cNvPr id="8" name="Group 107"/>
          <p:cNvGrpSpPr/>
          <p:nvPr/>
        </p:nvGrpSpPr>
        <p:grpSpPr>
          <a:xfrm rot="840000">
            <a:off x="4716436" y="7348627"/>
            <a:ext cx="2608469" cy="2958918"/>
            <a:chOff x="681816" y="7709336"/>
            <a:chExt cx="3214066" cy="2958918"/>
          </a:xfrm>
        </p:grpSpPr>
        <p:sp>
          <p:nvSpPr>
            <p:cNvPr id="109" name="Rounded Rectangle 99"/>
            <p:cNvSpPr>
              <a:spLocks noChangeArrowheads="1"/>
            </p:cNvSpPr>
            <p:nvPr/>
          </p:nvSpPr>
          <p:spPr bwMode="auto">
            <a:xfrm>
              <a:off x="1325197" y="7709336"/>
              <a:ext cx="2570685" cy="1571009"/>
            </a:xfrm>
            <a:prstGeom prst="roundRect">
              <a:avLst>
                <a:gd name="adj" fmla="val 16667"/>
              </a:avLst>
            </a:prstGeom>
            <a:solidFill>
              <a:schemeClr val="bg1">
                <a:lumMod val="95000"/>
              </a:schemeClr>
            </a:solidFill>
            <a:ln w="9525" algn="ctr">
              <a:solidFill>
                <a:schemeClr val="bg1">
                  <a:lumMod val="95000"/>
                </a:schemeClr>
              </a:solidFill>
              <a:round/>
              <a:headEnd/>
              <a:tailEnd/>
            </a:ln>
          </p:spPr>
          <p:txBody>
            <a:bodyPr lIns="192911" tIns="96455" rIns="192911" bIns="96455"/>
            <a:lstStyle/>
            <a:p>
              <a:endParaRPr lang="en-US" sz="5900" dirty="0">
                <a:solidFill>
                  <a:schemeClr val="bg1"/>
                </a:solidFill>
              </a:endParaRPr>
            </a:p>
          </p:txBody>
        </p:sp>
        <p:grpSp>
          <p:nvGrpSpPr>
            <p:cNvPr id="9" name="Group 97"/>
            <p:cNvGrpSpPr>
              <a:grpSpLocks/>
            </p:cNvGrpSpPr>
            <p:nvPr/>
          </p:nvGrpSpPr>
          <p:grpSpPr bwMode="auto">
            <a:xfrm>
              <a:off x="1580282" y="7709336"/>
              <a:ext cx="2315600" cy="1571009"/>
              <a:chOff x="1691680" y="4669809"/>
              <a:chExt cx="3024336" cy="2188191"/>
            </a:xfrm>
          </p:grpSpPr>
          <p:sp>
            <p:nvSpPr>
              <p:cNvPr id="112" name="Freeform 74"/>
              <p:cNvSpPr>
                <a:spLocks/>
              </p:cNvSpPr>
              <p:nvPr/>
            </p:nvSpPr>
            <p:spPr bwMode="auto">
              <a:xfrm>
                <a:off x="1701421" y="5318078"/>
                <a:ext cx="850710" cy="727880"/>
              </a:xfrm>
              <a:custGeom>
                <a:avLst/>
                <a:gdLst>
                  <a:gd name="T0" fmla="*/ 168322 w 850710"/>
                  <a:gd name="T1" fmla="*/ 700585 h 727880"/>
                  <a:gd name="T2" fmla="*/ 113731 w 850710"/>
                  <a:gd name="T3" fmla="*/ 4549 h 727880"/>
                  <a:gd name="T4" fmla="*/ 850710 w 850710"/>
                  <a:gd name="T5" fmla="*/ 727880 h 727880"/>
                  <a:gd name="T6" fmla="*/ 0 60000 65536"/>
                  <a:gd name="T7" fmla="*/ 0 60000 65536"/>
                  <a:gd name="T8" fmla="*/ 0 60000 65536"/>
                  <a:gd name="T9" fmla="*/ 0 w 850710"/>
                  <a:gd name="T10" fmla="*/ 0 h 727880"/>
                  <a:gd name="T11" fmla="*/ 850710 w 850710"/>
                  <a:gd name="T12" fmla="*/ 727880 h 727880"/>
                </a:gdLst>
                <a:ahLst/>
                <a:cxnLst>
                  <a:cxn ang="T6">
                    <a:pos x="T0" y="T1"/>
                  </a:cxn>
                  <a:cxn ang="T7">
                    <a:pos x="T2" y="T3"/>
                  </a:cxn>
                  <a:cxn ang="T8">
                    <a:pos x="T4" y="T5"/>
                  </a:cxn>
                </a:cxnLst>
                <a:rect l="T9" t="T10" r="T11" b="T12"/>
                <a:pathLst>
                  <a:path w="850710" h="727880">
                    <a:moveTo>
                      <a:pt x="168322" y="700585"/>
                    </a:moveTo>
                    <a:cubicBezTo>
                      <a:pt x="84161" y="350292"/>
                      <a:pt x="0" y="0"/>
                      <a:pt x="113731" y="4549"/>
                    </a:cubicBezTo>
                    <a:cubicBezTo>
                      <a:pt x="227462" y="9098"/>
                      <a:pt x="539086" y="368489"/>
                      <a:pt x="850710" y="727880"/>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3" name="Freeform 75"/>
              <p:cNvSpPr>
                <a:spLocks/>
              </p:cNvSpPr>
              <p:nvPr/>
            </p:nvSpPr>
            <p:spPr bwMode="auto">
              <a:xfrm>
                <a:off x="2386084" y="5129283"/>
                <a:ext cx="698310" cy="998562"/>
              </a:xfrm>
              <a:custGeom>
                <a:avLst/>
                <a:gdLst>
                  <a:gd name="T0" fmla="*/ 15922 w 698310"/>
                  <a:gd name="T1" fmla="*/ 206992 h 998562"/>
                  <a:gd name="T2" fmla="*/ 70513 w 698310"/>
                  <a:gd name="T3" fmla="*/ 43218 h 998562"/>
                  <a:gd name="T4" fmla="*/ 439003 w 698310"/>
                  <a:gd name="T5" fmla="*/ 466299 h 998562"/>
                  <a:gd name="T6" fmla="*/ 698310 w 698310"/>
                  <a:gd name="T7" fmla="*/ 998562 h 998562"/>
                  <a:gd name="T8" fmla="*/ 0 60000 65536"/>
                  <a:gd name="T9" fmla="*/ 0 60000 65536"/>
                  <a:gd name="T10" fmla="*/ 0 60000 65536"/>
                  <a:gd name="T11" fmla="*/ 0 60000 65536"/>
                  <a:gd name="T12" fmla="*/ 0 w 698310"/>
                  <a:gd name="T13" fmla="*/ 0 h 998562"/>
                  <a:gd name="T14" fmla="*/ 698310 w 698310"/>
                  <a:gd name="T15" fmla="*/ 998562 h 998562"/>
                </a:gdLst>
                <a:ahLst/>
                <a:cxnLst>
                  <a:cxn ang="T8">
                    <a:pos x="T0" y="T1"/>
                  </a:cxn>
                  <a:cxn ang="T9">
                    <a:pos x="T2" y="T3"/>
                  </a:cxn>
                  <a:cxn ang="T10">
                    <a:pos x="T4" y="T5"/>
                  </a:cxn>
                  <a:cxn ang="T11">
                    <a:pos x="T6" y="T7"/>
                  </a:cxn>
                </a:cxnLst>
                <a:rect l="T12" t="T13" r="T14" b="T15"/>
                <a:pathLst>
                  <a:path w="698310" h="998562">
                    <a:moveTo>
                      <a:pt x="15922" y="206992"/>
                    </a:moveTo>
                    <a:cubicBezTo>
                      <a:pt x="7961" y="103496"/>
                      <a:pt x="0" y="0"/>
                      <a:pt x="70513" y="43218"/>
                    </a:cubicBezTo>
                    <a:cubicBezTo>
                      <a:pt x="141026" y="86436"/>
                      <a:pt x="334370" y="307075"/>
                      <a:pt x="439003" y="466299"/>
                    </a:cubicBezTo>
                    <a:cubicBezTo>
                      <a:pt x="543636" y="625523"/>
                      <a:pt x="620973" y="812042"/>
                      <a:pt x="698310" y="998562"/>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4" name="Freeform 77"/>
              <p:cNvSpPr>
                <a:spLocks/>
              </p:cNvSpPr>
              <p:nvPr/>
            </p:nvSpPr>
            <p:spPr bwMode="auto">
              <a:xfrm>
                <a:off x="2809164" y="4731224"/>
                <a:ext cx="725606" cy="1478507"/>
              </a:xfrm>
              <a:custGeom>
                <a:avLst/>
                <a:gdLst>
                  <a:gd name="T0" fmla="*/ 70514 w 725606"/>
                  <a:gd name="T1" fmla="*/ 454925 h 1478507"/>
                  <a:gd name="T2" fmla="*/ 43218 w 725606"/>
                  <a:gd name="T3" fmla="*/ 4549 h 1478507"/>
                  <a:gd name="T4" fmla="*/ 329821 w 725606"/>
                  <a:gd name="T5" fmla="*/ 427630 h 1478507"/>
                  <a:gd name="T6" fmla="*/ 602776 w 725606"/>
                  <a:gd name="T7" fmla="*/ 946245 h 1478507"/>
                  <a:gd name="T8" fmla="*/ 725606 w 725606"/>
                  <a:gd name="T9" fmla="*/ 1478507 h 1478507"/>
                  <a:gd name="T10" fmla="*/ 0 60000 65536"/>
                  <a:gd name="T11" fmla="*/ 0 60000 65536"/>
                  <a:gd name="T12" fmla="*/ 0 60000 65536"/>
                  <a:gd name="T13" fmla="*/ 0 60000 65536"/>
                  <a:gd name="T14" fmla="*/ 0 60000 65536"/>
                  <a:gd name="T15" fmla="*/ 0 w 725606"/>
                  <a:gd name="T16" fmla="*/ 0 h 1478507"/>
                  <a:gd name="T17" fmla="*/ 725606 w 725606"/>
                  <a:gd name="T18" fmla="*/ 1478507 h 1478507"/>
                </a:gdLst>
                <a:ahLst/>
                <a:cxnLst>
                  <a:cxn ang="T10">
                    <a:pos x="T0" y="T1"/>
                  </a:cxn>
                  <a:cxn ang="T11">
                    <a:pos x="T2" y="T3"/>
                  </a:cxn>
                  <a:cxn ang="T12">
                    <a:pos x="T4" y="T5"/>
                  </a:cxn>
                  <a:cxn ang="T13">
                    <a:pos x="T6" y="T7"/>
                  </a:cxn>
                  <a:cxn ang="T14">
                    <a:pos x="T8" y="T9"/>
                  </a:cxn>
                </a:cxnLst>
                <a:rect l="T15" t="T16" r="T17" b="T18"/>
                <a:pathLst>
                  <a:path w="725606" h="1478507">
                    <a:moveTo>
                      <a:pt x="70514" y="454925"/>
                    </a:moveTo>
                    <a:cubicBezTo>
                      <a:pt x="35257" y="232011"/>
                      <a:pt x="0" y="9098"/>
                      <a:pt x="43218" y="4549"/>
                    </a:cubicBezTo>
                    <a:cubicBezTo>
                      <a:pt x="86436" y="0"/>
                      <a:pt x="236561" y="270681"/>
                      <a:pt x="329821" y="427630"/>
                    </a:cubicBezTo>
                    <a:cubicBezTo>
                      <a:pt x="423081" y="584579"/>
                      <a:pt x="536812" y="771099"/>
                      <a:pt x="602776" y="946245"/>
                    </a:cubicBezTo>
                    <a:cubicBezTo>
                      <a:pt x="668740" y="1121391"/>
                      <a:pt x="697173" y="1299949"/>
                      <a:pt x="725606" y="1478507"/>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5" name="Freeform 114"/>
              <p:cNvSpPr/>
              <p:nvPr/>
            </p:nvSpPr>
            <p:spPr bwMode="auto">
              <a:xfrm>
                <a:off x="2550488" y="5921797"/>
                <a:ext cx="384983" cy="193185"/>
              </a:xfrm>
              <a:custGeom>
                <a:avLst/>
                <a:gdLst>
                  <a:gd name="connsiteX0" fmla="*/ 0 w 382138"/>
                  <a:gd name="connsiteY0" fmla="*/ 97809 h 193343"/>
                  <a:gd name="connsiteX1" fmla="*/ 163773 w 382138"/>
                  <a:gd name="connsiteY1" fmla="*/ 15922 h 193343"/>
                  <a:gd name="connsiteX2" fmla="*/ 382138 w 382138"/>
                  <a:gd name="connsiteY2" fmla="*/ 193343 h 193343"/>
                </a:gdLst>
                <a:ahLst/>
                <a:cxnLst>
                  <a:cxn ang="0">
                    <a:pos x="connsiteX0" y="connsiteY0"/>
                  </a:cxn>
                  <a:cxn ang="0">
                    <a:pos x="connsiteX1" y="connsiteY1"/>
                  </a:cxn>
                  <a:cxn ang="0">
                    <a:pos x="connsiteX2" y="connsiteY2"/>
                  </a:cxn>
                </a:cxnLst>
                <a:rect l="l" t="t" r="r" b="b"/>
                <a:pathLst>
                  <a:path w="382138" h="193343">
                    <a:moveTo>
                      <a:pt x="0" y="97809"/>
                    </a:moveTo>
                    <a:cubicBezTo>
                      <a:pt x="50041" y="48904"/>
                      <a:pt x="100083" y="0"/>
                      <a:pt x="163773" y="15922"/>
                    </a:cubicBezTo>
                    <a:cubicBezTo>
                      <a:pt x="227463" y="31844"/>
                      <a:pt x="304800" y="112593"/>
                      <a:pt x="382138" y="193343"/>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6" name="Freeform 115"/>
              <p:cNvSpPr/>
              <p:nvPr/>
            </p:nvSpPr>
            <p:spPr bwMode="auto">
              <a:xfrm>
                <a:off x="3113155" y="5999812"/>
                <a:ext cx="259123" cy="182041"/>
              </a:xfrm>
              <a:custGeom>
                <a:avLst/>
                <a:gdLst>
                  <a:gd name="connsiteX0" fmla="*/ 0 w 259306"/>
                  <a:gd name="connsiteY0" fmla="*/ 100083 h 181970"/>
                  <a:gd name="connsiteX1" fmla="*/ 81886 w 259306"/>
                  <a:gd name="connsiteY1" fmla="*/ 4549 h 181970"/>
                  <a:gd name="connsiteX2" fmla="*/ 232011 w 259306"/>
                  <a:gd name="connsiteY2" fmla="*/ 72788 h 181970"/>
                  <a:gd name="connsiteX3" fmla="*/ 245659 w 259306"/>
                  <a:gd name="connsiteY3" fmla="*/ 181970 h 181970"/>
                </a:gdLst>
                <a:ahLst/>
                <a:cxnLst>
                  <a:cxn ang="0">
                    <a:pos x="connsiteX0" y="connsiteY0"/>
                  </a:cxn>
                  <a:cxn ang="0">
                    <a:pos x="connsiteX1" y="connsiteY1"/>
                  </a:cxn>
                  <a:cxn ang="0">
                    <a:pos x="connsiteX2" y="connsiteY2"/>
                  </a:cxn>
                  <a:cxn ang="0">
                    <a:pos x="connsiteX3" y="connsiteY3"/>
                  </a:cxn>
                </a:cxnLst>
                <a:rect l="l" t="t" r="r" b="b"/>
                <a:pathLst>
                  <a:path w="259306" h="181970">
                    <a:moveTo>
                      <a:pt x="0" y="100083"/>
                    </a:moveTo>
                    <a:cubicBezTo>
                      <a:pt x="21609" y="54590"/>
                      <a:pt x="43218" y="9098"/>
                      <a:pt x="81886" y="4549"/>
                    </a:cubicBezTo>
                    <a:cubicBezTo>
                      <a:pt x="120554" y="0"/>
                      <a:pt x="204716" y="43218"/>
                      <a:pt x="232011" y="72788"/>
                    </a:cubicBezTo>
                    <a:cubicBezTo>
                      <a:pt x="259306" y="102358"/>
                      <a:pt x="252482" y="142164"/>
                      <a:pt x="245659" y="181970"/>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7" name="Freeform 116"/>
              <p:cNvSpPr/>
              <p:nvPr/>
            </p:nvSpPr>
            <p:spPr bwMode="auto">
              <a:xfrm>
                <a:off x="3575874" y="5970092"/>
                <a:ext cx="422001" cy="185755"/>
              </a:xfrm>
              <a:custGeom>
                <a:avLst/>
                <a:gdLst>
                  <a:gd name="connsiteX0" fmla="*/ 0 w 423081"/>
                  <a:gd name="connsiteY0" fmla="*/ 184245 h 184245"/>
                  <a:gd name="connsiteX1" fmla="*/ 54591 w 423081"/>
                  <a:gd name="connsiteY1" fmla="*/ 129654 h 184245"/>
                  <a:gd name="connsiteX2" fmla="*/ 177421 w 423081"/>
                  <a:gd name="connsiteY2" fmla="*/ 6824 h 184245"/>
                  <a:gd name="connsiteX3" fmla="*/ 423081 w 423081"/>
                  <a:gd name="connsiteY3" fmla="*/ 88711 h 184245"/>
                </a:gdLst>
                <a:ahLst/>
                <a:cxnLst>
                  <a:cxn ang="0">
                    <a:pos x="connsiteX0" y="connsiteY0"/>
                  </a:cxn>
                  <a:cxn ang="0">
                    <a:pos x="connsiteX1" y="connsiteY1"/>
                  </a:cxn>
                  <a:cxn ang="0">
                    <a:pos x="connsiteX2" y="connsiteY2"/>
                  </a:cxn>
                  <a:cxn ang="0">
                    <a:pos x="connsiteX3" y="connsiteY3"/>
                  </a:cxn>
                </a:cxnLst>
                <a:rect l="l" t="t" r="r" b="b"/>
                <a:pathLst>
                  <a:path w="423081" h="184245">
                    <a:moveTo>
                      <a:pt x="0" y="184245"/>
                    </a:moveTo>
                    <a:lnTo>
                      <a:pt x="54591" y="129654"/>
                    </a:lnTo>
                    <a:cubicBezTo>
                      <a:pt x="84161" y="100084"/>
                      <a:pt x="116006" y="13648"/>
                      <a:pt x="177421" y="6824"/>
                    </a:cubicBezTo>
                    <a:cubicBezTo>
                      <a:pt x="238836" y="0"/>
                      <a:pt x="330958" y="44355"/>
                      <a:pt x="423081" y="88711"/>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8" name="Freeform 117"/>
              <p:cNvSpPr/>
              <p:nvPr/>
            </p:nvSpPr>
            <p:spPr bwMode="auto">
              <a:xfrm>
                <a:off x="4068209" y="5877215"/>
                <a:ext cx="288737" cy="144887"/>
              </a:xfrm>
              <a:custGeom>
                <a:avLst/>
                <a:gdLst>
                  <a:gd name="connsiteX0" fmla="*/ 0 w 423081"/>
                  <a:gd name="connsiteY0" fmla="*/ 184245 h 184245"/>
                  <a:gd name="connsiteX1" fmla="*/ 54591 w 423081"/>
                  <a:gd name="connsiteY1" fmla="*/ 129654 h 184245"/>
                  <a:gd name="connsiteX2" fmla="*/ 177421 w 423081"/>
                  <a:gd name="connsiteY2" fmla="*/ 6824 h 184245"/>
                  <a:gd name="connsiteX3" fmla="*/ 423081 w 423081"/>
                  <a:gd name="connsiteY3" fmla="*/ 88711 h 184245"/>
                </a:gdLst>
                <a:ahLst/>
                <a:cxnLst>
                  <a:cxn ang="0">
                    <a:pos x="connsiteX0" y="connsiteY0"/>
                  </a:cxn>
                  <a:cxn ang="0">
                    <a:pos x="connsiteX1" y="connsiteY1"/>
                  </a:cxn>
                  <a:cxn ang="0">
                    <a:pos x="connsiteX2" y="connsiteY2"/>
                  </a:cxn>
                  <a:cxn ang="0">
                    <a:pos x="connsiteX3" y="connsiteY3"/>
                  </a:cxn>
                </a:cxnLst>
                <a:rect l="l" t="t" r="r" b="b"/>
                <a:pathLst>
                  <a:path w="423081" h="184245">
                    <a:moveTo>
                      <a:pt x="0" y="184245"/>
                    </a:moveTo>
                    <a:lnTo>
                      <a:pt x="54591" y="129654"/>
                    </a:lnTo>
                    <a:cubicBezTo>
                      <a:pt x="84161" y="100084"/>
                      <a:pt x="116006" y="13648"/>
                      <a:pt x="177421" y="6824"/>
                    </a:cubicBezTo>
                    <a:cubicBezTo>
                      <a:pt x="238836" y="0"/>
                      <a:pt x="330958" y="44355"/>
                      <a:pt x="423081" y="88711"/>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9" name="Freeform 82"/>
              <p:cNvSpPr>
                <a:spLocks/>
              </p:cNvSpPr>
              <p:nvPr/>
            </p:nvSpPr>
            <p:spPr bwMode="auto">
              <a:xfrm>
                <a:off x="1828800" y="5288507"/>
                <a:ext cx="559558" cy="61415"/>
              </a:xfrm>
              <a:custGeom>
                <a:avLst/>
                <a:gdLst>
                  <a:gd name="T0" fmla="*/ 0 w 559558"/>
                  <a:gd name="T1" fmla="*/ 20472 h 61415"/>
                  <a:gd name="T2" fmla="*/ 327546 w 559558"/>
                  <a:gd name="T3" fmla="*/ 6824 h 61415"/>
                  <a:gd name="T4" fmla="*/ 559558 w 559558"/>
                  <a:gd name="T5" fmla="*/ 61415 h 61415"/>
                  <a:gd name="T6" fmla="*/ 0 60000 65536"/>
                  <a:gd name="T7" fmla="*/ 0 60000 65536"/>
                  <a:gd name="T8" fmla="*/ 0 60000 65536"/>
                  <a:gd name="T9" fmla="*/ 0 w 559558"/>
                  <a:gd name="T10" fmla="*/ 0 h 61415"/>
                  <a:gd name="T11" fmla="*/ 559558 w 559558"/>
                  <a:gd name="T12" fmla="*/ 61415 h 61415"/>
                </a:gdLst>
                <a:ahLst/>
                <a:cxnLst>
                  <a:cxn ang="T6">
                    <a:pos x="T0" y="T1"/>
                  </a:cxn>
                  <a:cxn ang="T7">
                    <a:pos x="T2" y="T3"/>
                  </a:cxn>
                  <a:cxn ang="T8">
                    <a:pos x="T4" y="T5"/>
                  </a:cxn>
                </a:cxnLst>
                <a:rect l="T9" t="T10" r="T11" b="T12"/>
                <a:pathLst>
                  <a:path w="559558" h="61415">
                    <a:moveTo>
                      <a:pt x="0" y="20472"/>
                    </a:moveTo>
                    <a:cubicBezTo>
                      <a:pt x="117143" y="10236"/>
                      <a:pt x="234286" y="0"/>
                      <a:pt x="327546" y="6824"/>
                    </a:cubicBezTo>
                    <a:cubicBezTo>
                      <a:pt x="420806" y="13648"/>
                      <a:pt x="490182" y="37531"/>
                      <a:pt x="559558" y="61415"/>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0" name="Freeform 83"/>
              <p:cNvSpPr>
                <a:spLocks/>
              </p:cNvSpPr>
              <p:nvPr/>
            </p:nvSpPr>
            <p:spPr bwMode="auto">
              <a:xfrm>
                <a:off x="2456597" y="5088341"/>
                <a:ext cx="436728" cy="125104"/>
              </a:xfrm>
              <a:custGeom>
                <a:avLst/>
                <a:gdLst>
                  <a:gd name="T0" fmla="*/ 0 w 436728"/>
                  <a:gd name="T1" fmla="*/ 29569 h 125104"/>
                  <a:gd name="T2" fmla="*/ 259307 w 436728"/>
                  <a:gd name="T3" fmla="*/ 15922 h 125104"/>
                  <a:gd name="T4" fmla="*/ 436728 w 436728"/>
                  <a:gd name="T5" fmla="*/ 125104 h 125104"/>
                  <a:gd name="T6" fmla="*/ 0 60000 65536"/>
                  <a:gd name="T7" fmla="*/ 0 60000 65536"/>
                  <a:gd name="T8" fmla="*/ 0 60000 65536"/>
                  <a:gd name="T9" fmla="*/ 0 w 436728"/>
                  <a:gd name="T10" fmla="*/ 0 h 125104"/>
                  <a:gd name="T11" fmla="*/ 436728 w 436728"/>
                  <a:gd name="T12" fmla="*/ 125104 h 125104"/>
                </a:gdLst>
                <a:ahLst/>
                <a:cxnLst>
                  <a:cxn ang="T6">
                    <a:pos x="T0" y="T1"/>
                  </a:cxn>
                  <a:cxn ang="T7">
                    <a:pos x="T2" y="T3"/>
                  </a:cxn>
                  <a:cxn ang="T8">
                    <a:pos x="T4" y="T5"/>
                  </a:cxn>
                </a:cxnLst>
                <a:rect l="T9" t="T10" r="T11" b="T12"/>
                <a:pathLst>
                  <a:path w="436728" h="125104">
                    <a:moveTo>
                      <a:pt x="0" y="29569"/>
                    </a:moveTo>
                    <a:cubicBezTo>
                      <a:pt x="93259" y="14784"/>
                      <a:pt x="186519" y="0"/>
                      <a:pt x="259307" y="15922"/>
                    </a:cubicBezTo>
                    <a:cubicBezTo>
                      <a:pt x="332095" y="31844"/>
                      <a:pt x="384411" y="78474"/>
                      <a:pt x="436728" y="125104"/>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1" name="Freeform 85"/>
              <p:cNvSpPr>
                <a:spLocks/>
              </p:cNvSpPr>
              <p:nvPr/>
            </p:nvSpPr>
            <p:spPr bwMode="auto">
              <a:xfrm>
                <a:off x="2893325" y="4669809"/>
                <a:ext cx="941696" cy="775648"/>
              </a:xfrm>
              <a:custGeom>
                <a:avLst/>
                <a:gdLst>
                  <a:gd name="T0" fmla="*/ 0 w 941696"/>
                  <a:gd name="T1" fmla="*/ 38669 h 775648"/>
                  <a:gd name="T2" fmla="*/ 95535 w 941696"/>
                  <a:gd name="T3" fmla="*/ 38669 h 775648"/>
                  <a:gd name="T4" fmla="*/ 450376 w 941696"/>
                  <a:gd name="T5" fmla="*/ 270681 h 775648"/>
                  <a:gd name="T6" fmla="*/ 941696 w 941696"/>
                  <a:gd name="T7" fmla="*/ 775648 h 775648"/>
                  <a:gd name="T8" fmla="*/ 0 60000 65536"/>
                  <a:gd name="T9" fmla="*/ 0 60000 65536"/>
                  <a:gd name="T10" fmla="*/ 0 60000 65536"/>
                  <a:gd name="T11" fmla="*/ 0 60000 65536"/>
                  <a:gd name="T12" fmla="*/ 0 w 941696"/>
                  <a:gd name="T13" fmla="*/ 0 h 775648"/>
                  <a:gd name="T14" fmla="*/ 941696 w 941696"/>
                  <a:gd name="T15" fmla="*/ 775648 h 775648"/>
                </a:gdLst>
                <a:ahLst/>
                <a:cxnLst>
                  <a:cxn ang="T8">
                    <a:pos x="T0" y="T1"/>
                  </a:cxn>
                  <a:cxn ang="T9">
                    <a:pos x="T2" y="T3"/>
                  </a:cxn>
                  <a:cxn ang="T10">
                    <a:pos x="T4" y="T5"/>
                  </a:cxn>
                  <a:cxn ang="T11">
                    <a:pos x="T6" y="T7"/>
                  </a:cxn>
                </a:cxnLst>
                <a:rect l="T12" t="T13" r="T14" b="T15"/>
                <a:pathLst>
                  <a:path w="941696" h="775648">
                    <a:moveTo>
                      <a:pt x="0" y="38669"/>
                    </a:moveTo>
                    <a:cubicBezTo>
                      <a:pt x="10236" y="19334"/>
                      <a:pt x="20472" y="0"/>
                      <a:pt x="95535" y="38669"/>
                    </a:cubicBezTo>
                    <a:cubicBezTo>
                      <a:pt x="170598" y="77338"/>
                      <a:pt x="309349" y="147851"/>
                      <a:pt x="450376" y="270681"/>
                    </a:cubicBezTo>
                    <a:cubicBezTo>
                      <a:pt x="591403" y="393511"/>
                      <a:pt x="766549" y="584579"/>
                      <a:pt x="941696" y="775648"/>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2" name="Freeform 86"/>
              <p:cNvSpPr>
                <a:spLocks/>
              </p:cNvSpPr>
              <p:nvPr/>
            </p:nvSpPr>
            <p:spPr bwMode="auto">
              <a:xfrm>
                <a:off x="3464257" y="5254388"/>
                <a:ext cx="1135039" cy="896203"/>
              </a:xfrm>
              <a:custGeom>
                <a:avLst/>
                <a:gdLst>
                  <a:gd name="T0" fmla="*/ 43218 w 1135039"/>
                  <a:gd name="T1" fmla="*/ 873457 h 896203"/>
                  <a:gd name="T2" fmla="*/ 43218 w 1135039"/>
                  <a:gd name="T3" fmla="*/ 805218 h 896203"/>
                  <a:gd name="T4" fmla="*/ 302525 w 1135039"/>
                  <a:gd name="T5" fmla="*/ 327546 h 896203"/>
                  <a:gd name="T6" fmla="*/ 466298 w 1135039"/>
                  <a:gd name="T7" fmla="*/ 136478 h 896203"/>
                  <a:gd name="T8" fmla="*/ 780197 w 1135039"/>
                  <a:gd name="T9" fmla="*/ 13648 h 896203"/>
                  <a:gd name="T10" fmla="*/ 1135039 w 1135039"/>
                  <a:gd name="T11" fmla="*/ 54591 h 896203"/>
                  <a:gd name="T12" fmla="*/ 0 60000 65536"/>
                  <a:gd name="T13" fmla="*/ 0 60000 65536"/>
                  <a:gd name="T14" fmla="*/ 0 60000 65536"/>
                  <a:gd name="T15" fmla="*/ 0 60000 65536"/>
                  <a:gd name="T16" fmla="*/ 0 60000 65536"/>
                  <a:gd name="T17" fmla="*/ 0 60000 65536"/>
                  <a:gd name="T18" fmla="*/ 0 w 1135039"/>
                  <a:gd name="T19" fmla="*/ 0 h 896203"/>
                  <a:gd name="T20" fmla="*/ 1135039 w 1135039"/>
                  <a:gd name="T21" fmla="*/ 896203 h 896203"/>
                </a:gdLst>
                <a:ahLst/>
                <a:cxnLst>
                  <a:cxn ang="T12">
                    <a:pos x="T0" y="T1"/>
                  </a:cxn>
                  <a:cxn ang="T13">
                    <a:pos x="T2" y="T3"/>
                  </a:cxn>
                  <a:cxn ang="T14">
                    <a:pos x="T4" y="T5"/>
                  </a:cxn>
                  <a:cxn ang="T15">
                    <a:pos x="T6" y="T7"/>
                  </a:cxn>
                  <a:cxn ang="T16">
                    <a:pos x="T8" y="T9"/>
                  </a:cxn>
                  <a:cxn ang="T17">
                    <a:pos x="T10" y="T11"/>
                  </a:cxn>
                </a:cxnLst>
                <a:rect l="T18" t="T19" r="T20" b="T21"/>
                <a:pathLst>
                  <a:path w="1135039" h="896203">
                    <a:moveTo>
                      <a:pt x="43218" y="873457"/>
                    </a:moveTo>
                    <a:cubicBezTo>
                      <a:pt x="21609" y="884830"/>
                      <a:pt x="0" y="896203"/>
                      <a:pt x="43218" y="805218"/>
                    </a:cubicBezTo>
                    <a:cubicBezTo>
                      <a:pt x="86436" y="714233"/>
                      <a:pt x="232012" y="439003"/>
                      <a:pt x="302525" y="327546"/>
                    </a:cubicBezTo>
                    <a:cubicBezTo>
                      <a:pt x="373038" y="216089"/>
                      <a:pt x="386686" y="188794"/>
                      <a:pt x="466298" y="136478"/>
                    </a:cubicBezTo>
                    <a:cubicBezTo>
                      <a:pt x="545910" y="84162"/>
                      <a:pt x="668740" y="27296"/>
                      <a:pt x="780197" y="13648"/>
                    </a:cubicBezTo>
                    <a:cubicBezTo>
                      <a:pt x="891654" y="0"/>
                      <a:pt x="1013346" y="27295"/>
                      <a:pt x="1135039" y="54591"/>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cxnSp>
            <p:nvCxnSpPr>
              <p:cNvPr id="123" name="Straight Connector 88"/>
              <p:cNvCxnSpPr>
                <a:cxnSpLocks noChangeShapeType="1"/>
                <a:stCxn id="122" idx="5"/>
              </p:cNvCxnSpPr>
              <p:nvPr/>
            </p:nvCxnSpPr>
            <p:spPr bwMode="auto">
              <a:xfrm flipH="1">
                <a:off x="4427984" y="5308979"/>
                <a:ext cx="171312" cy="712309"/>
              </a:xfrm>
              <a:prstGeom prst="line">
                <a:avLst/>
              </a:prstGeom>
              <a:noFill/>
              <a:ln w="9525" algn="ctr">
                <a:solidFill>
                  <a:schemeClr val="tx1"/>
                </a:solidFill>
                <a:round/>
                <a:headEnd/>
                <a:tailEnd/>
              </a:ln>
            </p:spPr>
          </p:cxnSp>
          <p:sp>
            <p:nvSpPr>
              <p:cNvPr id="124" name="Freeform 91"/>
              <p:cNvSpPr>
                <a:spLocks/>
              </p:cNvSpPr>
              <p:nvPr/>
            </p:nvSpPr>
            <p:spPr bwMode="auto">
              <a:xfrm>
                <a:off x="2402006" y="5377218"/>
                <a:ext cx="600500" cy="777922"/>
              </a:xfrm>
              <a:custGeom>
                <a:avLst/>
                <a:gdLst>
                  <a:gd name="T0" fmla="*/ 0 w 600501"/>
                  <a:gd name="T1" fmla="*/ 0 h 777922"/>
                  <a:gd name="T2" fmla="*/ 218364 w 600501"/>
                  <a:gd name="T3" fmla="*/ 150125 h 777922"/>
                  <a:gd name="T4" fmla="*/ 491319 w 600501"/>
                  <a:gd name="T5" fmla="*/ 491319 h 777922"/>
                  <a:gd name="T6" fmla="*/ 600501 w 600501"/>
                  <a:gd name="T7" fmla="*/ 777922 h 777922"/>
                  <a:gd name="T8" fmla="*/ 0 60000 65536"/>
                  <a:gd name="T9" fmla="*/ 0 60000 65536"/>
                  <a:gd name="T10" fmla="*/ 0 60000 65536"/>
                  <a:gd name="T11" fmla="*/ 0 60000 65536"/>
                  <a:gd name="T12" fmla="*/ 0 w 600501"/>
                  <a:gd name="T13" fmla="*/ 0 h 777922"/>
                  <a:gd name="T14" fmla="*/ 600501 w 600501"/>
                  <a:gd name="T15" fmla="*/ 777922 h 777922"/>
                </a:gdLst>
                <a:ahLst/>
                <a:cxnLst>
                  <a:cxn ang="T8">
                    <a:pos x="T0" y="T1"/>
                  </a:cxn>
                  <a:cxn ang="T9">
                    <a:pos x="T2" y="T3"/>
                  </a:cxn>
                  <a:cxn ang="T10">
                    <a:pos x="T4" y="T5"/>
                  </a:cxn>
                  <a:cxn ang="T11">
                    <a:pos x="T6" y="T7"/>
                  </a:cxn>
                </a:cxnLst>
                <a:rect l="T12" t="T13" r="T14" b="T15"/>
                <a:pathLst>
                  <a:path w="600501" h="777922">
                    <a:moveTo>
                      <a:pt x="0" y="0"/>
                    </a:moveTo>
                    <a:cubicBezTo>
                      <a:pt x="68239" y="34119"/>
                      <a:pt x="136478" y="68239"/>
                      <a:pt x="218364" y="150125"/>
                    </a:cubicBezTo>
                    <a:cubicBezTo>
                      <a:pt x="300250" y="232011"/>
                      <a:pt x="427630" y="386686"/>
                      <a:pt x="491319" y="491319"/>
                    </a:cubicBezTo>
                    <a:cubicBezTo>
                      <a:pt x="555009" y="595952"/>
                      <a:pt x="577755" y="686937"/>
                      <a:pt x="600501" y="777922"/>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5" name="Freeform 92"/>
              <p:cNvSpPr>
                <a:spLocks/>
              </p:cNvSpPr>
              <p:nvPr/>
            </p:nvSpPr>
            <p:spPr bwMode="auto">
              <a:xfrm>
                <a:off x="2866030" y="5199797"/>
                <a:ext cx="586854" cy="941696"/>
              </a:xfrm>
              <a:custGeom>
                <a:avLst/>
                <a:gdLst>
                  <a:gd name="T0" fmla="*/ 0 w 586854"/>
                  <a:gd name="T1" fmla="*/ 0 h 941696"/>
                  <a:gd name="T2" fmla="*/ 313898 w 586854"/>
                  <a:gd name="T3" fmla="*/ 327546 h 941696"/>
                  <a:gd name="T4" fmla="*/ 586854 w 586854"/>
                  <a:gd name="T5" fmla="*/ 941696 h 941696"/>
                  <a:gd name="T6" fmla="*/ 0 60000 65536"/>
                  <a:gd name="T7" fmla="*/ 0 60000 65536"/>
                  <a:gd name="T8" fmla="*/ 0 60000 65536"/>
                  <a:gd name="T9" fmla="*/ 0 w 586854"/>
                  <a:gd name="T10" fmla="*/ 0 h 941696"/>
                  <a:gd name="T11" fmla="*/ 586854 w 586854"/>
                  <a:gd name="T12" fmla="*/ 941696 h 941696"/>
                </a:gdLst>
                <a:ahLst/>
                <a:cxnLst>
                  <a:cxn ang="T6">
                    <a:pos x="T0" y="T1"/>
                  </a:cxn>
                  <a:cxn ang="T7">
                    <a:pos x="T2" y="T3"/>
                  </a:cxn>
                  <a:cxn ang="T8">
                    <a:pos x="T4" y="T5"/>
                  </a:cxn>
                </a:cxnLst>
                <a:rect l="T9" t="T10" r="T11" b="T12"/>
                <a:pathLst>
                  <a:path w="586854" h="941696">
                    <a:moveTo>
                      <a:pt x="0" y="0"/>
                    </a:moveTo>
                    <a:cubicBezTo>
                      <a:pt x="108044" y="85298"/>
                      <a:pt x="216089" y="170597"/>
                      <a:pt x="313898" y="327546"/>
                    </a:cubicBezTo>
                    <a:cubicBezTo>
                      <a:pt x="411707" y="484495"/>
                      <a:pt x="499280" y="713095"/>
                      <a:pt x="586854" y="941696"/>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6" name="Freeform 125"/>
              <p:cNvSpPr/>
              <p:nvPr/>
            </p:nvSpPr>
            <p:spPr bwMode="auto">
              <a:xfrm>
                <a:off x="1836047" y="5487129"/>
                <a:ext cx="647809" cy="627852"/>
              </a:xfrm>
              <a:custGeom>
                <a:avLst/>
                <a:gdLst>
                  <a:gd name="connsiteX0" fmla="*/ 184245 w 648269"/>
                  <a:gd name="connsiteY0" fmla="*/ 584579 h 625522"/>
                  <a:gd name="connsiteX1" fmla="*/ 197892 w 648269"/>
                  <a:gd name="connsiteY1" fmla="*/ 529988 h 625522"/>
                  <a:gd name="connsiteX2" fmla="*/ 75063 w 648269"/>
                  <a:gd name="connsiteY2" fmla="*/ 11373 h 625522"/>
                  <a:gd name="connsiteX3" fmla="*/ 648269 w 648269"/>
                  <a:gd name="connsiteY3" fmla="*/ 598226 h 625522"/>
                </a:gdLst>
                <a:ahLst/>
                <a:cxnLst>
                  <a:cxn ang="0">
                    <a:pos x="connsiteX0" y="connsiteY0"/>
                  </a:cxn>
                  <a:cxn ang="0">
                    <a:pos x="connsiteX1" y="connsiteY1"/>
                  </a:cxn>
                  <a:cxn ang="0">
                    <a:pos x="connsiteX2" y="connsiteY2"/>
                  </a:cxn>
                  <a:cxn ang="0">
                    <a:pos x="connsiteX3" y="connsiteY3"/>
                  </a:cxn>
                </a:cxnLst>
                <a:rect l="l" t="t" r="r" b="b"/>
                <a:pathLst>
                  <a:path w="648269" h="625522">
                    <a:moveTo>
                      <a:pt x="184245" y="584579"/>
                    </a:moveTo>
                    <a:cubicBezTo>
                      <a:pt x="200167" y="605050"/>
                      <a:pt x="216089" y="625522"/>
                      <a:pt x="197892" y="529988"/>
                    </a:cubicBezTo>
                    <a:cubicBezTo>
                      <a:pt x="179695" y="434454"/>
                      <a:pt x="0" y="0"/>
                      <a:pt x="75063" y="11373"/>
                    </a:cubicBezTo>
                    <a:cubicBezTo>
                      <a:pt x="150126" y="22746"/>
                      <a:pt x="399197" y="310486"/>
                      <a:pt x="648269" y="598226"/>
                    </a:cubicBez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cxnSp>
            <p:nvCxnSpPr>
              <p:cNvPr id="127" name="Straight Connector 95"/>
              <p:cNvCxnSpPr>
                <a:cxnSpLocks noChangeShapeType="1"/>
              </p:cNvCxnSpPr>
              <p:nvPr/>
            </p:nvCxnSpPr>
            <p:spPr bwMode="auto">
              <a:xfrm flipV="1">
                <a:off x="1691680" y="6597352"/>
                <a:ext cx="3024336" cy="260648"/>
              </a:xfrm>
              <a:prstGeom prst="line">
                <a:avLst/>
              </a:prstGeom>
              <a:noFill/>
              <a:ln w="9525" algn="ctr">
                <a:solidFill>
                  <a:schemeClr val="tx1"/>
                </a:solidFill>
                <a:round/>
                <a:headEnd/>
                <a:tailEnd/>
              </a:ln>
            </p:spPr>
          </p:cxnSp>
          <p:cxnSp>
            <p:nvCxnSpPr>
              <p:cNvPr id="128" name="Straight Connector 96"/>
              <p:cNvCxnSpPr>
                <a:cxnSpLocks noChangeShapeType="1"/>
              </p:cNvCxnSpPr>
              <p:nvPr/>
            </p:nvCxnSpPr>
            <p:spPr bwMode="auto">
              <a:xfrm flipV="1">
                <a:off x="1691680" y="6480720"/>
                <a:ext cx="3024336" cy="260648"/>
              </a:xfrm>
              <a:prstGeom prst="line">
                <a:avLst/>
              </a:prstGeom>
              <a:noFill/>
              <a:ln w="38100" algn="ctr">
                <a:solidFill>
                  <a:schemeClr val="tx1"/>
                </a:solidFill>
                <a:round/>
                <a:headEnd/>
                <a:tailEnd/>
              </a:ln>
            </p:spPr>
          </p:cxnSp>
        </p:grpSp>
        <p:sp>
          <p:nvSpPr>
            <p:cNvPr id="111" name="TextBox 58"/>
            <p:cNvSpPr txBox="1">
              <a:spLocks noChangeArrowheads="1"/>
            </p:cNvSpPr>
            <p:nvPr/>
          </p:nvSpPr>
          <p:spPr bwMode="auto">
            <a:xfrm>
              <a:off x="681816" y="9827129"/>
              <a:ext cx="389654" cy="841125"/>
            </a:xfrm>
            <a:prstGeom prst="rect">
              <a:avLst/>
            </a:prstGeom>
            <a:noFill/>
            <a:ln w="9525">
              <a:noFill/>
              <a:miter lim="800000"/>
              <a:headEnd/>
              <a:tailEnd/>
            </a:ln>
          </p:spPr>
          <p:txBody>
            <a:bodyPr wrap="none" lIns="192911" tIns="96455" rIns="192911" bIns="96455">
              <a:spAutoFit/>
            </a:bodyPr>
            <a:lstStyle/>
            <a:p>
              <a:endParaRPr lang="en-US" sz="4200" i="1" dirty="0"/>
            </a:p>
          </p:txBody>
        </p:sp>
      </p:grpSp>
      <p:graphicFrame>
        <p:nvGraphicFramePr>
          <p:cNvPr id="234498" name="Object 62"/>
          <p:cNvGraphicFramePr>
            <a:graphicFrameLocks noChangeAspect="1"/>
          </p:cNvGraphicFramePr>
          <p:nvPr/>
        </p:nvGraphicFramePr>
        <p:xfrm>
          <a:off x="17537113" y="1065248"/>
          <a:ext cx="2882900" cy="1404938"/>
        </p:xfrm>
        <a:graphic>
          <a:graphicData uri="http://schemas.openxmlformats.org/presentationml/2006/ole">
            <mc:AlternateContent xmlns:mc="http://schemas.openxmlformats.org/markup-compatibility/2006">
              <mc:Choice xmlns:v="urn:schemas-microsoft-com:vml" Requires="v">
                <p:oleObj spid="_x0000_s3154" name="Equation" r:id="rId5" imgW="444240" imgH="241200" progId="Equation.DSMT4">
                  <p:embed/>
                </p:oleObj>
              </mc:Choice>
              <mc:Fallback>
                <p:oleObj name="Equation" r:id="rId5" imgW="444240" imgH="241200" progId="Equation.DSMT4">
                  <p:embed/>
                  <p:pic>
                    <p:nvPicPr>
                      <p:cNvPr id="0" name="Object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37113" y="1065248"/>
                        <a:ext cx="28829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cxnSp>
        <p:nvCxnSpPr>
          <p:cNvPr id="131" name="Straight Connector 130"/>
          <p:cNvCxnSpPr/>
          <p:nvPr/>
        </p:nvCxnSpPr>
        <p:spPr>
          <a:xfrm>
            <a:off x="9833319" y="1065248"/>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3228474" y="1133052"/>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graphicFrame>
        <p:nvGraphicFramePr>
          <p:cNvPr id="234499" name="Object 62"/>
          <p:cNvGraphicFramePr>
            <a:graphicFrameLocks noChangeAspect="1"/>
          </p:cNvGraphicFramePr>
          <p:nvPr/>
        </p:nvGraphicFramePr>
        <p:xfrm>
          <a:off x="17495838" y="2567036"/>
          <a:ext cx="2965450" cy="1404937"/>
        </p:xfrm>
        <a:graphic>
          <a:graphicData uri="http://schemas.openxmlformats.org/presentationml/2006/ole">
            <mc:AlternateContent xmlns:mc="http://schemas.openxmlformats.org/markup-compatibility/2006">
              <mc:Choice xmlns:v="urn:schemas-microsoft-com:vml" Requires="v">
                <p:oleObj spid="_x0000_s3155" name="Equation" r:id="rId7" imgW="457200" imgH="241200" progId="Equation.DSMT4">
                  <p:embed/>
                </p:oleObj>
              </mc:Choice>
              <mc:Fallback>
                <p:oleObj name="Equation" r:id="rId7" imgW="457200" imgH="2412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95838" y="2567036"/>
                        <a:ext cx="296545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234500" name="Object 62"/>
          <p:cNvGraphicFramePr>
            <a:graphicFrameLocks noChangeAspect="1"/>
          </p:cNvGraphicFramePr>
          <p:nvPr/>
        </p:nvGraphicFramePr>
        <p:xfrm>
          <a:off x="17454563" y="5202249"/>
          <a:ext cx="2965450" cy="1404938"/>
        </p:xfrm>
        <a:graphic>
          <a:graphicData uri="http://schemas.openxmlformats.org/presentationml/2006/ole">
            <mc:AlternateContent xmlns:mc="http://schemas.openxmlformats.org/markup-compatibility/2006">
              <mc:Choice xmlns:v="urn:schemas-microsoft-com:vml" Requires="v">
                <p:oleObj spid="_x0000_s3156" name="Equation" r:id="rId9" imgW="457200" imgH="241200" progId="Equation.DSMT4">
                  <p:embed/>
                </p:oleObj>
              </mc:Choice>
              <mc:Fallback>
                <p:oleObj name="Equation" r:id="rId9" imgW="457200" imgH="2412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54563" y="5202249"/>
                        <a:ext cx="296545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33" name="TextBox 132"/>
          <p:cNvSpPr txBox="1"/>
          <p:nvPr/>
        </p:nvSpPr>
        <p:spPr>
          <a:xfrm>
            <a:off x="14613457" y="7359771"/>
            <a:ext cx="3887603" cy="969496"/>
          </a:xfrm>
          <a:prstGeom prst="rect">
            <a:avLst/>
          </a:prstGeom>
          <a:noFill/>
        </p:spPr>
        <p:txBody>
          <a:bodyPr wrap="none" rtlCol="0">
            <a:spAutoFit/>
          </a:bodyPr>
          <a:lstStyle/>
          <a:p>
            <a:r>
              <a:rPr lang="en-US" dirty="0" err="1" smtClean="0">
                <a:solidFill>
                  <a:srgbClr val="FF0000"/>
                </a:solidFill>
              </a:rPr>
              <a:t>Fano</a:t>
            </a:r>
            <a:r>
              <a:rPr lang="en-US" dirty="0" smtClean="0">
                <a:solidFill>
                  <a:srgbClr val="FF0000"/>
                </a:solidFill>
              </a:rPr>
              <a:t> factor</a:t>
            </a:r>
            <a:endParaRPr lang="en-US" dirty="0">
              <a:solidFill>
                <a:srgbClr val="FF0000"/>
              </a:solidFill>
            </a:endParaRPr>
          </a:p>
        </p:txBody>
      </p:sp>
      <p:graphicFrame>
        <p:nvGraphicFramePr>
          <p:cNvPr id="234501" name="Object 62"/>
          <p:cNvGraphicFramePr>
            <a:graphicFrameLocks noChangeAspect="1"/>
          </p:cNvGraphicFramePr>
          <p:nvPr/>
        </p:nvGraphicFramePr>
        <p:xfrm>
          <a:off x="15161546" y="8150225"/>
          <a:ext cx="5634037" cy="2579688"/>
        </p:xfrm>
        <a:graphic>
          <a:graphicData uri="http://schemas.openxmlformats.org/presentationml/2006/ole">
            <mc:AlternateContent xmlns:mc="http://schemas.openxmlformats.org/markup-compatibility/2006">
              <mc:Choice xmlns:v="urn:schemas-microsoft-com:vml" Requires="v">
                <p:oleObj spid="_x0000_s3157" name="Equation" r:id="rId11" imgW="1269720" imgH="647640" progId="Equation.DSMT4">
                  <p:embed/>
                </p:oleObj>
              </mc:Choice>
              <mc:Fallback>
                <p:oleObj name="Equation" r:id="rId11" imgW="1269720" imgH="64764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61546" y="8150225"/>
                        <a:ext cx="5634037"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44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45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4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6" grpId="0"/>
      <p:bldP spid="4405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88"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noProof="0" dirty="0" smtClean="0">
                <a:solidFill>
                  <a:srgbClr val="FF0000"/>
                </a:solidFill>
                <a:latin typeface="Impact" charset="0"/>
                <a:ea typeface="ＭＳ Ｐゴシック" charset="0"/>
                <a:cs typeface="Impact" charset="0"/>
              </a:rPr>
              <a:t>  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Three definitions of Rate Codes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sp>
        <p:nvSpPr>
          <p:cNvPr id="129" name="TextBox 128"/>
          <p:cNvSpPr txBox="1"/>
          <p:nvPr/>
        </p:nvSpPr>
        <p:spPr>
          <a:xfrm>
            <a:off x="1101893" y="1759777"/>
            <a:ext cx="14026725" cy="6971139"/>
          </a:xfrm>
          <a:prstGeom prst="rect">
            <a:avLst/>
          </a:prstGeom>
          <a:noFill/>
        </p:spPr>
        <p:txBody>
          <a:bodyPr wrap="none" rtlCol="0">
            <a:spAutoFit/>
          </a:bodyPr>
          <a:lstStyle/>
          <a:p>
            <a:r>
              <a:rPr lang="en-US" sz="6600" b="1" dirty="0" smtClean="0"/>
              <a:t>3 definitions</a:t>
            </a:r>
          </a:p>
          <a:p>
            <a:pPr>
              <a:buFontTx/>
              <a:buChar char="-"/>
            </a:pPr>
            <a:r>
              <a:rPr lang="en-US" dirty="0" smtClean="0"/>
              <a:t>Temporal averaging (spike count)</a:t>
            </a:r>
          </a:p>
          <a:p>
            <a:r>
              <a:rPr lang="en-US" dirty="0" smtClean="0"/>
              <a:t>     </a:t>
            </a:r>
            <a:r>
              <a:rPr lang="en-US" sz="4800" i="1" dirty="0" smtClean="0"/>
              <a:t>ISI distribution (regularity of spike train)</a:t>
            </a:r>
          </a:p>
          <a:p>
            <a:r>
              <a:rPr lang="en-US" sz="4800" i="1" dirty="0" smtClean="0"/>
              <a:t>      </a:t>
            </a:r>
            <a:r>
              <a:rPr lang="en-US" sz="4800" i="1" dirty="0" err="1" smtClean="0"/>
              <a:t>Fano</a:t>
            </a:r>
            <a:r>
              <a:rPr lang="en-US" sz="4800" i="1" dirty="0" smtClean="0"/>
              <a:t> factor     (repeatability across repetitions)</a:t>
            </a:r>
          </a:p>
          <a:p>
            <a:endParaRPr lang="en-US" sz="4800" i="1" dirty="0" smtClean="0"/>
          </a:p>
          <a:p>
            <a:pPr>
              <a:buFontTx/>
              <a:buChar char="-"/>
            </a:pPr>
            <a:r>
              <a:rPr lang="en-US" dirty="0" smtClean="0"/>
              <a:t> Averaging across repetitions</a:t>
            </a:r>
          </a:p>
          <a:p>
            <a:pPr>
              <a:buFontTx/>
              <a:buChar char="-"/>
            </a:pPr>
            <a:endParaRPr lang="en-US" dirty="0" smtClean="0"/>
          </a:p>
          <a:p>
            <a:pPr>
              <a:buFontTx/>
              <a:buChar char="-"/>
            </a:pPr>
            <a:r>
              <a:rPr lang="en-US" dirty="0" smtClean="0"/>
              <a:t> Population averaging (‘spatial’ averaging)</a:t>
            </a:r>
            <a:endParaRPr lang="en-US" dirty="0"/>
          </a:p>
        </p:txBody>
      </p:sp>
      <p:cxnSp>
        <p:nvCxnSpPr>
          <p:cNvPr id="130" name="Straight Connector 12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2" name="Group 10"/>
          <p:cNvGrpSpPr/>
          <p:nvPr/>
        </p:nvGrpSpPr>
        <p:grpSpPr>
          <a:xfrm>
            <a:off x="476250" y="2871664"/>
            <a:ext cx="312822" cy="659981"/>
            <a:chOff x="11381873" y="2275724"/>
            <a:chExt cx="312822" cy="659981"/>
          </a:xfrm>
        </p:grpSpPr>
        <p:cxnSp>
          <p:nvCxnSpPr>
            <p:cNvPr id="132" name="Straight Connector 131"/>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4" name="TextBox 133"/>
          <p:cNvSpPr txBox="1"/>
          <p:nvPr/>
        </p:nvSpPr>
        <p:spPr>
          <a:xfrm>
            <a:off x="12676536" y="2562149"/>
            <a:ext cx="5388013" cy="969496"/>
          </a:xfrm>
          <a:prstGeom prst="rect">
            <a:avLst/>
          </a:prstGeom>
          <a:solidFill>
            <a:srgbClr val="FFFF00"/>
          </a:solidFill>
        </p:spPr>
        <p:txBody>
          <a:bodyPr wrap="none" rtlCol="0">
            <a:spAutoFit/>
          </a:bodyPr>
          <a:lstStyle/>
          <a:p>
            <a:r>
              <a:rPr lang="en-US" dirty="0" smtClean="0">
                <a:solidFill>
                  <a:srgbClr val="FF0000"/>
                </a:solidFill>
              </a:rPr>
              <a:t>Problem: slow!!!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44035" name="Text Box 3"/>
          <p:cNvSpPr txBox="1">
            <a:spLocks noChangeArrowheads="1"/>
          </p:cNvSpPr>
          <p:nvPr/>
        </p:nvSpPr>
        <p:spPr bwMode="auto">
          <a:xfrm>
            <a:off x="886623" y="1145438"/>
            <a:ext cx="8147996" cy="1025791"/>
          </a:xfrm>
          <a:prstGeom prst="rect">
            <a:avLst/>
          </a:prstGeom>
          <a:noFill/>
          <a:ln w="9525">
            <a:solidFill>
              <a:srgbClr val="FF0000"/>
            </a:solidFill>
            <a:miter lim="800000"/>
            <a:headEnd/>
            <a:tailEnd/>
          </a:ln>
        </p:spPr>
        <p:txBody>
          <a:bodyPr wrap="none" lIns="192911" tIns="96455" rIns="192911" bIns="96455">
            <a:spAutoFit/>
          </a:bodyPr>
          <a:lstStyle/>
          <a:p>
            <a:r>
              <a:rPr lang="en-US" sz="5400" dirty="0"/>
              <a:t>Variability of  spike </a:t>
            </a:r>
            <a:r>
              <a:rPr lang="en-US" sz="5400" dirty="0" smtClean="0"/>
              <a:t>timing</a:t>
            </a:r>
            <a:endParaRPr lang="en-US" sz="4000" dirty="0"/>
          </a:p>
        </p:txBody>
      </p:sp>
      <p:grpSp>
        <p:nvGrpSpPr>
          <p:cNvPr id="2" name="Group 10"/>
          <p:cNvGrpSpPr>
            <a:grpSpLocks/>
          </p:cNvGrpSpPr>
          <p:nvPr/>
        </p:nvGrpSpPr>
        <p:grpSpPr bwMode="auto">
          <a:xfrm>
            <a:off x="9945172" y="10221354"/>
            <a:ext cx="4171441" cy="511972"/>
            <a:chOff x="528" y="2256"/>
            <a:chExt cx="1440" cy="192"/>
          </a:xfrm>
        </p:grpSpPr>
        <p:sp>
          <p:nvSpPr>
            <p:cNvPr id="44117" name="Line 11"/>
            <p:cNvSpPr>
              <a:spLocks noChangeShapeType="1"/>
            </p:cNvSpPr>
            <p:nvPr/>
          </p:nvSpPr>
          <p:spPr bwMode="auto">
            <a:xfrm>
              <a:off x="528" y="2448"/>
              <a:ext cx="240" cy="0"/>
            </a:xfrm>
            <a:prstGeom prst="line">
              <a:avLst/>
            </a:prstGeom>
            <a:noFill/>
            <a:ln w="9525">
              <a:solidFill>
                <a:srgbClr val="FF0000"/>
              </a:solidFill>
              <a:round/>
              <a:headEnd/>
              <a:tailEnd/>
            </a:ln>
          </p:spPr>
          <p:txBody>
            <a:bodyPr wrap="none" anchor="ctr"/>
            <a:lstStyle/>
            <a:p>
              <a:endParaRPr lang="en-US"/>
            </a:p>
          </p:txBody>
        </p:sp>
        <p:sp>
          <p:nvSpPr>
            <p:cNvPr id="44118" name="Line 12"/>
            <p:cNvSpPr>
              <a:spLocks noChangeShapeType="1"/>
            </p:cNvSpPr>
            <p:nvPr/>
          </p:nvSpPr>
          <p:spPr bwMode="auto">
            <a:xfrm flipV="1">
              <a:off x="768" y="2256"/>
              <a:ext cx="0" cy="192"/>
            </a:xfrm>
            <a:prstGeom prst="line">
              <a:avLst/>
            </a:prstGeom>
            <a:noFill/>
            <a:ln w="9525">
              <a:solidFill>
                <a:srgbClr val="FF0000"/>
              </a:solidFill>
              <a:round/>
              <a:headEnd/>
              <a:tailEnd/>
            </a:ln>
          </p:spPr>
          <p:txBody>
            <a:bodyPr wrap="none" anchor="ctr"/>
            <a:lstStyle/>
            <a:p>
              <a:endParaRPr lang="en-US"/>
            </a:p>
          </p:txBody>
        </p:sp>
        <p:sp>
          <p:nvSpPr>
            <p:cNvPr id="44119" name="Line 13"/>
            <p:cNvSpPr>
              <a:spLocks noChangeShapeType="1"/>
            </p:cNvSpPr>
            <p:nvPr/>
          </p:nvSpPr>
          <p:spPr bwMode="auto">
            <a:xfrm>
              <a:off x="768" y="2256"/>
              <a:ext cx="1200" cy="0"/>
            </a:xfrm>
            <a:prstGeom prst="line">
              <a:avLst/>
            </a:prstGeom>
            <a:noFill/>
            <a:ln w="9525">
              <a:solidFill>
                <a:srgbClr val="FF0000"/>
              </a:solidFill>
              <a:round/>
              <a:headEnd/>
              <a:tailEnd/>
            </a:ln>
          </p:spPr>
          <p:txBody>
            <a:bodyPr wrap="none" anchor="ctr"/>
            <a:lstStyle/>
            <a:p>
              <a:endParaRPr lang="en-US"/>
            </a:p>
          </p:txBody>
        </p:sp>
      </p:grpSp>
      <p:sp>
        <p:nvSpPr>
          <p:cNvPr id="44037" name="Text Box 17"/>
          <p:cNvSpPr txBox="1">
            <a:spLocks noChangeArrowheads="1"/>
          </p:cNvSpPr>
          <p:nvPr/>
        </p:nvSpPr>
        <p:spPr bwMode="auto">
          <a:xfrm>
            <a:off x="8504674" y="9518095"/>
            <a:ext cx="1729700" cy="1071957"/>
          </a:xfrm>
          <a:prstGeom prst="rect">
            <a:avLst/>
          </a:prstGeom>
          <a:noFill/>
          <a:ln w="9525">
            <a:noFill/>
            <a:miter lim="800000"/>
            <a:headEnd/>
            <a:tailEnd/>
          </a:ln>
        </p:spPr>
        <p:txBody>
          <a:bodyPr wrap="none" lIns="192911" tIns="96455" rIns="192911" bIns="96455">
            <a:spAutoFit/>
          </a:bodyPr>
          <a:lstStyle/>
          <a:p>
            <a:r>
              <a:rPr lang="en-US">
                <a:solidFill>
                  <a:srgbClr val="FF0000"/>
                </a:solidFill>
              </a:rPr>
              <a:t>stim</a:t>
            </a:r>
          </a:p>
        </p:txBody>
      </p:sp>
      <p:grpSp>
        <p:nvGrpSpPr>
          <p:cNvPr id="3" name="Group 99"/>
          <p:cNvGrpSpPr>
            <a:grpSpLocks/>
          </p:cNvGrpSpPr>
          <p:nvPr/>
        </p:nvGrpSpPr>
        <p:grpSpPr bwMode="auto">
          <a:xfrm>
            <a:off x="9044861" y="2055112"/>
            <a:ext cx="7382550" cy="810154"/>
            <a:chOff x="2208" y="799"/>
            <a:chExt cx="1968" cy="288"/>
          </a:xfrm>
        </p:grpSpPr>
        <p:sp>
          <p:nvSpPr>
            <p:cNvPr id="44110" name="Line 18"/>
            <p:cNvSpPr>
              <a:spLocks noChangeShapeType="1"/>
            </p:cNvSpPr>
            <p:nvPr/>
          </p:nvSpPr>
          <p:spPr bwMode="auto">
            <a:xfrm>
              <a:off x="2208" y="1087"/>
              <a:ext cx="1968" cy="0"/>
            </a:xfrm>
            <a:prstGeom prst="line">
              <a:avLst/>
            </a:prstGeom>
            <a:noFill/>
            <a:ln w="9525">
              <a:solidFill>
                <a:schemeClr val="tx1"/>
              </a:solidFill>
              <a:round/>
              <a:headEnd/>
              <a:tailEnd/>
            </a:ln>
          </p:spPr>
          <p:txBody>
            <a:bodyPr wrap="none" anchor="ctr"/>
            <a:lstStyle/>
            <a:p>
              <a:endParaRPr lang="en-US"/>
            </a:p>
          </p:txBody>
        </p:sp>
        <p:sp>
          <p:nvSpPr>
            <p:cNvPr id="44111" name="Line 19"/>
            <p:cNvSpPr>
              <a:spLocks noChangeShapeType="1"/>
            </p:cNvSpPr>
            <p:nvPr/>
          </p:nvSpPr>
          <p:spPr bwMode="auto">
            <a:xfrm>
              <a:off x="2496" y="799"/>
              <a:ext cx="0" cy="288"/>
            </a:xfrm>
            <a:prstGeom prst="line">
              <a:avLst/>
            </a:prstGeom>
            <a:noFill/>
            <a:ln w="38100">
              <a:solidFill>
                <a:schemeClr val="tx1"/>
              </a:solidFill>
              <a:round/>
              <a:headEnd/>
              <a:tailEnd/>
            </a:ln>
          </p:spPr>
          <p:txBody>
            <a:bodyPr wrap="none" anchor="ctr"/>
            <a:lstStyle/>
            <a:p>
              <a:endParaRPr lang="en-US"/>
            </a:p>
          </p:txBody>
        </p:sp>
        <p:sp>
          <p:nvSpPr>
            <p:cNvPr id="44112" name="Line 20"/>
            <p:cNvSpPr>
              <a:spLocks noChangeShapeType="1"/>
            </p:cNvSpPr>
            <p:nvPr/>
          </p:nvSpPr>
          <p:spPr bwMode="auto">
            <a:xfrm>
              <a:off x="2832" y="799"/>
              <a:ext cx="0" cy="288"/>
            </a:xfrm>
            <a:prstGeom prst="line">
              <a:avLst/>
            </a:prstGeom>
            <a:noFill/>
            <a:ln w="38100">
              <a:solidFill>
                <a:schemeClr val="tx1"/>
              </a:solidFill>
              <a:round/>
              <a:headEnd/>
              <a:tailEnd/>
            </a:ln>
          </p:spPr>
          <p:txBody>
            <a:bodyPr wrap="none" anchor="ctr"/>
            <a:lstStyle/>
            <a:p>
              <a:endParaRPr lang="en-US"/>
            </a:p>
          </p:txBody>
        </p:sp>
        <p:sp>
          <p:nvSpPr>
            <p:cNvPr id="44113" name="Line 21"/>
            <p:cNvSpPr>
              <a:spLocks noChangeShapeType="1"/>
            </p:cNvSpPr>
            <p:nvPr/>
          </p:nvSpPr>
          <p:spPr bwMode="auto">
            <a:xfrm>
              <a:off x="2976" y="799"/>
              <a:ext cx="0" cy="288"/>
            </a:xfrm>
            <a:prstGeom prst="line">
              <a:avLst/>
            </a:prstGeom>
            <a:noFill/>
            <a:ln w="38100">
              <a:solidFill>
                <a:schemeClr val="tx1"/>
              </a:solidFill>
              <a:round/>
              <a:headEnd/>
              <a:tailEnd/>
            </a:ln>
          </p:spPr>
          <p:txBody>
            <a:bodyPr wrap="none" anchor="ctr"/>
            <a:lstStyle/>
            <a:p>
              <a:endParaRPr lang="en-US"/>
            </a:p>
          </p:txBody>
        </p:sp>
        <p:sp>
          <p:nvSpPr>
            <p:cNvPr id="44114" name="Line 22"/>
            <p:cNvSpPr>
              <a:spLocks noChangeShapeType="1"/>
            </p:cNvSpPr>
            <p:nvPr/>
          </p:nvSpPr>
          <p:spPr bwMode="auto">
            <a:xfrm>
              <a:off x="3072" y="799"/>
              <a:ext cx="0" cy="288"/>
            </a:xfrm>
            <a:prstGeom prst="line">
              <a:avLst/>
            </a:prstGeom>
            <a:noFill/>
            <a:ln w="38100">
              <a:solidFill>
                <a:schemeClr val="tx1"/>
              </a:solidFill>
              <a:round/>
              <a:headEnd/>
              <a:tailEnd/>
            </a:ln>
          </p:spPr>
          <p:txBody>
            <a:bodyPr wrap="none" anchor="ctr"/>
            <a:lstStyle/>
            <a:p>
              <a:endParaRPr lang="en-US"/>
            </a:p>
          </p:txBody>
        </p:sp>
        <p:sp>
          <p:nvSpPr>
            <p:cNvPr id="44115" name="Line 23"/>
            <p:cNvSpPr>
              <a:spLocks noChangeShapeType="1"/>
            </p:cNvSpPr>
            <p:nvPr/>
          </p:nvSpPr>
          <p:spPr bwMode="auto">
            <a:xfrm>
              <a:off x="3408" y="799"/>
              <a:ext cx="0" cy="288"/>
            </a:xfrm>
            <a:prstGeom prst="line">
              <a:avLst/>
            </a:prstGeom>
            <a:noFill/>
            <a:ln w="38100">
              <a:solidFill>
                <a:schemeClr val="tx1"/>
              </a:solidFill>
              <a:round/>
              <a:headEnd/>
              <a:tailEnd/>
            </a:ln>
          </p:spPr>
          <p:txBody>
            <a:bodyPr wrap="none" anchor="ctr"/>
            <a:lstStyle/>
            <a:p>
              <a:endParaRPr lang="en-US"/>
            </a:p>
          </p:txBody>
        </p:sp>
        <p:sp>
          <p:nvSpPr>
            <p:cNvPr id="44116" name="Line 24"/>
            <p:cNvSpPr>
              <a:spLocks noChangeShapeType="1"/>
            </p:cNvSpPr>
            <p:nvPr/>
          </p:nvSpPr>
          <p:spPr bwMode="auto">
            <a:xfrm>
              <a:off x="3600" y="799"/>
              <a:ext cx="0" cy="288"/>
            </a:xfrm>
            <a:prstGeom prst="line">
              <a:avLst/>
            </a:prstGeom>
            <a:noFill/>
            <a:ln w="38100">
              <a:solidFill>
                <a:schemeClr val="tx1"/>
              </a:solidFill>
              <a:round/>
              <a:headEnd/>
              <a:tailEnd/>
            </a:ln>
          </p:spPr>
          <p:txBody>
            <a:bodyPr wrap="none" anchor="ctr"/>
            <a:lstStyle/>
            <a:p>
              <a:endParaRPr lang="en-US"/>
            </a:p>
          </p:txBody>
        </p:sp>
      </p:grpSp>
      <p:grpSp>
        <p:nvGrpSpPr>
          <p:cNvPr id="4" name="Group 33"/>
          <p:cNvGrpSpPr>
            <a:grpSpLocks/>
          </p:cNvGrpSpPr>
          <p:nvPr/>
        </p:nvGrpSpPr>
        <p:grpSpPr bwMode="auto">
          <a:xfrm>
            <a:off x="2378811" y="2820258"/>
            <a:ext cx="2169187" cy="1946621"/>
            <a:chOff x="4611" y="3499"/>
            <a:chExt cx="715" cy="692"/>
          </a:xfrm>
        </p:grpSpPr>
        <p:sp>
          <p:nvSpPr>
            <p:cNvPr id="44076" name="Oval 34"/>
            <p:cNvSpPr>
              <a:spLocks noChangeArrowheads="1"/>
            </p:cNvSpPr>
            <p:nvPr/>
          </p:nvSpPr>
          <p:spPr bwMode="auto">
            <a:xfrm>
              <a:off x="4825" y="3572"/>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7" name="Oval 35"/>
            <p:cNvSpPr>
              <a:spLocks noChangeArrowheads="1"/>
            </p:cNvSpPr>
            <p:nvPr/>
          </p:nvSpPr>
          <p:spPr bwMode="auto">
            <a:xfrm>
              <a:off x="4897" y="3645"/>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8" name="Oval 36"/>
            <p:cNvSpPr>
              <a:spLocks noChangeArrowheads="1"/>
            </p:cNvSpPr>
            <p:nvPr/>
          </p:nvSpPr>
          <p:spPr bwMode="auto">
            <a:xfrm>
              <a:off x="4968" y="360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9" name="Oval 37"/>
            <p:cNvSpPr>
              <a:spLocks noChangeArrowheads="1"/>
            </p:cNvSpPr>
            <p:nvPr/>
          </p:nvSpPr>
          <p:spPr bwMode="auto">
            <a:xfrm>
              <a:off x="4933" y="408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0" name="Oval 38"/>
            <p:cNvSpPr>
              <a:spLocks noChangeArrowheads="1"/>
            </p:cNvSpPr>
            <p:nvPr/>
          </p:nvSpPr>
          <p:spPr bwMode="auto">
            <a:xfrm>
              <a:off x="5183"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1" name="Oval 39"/>
            <p:cNvSpPr>
              <a:spLocks noChangeArrowheads="1"/>
            </p:cNvSpPr>
            <p:nvPr/>
          </p:nvSpPr>
          <p:spPr bwMode="auto">
            <a:xfrm>
              <a:off x="5075" y="3718"/>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2" name="Oval 40"/>
            <p:cNvSpPr>
              <a:spLocks noChangeArrowheads="1"/>
            </p:cNvSpPr>
            <p:nvPr/>
          </p:nvSpPr>
          <p:spPr bwMode="auto">
            <a:xfrm>
              <a:off x="4897" y="3827"/>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3" name="Oval 41"/>
            <p:cNvSpPr>
              <a:spLocks noChangeArrowheads="1"/>
            </p:cNvSpPr>
            <p:nvPr/>
          </p:nvSpPr>
          <p:spPr bwMode="auto">
            <a:xfrm>
              <a:off x="4968" y="3754"/>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4" name="Oval 42"/>
            <p:cNvSpPr>
              <a:spLocks noChangeArrowheads="1"/>
            </p:cNvSpPr>
            <p:nvPr/>
          </p:nvSpPr>
          <p:spPr bwMode="auto">
            <a:xfrm>
              <a:off x="5040" y="400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5" name="Oval 43"/>
            <p:cNvSpPr>
              <a:spLocks noChangeArrowheads="1"/>
            </p:cNvSpPr>
            <p:nvPr/>
          </p:nvSpPr>
          <p:spPr bwMode="auto">
            <a:xfrm>
              <a:off x="5111"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6" name="Oval 44"/>
            <p:cNvSpPr>
              <a:spLocks noChangeArrowheads="1"/>
            </p:cNvSpPr>
            <p:nvPr/>
          </p:nvSpPr>
          <p:spPr bwMode="auto">
            <a:xfrm>
              <a:off x="4718"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7" name="Oval 45"/>
            <p:cNvSpPr>
              <a:spLocks noChangeArrowheads="1"/>
            </p:cNvSpPr>
            <p:nvPr/>
          </p:nvSpPr>
          <p:spPr bwMode="auto">
            <a:xfrm>
              <a:off x="4683" y="371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8" name="Oval 46"/>
            <p:cNvSpPr>
              <a:spLocks noChangeArrowheads="1"/>
            </p:cNvSpPr>
            <p:nvPr/>
          </p:nvSpPr>
          <p:spPr bwMode="auto">
            <a:xfrm>
              <a:off x="4611" y="3499"/>
              <a:ext cx="715" cy="692"/>
            </a:xfrm>
            <a:prstGeom prst="ellipse">
              <a:avLst/>
            </a:prstGeom>
            <a:noFill/>
            <a:ln w="9525">
              <a:solidFill>
                <a:schemeClr val="tx1"/>
              </a:solidFill>
              <a:prstDash val="sysDot"/>
              <a:round/>
              <a:headEnd/>
              <a:tailEnd/>
            </a:ln>
          </p:spPr>
          <p:txBody>
            <a:bodyPr wrap="none" anchor="ctr"/>
            <a:lstStyle/>
            <a:p>
              <a:endParaRPr lang="en-US"/>
            </a:p>
          </p:txBody>
        </p:sp>
        <p:sp>
          <p:nvSpPr>
            <p:cNvPr id="44089" name="Oval 47"/>
            <p:cNvSpPr>
              <a:spLocks noChangeArrowheads="1"/>
            </p:cNvSpPr>
            <p:nvPr/>
          </p:nvSpPr>
          <p:spPr bwMode="auto">
            <a:xfrm>
              <a:off x="4790" y="397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90" name="Oval 48"/>
            <p:cNvSpPr>
              <a:spLocks noChangeArrowheads="1"/>
            </p:cNvSpPr>
            <p:nvPr/>
          </p:nvSpPr>
          <p:spPr bwMode="auto">
            <a:xfrm>
              <a:off x="4754"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91" name="Line 49"/>
            <p:cNvSpPr>
              <a:spLocks noChangeShapeType="1"/>
            </p:cNvSpPr>
            <p:nvPr/>
          </p:nvSpPr>
          <p:spPr bwMode="auto">
            <a:xfrm>
              <a:off x="4933" y="3900"/>
              <a:ext cx="35" cy="182"/>
            </a:xfrm>
            <a:prstGeom prst="line">
              <a:avLst/>
            </a:prstGeom>
            <a:noFill/>
            <a:ln w="9525">
              <a:solidFill>
                <a:srgbClr val="FF0000"/>
              </a:solidFill>
              <a:round/>
              <a:headEnd/>
              <a:tailEnd/>
            </a:ln>
          </p:spPr>
          <p:txBody>
            <a:bodyPr wrap="none" anchor="ctr"/>
            <a:lstStyle/>
            <a:p>
              <a:endParaRPr lang="en-US"/>
            </a:p>
          </p:txBody>
        </p:sp>
        <p:sp>
          <p:nvSpPr>
            <p:cNvPr id="44092" name="Line 50"/>
            <p:cNvSpPr>
              <a:spLocks noChangeShapeType="1"/>
            </p:cNvSpPr>
            <p:nvPr/>
          </p:nvSpPr>
          <p:spPr bwMode="auto">
            <a:xfrm>
              <a:off x="5040" y="3827"/>
              <a:ext cx="107" cy="109"/>
            </a:xfrm>
            <a:prstGeom prst="line">
              <a:avLst/>
            </a:prstGeom>
            <a:noFill/>
            <a:ln w="9525">
              <a:solidFill>
                <a:srgbClr val="FF0000"/>
              </a:solidFill>
              <a:round/>
              <a:headEnd/>
              <a:tailEnd/>
            </a:ln>
          </p:spPr>
          <p:txBody>
            <a:bodyPr wrap="none" anchor="ctr"/>
            <a:lstStyle/>
            <a:p>
              <a:endParaRPr lang="en-US"/>
            </a:p>
          </p:txBody>
        </p:sp>
        <p:sp>
          <p:nvSpPr>
            <p:cNvPr id="44093" name="Line 51"/>
            <p:cNvSpPr>
              <a:spLocks noChangeShapeType="1"/>
            </p:cNvSpPr>
            <p:nvPr/>
          </p:nvSpPr>
          <p:spPr bwMode="auto">
            <a:xfrm flipV="1">
              <a:off x="4825" y="3936"/>
              <a:ext cx="286" cy="73"/>
            </a:xfrm>
            <a:prstGeom prst="line">
              <a:avLst/>
            </a:prstGeom>
            <a:noFill/>
            <a:ln w="9525">
              <a:solidFill>
                <a:srgbClr val="FF0000"/>
              </a:solidFill>
              <a:round/>
              <a:headEnd/>
              <a:tailEnd/>
            </a:ln>
          </p:spPr>
          <p:txBody>
            <a:bodyPr wrap="none" anchor="ctr"/>
            <a:lstStyle/>
            <a:p>
              <a:endParaRPr lang="en-US"/>
            </a:p>
          </p:txBody>
        </p:sp>
        <p:sp>
          <p:nvSpPr>
            <p:cNvPr id="44094" name="Line 52"/>
            <p:cNvSpPr>
              <a:spLocks noChangeShapeType="1"/>
            </p:cNvSpPr>
            <p:nvPr/>
          </p:nvSpPr>
          <p:spPr bwMode="auto">
            <a:xfrm>
              <a:off x="4933" y="3900"/>
              <a:ext cx="142" cy="146"/>
            </a:xfrm>
            <a:prstGeom prst="line">
              <a:avLst/>
            </a:prstGeom>
            <a:noFill/>
            <a:ln w="9525">
              <a:solidFill>
                <a:srgbClr val="FF0000"/>
              </a:solidFill>
              <a:round/>
              <a:headEnd/>
              <a:tailEnd/>
            </a:ln>
          </p:spPr>
          <p:txBody>
            <a:bodyPr wrap="none" anchor="ctr"/>
            <a:lstStyle/>
            <a:p>
              <a:endParaRPr lang="en-US"/>
            </a:p>
          </p:txBody>
        </p:sp>
        <p:sp>
          <p:nvSpPr>
            <p:cNvPr id="44095" name="Line 53"/>
            <p:cNvSpPr>
              <a:spLocks noChangeShapeType="1"/>
            </p:cNvSpPr>
            <p:nvPr/>
          </p:nvSpPr>
          <p:spPr bwMode="auto">
            <a:xfrm>
              <a:off x="4790" y="3864"/>
              <a:ext cx="35" cy="109"/>
            </a:xfrm>
            <a:prstGeom prst="line">
              <a:avLst/>
            </a:prstGeom>
            <a:noFill/>
            <a:ln w="9525">
              <a:solidFill>
                <a:srgbClr val="FF0000"/>
              </a:solidFill>
              <a:round/>
              <a:headEnd/>
              <a:tailEnd/>
            </a:ln>
          </p:spPr>
          <p:txBody>
            <a:bodyPr wrap="none" anchor="ctr"/>
            <a:lstStyle/>
            <a:p>
              <a:endParaRPr lang="en-US"/>
            </a:p>
          </p:txBody>
        </p:sp>
        <p:sp>
          <p:nvSpPr>
            <p:cNvPr id="44096" name="Line 54"/>
            <p:cNvSpPr>
              <a:spLocks noChangeShapeType="1"/>
            </p:cNvSpPr>
            <p:nvPr/>
          </p:nvSpPr>
          <p:spPr bwMode="auto">
            <a:xfrm>
              <a:off x="5111" y="3791"/>
              <a:ext cx="36" cy="109"/>
            </a:xfrm>
            <a:prstGeom prst="line">
              <a:avLst/>
            </a:prstGeom>
            <a:noFill/>
            <a:ln w="9525">
              <a:solidFill>
                <a:srgbClr val="FF0000"/>
              </a:solidFill>
              <a:round/>
              <a:headEnd/>
              <a:tailEnd/>
            </a:ln>
          </p:spPr>
          <p:txBody>
            <a:bodyPr wrap="none" anchor="ctr"/>
            <a:lstStyle/>
            <a:p>
              <a:endParaRPr lang="en-US"/>
            </a:p>
          </p:txBody>
        </p:sp>
        <p:sp>
          <p:nvSpPr>
            <p:cNvPr id="44097" name="Line 55"/>
            <p:cNvSpPr>
              <a:spLocks noChangeShapeType="1"/>
            </p:cNvSpPr>
            <p:nvPr/>
          </p:nvSpPr>
          <p:spPr bwMode="auto">
            <a:xfrm>
              <a:off x="5004" y="3645"/>
              <a:ext cx="107" cy="109"/>
            </a:xfrm>
            <a:prstGeom prst="line">
              <a:avLst/>
            </a:prstGeom>
            <a:noFill/>
            <a:ln w="9525">
              <a:solidFill>
                <a:srgbClr val="FF0000"/>
              </a:solidFill>
              <a:round/>
              <a:headEnd/>
              <a:tailEnd/>
            </a:ln>
          </p:spPr>
          <p:txBody>
            <a:bodyPr wrap="none" anchor="ctr"/>
            <a:lstStyle/>
            <a:p>
              <a:endParaRPr lang="en-US"/>
            </a:p>
          </p:txBody>
        </p:sp>
        <p:sp>
          <p:nvSpPr>
            <p:cNvPr id="44098" name="Line 56"/>
            <p:cNvSpPr>
              <a:spLocks noChangeShapeType="1"/>
            </p:cNvSpPr>
            <p:nvPr/>
          </p:nvSpPr>
          <p:spPr bwMode="auto">
            <a:xfrm flipH="1">
              <a:off x="4825" y="3718"/>
              <a:ext cx="108" cy="109"/>
            </a:xfrm>
            <a:prstGeom prst="line">
              <a:avLst/>
            </a:prstGeom>
            <a:noFill/>
            <a:ln w="9525">
              <a:solidFill>
                <a:srgbClr val="FF0000"/>
              </a:solidFill>
              <a:round/>
              <a:headEnd/>
              <a:tailEnd/>
            </a:ln>
          </p:spPr>
          <p:txBody>
            <a:bodyPr wrap="none" anchor="ctr"/>
            <a:lstStyle/>
            <a:p>
              <a:endParaRPr lang="en-US"/>
            </a:p>
          </p:txBody>
        </p:sp>
        <p:sp>
          <p:nvSpPr>
            <p:cNvPr id="44099" name="Line 57"/>
            <p:cNvSpPr>
              <a:spLocks noChangeShapeType="1"/>
            </p:cNvSpPr>
            <p:nvPr/>
          </p:nvSpPr>
          <p:spPr bwMode="auto">
            <a:xfrm flipH="1">
              <a:off x="4718" y="3645"/>
              <a:ext cx="107" cy="109"/>
            </a:xfrm>
            <a:prstGeom prst="line">
              <a:avLst/>
            </a:prstGeom>
            <a:noFill/>
            <a:ln w="9525">
              <a:solidFill>
                <a:srgbClr val="FF0000"/>
              </a:solidFill>
              <a:round/>
              <a:headEnd/>
              <a:tailEnd/>
            </a:ln>
          </p:spPr>
          <p:txBody>
            <a:bodyPr wrap="none" anchor="ctr"/>
            <a:lstStyle/>
            <a:p>
              <a:endParaRPr lang="en-US"/>
            </a:p>
          </p:txBody>
        </p:sp>
        <p:sp>
          <p:nvSpPr>
            <p:cNvPr id="44100" name="Line 58"/>
            <p:cNvSpPr>
              <a:spLocks noChangeShapeType="1"/>
            </p:cNvSpPr>
            <p:nvPr/>
          </p:nvSpPr>
          <p:spPr bwMode="auto">
            <a:xfrm>
              <a:off x="4718" y="3791"/>
              <a:ext cx="36" cy="145"/>
            </a:xfrm>
            <a:prstGeom prst="line">
              <a:avLst/>
            </a:prstGeom>
            <a:noFill/>
            <a:ln w="9525">
              <a:solidFill>
                <a:srgbClr val="FF0000"/>
              </a:solidFill>
              <a:round/>
              <a:headEnd/>
              <a:tailEnd/>
            </a:ln>
          </p:spPr>
          <p:txBody>
            <a:bodyPr wrap="none" anchor="ctr"/>
            <a:lstStyle/>
            <a:p>
              <a:endParaRPr lang="en-US"/>
            </a:p>
          </p:txBody>
        </p:sp>
        <p:sp>
          <p:nvSpPr>
            <p:cNvPr id="44101" name="Line 59"/>
            <p:cNvSpPr>
              <a:spLocks noChangeShapeType="1"/>
            </p:cNvSpPr>
            <p:nvPr/>
          </p:nvSpPr>
          <p:spPr bwMode="auto">
            <a:xfrm flipV="1">
              <a:off x="4825" y="3791"/>
              <a:ext cx="143" cy="36"/>
            </a:xfrm>
            <a:prstGeom prst="line">
              <a:avLst/>
            </a:prstGeom>
            <a:noFill/>
            <a:ln w="9525">
              <a:solidFill>
                <a:srgbClr val="FF0000"/>
              </a:solidFill>
              <a:round/>
              <a:headEnd/>
              <a:tailEnd/>
            </a:ln>
          </p:spPr>
          <p:txBody>
            <a:bodyPr wrap="none" anchor="ctr"/>
            <a:lstStyle/>
            <a:p>
              <a:endParaRPr lang="en-US"/>
            </a:p>
          </p:txBody>
        </p:sp>
        <p:sp>
          <p:nvSpPr>
            <p:cNvPr id="44102" name="Line 60"/>
            <p:cNvSpPr>
              <a:spLocks noChangeShapeType="1"/>
            </p:cNvSpPr>
            <p:nvPr/>
          </p:nvSpPr>
          <p:spPr bwMode="auto">
            <a:xfrm flipH="1">
              <a:off x="4968" y="3827"/>
              <a:ext cx="250" cy="37"/>
            </a:xfrm>
            <a:prstGeom prst="line">
              <a:avLst/>
            </a:prstGeom>
            <a:noFill/>
            <a:ln w="9525">
              <a:solidFill>
                <a:srgbClr val="FF0000"/>
              </a:solidFill>
              <a:round/>
              <a:headEnd/>
              <a:tailEnd/>
            </a:ln>
          </p:spPr>
          <p:txBody>
            <a:bodyPr wrap="none" anchor="ctr"/>
            <a:lstStyle/>
            <a:p>
              <a:endParaRPr lang="en-US"/>
            </a:p>
          </p:txBody>
        </p:sp>
        <p:sp>
          <p:nvSpPr>
            <p:cNvPr id="44103" name="Line 61"/>
            <p:cNvSpPr>
              <a:spLocks noChangeShapeType="1"/>
            </p:cNvSpPr>
            <p:nvPr/>
          </p:nvSpPr>
          <p:spPr bwMode="auto">
            <a:xfrm>
              <a:off x="4825" y="4009"/>
              <a:ext cx="143" cy="73"/>
            </a:xfrm>
            <a:prstGeom prst="line">
              <a:avLst/>
            </a:prstGeom>
            <a:noFill/>
            <a:ln w="9525">
              <a:solidFill>
                <a:srgbClr val="FF0000"/>
              </a:solidFill>
              <a:round/>
              <a:headEnd/>
              <a:tailEnd/>
            </a:ln>
          </p:spPr>
          <p:txBody>
            <a:bodyPr wrap="none" anchor="ctr"/>
            <a:lstStyle/>
            <a:p>
              <a:endParaRPr lang="en-US"/>
            </a:p>
          </p:txBody>
        </p:sp>
        <p:sp>
          <p:nvSpPr>
            <p:cNvPr id="44104" name="Line 62"/>
            <p:cNvSpPr>
              <a:spLocks noChangeShapeType="1"/>
            </p:cNvSpPr>
            <p:nvPr/>
          </p:nvSpPr>
          <p:spPr bwMode="auto">
            <a:xfrm>
              <a:off x="4861" y="3645"/>
              <a:ext cx="72" cy="37"/>
            </a:xfrm>
            <a:prstGeom prst="line">
              <a:avLst/>
            </a:prstGeom>
            <a:noFill/>
            <a:ln w="9525">
              <a:solidFill>
                <a:srgbClr val="FF0000"/>
              </a:solidFill>
              <a:round/>
              <a:headEnd/>
              <a:tailEnd/>
            </a:ln>
          </p:spPr>
          <p:txBody>
            <a:bodyPr wrap="none" anchor="ctr"/>
            <a:lstStyle/>
            <a:p>
              <a:endParaRPr lang="en-US"/>
            </a:p>
          </p:txBody>
        </p:sp>
        <p:sp>
          <p:nvSpPr>
            <p:cNvPr id="44105" name="Line 63"/>
            <p:cNvSpPr>
              <a:spLocks noChangeShapeType="1"/>
            </p:cNvSpPr>
            <p:nvPr/>
          </p:nvSpPr>
          <p:spPr bwMode="auto">
            <a:xfrm>
              <a:off x="4718" y="3754"/>
              <a:ext cx="250" cy="37"/>
            </a:xfrm>
            <a:prstGeom prst="line">
              <a:avLst/>
            </a:prstGeom>
            <a:noFill/>
            <a:ln w="9525">
              <a:solidFill>
                <a:srgbClr val="FF0000"/>
              </a:solidFill>
              <a:round/>
              <a:headEnd/>
              <a:tailEnd/>
            </a:ln>
          </p:spPr>
          <p:txBody>
            <a:bodyPr wrap="none" anchor="ctr"/>
            <a:lstStyle/>
            <a:p>
              <a:endParaRPr lang="en-US"/>
            </a:p>
          </p:txBody>
        </p:sp>
        <p:sp>
          <p:nvSpPr>
            <p:cNvPr id="44106" name="Line 64"/>
            <p:cNvSpPr>
              <a:spLocks noChangeShapeType="1"/>
            </p:cNvSpPr>
            <p:nvPr/>
          </p:nvSpPr>
          <p:spPr bwMode="auto">
            <a:xfrm flipV="1">
              <a:off x="4825" y="3864"/>
              <a:ext cx="108" cy="145"/>
            </a:xfrm>
            <a:prstGeom prst="line">
              <a:avLst/>
            </a:prstGeom>
            <a:noFill/>
            <a:ln w="9525">
              <a:solidFill>
                <a:srgbClr val="FF0000"/>
              </a:solidFill>
              <a:round/>
              <a:headEnd/>
              <a:tailEnd/>
            </a:ln>
          </p:spPr>
          <p:txBody>
            <a:bodyPr wrap="none" anchor="ctr"/>
            <a:lstStyle/>
            <a:p>
              <a:endParaRPr lang="en-US"/>
            </a:p>
          </p:txBody>
        </p:sp>
        <p:sp>
          <p:nvSpPr>
            <p:cNvPr id="44107" name="Line 65"/>
            <p:cNvSpPr>
              <a:spLocks noChangeShapeType="1"/>
            </p:cNvSpPr>
            <p:nvPr/>
          </p:nvSpPr>
          <p:spPr bwMode="auto">
            <a:xfrm flipV="1">
              <a:off x="4754" y="3864"/>
              <a:ext cx="179" cy="72"/>
            </a:xfrm>
            <a:prstGeom prst="line">
              <a:avLst/>
            </a:prstGeom>
            <a:noFill/>
            <a:ln w="9525">
              <a:solidFill>
                <a:srgbClr val="FF0000"/>
              </a:solidFill>
              <a:round/>
              <a:headEnd/>
              <a:tailEnd/>
            </a:ln>
          </p:spPr>
          <p:txBody>
            <a:bodyPr wrap="none" anchor="ctr"/>
            <a:lstStyle/>
            <a:p>
              <a:endParaRPr lang="en-US"/>
            </a:p>
          </p:txBody>
        </p:sp>
        <p:sp>
          <p:nvSpPr>
            <p:cNvPr id="44108" name="Line 66"/>
            <p:cNvSpPr>
              <a:spLocks noChangeShapeType="1"/>
            </p:cNvSpPr>
            <p:nvPr/>
          </p:nvSpPr>
          <p:spPr bwMode="auto">
            <a:xfrm flipH="1">
              <a:off x="5147" y="3827"/>
              <a:ext cx="71" cy="109"/>
            </a:xfrm>
            <a:prstGeom prst="line">
              <a:avLst/>
            </a:prstGeom>
            <a:noFill/>
            <a:ln w="9525">
              <a:solidFill>
                <a:srgbClr val="FF0000"/>
              </a:solidFill>
              <a:round/>
              <a:headEnd/>
              <a:tailEnd/>
            </a:ln>
          </p:spPr>
          <p:txBody>
            <a:bodyPr wrap="none" anchor="ctr"/>
            <a:lstStyle/>
            <a:p>
              <a:endParaRPr lang="en-US"/>
            </a:p>
          </p:txBody>
        </p:sp>
        <p:sp>
          <p:nvSpPr>
            <p:cNvPr id="44109" name="Line 67"/>
            <p:cNvSpPr>
              <a:spLocks noChangeShapeType="1"/>
            </p:cNvSpPr>
            <p:nvPr/>
          </p:nvSpPr>
          <p:spPr bwMode="auto">
            <a:xfrm>
              <a:off x="4933" y="3864"/>
              <a:ext cx="250" cy="72"/>
            </a:xfrm>
            <a:prstGeom prst="line">
              <a:avLst/>
            </a:prstGeom>
            <a:noFill/>
            <a:ln w="9525">
              <a:solidFill>
                <a:srgbClr val="FF0000"/>
              </a:solidFill>
              <a:round/>
              <a:headEnd/>
              <a:tailEnd/>
            </a:ln>
          </p:spPr>
          <p:txBody>
            <a:bodyPr wrap="none" anchor="ctr"/>
            <a:lstStyle/>
            <a:p>
              <a:endParaRPr lang="en-US"/>
            </a:p>
          </p:txBody>
        </p:sp>
      </p:grpSp>
      <p:sp>
        <p:nvSpPr>
          <p:cNvPr id="44042" name="Line 69"/>
          <p:cNvSpPr>
            <a:spLocks noChangeShapeType="1"/>
          </p:cNvSpPr>
          <p:nvPr/>
        </p:nvSpPr>
        <p:spPr bwMode="auto">
          <a:xfrm>
            <a:off x="14116613" y="10221354"/>
            <a:ext cx="0" cy="511972"/>
          </a:xfrm>
          <a:prstGeom prst="line">
            <a:avLst/>
          </a:prstGeom>
          <a:noFill/>
          <a:ln w="9525">
            <a:solidFill>
              <a:srgbClr val="FF0000"/>
            </a:solidFill>
            <a:round/>
            <a:headEnd/>
            <a:tailEnd/>
          </a:ln>
        </p:spPr>
        <p:txBody>
          <a:bodyPr lIns="192911" tIns="96455" rIns="192911" bIns="96455"/>
          <a:lstStyle/>
          <a:p>
            <a:endParaRPr lang="en-US"/>
          </a:p>
        </p:txBody>
      </p:sp>
      <p:sp>
        <p:nvSpPr>
          <p:cNvPr id="44043" name="Line 70"/>
          <p:cNvSpPr>
            <a:spLocks noChangeShapeType="1"/>
          </p:cNvSpPr>
          <p:nvPr/>
        </p:nvSpPr>
        <p:spPr bwMode="auto">
          <a:xfrm>
            <a:off x="14116614" y="10733326"/>
            <a:ext cx="3402426" cy="0"/>
          </a:xfrm>
          <a:prstGeom prst="line">
            <a:avLst/>
          </a:prstGeom>
          <a:noFill/>
          <a:ln w="9525">
            <a:solidFill>
              <a:srgbClr val="FF0000"/>
            </a:solidFill>
            <a:round/>
            <a:headEnd/>
            <a:tailEnd/>
          </a:ln>
        </p:spPr>
        <p:txBody>
          <a:bodyPr lIns="192911" tIns="96455" rIns="192911" bIns="96455"/>
          <a:lstStyle/>
          <a:p>
            <a:endParaRPr lang="en-US"/>
          </a:p>
        </p:txBody>
      </p:sp>
      <p:sp>
        <p:nvSpPr>
          <p:cNvPr id="44045" name="Line 72"/>
          <p:cNvSpPr>
            <a:spLocks noChangeShapeType="1"/>
          </p:cNvSpPr>
          <p:nvPr/>
        </p:nvSpPr>
        <p:spPr bwMode="auto">
          <a:xfrm flipH="1">
            <a:off x="4419515" y="2184513"/>
            <a:ext cx="1361719" cy="1274304"/>
          </a:xfrm>
          <a:prstGeom prst="line">
            <a:avLst/>
          </a:prstGeom>
          <a:noFill/>
          <a:ln w="9525">
            <a:solidFill>
              <a:schemeClr val="accent2"/>
            </a:solidFill>
            <a:round/>
            <a:headEnd/>
            <a:tailEnd/>
          </a:ln>
        </p:spPr>
        <p:txBody>
          <a:bodyPr lIns="192911" tIns="96455" rIns="192911" bIns="96455"/>
          <a:lstStyle/>
          <a:p>
            <a:endParaRPr lang="en-US"/>
          </a:p>
        </p:txBody>
      </p:sp>
      <p:sp>
        <p:nvSpPr>
          <p:cNvPr id="44046" name="Line 73"/>
          <p:cNvSpPr>
            <a:spLocks noChangeShapeType="1"/>
          </p:cNvSpPr>
          <p:nvPr/>
        </p:nvSpPr>
        <p:spPr bwMode="auto">
          <a:xfrm flipH="1">
            <a:off x="4250706" y="2311098"/>
            <a:ext cx="1871898" cy="1277118"/>
          </a:xfrm>
          <a:prstGeom prst="line">
            <a:avLst/>
          </a:prstGeom>
          <a:noFill/>
          <a:ln w="9525">
            <a:solidFill>
              <a:schemeClr val="accent2"/>
            </a:solidFill>
            <a:round/>
            <a:headEnd/>
            <a:tailEnd/>
          </a:ln>
        </p:spPr>
        <p:txBody>
          <a:bodyPr lIns="192911" tIns="96455" rIns="192911" bIns="96455"/>
          <a:lstStyle/>
          <a:p>
            <a:endParaRPr lang="en-US"/>
          </a:p>
        </p:txBody>
      </p:sp>
      <p:sp>
        <p:nvSpPr>
          <p:cNvPr id="44047" name="Line 74"/>
          <p:cNvSpPr>
            <a:spLocks noChangeShapeType="1"/>
          </p:cNvSpPr>
          <p:nvPr/>
        </p:nvSpPr>
        <p:spPr bwMode="auto">
          <a:xfrm flipH="1" flipV="1">
            <a:off x="6460219" y="9582796"/>
            <a:ext cx="1361719" cy="894545"/>
          </a:xfrm>
          <a:prstGeom prst="line">
            <a:avLst/>
          </a:prstGeom>
          <a:noFill/>
          <a:ln w="57150">
            <a:solidFill>
              <a:srgbClr val="FF0000"/>
            </a:solidFill>
            <a:round/>
            <a:headEnd/>
            <a:tailEnd type="triangle" w="med" len="med"/>
          </a:ln>
        </p:spPr>
        <p:txBody>
          <a:bodyPr lIns="192911" tIns="96455" rIns="192911" bIns="96455"/>
          <a:lstStyle/>
          <a:p>
            <a:endParaRPr lang="en-US"/>
          </a:p>
        </p:txBody>
      </p:sp>
      <p:sp>
        <p:nvSpPr>
          <p:cNvPr id="44050" name="Line 77"/>
          <p:cNvSpPr>
            <a:spLocks noChangeShapeType="1"/>
          </p:cNvSpPr>
          <p:nvPr/>
        </p:nvSpPr>
        <p:spPr bwMode="auto">
          <a:xfrm>
            <a:off x="6460219" y="2311097"/>
            <a:ext cx="1530529" cy="1"/>
          </a:xfrm>
          <a:prstGeom prst="line">
            <a:avLst/>
          </a:prstGeom>
          <a:noFill/>
          <a:ln w="57150">
            <a:solidFill>
              <a:schemeClr val="accent2"/>
            </a:solidFill>
            <a:round/>
            <a:headEnd/>
            <a:tailEnd type="triangle" w="med" len="med"/>
          </a:ln>
        </p:spPr>
        <p:txBody>
          <a:bodyPr lIns="192911" tIns="96455" rIns="192911" bIns="96455"/>
          <a:lstStyle/>
          <a:p>
            <a:endParaRPr lang="en-US"/>
          </a:p>
        </p:txBody>
      </p:sp>
      <p:grpSp>
        <p:nvGrpSpPr>
          <p:cNvPr id="5" name="Group 100"/>
          <p:cNvGrpSpPr>
            <a:grpSpLocks/>
          </p:cNvGrpSpPr>
          <p:nvPr/>
        </p:nvGrpSpPr>
        <p:grpSpPr bwMode="auto">
          <a:xfrm>
            <a:off x="9183660" y="3458816"/>
            <a:ext cx="7382550" cy="810154"/>
            <a:chOff x="2245" y="1298"/>
            <a:chExt cx="1968" cy="288"/>
          </a:xfrm>
        </p:grpSpPr>
        <p:sp>
          <p:nvSpPr>
            <p:cNvPr id="44069" name="Line 78"/>
            <p:cNvSpPr>
              <a:spLocks noChangeShapeType="1"/>
            </p:cNvSpPr>
            <p:nvPr/>
          </p:nvSpPr>
          <p:spPr bwMode="auto">
            <a:xfrm>
              <a:off x="2245" y="1586"/>
              <a:ext cx="1968" cy="0"/>
            </a:xfrm>
            <a:prstGeom prst="line">
              <a:avLst/>
            </a:prstGeom>
            <a:noFill/>
            <a:ln w="9525">
              <a:solidFill>
                <a:schemeClr val="tx1"/>
              </a:solidFill>
              <a:round/>
              <a:headEnd/>
              <a:tailEnd/>
            </a:ln>
          </p:spPr>
          <p:txBody>
            <a:bodyPr wrap="none" anchor="ctr"/>
            <a:lstStyle/>
            <a:p>
              <a:endParaRPr lang="en-US"/>
            </a:p>
          </p:txBody>
        </p:sp>
        <p:sp>
          <p:nvSpPr>
            <p:cNvPr id="44070" name="Line 79"/>
            <p:cNvSpPr>
              <a:spLocks noChangeShapeType="1"/>
            </p:cNvSpPr>
            <p:nvPr/>
          </p:nvSpPr>
          <p:spPr bwMode="auto">
            <a:xfrm>
              <a:off x="2653" y="1298"/>
              <a:ext cx="0" cy="288"/>
            </a:xfrm>
            <a:prstGeom prst="line">
              <a:avLst/>
            </a:prstGeom>
            <a:noFill/>
            <a:ln w="38100">
              <a:solidFill>
                <a:schemeClr val="tx1"/>
              </a:solidFill>
              <a:round/>
              <a:headEnd/>
              <a:tailEnd/>
            </a:ln>
          </p:spPr>
          <p:txBody>
            <a:bodyPr wrap="none" anchor="ctr"/>
            <a:lstStyle/>
            <a:p>
              <a:endParaRPr lang="en-US"/>
            </a:p>
          </p:txBody>
        </p:sp>
        <p:sp>
          <p:nvSpPr>
            <p:cNvPr id="44071" name="Line 80"/>
            <p:cNvSpPr>
              <a:spLocks noChangeShapeType="1"/>
            </p:cNvSpPr>
            <p:nvPr/>
          </p:nvSpPr>
          <p:spPr bwMode="auto">
            <a:xfrm>
              <a:off x="2789" y="1298"/>
              <a:ext cx="0" cy="288"/>
            </a:xfrm>
            <a:prstGeom prst="line">
              <a:avLst/>
            </a:prstGeom>
            <a:noFill/>
            <a:ln w="38100">
              <a:solidFill>
                <a:schemeClr val="tx1"/>
              </a:solidFill>
              <a:round/>
              <a:headEnd/>
              <a:tailEnd/>
            </a:ln>
          </p:spPr>
          <p:txBody>
            <a:bodyPr wrap="none" anchor="ctr"/>
            <a:lstStyle/>
            <a:p>
              <a:endParaRPr lang="en-US"/>
            </a:p>
          </p:txBody>
        </p:sp>
        <p:sp>
          <p:nvSpPr>
            <p:cNvPr id="44072" name="Line 81"/>
            <p:cNvSpPr>
              <a:spLocks noChangeShapeType="1"/>
            </p:cNvSpPr>
            <p:nvPr/>
          </p:nvSpPr>
          <p:spPr bwMode="auto">
            <a:xfrm>
              <a:off x="3013" y="1298"/>
              <a:ext cx="0" cy="288"/>
            </a:xfrm>
            <a:prstGeom prst="line">
              <a:avLst/>
            </a:prstGeom>
            <a:noFill/>
            <a:ln w="38100">
              <a:solidFill>
                <a:schemeClr val="tx1"/>
              </a:solidFill>
              <a:round/>
              <a:headEnd/>
              <a:tailEnd/>
            </a:ln>
          </p:spPr>
          <p:txBody>
            <a:bodyPr wrap="none" anchor="ctr"/>
            <a:lstStyle/>
            <a:p>
              <a:endParaRPr lang="en-US"/>
            </a:p>
          </p:txBody>
        </p:sp>
        <p:sp>
          <p:nvSpPr>
            <p:cNvPr id="44073" name="Line 82"/>
            <p:cNvSpPr>
              <a:spLocks noChangeShapeType="1"/>
            </p:cNvSpPr>
            <p:nvPr/>
          </p:nvSpPr>
          <p:spPr bwMode="auto">
            <a:xfrm>
              <a:off x="3198" y="1298"/>
              <a:ext cx="0" cy="288"/>
            </a:xfrm>
            <a:prstGeom prst="line">
              <a:avLst/>
            </a:prstGeom>
            <a:noFill/>
            <a:ln w="38100">
              <a:solidFill>
                <a:schemeClr val="tx1"/>
              </a:solidFill>
              <a:round/>
              <a:headEnd/>
              <a:tailEnd/>
            </a:ln>
          </p:spPr>
          <p:txBody>
            <a:bodyPr wrap="none" anchor="ctr"/>
            <a:lstStyle/>
            <a:p>
              <a:endParaRPr lang="en-US"/>
            </a:p>
          </p:txBody>
        </p:sp>
        <p:sp>
          <p:nvSpPr>
            <p:cNvPr id="44074" name="Line 83"/>
            <p:cNvSpPr>
              <a:spLocks noChangeShapeType="1"/>
            </p:cNvSpPr>
            <p:nvPr/>
          </p:nvSpPr>
          <p:spPr bwMode="auto">
            <a:xfrm>
              <a:off x="3560" y="1298"/>
              <a:ext cx="0" cy="288"/>
            </a:xfrm>
            <a:prstGeom prst="line">
              <a:avLst/>
            </a:prstGeom>
            <a:noFill/>
            <a:ln w="38100">
              <a:solidFill>
                <a:schemeClr val="tx1"/>
              </a:solidFill>
              <a:round/>
              <a:headEnd/>
              <a:tailEnd/>
            </a:ln>
          </p:spPr>
          <p:txBody>
            <a:bodyPr wrap="none" anchor="ctr"/>
            <a:lstStyle/>
            <a:p>
              <a:endParaRPr lang="en-US"/>
            </a:p>
          </p:txBody>
        </p:sp>
        <p:sp>
          <p:nvSpPr>
            <p:cNvPr id="44075" name="Line 84"/>
            <p:cNvSpPr>
              <a:spLocks noChangeShapeType="1"/>
            </p:cNvSpPr>
            <p:nvPr/>
          </p:nvSpPr>
          <p:spPr bwMode="auto">
            <a:xfrm>
              <a:off x="3833" y="1298"/>
              <a:ext cx="0" cy="288"/>
            </a:xfrm>
            <a:prstGeom prst="line">
              <a:avLst/>
            </a:prstGeom>
            <a:noFill/>
            <a:ln w="38100">
              <a:solidFill>
                <a:schemeClr val="tx1"/>
              </a:solidFill>
              <a:round/>
              <a:headEnd/>
              <a:tailEnd/>
            </a:ln>
          </p:spPr>
          <p:txBody>
            <a:bodyPr wrap="none" anchor="ctr"/>
            <a:lstStyle/>
            <a:p>
              <a:endParaRPr lang="en-US"/>
            </a:p>
          </p:txBody>
        </p:sp>
      </p:grpSp>
      <p:grpSp>
        <p:nvGrpSpPr>
          <p:cNvPr id="6" name="Group 101"/>
          <p:cNvGrpSpPr>
            <a:grpSpLocks/>
          </p:cNvGrpSpPr>
          <p:nvPr/>
        </p:nvGrpSpPr>
        <p:grpSpPr bwMode="auto">
          <a:xfrm>
            <a:off x="9183660" y="4817513"/>
            <a:ext cx="7382550" cy="810154"/>
            <a:chOff x="2245" y="1781"/>
            <a:chExt cx="1968" cy="288"/>
          </a:xfrm>
        </p:grpSpPr>
        <p:sp>
          <p:nvSpPr>
            <p:cNvPr id="44065" name="Line 85"/>
            <p:cNvSpPr>
              <a:spLocks noChangeShapeType="1"/>
            </p:cNvSpPr>
            <p:nvPr/>
          </p:nvSpPr>
          <p:spPr bwMode="auto">
            <a:xfrm>
              <a:off x="2245" y="2069"/>
              <a:ext cx="1968" cy="0"/>
            </a:xfrm>
            <a:prstGeom prst="line">
              <a:avLst/>
            </a:prstGeom>
            <a:noFill/>
            <a:ln w="9525">
              <a:solidFill>
                <a:schemeClr val="tx1"/>
              </a:solidFill>
              <a:round/>
              <a:headEnd/>
              <a:tailEnd/>
            </a:ln>
          </p:spPr>
          <p:txBody>
            <a:bodyPr wrap="none" anchor="ctr"/>
            <a:lstStyle/>
            <a:p>
              <a:endParaRPr lang="en-US"/>
            </a:p>
          </p:txBody>
        </p:sp>
        <p:sp>
          <p:nvSpPr>
            <p:cNvPr id="44066" name="Line 87"/>
            <p:cNvSpPr>
              <a:spLocks noChangeShapeType="1"/>
            </p:cNvSpPr>
            <p:nvPr/>
          </p:nvSpPr>
          <p:spPr bwMode="auto">
            <a:xfrm>
              <a:off x="2869" y="1781"/>
              <a:ext cx="0" cy="288"/>
            </a:xfrm>
            <a:prstGeom prst="line">
              <a:avLst/>
            </a:prstGeom>
            <a:noFill/>
            <a:ln w="38100">
              <a:solidFill>
                <a:schemeClr val="tx1"/>
              </a:solidFill>
              <a:round/>
              <a:headEnd/>
              <a:tailEnd/>
            </a:ln>
          </p:spPr>
          <p:txBody>
            <a:bodyPr wrap="none" anchor="ctr"/>
            <a:lstStyle/>
            <a:p>
              <a:endParaRPr lang="en-US"/>
            </a:p>
          </p:txBody>
        </p:sp>
        <p:sp>
          <p:nvSpPr>
            <p:cNvPr id="44067" name="Line 89"/>
            <p:cNvSpPr>
              <a:spLocks noChangeShapeType="1"/>
            </p:cNvSpPr>
            <p:nvPr/>
          </p:nvSpPr>
          <p:spPr bwMode="auto">
            <a:xfrm>
              <a:off x="3109" y="1781"/>
              <a:ext cx="0" cy="288"/>
            </a:xfrm>
            <a:prstGeom prst="line">
              <a:avLst/>
            </a:prstGeom>
            <a:noFill/>
            <a:ln w="38100">
              <a:solidFill>
                <a:schemeClr val="tx1"/>
              </a:solidFill>
              <a:round/>
              <a:headEnd/>
              <a:tailEnd/>
            </a:ln>
          </p:spPr>
          <p:txBody>
            <a:bodyPr wrap="none" anchor="ctr"/>
            <a:lstStyle/>
            <a:p>
              <a:endParaRPr lang="en-US"/>
            </a:p>
          </p:txBody>
        </p:sp>
        <p:sp>
          <p:nvSpPr>
            <p:cNvPr id="44068" name="Line 90"/>
            <p:cNvSpPr>
              <a:spLocks noChangeShapeType="1"/>
            </p:cNvSpPr>
            <p:nvPr/>
          </p:nvSpPr>
          <p:spPr bwMode="auto">
            <a:xfrm>
              <a:off x="3424" y="1781"/>
              <a:ext cx="0" cy="288"/>
            </a:xfrm>
            <a:prstGeom prst="line">
              <a:avLst/>
            </a:prstGeom>
            <a:noFill/>
            <a:ln w="38100">
              <a:solidFill>
                <a:schemeClr val="tx1"/>
              </a:solidFill>
              <a:round/>
              <a:headEnd/>
              <a:tailEnd/>
            </a:ln>
          </p:spPr>
          <p:txBody>
            <a:bodyPr wrap="none" anchor="ctr"/>
            <a:lstStyle/>
            <a:p>
              <a:endParaRPr lang="en-US"/>
            </a:p>
          </p:txBody>
        </p:sp>
      </p:grpSp>
      <p:grpSp>
        <p:nvGrpSpPr>
          <p:cNvPr id="7" name="Group 102"/>
          <p:cNvGrpSpPr>
            <a:grpSpLocks/>
          </p:cNvGrpSpPr>
          <p:nvPr/>
        </p:nvGrpSpPr>
        <p:grpSpPr bwMode="auto">
          <a:xfrm>
            <a:off x="9183660" y="6221217"/>
            <a:ext cx="7382550" cy="810154"/>
            <a:chOff x="2245" y="2280"/>
            <a:chExt cx="1968" cy="288"/>
          </a:xfrm>
        </p:grpSpPr>
        <p:sp>
          <p:nvSpPr>
            <p:cNvPr id="44058" name="Line 92"/>
            <p:cNvSpPr>
              <a:spLocks noChangeShapeType="1"/>
            </p:cNvSpPr>
            <p:nvPr/>
          </p:nvSpPr>
          <p:spPr bwMode="auto">
            <a:xfrm>
              <a:off x="2245" y="2568"/>
              <a:ext cx="1968" cy="0"/>
            </a:xfrm>
            <a:prstGeom prst="line">
              <a:avLst/>
            </a:prstGeom>
            <a:noFill/>
            <a:ln w="9525">
              <a:solidFill>
                <a:schemeClr val="tx1"/>
              </a:solidFill>
              <a:round/>
              <a:headEnd/>
              <a:tailEnd/>
            </a:ln>
          </p:spPr>
          <p:txBody>
            <a:bodyPr wrap="none" anchor="ctr"/>
            <a:lstStyle/>
            <a:p>
              <a:endParaRPr lang="en-US"/>
            </a:p>
          </p:txBody>
        </p:sp>
        <p:sp>
          <p:nvSpPr>
            <p:cNvPr id="44059" name="Line 93"/>
            <p:cNvSpPr>
              <a:spLocks noChangeShapeType="1"/>
            </p:cNvSpPr>
            <p:nvPr/>
          </p:nvSpPr>
          <p:spPr bwMode="auto">
            <a:xfrm>
              <a:off x="2426" y="2280"/>
              <a:ext cx="0" cy="288"/>
            </a:xfrm>
            <a:prstGeom prst="line">
              <a:avLst/>
            </a:prstGeom>
            <a:noFill/>
            <a:ln w="38100">
              <a:solidFill>
                <a:schemeClr val="tx1"/>
              </a:solidFill>
              <a:round/>
              <a:headEnd/>
              <a:tailEnd/>
            </a:ln>
          </p:spPr>
          <p:txBody>
            <a:bodyPr wrap="none" anchor="ctr"/>
            <a:lstStyle/>
            <a:p>
              <a:endParaRPr lang="en-US"/>
            </a:p>
          </p:txBody>
        </p:sp>
        <p:sp>
          <p:nvSpPr>
            <p:cNvPr id="44060" name="Line 94"/>
            <p:cNvSpPr>
              <a:spLocks noChangeShapeType="1"/>
            </p:cNvSpPr>
            <p:nvPr/>
          </p:nvSpPr>
          <p:spPr bwMode="auto">
            <a:xfrm>
              <a:off x="2744" y="2280"/>
              <a:ext cx="0" cy="288"/>
            </a:xfrm>
            <a:prstGeom prst="line">
              <a:avLst/>
            </a:prstGeom>
            <a:noFill/>
            <a:ln w="38100">
              <a:solidFill>
                <a:schemeClr val="tx1"/>
              </a:solidFill>
              <a:round/>
              <a:headEnd/>
              <a:tailEnd/>
            </a:ln>
          </p:spPr>
          <p:txBody>
            <a:bodyPr wrap="none" anchor="ctr"/>
            <a:lstStyle/>
            <a:p>
              <a:endParaRPr lang="en-US"/>
            </a:p>
          </p:txBody>
        </p:sp>
        <p:sp>
          <p:nvSpPr>
            <p:cNvPr id="44061" name="Line 95"/>
            <p:cNvSpPr>
              <a:spLocks noChangeShapeType="1"/>
            </p:cNvSpPr>
            <p:nvPr/>
          </p:nvSpPr>
          <p:spPr bwMode="auto">
            <a:xfrm>
              <a:off x="2835" y="2280"/>
              <a:ext cx="0" cy="288"/>
            </a:xfrm>
            <a:prstGeom prst="line">
              <a:avLst/>
            </a:prstGeom>
            <a:noFill/>
            <a:ln w="38100">
              <a:solidFill>
                <a:schemeClr val="tx1"/>
              </a:solidFill>
              <a:round/>
              <a:headEnd/>
              <a:tailEnd/>
            </a:ln>
          </p:spPr>
          <p:txBody>
            <a:bodyPr wrap="none" anchor="ctr"/>
            <a:lstStyle/>
            <a:p>
              <a:endParaRPr lang="en-US"/>
            </a:p>
          </p:txBody>
        </p:sp>
        <p:sp>
          <p:nvSpPr>
            <p:cNvPr id="44062" name="Line 96"/>
            <p:cNvSpPr>
              <a:spLocks noChangeShapeType="1"/>
            </p:cNvSpPr>
            <p:nvPr/>
          </p:nvSpPr>
          <p:spPr bwMode="auto">
            <a:xfrm>
              <a:off x="3198" y="2280"/>
              <a:ext cx="0" cy="288"/>
            </a:xfrm>
            <a:prstGeom prst="line">
              <a:avLst/>
            </a:prstGeom>
            <a:noFill/>
            <a:ln w="38100">
              <a:solidFill>
                <a:schemeClr val="tx1"/>
              </a:solidFill>
              <a:round/>
              <a:headEnd/>
              <a:tailEnd/>
            </a:ln>
          </p:spPr>
          <p:txBody>
            <a:bodyPr wrap="none" anchor="ctr"/>
            <a:lstStyle/>
            <a:p>
              <a:endParaRPr lang="en-US"/>
            </a:p>
          </p:txBody>
        </p:sp>
        <p:sp>
          <p:nvSpPr>
            <p:cNvPr id="44063" name="Line 97"/>
            <p:cNvSpPr>
              <a:spLocks noChangeShapeType="1"/>
            </p:cNvSpPr>
            <p:nvPr/>
          </p:nvSpPr>
          <p:spPr bwMode="auto">
            <a:xfrm>
              <a:off x="3445" y="2280"/>
              <a:ext cx="0" cy="288"/>
            </a:xfrm>
            <a:prstGeom prst="line">
              <a:avLst/>
            </a:prstGeom>
            <a:noFill/>
            <a:ln w="38100">
              <a:solidFill>
                <a:schemeClr val="tx1"/>
              </a:solidFill>
              <a:round/>
              <a:headEnd/>
              <a:tailEnd/>
            </a:ln>
          </p:spPr>
          <p:txBody>
            <a:bodyPr wrap="none" anchor="ctr"/>
            <a:lstStyle/>
            <a:p>
              <a:endParaRPr lang="en-US"/>
            </a:p>
          </p:txBody>
        </p:sp>
        <p:sp>
          <p:nvSpPr>
            <p:cNvPr id="44064" name="Line 98"/>
            <p:cNvSpPr>
              <a:spLocks noChangeShapeType="1"/>
            </p:cNvSpPr>
            <p:nvPr/>
          </p:nvSpPr>
          <p:spPr bwMode="auto">
            <a:xfrm>
              <a:off x="4014" y="2280"/>
              <a:ext cx="0" cy="288"/>
            </a:xfrm>
            <a:prstGeom prst="line">
              <a:avLst/>
            </a:prstGeom>
            <a:noFill/>
            <a:ln w="38100">
              <a:solidFill>
                <a:schemeClr val="tx1"/>
              </a:solidFill>
              <a:round/>
              <a:headEnd/>
              <a:tailEnd/>
            </a:ln>
          </p:spPr>
          <p:txBody>
            <a:bodyPr wrap="none" anchor="ctr"/>
            <a:lstStyle/>
            <a:p>
              <a:endParaRPr lang="en-US"/>
            </a:p>
          </p:txBody>
        </p:sp>
      </p:grpSp>
      <p:sp>
        <p:nvSpPr>
          <p:cNvPr id="44055" name="Text Box 104"/>
          <p:cNvSpPr txBox="1">
            <a:spLocks noChangeArrowheads="1"/>
          </p:cNvSpPr>
          <p:nvPr/>
        </p:nvSpPr>
        <p:spPr bwMode="auto">
          <a:xfrm>
            <a:off x="17132654" y="1745678"/>
            <a:ext cx="2178541" cy="1071957"/>
          </a:xfrm>
          <a:prstGeom prst="rect">
            <a:avLst/>
          </a:prstGeom>
          <a:noFill/>
          <a:ln w="9525">
            <a:noFill/>
            <a:miter lim="800000"/>
            <a:headEnd/>
            <a:tailEnd/>
          </a:ln>
        </p:spPr>
        <p:txBody>
          <a:bodyPr wrap="none" lIns="192911" tIns="96455" rIns="192911" bIns="96455">
            <a:spAutoFit/>
          </a:bodyPr>
          <a:lstStyle/>
          <a:p>
            <a:r>
              <a:rPr lang="en-US"/>
              <a:t>trial 1</a:t>
            </a:r>
            <a:endParaRPr lang="fr-FR"/>
          </a:p>
        </p:txBody>
      </p:sp>
      <p:sp>
        <p:nvSpPr>
          <p:cNvPr id="44056" name="Text Box 105"/>
          <p:cNvSpPr txBox="1">
            <a:spLocks noChangeArrowheads="1"/>
          </p:cNvSpPr>
          <p:nvPr/>
        </p:nvSpPr>
        <p:spPr bwMode="auto">
          <a:xfrm>
            <a:off x="17350230" y="3177514"/>
            <a:ext cx="2178541" cy="1071957"/>
          </a:xfrm>
          <a:prstGeom prst="rect">
            <a:avLst/>
          </a:prstGeom>
          <a:noFill/>
          <a:ln w="9525">
            <a:noFill/>
            <a:miter lim="800000"/>
            <a:headEnd/>
            <a:tailEnd/>
          </a:ln>
        </p:spPr>
        <p:txBody>
          <a:bodyPr wrap="none" lIns="192911" tIns="96455" rIns="192911" bIns="96455">
            <a:spAutoFit/>
          </a:bodyPr>
          <a:lstStyle/>
          <a:p>
            <a:r>
              <a:rPr lang="en-US"/>
              <a:t>trial 2</a:t>
            </a:r>
            <a:endParaRPr lang="fr-FR"/>
          </a:p>
        </p:txBody>
      </p:sp>
      <p:sp>
        <p:nvSpPr>
          <p:cNvPr id="44057" name="Text Box 106"/>
          <p:cNvSpPr txBox="1">
            <a:spLocks noChangeArrowheads="1"/>
          </p:cNvSpPr>
          <p:nvPr/>
        </p:nvSpPr>
        <p:spPr bwMode="auto">
          <a:xfrm>
            <a:off x="17350229" y="6111509"/>
            <a:ext cx="2258691" cy="1071957"/>
          </a:xfrm>
          <a:prstGeom prst="rect">
            <a:avLst/>
          </a:prstGeom>
          <a:noFill/>
          <a:ln w="9525">
            <a:noFill/>
            <a:miter lim="800000"/>
            <a:headEnd/>
            <a:tailEnd/>
          </a:ln>
        </p:spPr>
        <p:txBody>
          <a:bodyPr wrap="none" lIns="192911" tIns="96455" rIns="192911" bIns="96455">
            <a:spAutoFit/>
          </a:bodyPr>
          <a:lstStyle/>
          <a:p>
            <a:r>
              <a:rPr lang="en-US"/>
              <a:t>trial </a:t>
            </a:r>
            <a:r>
              <a:rPr lang="en-US" i="1"/>
              <a:t>K</a:t>
            </a:r>
            <a:endParaRPr lang="fr-FR" i="1"/>
          </a:p>
        </p:txBody>
      </p:sp>
      <p:sp>
        <p:nvSpPr>
          <p:cNvPr id="88"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Rate codes: PSTH</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89" name="Straight Connector 8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0" name="Picture 7" descr="pipe_cervelle"/>
          <p:cNvPicPr>
            <a:picLocks noChangeAspect="1" noChangeArrowheads="1"/>
          </p:cNvPicPr>
          <p:nvPr/>
        </p:nvPicPr>
        <p:blipFill>
          <a:blip r:embed="rId3"/>
          <a:srcRect/>
          <a:stretch>
            <a:fillRect/>
          </a:stretch>
        </p:blipFill>
        <p:spPr bwMode="auto">
          <a:xfrm>
            <a:off x="1364084" y="7475831"/>
            <a:ext cx="3117326" cy="2745523"/>
          </a:xfrm>
          <a:prstGeom prst="rect">
            <a:avLst/>
          </a:prstGeom>
          <a:noFill/>
          <a:ln w="9525">
            <a:noFill/>
            <a:miter lim="800000"/>
            <a:headEnd/>
            <a:tailEnd/>
          </a:ln>
        </p:spPr>
      </p:pic>
      <p:sp>
        <p:nvSpPr>
          <p:cNvPr id="92" name="Rectangle 91"/>
          <p:cNvSpPr/>
          <p:nvPr/>
        </p:nvSpPr>
        <p:spPr>
          <a:xfrm>
            <a:off x="1060227" y="9460276"/>
            <a:ext cx="4321493" cy="7370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AutoShape 4"/>
          <p:cNvSpPr>
            <a:spLocks noChangeArrowheads="1"/>
          </p:cNvSpPr>
          <p:nvPr/>
        </p:nvSpPr>
        <p:spPr bwMode="auto">
          <a:xfrm rot="5400000">
            <a:off x="4342783" y="7496129"/>
            <a:ext cx="5167545" cy="3316144"/>
          </a:xfrm>
          <a:prstGeom prst="parallelogram">
            <a:avLst>
              <a:gd name="adj" fmla="val 44259"/>
            </a:avLst>
          </a:prstGeom>
          <a:solidFill>
            <a:schemeClr val="bg1">
              <a:lumMod val="95000"/>
            </a:schemeClr>
          </a:solidFill>
          <a:ln w="9525">
            <a:solidFill>
              <a:schemeClr val="tx1"/>
            </a:solidFill>
            <a:miter lim="800000"/>
            <a:headEnd/>
            <a:tailEnd/>
          </a:ln>
        </p:spPr>
        <p:txBody>
          <a:bodyPr wrap="none" anchor="ctr"/>
          <a:lstStyle/>
          <a:p>
            <a:endParaRPr lang="en-US"/>
          </a:p>
        </p:txBody>
      </p:sp>
      <p:sp>
        <p:nvSpPr>
          <p:cNvPr id="44049" name="Line 76"/>
          <p:cNvSpPr>
            <a:spLocks noChangeShapeType="1"/>
          </p:cNvSpPr>
          <p:nvPr/>
        </p:nvSpPr>
        <p:spPr bwMode="auto">
          <a:xfrm flipH="1">
            <a:off x="2206250" y="4153637"/>
            <a:ext cx="2275159" cy="3642879"/>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44048" name="Line 75"/>
          <p:cNvSpPr>
            <a:spLocks noChangeShapeType="1"/>
          </p:cNvSpPr>
          <p:nvPr/>
        </p:nvSpPr>
        <p:spPr bwMode="auto">
          <a:xfrm flipH="1">
            <a:off x="2206251" y="3970790"/>
            <a:ext cx="172560" cy="3699142"/>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91" name="Text Box 8"/>
          <p:cNvSpPr txBox="1">
            <a:spLocks noChangeArrowheads="1"/>
          </p:cNvSpPr>
          <p:nvPr/>
        </p:nvSpPr>
        <p:spPr bwMode="auto">
          <a:xfrm>
            <a:off x="836899" y="9518095"/>
            <a:ext cx="2300369" cy="1071957"/>
          </a:xfrm>
          <a:prstGeom prst="rect">
            <a:avLst/>
          </a:prstGeom>
          <a:noFill/>
          <a:ln w="9525">
            <a:noFill/>
            <a:miter lim="800000"/>
            <a:headEnd/>
            <a:tailEnd/>
          </a:ln>
        </p:spPr>
        <p:txBody>
          <a:bodyPr wrap="none" lIns="192911" tIns="96455" rIns="192911" bIns="96455">
            <a:spAutoFit/>
          </a:bodyPr>
          <a:lstStyle/>
          <a:p>
            <a:r>
              <a:rPr lang="en-US" dirty="0"/>
              <a:t>Brain </a:t>
            </a:r>
          </a:p>
        </p:txBody>
      </p:sp>
      <p:grpSp>
        <p:nvGrpSpPr>
          <p:cNvPr id="8" name="Group 107"/>
          <p:cNvGrpSpPr/>
          <p:nvPr/>
        </p:nvGrpSpPr>
        <p:grpSpPr>
          <a:xfrm rot="840000">
            <a:off x="5478436" y="7926139"/>
            <a:ext cx="2608469" cy="2958918"/>
            <a:chOff x="681816" y="7709336"/>
            <a:chExt cx="3214066" cy="2958918"/>
          </a:xfrm>
        </p:grpSpPr>
        <p:sp>
          <p:nvSpPr>
            <p:cNvPr id="109" name="Rounded Rectangle 99"/>
            <p:cNvSpPr>
              <a:spLocks noChangeArrowheads="1"/>
            </p:cNvSpPr>
            <p:nvPr/>
          </p:nvSpPr>
          <p:spPr bwMode="auto">
            <a:xfrm>
              <a:off x="1325197" y="7709336"/>
              <a:ext cx="2570685" cy="1571009"/>
            </a:xfrm>
            <a:prstGeom prst="roundRect">
              <a:avLst>
                <a:gd name="adj" fmla="val 16667"/>
              </a:avLst>
            </a:prstGeom>
            <a:solidFill>
              <a:schemeClr val="bg1">
                <a:lumMod val="95000"/>
              </a:schemeClr>
            </a:solidFill>
            <a:ln w="9525" algn="ctr">
              <a:solidFill>
                <a:schemeClr val="bg1">
                  <a:lumMod val="95000"/>
                </a:schemeClr>
              </a:solidFill>
              <a:round/>
              <a:headEnd/>
              <a:tailEnd/>
            </a:ln>
          </p:spPr>
          <p:txBody>
            <a:bodyPr lIns="192911" tIns="96455" rIns="192911" bIns="96455"/>
            <a:lstStyle/>
            <a:p>
              <a:endParaRPr lang="en-US" sz="5900" dirty="0">
                <a:solidFill>
                  <a:schemeClr val="bg1"/>
                </a:solidFill>
              </a:endParaRPr>
            </a:p>
          </p:txBody>
        </p:sp>
        <p:grpSp>
          <p:nvGrpSpPr>
            <p:cNvPr id="9" name="Group 97"/>
            <p:cNvGrpSpPr>
              <a:grpSpLocks/>
            </p:cNvGrpSpPr>
            <p:nvPr/>
          </p:nvGrpSpPr>
          <p:grpSpPr bwMode="auto">
            <a:xfrm>
              <a:off x="1580282" y="7709336"/>
              <a:ext cx="2315600" cy="1571009"/>
              <a:chOff x="1691680" y="4669809"/>
              <a:chExt cx="3024336" cy="2188191"/>
            </a:xfrm>
          </p:grpSpPr>
          <p:sp>
            <p:nvSpPr>
              <p:cNvPr id="112" name="Freeform 74"/>
              <p:cNvSpPr>
                <a:spLocks/>
              </p:cNvSpPr>
              <p:nvPr/>
            </p:nvSpPr>
            <p:spPr bwMode="auto">
              <a:xfrm>
                <a:off x="1701421" y="5318078"/>
                <a:ext cx="850710" cy="727880"/>
              </a:xfrm>
              <a:custGeom>
                <a:avLst/>
                <a:gdLst>
                  <a:gd name="T0" fmla="*/ 168322 w 850710"/>
                  <a:gd name="T1" fmla="*/ 700585 h 727880"/>
                  <a:gd name="T2" fmla="*/ 113731 w 850710"/>
                  <a:gd name="T3" fmla="*/ 4549 h 727880"/>
                  <a:gd name="T4" fmla="*/ 850710 w 850710"/>
                  <a:gd name="T5" fmla="*/ 727880 h 727880"/>
                  <a:gd name="T6" fmla="*/ 0 60000 65536"/>
                  <a:gd name="T7" fmla="*/ 0 60000 65536"/>
                  <a:gd name="T8" fmla="*/ 0 60000 65536"/>
                  <a:gd name="T9" fmla="*/ 0 w 850710"/>
                  <a:gd name="T10" fmla="*/ 0 h 727880"/>
                  <a:gd name="T11" fmla="*/ 850710 w 850710"/>
                  <a:gd name="T12" fmla="*/ 727880 h 727880"/>
                </a:gdLst>
                <a:ahLst/>
                <a:cxnLst>
                  <a:cxn ang="T6">
                    <a:pos x="T0" y="T1"/>
                  </a:cxn>
                  <a:cxn ang="T7">
                    <a:pos x="T2" y="T3"/>
                  </a:cxn>
                  <a:cxn ang="T8">
                    <a:pos x="T4" y="T5"/>
                  </a:cxn>
                </a:cxnLst>
                <a:rect l="T9" t="T10" r="T11" b="T12"/>
                <a:pathLst>
                  <a:path w="850710" h="727880">
                    <a:moveTo>
                      <a:pt x="168322" y="700585"/>
                    </a:moveTo>
                    <a:cubicBezTo>
                      <a:pt x="84161" y="350292"/>
                      <a:pt x="0" y="0"/>
                      <a:pt x="113731" y="4549"/>
                    </a:cubicBezTo>
                    <a:cubicBezTo>
                      <a:pt x="227462" y="9098"/>
                      <a:pt x="539086" y="368489"/>
                      <a:pt x="850710" y="727880"/>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3" name="Freeform 75"/>
              <p:cNvSpPr>
                <a:spLocks/>
              </p:cNvSpPr>
              <p:nvPr/>
            </p:nvSpPr>
            <p:spPr bwMode="auto">
              <a:xfrm>
                <a:off x="2386084" y="5129283"/>
                <a:ext cx="698310" cy="998562"/>
              </a:xfrm>
              <a:custGeom>
                <a:avLst/>
                <a:gdLst>
                  <a:gd name="T0" fmla="*/ 15922 w 698310"/>
                  <a:gd name="T1" fmla="*/ 206992 h 998562"/>
                  <a:gd name="T2" fmla="*/ 70513 w 698310"/>
                  <a:gd name="T3" fmla="*/ 43218 h 998562"/>
                  <a:gd name="T4" fmla="*/ 439003 w 698310"/>
                  <a:gd name="T5" fmla="*/ 466299 h 998562"/>
                  <a:gd name="T6" fmla="*/ 698310 w 698310"/>
                  <a:gd name="T7" fmla="*/ 998562 h 998562"/>
                  <a:gd name="T8" fmla="*/ 0 60000 65536"/>
                  <a:gd name="T9" fmla="*/ 0 60000 65536"/>
                  <a:gd name="T10" fmla="*/ 0 60000 65536"/>
                  <a:gd name="T11" fmla="*/ 0 60000 65536"/>
                  <a:gd name="T12" fmla="*/ 0 w 698310"/>
                  <a:gd name="T13" fmla="*/ 0 h 998562"/>
                  <a:gd name="T14" fmla="*/ 698310 w 698310"/>
                  <a:gd name="T15" fmla="*/ 998562 h 998562"/>
                </a:gdLst>
                <a:ahLst/>
                <a:cxnLst>
                  <a:cxn ang="T8">
                    <a:pos x="T0" y="T1"/>
                  </a:cxn>
                  <a:cxn ang="T9">
                    <a:pos x="T2" y="T3"/>
                  </a:cxn>
                  <a:cxn ang="T10">
                    <a:pos x="T4" y="T5"/>
                  </a:cxn>
                  <a:cxn ang="T11">
                    <a:pos x="T6" y="T7"/>
                  </a:cxn>
                </a:cxnLst>
                <a:rect l="T12" t="T13" r="T14" b="T15"/>
                <a:pathLst>
                  <a:path w="698310" h="998562">
                    <a:moveTo>
                      <a:pt x="15922" y="206992"/>
                    </a:moveTo>
                    <a:cubicBezTo>
                      <a:pt x="7961" y="103496"/>
                      <a:pt x="0" y="0"/>
                      <a:pt x="70513" y="43218"/>
                    </a:cubicBezTo>
                    <a:cubicBezTo>
                      <a:pt x="141026" y="86436"/>
                      <a:pt x="334370" y="307075"/>
                      <a:pt x="439003" y="466299"/>
                    </a:cubicBezTo>
                    <a:cubicBezTo>
                      <a:pt x="543636" y="625523"/>
                      <a:pt x="620973" y="812042"/>
                      <a:pt x="698310" y="998562"/>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4" name="Freeform 77"/>
              <p:cNvSpPr>
                <a:spLocks/>
              </p:cNvSpPr>
              <p:nvPr/>
            </p:nvSpPr>
            <p:spPr bwMode="auto">
              <a:xfrm>
                <a:off x="2809164" y="4731224"/>
                <a:ext cx="725606" cy="1478507"/>
              </a:xfrm>
              <a:custGeom>
                <a:avLst/>
                <a:gdLst>
                  <a:gd name="T0" fmla="*/ 70514 w 725606"/>
                  <a:gd name="T1" fmla="*/ 454925 h 1478507"/>
                  <a:gd name="T2" fmla="*/ 43218 w 725606"/>
                  <a:gd name="T3" fmla="*/ 4549 h 1478507"/>
                  <a:gd name="T4" fmla="*/ 329821 w 725606"/>
                  <a:gd name="T5" fmla="*/ 427630 h 1478507"/>
                  <a:gd name="T6" fmla="*/ 602776 w 725606"/>
                  <a:gd name="T7" fmla="*/ 946245 h 1478507"/>
                  <a:gd name="T8" fmla="*/ 725606 w 725606"/>
                  <a:gd name="T9" fmla="*/ 1478507 h 1478507"/>
                  <a:gd name="T10" fmla="*/ 0 60000 65536"/>
                  <a:gd name="T11" fmla="*/ 0 60000 65536"/>
                  <a:gd name="T12" fmla="*/ 0 60000 65536"/>
                  <a:gd name="T13" fmla="*/ 0 60000 65536"/>
                  <a:gd name="T14" fmla="*/ 0 60000 65536"/>
                  <a:gd name="T15" fmla="*/ 0 w 725606"/>
                  <a:gd name="T16" fmla="*/ 0 h 1478507"/>
                  <a:gd name="T17" fmla="*/ 725606 w 725606"/>
                  <a:gd name="T18" fmla="*/ 1478507 h 1478507"/>
                </a:gdLst>
                <a:ahLst/>
                <a:cxnLst>
                  <a:cxn ang="T10">
                    <a:pos x="T0" y="T1"/>
                  </a:cxn>
                  <a:cxn ang="T11">
                    <a:pos x="T2" y="T3"/>
                  </a:cxn>
                  <a:cxn ang="T12">
                    <a:pos x="T4" y="T5"/>
                  </a:cxn>
                  <a:cxn ang="T13">
                    <a:pos x="T6" y="T7"/>
                  </a:cxn>
                  <a:cxn ang="T14">
                    <a:pos x="T8" y="T9"/>
                  </a:cxn>
                </a:cxnLst>
                <a:rect l="T15" t="T16" r="T17" b="T18"/>
                <a:pathLst>
                  <a:path w="725606" h="1478507">
                    <a:moveTo>
                      <a:pt x="70514" y="454925"/>
                    </a:moveTo>
                    <a:cubicBezTo>
                      <a:pt x="35257" y="232011"/>
                      <a:pt x="0" y="9098"/>
                      <a:pt x="43218" y="4549"/>
                    </a:cubicBezTo>
                    <a:cubicBezTo>
                      <a:pt x="86436" y="0"/>
                      <a:pt x="236561" y="270681"/>
                      <a:pt x="329821" y="427630"/>
                    </a:cubicBezTo>
                    <a:cubicBezTo>
                      <a:pt x="423081" y="584579"/>
                      <a:pt x="536812" y="771099"/>
                      <a:pt x="602776" y="946245"/>
                    </a:cubicBezTo>
                    <a:cubicBezTo>
                      <a:pt x="668740" y="1121391"/>
                      <a:pt x="697173" y="1299949"/>
                      <a:pt x="725606" y="1478507"/>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5" name="Freeform 114"/>
              <p:cNvSpPr/>
              <p:nvPr/>
            </p:nvSpPr>
            <p:spPr bwMode="auto">
              <a:xfrm>
                <a:off x="2550488" y="5921797"/>
                <a:ext cx="384983" cy="193185"/>
              </a:xfrm>
              <a:custGeom>
                <a:avLst/>
                <a:gdLst>
                  <a:gd name="connsiteX0" fmla="*/ 0 w 382138"/>
                  <a:gd name="connsiteY0" fmla="*/ 97809 h 193343"/>
                  <a:gd name="connsiteX1" fmla="*/ 163773 w 382138"/>
                  <a:gd name="connsiteY1" fmla="*/ 15922 h 193343"/>
                  <a:gd name="connsiteX2" fmla="*/ 382138 w 382138"/>
                  <a:gd name="connsiteY2" fmla="*/ 193343 h 193343"/>
                </a:gdLst>
                <a:ahLst/>
                <a:cxnLst>
                  <a:cxn ang="0">
                    <a:pos x="connsiteX0" y="connsiteY0"/>
                  </a:cxn>
                  <a:cxn ang="0">
                    <a:pos x="connsiteX1" y="connsiteY1"/>
                  </a:cxn>
                  <a:cxn ang="0">
                    <a:pos x="connsiteX2" y="connsiteY2"/>
                  </a:cxn>
                </a:cxnLst>
                <a:rect l="l" t="t" r="r" b="b"/>
                <a:pathLst>
                  <a:path w="382138" h="193343">
                    <a:moveTo>
                      <a:pt x="0" y="97809"/>
                    </a:moveTo>
                    <a:cubicBezTo>
                      <a:pt x="50041" y="48904"/>
                      <a:pt x="100083" y="0"/>
                      <a:pt x="163773" y="15922"/>
                    </a:cubicBezTo>
                    <a:cubicBezTo>
                      <a:pt x="227463" y="31844"/>
                      <a:pt x="304800" y="112593"/>
                      <a:pt x="382138" y="193343"/>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6" name="Freeform 115"/>
              <p:cNvSpPr/>
              <p:nvPr/>
            </p:nvSpPr>
            <p:spPr bwMode="auto">
              <a:xfrm>
                <a:off x="3113155" y="5999812"/>
                <a:ext cx="259123" cy="182041"/>
              </a:xfrm>
              <a:custGeom>
                <a:avLst/>
                <a:gdLst>
                  <a:gd name="connsiteX0" fmla="*/ 0 w 259306"/>
                  <a:gd name="connsiteY0" fmla="*/ 100083 h 181970"/>
                  <a:gd name="connsiteX1" fmla="*/ 81886 w 259306"/>
                  <a:gd name="connsiteY1" fmla="*/ 4549 h 181970"/>
                  <a:gd name="connsiteX2" fmla="*/ 232011 w 259306"/>
                  <a:gd name="connsiteY2" fmla="*/ 72788 h 181970"/>
                  <a:gd name="connsiteX3" fmla="*/ 245659 w 259306"/>
                  <a:gd name="connsiteY3" fmla="*/ 181970 h 181970"/>
                </a:gdLst>
                <a:ahLst/>
                <a:cxnLst>
                  <a:cxn ang="0">
                    <a:pos x="connsiteX0" y="connsiteY0"/>
                  </a:cxn>
                  <a:cxn ang="0">
                    <a:pos x="connsiteX1" y="connsiteY1"/>
                  </a:cxn>
                  <a:cxn ang="0">
                    <a:pos x="connsiteX2" y="connsiteY2"/>
                  </a:cxn>
                  <a:cxn ang="0">
                    <a:pos x="connsiteX3" y="connsiteY3"/>
                  </a:cxn>
                </a:cxnLst>
                <a:rect l="l" t="t" r="r" b="b"/>
                <a:pathLst>
                  <a:path w="259306" h="181970">
                    <a:moveTo>
                      <a:pt x="0" y="100083"/>
                    </a:moveTo>
                    <a:cubicBezTo>
                      <a:pt x="21609" y="54590"/>
                      <a:pt x="43218" y="9098"/>
                      <a:pt x="81886" y="4549"/>
                    </a:cubicBezTo>
                    <a:cubicBezTo>
                      <a:pt x="120554" y="0"/>
                      <a:pt x="204716" y="43218"/>
                      <a:pt x="232011" y="72788"/>
                    </a:cubicBezTo>
                    <a:cubicBezTo>
                      <a:pt x="259306" y="102358"/>
                      <a:pt x="252482" y="142164"/>
                      <a:pt x="245659" y="181970"/>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7" name="Freeform 116"/>
              <p:cNvSpPr/>
              <p:nvPr/>
            </p:nvSpPr>
            <p:spPr bwMode="auto">
              <a:xfrm>
                <a:off x="3575874" y="5970092"/>
                <a:ext cx="422001" cy="185755"/>
              </a:xfrm>
              <a:custGeom>
                <a:avLst/>
                <a:gdLst>
                  <a:gd name="connsiteX0" fmla="*/ 0 w 423081"/>
                  <a:gd name="connsiteY0" fmla="*/ 184245 h 184245"/>
                  <a:gd name="connsiteX1" fmla="*/ 54591 w 423081"/>
                  <a:gd name="connsiteY1" fmla="*/ 129654 h 184245"/>
                  <a:gd name="connsiteX2" fmla="*/ 177421 w 423081"/>
                  <a:gd name="connsiteY2" fmla="*/ 6824 h 184245"/>
                  <a:gd name="connsiteX3" fmla="*/ 423081 w 423081"/>
                  <a:gd name="connsiteY3" fmla="*/ 88711 h 184245"/>
                </a:gdLst>
                <a:ahLst/>
                <a:cxnLst>
                  <a:cxn ang="0">
                    <a:pos x="connsiteX0" y="connsiteY0"/>
                  </a:cxn>
                  <a:cxn ang="0">
                    <a:pos x="connsiteX1" y="connsiteY1"/>
                  </a:cxn>
                  <a:cxn ang="0">
                    <a:pos x="connsiteX2" y="connsiteY2"/>
                  </a:cxn>
                  <a:cxn ang="0">
                    <a:pos x="connsiteX3" y="connsiteY3"/>
                  </a:cxn>
                </a:cxnLst>
                <a:rect l="l" t="t" r="r" b="b"/>
                <a:pathLst>
                  <a:path w="423081" h="184245">
                    <a:moveTo>
                      <a:pt x="0" y="184245"/>
                    </a:moveTo>
                    <a:lnTo>
                      <a:pt x="54591" y="129654"/>
                    </a:lnTo>
                    <a:cubicBezTo>
                      <a:pt x="84161" y="100084"/>
                      <a:pt x="116006" y="13648"/>
                      <a:pt x="177421" y="6824"/>
                    </a:cubicBezTo>
                    <a:cubicBezTo>
                      <a:pt x="238836" y="0"/>
                      <a:pt x="330958" y="44355"/>
                      <a:pt x="423081" y="88711"/>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8" name="Freeform 117"/>
              <p:cNvSpPr/>
              <p:nvPr/>
            </p:nvSpPr>
            <p:spPr bwMode="auto">
              <a:xfrm>
                <a:off x="4068209" y="5877215"/>
                <a:ext cx="288737" cy="144887"/>
              </a:xfrm>
              <a:custGeom>
                <a:avLst/>
                <a:gdLst>
                  <a:gd name="connsiteX0" fmla="*/ 0 w 423081"/>
                  <a:gd name="connsiteY0" fmla="*/ 184245 h 184245"/>
                  <a:gd name="connsiteX1" fmla="*/ 54591 w 423081"/>
                  <a:gd name="connsiteY1" fmla="*/ 129654 h 184245"/>
                  <a:gd name="connsiteX2" fmla="*/ 177421 w 423081"/>
                  <a:gd name="connsiteY2" fmla="*/ 6824 h 184245"/>
                  <a:gd name="connsiteX3" fmla="*/ 423081 w 423081"/>
                  <a:gd name="connsiteY3" fmla="*/ 88711 h 184245"/>
                </a:gdLst>
                <a:ahLst/>
                <a:cxnLst>
                  <a:cxn ang="0">
                    <a:pos x="connsiteX0" y="connsiteY0"/>
                  </a:cxn>
                  <a:cxn ang="0">
                    <a:pos x="connsiteX1" y="connsiteY1"/>
                  </a:cxn>
                  <a:cxn ang="0">
                    <a:pos x="connsiteX2" y="connsiteY2"/>
                  </a:cxn>
                  <a:cxn ang="0">
                    <a:pos x="connsiteX3" y="connsiteY3"/>
                  </a:cxn>
                </a:cxnLst>
                <a:rect l="l" t="t" r="r" b="b"/>
                <a:pathLst>
                  <a:path w="423081" h="184245">
                    <a:moveTo>
                      <a:pt x="0" y="184245"/>
                    </a:moveTo>
                    <a:lnTo>
                      <a:pt x="54591" y="129654"/>
                    </a:lnTo>
                    <a:cubicBezTo>
                      <a:pt x="84161" y="100084"/>
                      <a:pt x="116006" y="13648"/>
                      <a:pt x="177421" y="6824"/>
                    </a:cubicBezTo>
                    <a:cubicBezTo>
                      <a:pt x="238836" y="0"/>
                      <a:pt x="330958" y="44355"/>
                      <a:pt x="423081" y="88711"/>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9" name="Freeform 82"/>
              <p:cNvSpPr>
                <a:spLocks/>
              </p:cNvSpPr>
              <p:nvPr/>
            </p:nvSpPr>
            <p:spPr bwMode="auto">
              <a:xfrm>
                <a:off x="1828800" y="5288507"/>
                <a:ext cx="559558" cy="61415"/>
              </a:xfrm>
              <a:custGeom>
                <a:avLst/>
                <a:gdLst>
                  <a:gd name="T0" fmla="*/ 0 w 559558"/>
                  <a:gd name="T1" fmla="*/ 20472 h 61415"/>
                  <a:gd name="T2" fmla="*/ 327546 w 559558"/>
                  <a:gd name="T3" fmla="*/ 6824 h 61415"/>
                  <a:gd name="T4" fmla="*/ 559558 w 559558"/>
                  <a:gd name="T5" fmla="*/ 61415 h 61415"/>
                  <a:gd name="T6" fmla="*/ 0 60000 65536"/>
                  <a:gd name="T7" fmla="*/ 0 60000 65536"/>
                  <a:gd name="T8" fmla="*/ 0 60000 65536"/>
                  <a:gd name="T9" fmla="*/ 0 w 559558"/>
                  <a:gd name="T10" fmla="*/ 0 h 61415"/>
                  <a:gd name="T11" fmla="*/ 559558 w 559558"/>
                  <a:gd name="T12" fmla="*/ 61415 h 61415"/>
                </a:gdLst>
                <a:ahLst/>
                <a:cxnLst>
                  <a:cxn ang="T6">
                    <a:pos x="T0" y="T1"/>
                  </a:cxn>
                  <a:cxn ang="T7">
                    <a:pos x="T2" y="T3"/>
                  </a:cxn>
                  <a:cxn ang="T8">
                    <a:pos x="T4" y="T5"/>
                  </a:cxn>
                </a:cxnLst>
                <a:rect l="T9" t="T10" r="T11" b="T12"/>
                <a:pathLst>
                  <a:path w="559558" h="61415">
                    <a:moveTo>
                      <a:pt x="0" y="20472"/>
                    </a:moveTo>
                    <a:cubicBezTo>
                      <a:pt x="117143" y="10236"/>
                      <a:pt x="234286" y="0"/>
                      <a:pt x="327546" y="6824"/>
                    </a:cubicBezTo>
                    <a:cubicBezTo>
                      <a:pt x="420806" y="13648"/>
                      <a:pt x="490182" y="37531"/>
                      <a:pt x="559558" y="61415"/>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0" name="Freeform 83"/>
              <p:cNvSpPr>
                <a:spLocks/>
              </p:cNvSpPr>
              <p:nvPr/>
            </p:nvSpPr>
            <p:spPr bwMode="auto">
              <a:xfrm>
                <a:off x="2456597" y="5088341"/>
                <a:ext cx="436728" cy="125104"/>
              </a:xfrm>
              <a:custGeom>
                <a:avLst/>
                <a:gdLst>
                  <a:gd name="T0" fmla="*/ 0 w 436728"/>
                  <a:gd name="T1" fmla="*/ 29569 h 125104"/>
                  <a:gd name="T2" fmla="*/ 259307 w 436728"/>
                  <a:gd name="T3" fmla="*/ 15922 h 125104"/>
                  <a:gd name="T4" fmla="*/ 436728 w 436728"/>
                  <a:gd name="T5" fmla="*/ 125104 h 125104"/>
                  <a:gd name="T6" fmla="*/ 0 60000 65536"/>
                  <a:gd name="T7" fmla="*/ 0 60000 65536"/>
                  <a:gd name="T8" fmla="*/ 0 60000 65536"/>
                  <a:gd name="T9" fmla="*/ 0 w 436728"/>
                  <a:gd name="T10" fmla="*/ 0 h 125104"/>
                  <a:gd name="T11" fmla="*/ 436728 w 436728"/>
                  <a:gd name="T12" fmla="*/ 125104 h 125104"/>
                </a:gdLst>
                <a:ahLst/>
                <a:cxnLst>
                  <a:cxn ang="T6">
                    <a:pos x="T0" y="T1"/>
                  </a:cxn>
                  <a:cxn ang="T7">
                    <a:pos x="T2" y="T3"/>
                  </a:cxn>
                  <a:cxn ang="T8">
                    <a:pos x="T4" y="T5"/>
                  </a:cxn>
                </a:cxnLst>
                <a:rect l="T9" t="T10" r="T11" b="T12"/>
                <a:pathLst>
                  <a:path w="436728" h="125104">
                    <a:moveTo>
                      <a:pt x="0" y="29569"/>
                    </a:moveTo>
                    <a:cubicBezTo>
                      <a:pt x="93259" y="14784"/>
                      <a:pt x="186519" y="0"/>
                      <a:pt x="259307" y="15922"/>
                    </a:cubicBezTo>
                    <a:cubicBezTo>
                      <a:pt x="332095" y="31844"/>
                      <a:pt x="384411" y="78474"/>
                      <a:pt x="436728" y="125104"/>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1" name="Freeform 85"/>
              <p:cNvSpPr>
                <a:spLocks/>
              </p:cNvSpPr>
              <p:nvPr/>
            </p:nvSpPr>
            <p:spPr bwMode="auto">
              <a:xfrm>
                <a:off x="2893325" y="4669809"/>
                <a:ext cx="941696" cy="775648"/>
              </a:xfrm>
              <a:custGeom>
                <a:avLst/>
                <a:gdLst>
                  <a:gd name="T0" fmla="*/ 0 w 941696"/>
                  <a:gd name="T1" fmla="*/ 38669 h 775648"/>
                  <a:gd name="T2" fmla="*/ 95535 w 941696"/>
                  <a:gd name="T3" fmla="*/ 38669 h 775648"/>
                  <a:gd name="T4" fmla="*/ 450376 w 941696"/>
                  <a:gd name="T5" fmla="*/ 270681 h 775648"/>
                  <a:gd name="T6" fmla="*/ 941696 w 941696"/>
                  <a:gd name="T7" fmla="*/ 775648 h 775648"/>
                  <a:gd name="T8" fmla="*/ 0 60000 65536"/>
                  <a:gd name="T9" fmla="*/ 0 60000 65536"/>
                  <a:gd name="T10" fmla="*/ 0 60000 65536"/>
                  <a:gd name="T11" fmla="*/ 0 60000 65536"/>
                  <a:gd name="T12" fmla="*/ 0 w 941696"/>
                  <a:gd name="T13" fmla="*/ 0 h 775648"/>
                  <a:gd name="T14" fmla="*/ 941696 w 941696"/>
                  <a:gd name="T15" fmla="*/ 775648 h 775648"/>
                </a:gdLst>
                <a:ahLst/>
                <a:cxnLst>
                  <a:cxn ang="T8">
                    <a:pos x="T0" y="T1"/>
                  </a:cxn>
                  <a:cxn ang="T9">
                    <a:pos x="T2" y="T3"/>
                  </a:cxn>
                  <a:cxn ang="T10">
                    <a:pos x="T4" y="T5"/>
                  </a:cxn>
                  <a:cxn ang="T11">
                    <a:pos x="T6" y="T7"/>
                  </a:cxn>
                </a:cxnLst>
                <a:rect l="T12" t="T13" r="T14" b="T15"/>
                <a:pathLst>
                  <a:path w="941696" h="775648">
                    <a:moveTo>
                      <a:pt x="0" y="38669"/>
                    </a:moveTo>
                    <a:cubicBezTo>
                      <a:pt x="10236" y="19334"/>
                      <a:pt x="20472" y="0"/>
                      <a:pt x="95535" y="38669"/>
                    </a:cubicBezTo>
                    <a:cubicBezTo>
                      <a:pt x="170598" y="77338"/>
                      <a:pt x="309349" y="147851"/>
                      <a:pt x="450376" y="270681"/>
                    </a:cubicBezTo>
                    <a:cubicBezTo>
                      <a:pt x="591403" y="393511"/>
                      <a:pt x="766549" y="584579"/>
                      <a:pt x="941696" y="775648"/>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2" name="Freeform 86"/>
              <p:cNvSpPr>
                <a:spLocks/>
              </p:cNvSpPr>
              <p:nvPr/>
            </p:nvSpPr>
            <p:spPr bwMode="auto">
              <a:xfrm>
                <a:off x="3464257" y="5254388"/>
                <a:ext cx="1135039" cy="896203"/>
              </a:xfrm>
              <a:custGeom>
                <a:avLst/>
                <a:gdLst>
                  <a:gd name="T0" fmla="*/ 43218 w 1135039"/>
                  <a:gd name="T1" fmla="*/ 873457 h 896203"/>
                  <a:gd name="T2" fmla="*/ 43218 w 1135039"/>
                  <a:gd name="T3" fmla="*/ 805218 h 896203"/>
                  <a:gd name="T4" fmla="*/ 302525 w 1135039"/>
                  <a:gd name="T5" fmla="*/ 327546 h 896203"/>
                  <a:gd name="T6" fmla="*/ 466298 w 1135039"/>
                  <a:gd name="T7" fmla="*/ 136478 h 896203"/>
                  <a:gd name="T8" fmla="*/ 780197 w 1135039"/>
                  <a:gd name="T9" fmla="*/ 13648 h 896203"/>
                  <a:gd name="T10" fmla="*/ 1135039 w 1135039"/>
                  <a:gd name="T11" fmla="*/ 54591 h 896203"/>
                  <a:gd name="T12" fmla="*/ 0 60000 65536"/>
                  <a:gd name="T13" fmla="*/ 0 60000 65536"/>
                  <a:gd name="T14" fmla="*/ 0 60000 65536"/>
                  <a:gd name="T15" fmla="*/ 0 60000 65536"/>
                  <a:gd name="T16" fmla="*/ 0 60000 65536"/>
                  <a:gd name="T17" fmla="*/ 0 60000 65536"/>
                  <a:gd name="T18" fmla="*/ 0 w 1135039"/>
                  <a:gd name="T19" fmla="*/ 0 h 896203"/>
                  <a:gd name="T20" fmla="*/ 1135039 w 1135039"/>
                  <a:gd name="T21" fmla="*/ 896203 h 896203"/>
                </a:gdLst>
                <a:ahLst/>
                <a:cxnLst>
                  <a:cxn ang="T12">
                    <a:pos x="T0" y="T1"/>
                  </a:cxn>
                  <a:cxn ang="T13">
                    <a:pos x="T2" y="T3"/>
                  </a:cxn>
                  <a:cxn ang="T14">
                    <a:pos x="T4" y="T5"/>
                  </a:cxn>
                  <a:cxn ang="T15">
                    <a:pos x="T6" y="T7"/>
                  </a:cxn>
                  <a:cxn ang="T16">
                    <a:pos x="T8" y="T9"/>
                  </a:cxn>
                  <a:cxn ang="T17">
                    <a:pos x="T10" y="T11"/>
                  </a:cxn>
                </a:cxnLst>
                <a:rect l="T18" t="T19" r="T20" b="T21"/>
                <a:pathLst>
                  <a:path w="1135039" h="896203">
                    <a:moveTo>
                      <a:pt x="43218" y="873457"/>
                    </a:moveTo>
                    <a:cubicBezTo>
                      <a:pt x="21609" y="884830"/>
                      <a:pt x="0" y="896203"/>
                      <a:pt x="43218" y="805218"/>
                    </a:cubicBezTo>
                    <a:cubicBezTo>
                      <a:pt x="86436" y="714233"/>
                      <a:pt x="232012" y="439003"/>
                      <a:pt x="302525" y="327546"/>
                    </a:cubicBezTo>
                    <a:cubicBezTo>
                      <a:pt x="373038" y="216089"/>
                      <a:pt x="386686" y="188794"/>
                      <a:pt x="466298" y="136478"/>
                    </a:cubicBezTo>
                    <a:cubicBezTo>
                      <a:pt x="545910" y="84162"/>
                      <a:pt x="668740" y="27296"/>
                      <a:pt x="780197" y="13648"/>
                    </a:cubicBezTo>
                    <a:cubicBezTo>
                      <a:pt x="891654" y="0"/>
                      <a:pt x="1013346" y="27295"/>
                      <a:pt x="1135039" y="54591"/>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cxnSp>
            <p:nvCxnSpPr>
              <p:cNvPr id="123" name="Straight Connector 88"/>
              <p:cNvCxnSpPr>
                <a:cxnSpLocks noChangeShapeType="1"/>
                <a:stCxn id="122" idx="5"/>
              </p:cNvCxnSpPr>
              <p:nvPr/>
            </p:nvCxnSpPr>
            <p:spPr bwMode="auto">
              <a:xfrm flipH="1">
                <a:off x="4427984" y="5308979"/>
                <a:ext cx="171312" cy="712309"/>
              </a:xfrm>
              <a:prstGeom prst="line">
                <a:avLst/>
              </a:prstGeom>
              <a:noFill/>
              <a:ln w="9525" algn="ctr">
                <a:solidFill>
                  <a:schemeClr val="tx1"/>
                </a:solidFill>
                <a:round/>
                <a:headEnd/>
                <a:tailEnd/>
              </a:ln>
            </p:spPr>
          </p:cxnSp>
          <p:sp>
            <p:nvSpPr>
              <p:cNvPr id="124" name="Freeform 91"/>
              <p:cNvSpPr>
                <a:spLocks/>
              </p:cNvSpPr>
              <p:nvPr/>
            </p:nvSpPr>
            <p:spPr bwMode="auto">
              <a:xfrm>
                <a:off x="2402006" y="5377218"/>
                <a:ext cx="600500" cy="777922"/>
              </a:xfrm>
              <a:custGeom>
                <a:avLst/>
                <a:gdLst>
                  <a:gd name="T0" fmla="*/ 0 w 600501"/>
                  <a:gd name="T1" fmla="*/ 0 h 777922"/>
                  <a:gd name="T2" fmla="*/ 218364 w 600501"/>
                  <a:gd name="T3" fmla="*/ 150125 h 777922"/>
                  <a:gd name="T4" fmla="*/ 491319 w 600501"/>
                  <a:gd name="T5" fmla="*/ 491319 h 777922"/>
                  <a:gd name="T6" fmla="*/ 600501 w 600501"/>
                  <a:gd name="T7" fmla="*/ 777922 h 777922"/>
                  <a:gd name="T8" fmla="*/ 0 60000 65536"/>
                  <a:gd name="T9" fmla="*/ 0 60000 65536"/>
                  <a:gd name="T10" fmla="*/ 0 60000 65536"/>
                  <a:gd name="T11" fmla="*/ 0 60000 65536"/>
                  <a:gd name="T12" fmla="*/ 0 w 600501"/>
                  <a:gd name="T13" fmla="*/ 0 h 777922"/>
                  <a:gd name="T14" fmla="*/ 600501 w 600501"/>
                  <a:gd name="T15" fmla="*/ 777922 h 777922"/>
                </a:gdLst>
                <a:ahLst/>
                <a:cxnLst>
                  <a:cxn ang="T8">
                    <a:pos x="T0" y="T1"/>
                  </a:cxn>
                  <a:cxn ang="T9">
                    <a:pos x="T2" y="T3"/>
                  </a:cxn>
                  <a:cxn ang="T10">
                    <a:pos x="T4" y="T5"/>
                  </a:cxn>
                  <a:cxn ang="T11">
                    <a:pos x="T6" y="T7"/>
                  </a:cxn>
                </a:cxnLst>
                <a:rect l="T12" t="T13" r="T14" b="T15"/>
                <a:pathLst>
                  <a:path w="600501" h="777922">
                    <a:moveTo>
                      <a:pt x="0" y="0"/>
                    </a:moveTo>
                    <a:cubicBezTo>
                      <a:pt x="68239" y="34119"/>
                      <a:pt x="136478" y="68239"/>
                      <a:pt x="218364" y="150125"/>
                    </a:cubicBezTo>
                    <a:cubicBezTo>
                      <a:pt x="300250" y="232011"/>
                      <a:pt x="427630" y="386686"/>
                      <a:pt x="491319" y="491319"/>
                    </a:cubicBezTo>
                    <a:cubicBezTo>
                      <a:pt x="555009" y="595952"/>
                      <a:pt x="577755" y="686937"/>
                      <a:pt x="600501" y="777922"/>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5" name="Freeform 92"/>
              <p:cNvSpPr>
                <a:spLocks/>
              </p:cNvSpPr>
              <p:nvPr/>
            </p:nvSpPr>
            <p:spPr bwMode="auto">
              <a:xfrm>
                <a:off x="2866030" y="5199797"/>
                <a:ext cx="586854" cy="941696"/>
              </a:xfrm>
              <a:custGeom>
                <a:avLst/>
                <a:gdLst>
                  <a:gd name="T0" fmla="*/ 0 w 586854"/>
                  <a:gd name="T1" fmla="*/ 0 h 941696"/>
                  <a:gd name="T2" fmla="*/ 313898 w 586854"/>
                  <a:gd name="T3" fmla="*/ 327546 h 941696"/>
                  <a:gd name="T4" fmla="*/ 586854 w 586854"/>
                  <a:gd name="T5" fmla="*/ 941696 h 941696"/>
                  <a:gd name="T6" fmla="*/ 0 60000 65536"/>
                  <a:gd name="T7" fmla="*/ 0 60000 65536"/>
                  <a:gd name="T8" fmla="*/ 0 60000 65536"/>
                  <a:gd name="T9" fmla="*/ 0 w 586854"/>
                  <a:gd name="T10" fmla="*/ 0 h 941696"/>
                  <a:gd name="T11" fmla="*/ 586854 w 586854"/>
                  <a:gd name="T12" fmla="*/ 941696 h 941696"/>
                </a:gdLst>
                <a:ahLst/>
                <a:cxnLst>
                  <a:cxn ang="T6">
                    <a:pos x="T0" y="T1"/>
                  </a:cxn>
                  <a:cxn ang="T7">
                    <a:pos x="T2" y="T3"/>
                  </a:cxn>
                  <a:cxn ang="T8">
                    <a:pos x="T4" y="T5"/>
                  </a:cxn>
                </a:cxnLst>
                <a:rect l="T9" t="T10" r="T11" b="T12"/>
                <a:pathLst>
                  <a:path w="586854" h="941696">
                    <a:moveTo>
                      <a:pt x="0" y="0"/>
                    </a:moveTo>
                    <a:cubicBezTo>
                      <a:pt x="108044" y="85298"/>
                      <a:pt x="216089" y="170597"/>
                      <a:pt x="313898" y="327546"/>
                    </a:cubicBezTo>
                    <a:cubicBezTo>
                      <a:pt x="411707" y="484495"/>
                      <a:pt x="499280" y="713095"/>
                      <a:pt x="586854" y="941696"/>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6" name="Freeform 125"/>
              <p:cNvSpPr/>
              <p:nvPr/>
            </p:nvSpPr>
            <p:spPr bwMode="auto">
              <a:xfrm>
                <a:off x="1836047" y="5487129"/>
                <a:ext cx="647809" cy="627852"/>
              </a:xfrm>
              <a:custGeom>
                <a:avLst/>
                <a:gdLst>
                  <a:gd name="connsiteX0" fmla="*/ 184245 w 648269"/>
                  <a:gd name="connsiteY0" fmla="*/ 584579 h 625522"/>
                  <a:gd name="connsiteX1" fmla="*/ 197892 w 648269"/>
                  <a:gd name="connsiteY1" fmla="*/ 529988 h 625522"/>
                  <a:gd name="connsiteX2" fmla="*/ 75063 w 648269"/>
                  <a:gd name="connsiteY2" fmla="*/ 11373 h 625522"/>
                  <a:gd name="connsiteX3" fmla="*/ 648269 w 648269"/>
                  <a:gd name="connsiteY3" fmla="*/ 598226 h 625522"/>
                </a:gdLst>
                <a:ahLst/>
                <a:cxnLst>
                  <a:cxn ang="0">
                    <a:pos x="connsiteX0" y="connsiteY0"/>
                  </a:cxn>
                  <a:cxn ang="0">
                    <a:pos x="connsiteX1" y="connsiteY1"/>
                  </a:cxn>
                  <a:cxn ang="0">
                    <a:pos x="connsiteX2" y="connsiteY2"/>
                  </a:cxn>
                  <a:cxn ang="0">
                    <a:pos x="connsiteX3" y="connsiteY3"/>
                  </a:cxn>
                </a:cxnLst>
                <a:rect l="l" t="t" r="r" b="b"/>
                <a:pathLst>
                  <a:path w="648269" h="625522">
                    <a:moveTo>
                      <a:pt x="184245" y="584579"/>
                    </a:moveTo>
                    <a:cubicBezTo>
                      <a:pt x="200167" y="605050"/>
                      <a:pt x="216089" y="625522"/>
                      <a:pt x="197892" y="529988"/>
                    </a:cubicBezTo>
                    <a:cubicBezTo>
                      <a:pt x="179695" y="434454"/>
                      <a:pt x="0" y="0"/>
                      <a:pt x="75063" y="11373"/>
                    </a:cubicBezTo>
                    <a:cubicBezTo>
                      <a:pt x="150126" y="22746"/>
                      <a:pt x="399197" y="310486"/>
                      <a:pt x="648269" y="598226"/>
                    </a:cubicBez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cxnSp>
            <p:nvCxnSpPr>
              <p:cNvPr id="127" name="Straight Connector 95"/>
              <p:cNvCxnSpPr>
                <a:cxnSpLocks noChangeShapeType="1"/>
              </p:cNvCxnSpPr>
              <p:nvPr/>
            </p:nvCxnSpPr>
            <p:spPr bwMode="auto">
              <a:xfrm flipV="1">
                <a:off x="1691680" y="6597352"/>
                <a:ext cx="3024336" cy="260648"/>
              </a:xfrm>
              <a:prstGeom prst="line">
                <a:avLst/>
              </a:prstGeom>
              <a:noFill/>
              <a:ln w="9525" algn="ctr">
                <a:solidFill>
                  <a:schemeClr val="tx1"/>
                </a:solidFill>
                <a:round/>
                <a:headEnd/>
                <a:tailEnd/>
              </a:ln>
            </p:spPr>
          </p:cxnSp>
          <p:cxnSp>
            <p:nvCxnSpPr>
              <p:cNvPr id="128" name="Straight Connector 96"/>
              <p:cNvCxnSpPr>
                <a:cxnSpLocks noChangeShapeType="1"/>
              </p:cNvCxnSpPr>
              <p:nvPr/>
            </p:nvCxnSpPr>
            <p:spPr bwMode="auto">
              <a:xfrm flipV="1">
                <a:off x="1691680" y="6480720"/>
                <a:ext cx="3024336" cy="260648"/>
              </a:xfrm>
              <a:prstGeom prst="line">
                <a:avLst/>
              </a:prstGeom>
              <a:noFill/>
              <a:ln w="38100" algn="ctr">
                <a:solidFill>
                  <a:schemeClr val="tx1"/>
                </a:solidFill>
                <a:round/>
                <a:headEnd/>
                <a:tailEnd/>
              </a:ln>
            </p:spPr>
          </p:cxnSp>
        </p:grpSp>
        <p:sp>
          <p:nvSpPr>
            <p:cNvPr id="111" name="TextBox 58"/>
            <p:cNvSpPr txBox="1">
              <a:spLocks noChangeArrowheads="1"/>
            </p:cNvSpPr>
            <p:nvPr/>
          </p:nvSpPr>
          <p:spPr bwMode="auto">
            <a:xfrm>
              <a:off x="681816" y="9827129"/>
              <a:ext cx="389654" cy="841125"/>
            </a:xfrm>
            <a:prstGeom prst="rect">
              <a:avLst/>
            </a:prstGeom>
            <a:noFill/>
            <a:ln w="9525">
              <a:noFill/>
              <a:miter lim="800000"/>
              <a:headEnd/>
              <a:tailEnd/>
            </a:ln>
          </p:spPr>
          <p:txBody>
            <a:bodyPr wrap="none" lIns="192911" tIns="96455" rIns="192911" bIns="96455">
              <a:spAutoFit/>
            </a:bodyPr>
            <a:lstStyle/>
            <a:p>
              <a:endParaRPr lang="en-US" sz="4200" i="1" dirty="0"/>
            </a:p>
          </p:txBody>
        </p:sp>
      </p:grpSp>
      <p:cxnSp>
        <p:nvCxnSpPr>
          <p:cNvPr id="130" name="Straight Arrow Connector 129"/>
          <p:cNvCxnSpPr/>
          <p:nvPr/>
        </p:nvCxnSpPr>
        <p:spPr>
          <a:xfrm>
            <a:off x="9183660" y="8687568"/>
            <a:ext cx="7382550" cy="0"/>
          </a:xfrm>
          <a:prstGeom prst="straightConnector1">
            <a:avLst/>
          </a:prstGeom>
          <a:ln>
            <a:solidFill>
              <a:srgbClr val="3550FE"/>
            </a:solidFill>
            <a:tailEnd type="arrow"/>
          </a:ln>
        </p:spPr>
        <p:style>
          <a:lnRef idx="2">
            <a:schemeClr val="accent1"/>
          </a:lnRef>
          <a:fillRef idx="0">
            <a:schemeClr val="accent1"/>
          </a:fillRef>
          <a:effectRef idx="1">
            <a:schemeClr val="accent1"/>
          </a:effectRef>
          <a:fontRef idx="minor">
            <a:schemeClr val="tx1"/>
          </a:fontRef>
        </p:style>
      </p:cxnSp>
      <p:grpSp>
        <p:nvGrpSpPr>
          <p:cNvPr id="10" name="Group 132"/>
          <p:cNvGrpSpPr/>
          <p:nvPr/>
        </p:nvGrpSpPr>
        <p:grpSpPr>
          <a:xfrm>
            <a:off x="10640412" y="1647407"/>
            <a:ext cx="272715" cy="7414008"/>
            <a:chOff x="9878412" y="1647407"/>
            <a:chExt cx="272715" cy="7414008"/>
          </a:xfrm>
        </p:grpSpPr>
        <p:cxnSp>
          <p:nvCxnSpPr>
            <p:cNvPr id="131" name="Straight Connector 130"/>
            <p:cNvCxnSpPr/>
            <p:nvPr/>
          </p:nvCxnSpPr>
          <p:spPr>
            <a:xfrm>
              <a:off x="9878412" y="1647407"/>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0151127" y="1679492"/>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grpSp>
        <p:nvGrpSpPr>
          <p:cNvPr id="11" name="Group 133"/>
          <p:cNvGrpSpPr/>
          <p:nvPr/>
        </p:nvGrpSpPr>
        <p:grpSpPr>
          <a:xfrm>
            <a:off x="11153757" y="1655429"/>
            <a:ext cx="272715" cy="7414008"/>
            <a:chOff x="9878412" y="1647407"/>
            <a:chExt cx="272715" cy="7414008"/>
          </a:xfrm>
        </p:grpSpPr>
        <p:cxnSp>
          <p:nvCxnSpPr>
            <p:cNvPr id="135" name="Straight Connector 134"/>
            <p:cNvCxnSpPr/>
            <p:nvPr/>
          </p:nvCxnSpPr>
          <p:spPr>
            <a:xfrm>
              <a:off x="9878412" y="1647407"/>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10151127" y="1679492"/>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grpSp>
        <p:nvGrpSpPr>
          <p:cNvPr id="12" name="Group 136"/>
          <p:cNvGrpSpPr/>
          <p:nvPr/>
        </p:nvGrpSpPr>
        <p:grpSpPr>
          <a:xfrm>
            <a:off x="11691165" y="1687514"/>
            <a:ext cx="272715" cy="7414008"/>
            <a:chOff x="9878412" y="1647407"/>
            <a:chExt cx="272715" cy="7414008"/>
          </a:xfrm>
        </p:grpSpPr>
        <p:cxnSp>
          <p:nvCxnSpPr>
            <p:cNvPr id="138" name="Straight Connector 137"/>
            <p:cNvCxnSpPr/>
            <p:nvPr/>
          </p:nvCxnSpPr>
          <p:spPr>
            <a:xfrm>
              <a:off x="9878412" y="1647407"/>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10151127" y="1679492"/>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
        <p:nvSpPr>
          <p:cNvPr id="129" name="Line 89"/>
          <p:cNvSpPr>
            <a:spLocks noChangeShapeType="1"/>
          </p:cNvSpPr>
          <p:nvPr/>
        </p:nvSpPr>
        <p:spPr bwMode="auto">
          <a:xfrm>
            <a:off x="11853667" y="4817513"/>
            <a:ext cx="0" cy="810154"/>
          </a:xfrm>
          <a:prstGeom prst="line">
            <a:avLst/>
          </a:prstGeom>
          <a:noFill/>
          <a:ln w="38100">
            <a:solidFill>
              <a:schemeClr val="tx1"/>
            </a:solidFill>
            <a:round/>
            <a:headEnd/>
            <a:tailEnd/>
          </a:ln>
        </p:spPr>
        <p:txBody>
          <a:bodyPr wrap="none" anchor="ctr"/>
          <a:lstStyle/>
          <a:p>
            <a:endParaRPr lang="en-US"/>
          </a:p>
        </p:txBody>
      </p:sp>
      <p:sp>
        <p:nvSpPr>
          <p:cNvPr id="140" name="Line 82"/>
          <p:cNvSpPr>
            <a:spLocks noChangeShapeType="1"/>
          </p:cNvSpPr>
          <p:nvPr/>
        </p:nvSpPr>
        <p:spPr bwMode="auto">
          <a:xfrm>
            <a:off x="11900399" y="3442775"/>
            <a:ext cx="0" cy="810154"/>
          </a:xfrm>
          <a:prstGeom prst="line">
            <a:avLst/>
          </a:prstGeom>
          <a:noFill/>
          <a:ln w="381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25604" name="Rectangle 5"/>
          <p:cNvSpPr>
            <a:spLocks noChangeArrowheads="1"/>
          </p:cNvSpPr>
          <p:nvPr/>
        </p:nvSpPr>
        <p:spPr bwMode="auto">
          <a:xfrm>
            <a:off x="12341763" y="7053687"/>
            <a:ext cx="9265700" cy="1662505"/>
          </a:xfrm>
          <a:prstGeom prst="rect">
            <a:avLst/>
          </a:prstGeom>
          <a:solidFill>
            <a:schemeClr val="bg1"/>
          </a:solidFill>
          <a:ln w="9525">
            <a:noFill/>
            <a:miter lim="800000"/>
            <a:headEnd/>
            <a:tailEnd/>
          </a:ln>
        </p:spPr>
        <p:txBody>
          <a:bodyPr wrap="none" lIns="192911" tIns="96455" rIns="192911" bIns="96455" anchor="ctr"/>
          <a:lstStyle/>
          <a:p>
            <a:endParaRPr lang="en-US"/>
          </a:p>
        </p:txBody>
      </p:sp>
      <p:sp>
        <p:nvSpPr>
          <p:cNvPr id="25605" name="Rectangle 24"/>
          <p:cNvSpPr>
            <a:spLocks noChangeArrowheads="1"/>
          </p:cNvSpPr>
          <p:nvPr/>
        </p:nvSpPr>
        <p:spPr bwMode="auto">
          <a:xfrm>
            <a:off x="12341762" y="6927100"/>
            <a:ext cx="9700851" cy="1662503"/>
          </a:xfrm>
          <a:prstGeom prst="rect">
            <a:avLst/>
          </a:prstGeom>
          <a:solidFill>
            <a:schemeClr val="bg1"/>
          </a:solidFill>
          <a:ln w="9525">
            <a:noFill/>
            <a:miter lim="800000"/>
            <a:headEnd/>
            <a:tailEnd/>
          </a:ln>
        </p:spPr>
        <p:txBody>
          <a:bodyPr wrap="none" lIns="192911" tIns="96455" rIns="192911" bIns="96455" anchor="ctr"/>
          <a:lstStyle/>
          <a:p>
            <a:endParaRPr lang="en-US"/>
          </a:p>
        </p:txBody>
      </p:sp>
      <p:pic>
        <p:nvPicPr>
          <p:cNvPr id="25608" name="Picture 43" descr="http://www.nature.com/nrn/journal/v4/n3/images/nrn1055-f1.jpg"/>
          <p:cNvPicPr>
            <a:picLocks noChangeAspect="1" noChangeArrowheads="1"/>
          </p:cNvPicPr>
          <p:nvPr/>
        </p:nvPicPr>
        <p:blipFill>
          <a:blip r:embed="rId3"/>
          <a:srcRect/>
          <a:stretch>
            <a:fillRect/>
          </a:stretch>
        </p:blipFill>
        <p:spPr bwMode="auto">
          <a:xfrm>
            <a:off x="3259874" y="2114538"/>
            <a:ext cx="10853307" cy="5890496"/>
          </a:xfrm>
          <a:prstGeom prst="rect">
            <a:avLst/>
          </a:prstGeom>
          <a:noFill/>
          <a:ln w="9525">
            <a:noFill/>
            <a:miter lim="800000"/>
            <a:headEnd/>
            <a:tailEnd/>
          </a:ln>
        </p:spPr>
      </p:pic>
      <p:sp>
        <p:nvSpPr>
          <p:cNvPr id="25609" name="Text Box 6"/>
          <p:cNvSpPr txBox="1">
            <a:spLocks noChangeArrowheads="1"/>
          </p:cNvSpPr>
          <p:nvPr/>
        </p:nvSpPr>
        <p:spPr bwMode="auto">
          <a:xfrm>
            <a:off x="3687522" y="2879684"/>
            <a:ext cx="2244265" cy="1764454"/>
          </a:xfrm>
          <a:prstGeom prst="rect">
            <a:avLst/>
          </a:prstGeom>
          <a:noFill/>
          <a:ln w="9525">
            <a:noFill/>
            <a:miter lim="800000"/>
            <a:headEnd/>
            <a:tailEnd/>
          </a:ln>
        </p:spPr>
        <p:txBody>
          <a:bodyPr wrap="none" lIns="192911" tIns="96455" rIns="192911" bIns="96455">
            <a:spAutoFit/>
          </a:bodyPr>
          <a:lstStyle/>
          <a:p>
            <a:r>
              <a:rPr lang="en-US" sz="5100" dirty="0"/>
              <a:t>visual </a:t>
            </a:r>
          </a:p>
          <a:p>
            <a:r>
              <a:rPr lang="en-US" sz="5100" dirty="0"/>
              <a:t>cortex</a:t>
            </a:r>
            <a:endParaRPr lang="en-US" sz="3800" dirty="0"/>
          </a:p>
        </p:txBody>
      </p:sp>
      <p:sp>
        <p:nvSpPr>
          <p:cNvPr id="25610" name="Text Box 35"/>
          <p:cNvSpPr txBox="1">
            <a:spLocks noChangeArrowheads="1"/>
          </p:cNvSpPr>
          <p:nvPr/>
        </p:nvSpPr>
        <p:spPr bwMode="auto">
          <a:xfrm>
            <a:off x="4111249" y="8031915"/>
            <a:ext cx="9454572" cy="1949120"/>
          </a:xfrm>
          <a:prstGeom prst="rect">
            <a:avLst/>
          </a:prstGeom>
          <a:noFill/>
          <a:ln w="9525">
            <a:noFill/>
            <a:miter lim="800000"/>
            <a:headEnd/>
            <a:tailEnd/>
          </a:ln>
        </p:spPr>
        <p:txBody>
          <a:bodyPr wrap="none" lIns="192911" tIns="96455" rIns="192911" bIns="96455">
            <a:spAutoFit/>
          </a:bodyPr>
          <a:lstStyle/>
          <a:p>
            <a:r>
              <a:rPr lang="fr-CH" b="0" dirty="0" smtClean="0"/>
              <a:t> </a:t>
            </a:r>
            <a:r>
              <a:rPr lang="fr-CH" dirty="0" err="1" smtClean="0"/>
              <a:t>c</a:t>
            </a:r>
            <a:r>
              <a:rPr lang="fr-CH" b="0" dirty="0" err="1" smtClean="0"/>
              <a:t>ells</a:t>
            </a:r>
            <a:r>
              <a:rPr lang="fr-CH" b="0" dirty="0" smtClean="0"/>
              <a:t> </a:t>
            </a:r>
            <a:r>
              <a:rPr lang="fr-CH" b="0" dirty="0"/>
              <a:t>in </a:t>
            </a:r>
            <a:r>
              <a:rPr lang="fr-CH" b="0" dirty="0" err="1"/>
              <a:t>visual</a:t>
            </a:r>
            <a:r>
              <a:rPr lang="fr-CH" b="0" dirty="0"/>
              <a:t> cortex </a:t>
            </a:r>
            <a:r>
              <a:rPr lang="fr-CH" b="0" dirty="0" smtClean="0"/>
              <a:t>MT/V5</a:t>
            </a:r>
          </a:p>
          <a:p>
            <a:r>
              <a:rPr lang="fr-CH" b="0" dirty="0" smtClean="0"/>
              <a:t> </a:t>
            </a:r>
            <a:r>
              <a:rPr lang="fr-CH" b="0" dirty="0" err="1" smtClean="0"/>
              <a:t>respond</a:t>
            </a:r>
            <a:r>
              <a:rPr lang="fr-CH" b="0" dirty="0" smtClean="0"/>
              <a:t> </a:t>
            </a:r>
            <a:r>
              <a:rPr lang="fr-CH" b="0" dirty="0"/>
              <a:t>to motion stimuli</a:t>
            </a:r>
          </a:p>
        </p:txBody>
      </p:sp>
      <p:grpSp>
        <p:nvGrpSpPr>
          <p:cNvPr id="2" name="Group 42"/>
          <p:cNvGrpSpPr>
            <a:grpSpLocks/>
          </p:cNvGrpSpPr>
          <p:nvPr/>
        </p:nvGrpSpPr>
        <p:grpSpPr bwMode="auto">
          <a:xfrm flipH="1">
            <a:off x="13908715" y="2226959"/>
            <a:ext cx="3316144" cy="5167545"/>
            <a:chOff x="7524329" y="4373562"/>
            <a:chExt cx="1403350" cy="2484437"/>
          </a:xfrm>
        </p:grpSpPr>
        <p:sp>
          <p:nvSpPr>
            <p:cNvPr id="25611" name="AutoShape 4"/>
            <p:cNvSpPr>
              <a:spLocks noChangeArrowheads="1"/>
            </p:cNvSpPr>
            <p:nvPr/>
          </p:nvSpPr>
          <p:spPr bwMode="auto">
            <a:xfrm rot="16200000" flipH="1">
              <a:off x="6983785" y="4914106"/>
              <a:ext cx="2484437" cy="1403350"/>
            </a:xfrm>
            <a:prstGeom prst="parallelogram">
              <a:avLst>
                <a:gd name="adj" fmla="val 44259"/>
              </a:avLst>
            </a:prstGeom>
            <a:solidFill>
              <a:schemeClr val="bg1">
                <a:lumMod val="95000"/>
              </a:schemeClr>
            </a:solidFill>
            <a:ln w="9525">
              <a:solidFill>
                <a:schemeClr val="tx1"/>
              </a:solidFill>
              <a:miter lim="800000"/>
              <a:headEnd/>
              <a:tailEnd/>
            </a:ln>
          </p:spPr>
          <p:txBody>
            <a:bodyPr wrap="none" anchor="ctr"/>
            <a:lstStyle/>
            <a:p>
              <a:endParaRPr lang="en-US"/>
            </a:p>
          </p:txBody>
        </p:sp>
        <p:sp>
          <p:nvSpPr>
            <p:cNvPr id="25612" name="Oval 29"/>
            <p:cNvSpPr>
              <a:spLocks noChangeArrowheads="1"/>
            </p:cNvSpPr>
            <p:nvPr/>
          </p:nvSpPr>
          <p:spPr bwMode="auto">
            <a:xfrm>
              <a:off x="7596410" y="5238029"/>
              <a:ext cx="576263" cy="863600"/>
            </a:xfrm>
            <a:prstGeom prst="ellipse">
              <a:avLst/>
            </a:prstGeom>
            <a:noFill/>
            <a:ln w="28575">
              <a:solidFill>
                <a:srgbClr val="008000"/>
              </a:solidFill>
              <a:round/>
              <a:headEnd/>
              <a:tailEnd/>
            </a:ln>
          </p:spPr>
          <p:txBody>
            <a:bodyPr wrap="none" anchor="ctr"/>
            <a:lstStyle/>
            <a:p>
              <a:endParaRPr lang="en-US"/>
            </a:p>
          </p:txBody>
        </p:sp>
        <p:sp>
          <p:nvSpPr>
            <p:cNvPr id="25613" name="Oval 37"/>
            <p:cNvSpPr>
              <a:spLocks noChangeArrowheads="1"/>
            </p:cNvSpPr>
            <p:nvPr/>
          </p:nvSpPr>
          <p:spPr bwMode="auto">
            <a:xfrm flipH="1">
              <a:off x="7669435" y="5669829"/>
              <a:ext cx="71438" cy="71438"/>
            </a:xfrm>
            <a:prstGeom prst="ellipse">
              <a:avLst/>
            </a:prstGeom>
            <a:solidFill>
              <a:srgbClr val="FF6600"/>
            </a:solidFill>
            <a:ln w="9525">
              <a:solidFill>
                <a:srgbClr val="FF3300"/>
              </a:solidFill>
              <a:round/>
              <a:headEnd/>
              <a:tailEnd/>
            </a:ln>
          </p:spPr>
          <p:txBody>
            <a:bodyPr wrap="none" anchor="ctr"/>
            <a:lstStyle/>
            <a:p>
              <a:endParaRPr lang="en-US"/>
            </a:p>
          </p:txBody>
        </p:sp>
        <p:sp>
          <p:nvSpPr>
            <p:cNvPr id="25614" name="Oval 38"/>
            <p:cNvSpPr>
              <a:spLocks noChangeArrowheads="1"/>
            </p:cNvSpPr>
            <p:nvPr/>
          </p:nvSpPr>
          <p:spPr bwMode="auto">
            <a:xfrm flipH="1">
              <a:off x="7885335" y="5885729"/>
              <a:ext cx="71438" cy="71438"/>
            </a:xfrm>
            <a:prstGeom prst="ellipse">
              <a:avLst/>
            </a:prstGeom>
            <a:solidFill>
              <a:srgbClr val="FF6600"/>
            </a:solidFill>
            <a:ln w="9525">
              <a:solidFill>
                <a:srgbClr val="FF3300"/>
              </a:solidFill>
              <a:round/>
              <a:headEnd/>
              <a:tailEnd/>
            </a:ln>
          </p:spPr>
          <p:txBody>
            <a:bodyPr wrap="none" anchor="ctr"/>
            <a:lstStyle/>
            <a:p>
              <a:endParaRPr lang="en-US"/>
            </a:p>
          </p:txBody>
        </p:sp>
        <p:sp>
          <p:nvSpPr>
            <p:cNvPr id="25615" name="Oval 39"/>
            <p:cNvSpPr>
              <a:spLocks noChangeArrowheads="1"/>
            </p:cNvSpPr>
            <p:nvPr/>
          </p:nvSpPr>
          <p:spPr bwMode="auto">
            <a:xfrm flipH="1">
              <a:off x="7812310" y="5453929"/>
              <a:ext cx="71438" cy="71438"/>
            </a:xfrm>
            <a:prstGeom prst="ellipse">
              <a:avLst/>
            </a:prstGeom>
            <a:solidFill>
              <a:srgbClr val="FF6600"/>
            </a:solidFill>
            <a:ln w="9525">
              <a:solidFill>
                <a:srgbClr val="FF3300"/>
              </a:solidFill>
              <a:round/>
              <a:headEnd/>
              <a:tailEnd/>
            </a:ln>
          </p:spPr>
          <p:txBody>
            <a:bodyPr wrap="none" anchor="ctr"/>
            <a:lstStyle/>
            <a:p>
              <a:endParaRPr lang="en-US"/>
            </a:p>
          </p:txBody>
        </p:sp>
        <p:sp>
          <p:nvSpPr>
            <p:cNvPr id="25616" name="Oval 40"/>
            <p:cNvSpPr>
              <a:spLocks noChangeArrowheads="1"/>
            </p:cNvSpPr>
            <p:nvPr/>
          </p:nvSpPr>
          <p:spPr bwMode="auto">
            <a:xfrm flipH="1">
              <a:off x="7883748" y="5669829"/>
              <a:ext cx="71437" cy="71438"/>
            </a:xfrm>
            <a:prstGeom prst="ellipse">
              <a:avLst/>
            </a:prstGeom>
            <a:solidFill>
              <a:srgbClr val="FF6600"/>
            </a:solidFill>
            <a:ln w="9525">
              <a:solidFill>
                <a:srgbClr val="FF3300"/>
              </a:solidFill>
              <a:round/>
              <a:headEnd/>
              <a:tailEnd/>
            </a:ln>
          </p:spPr>
          <p:txBody>
            <a:bodyPr wrap="none" anchor="ctr"/>
            <a:lstStyle/>
            <a:p>
              <a:endParaRPr lang="en-US"/>
            </a:p>
          </p:txBody>
        </p:sp>
        <p:sp>
          <p:nvSpPr>
            <p:cNvPr id="25617" name="Oval 41"/>
            <p:cNvSpPr>
              <a:spLocks noChangeArrowheads="1"/>
            </p:cNvSpPr>
            <p:nvPr/>
          </p:nvSpPr>
          <p:spPr bwMode="auto">
            <a:xfrm flipH="1">
              <a:off x="8028210" y="5742854"/>
              <a:ext cx="71438" cy="71438"/>
            </a:xfrm>
            <a:prstGeom prst="ellipse">
              <a:avLst/>
            </a:prstGeom>
            <a:solidFill>
              <a:srgbClr val="FF6600"/>
            </a:solidFill>
            <a:ln w="9525">
              <a:solidFill>
                <a:srgbClr val="FF3300"/>
              </a:solidFill>
              <a:round/>
              <a:headEnd/>
              <a:tailEnd/>
            </a:ln>
          </p:spPr>
          <p:txBody>
            <a:bodyPr wrap="none" anchor="ctr"/>
            <a:lstStyle/>
            <a:p>
              <a:endParaRPr lang="en-US"/>
            </a:p>
          </p:txBody>
        </p:sp>
        <p:sp>
          <p:nvSpPr>
            <p:cNvPr id="25618" name="Oval 42"/>
            <p:cNvSpPr>
              <a:spLocks noChangeArrowheads="1"/>
            </p:cNvSpPr>
            <p:nvPr/>
          </p:nvSpPr>
          <p:spPr bwMode="auto">
            <a:xfrm flipH="1">
              <a:off x="7956773" y="5526954"/>
              <a:ext cx="71437" cy="71438"/>
            </a:xfrm>
            <a:prstGeom prst="ellipse">
              <a:avLst/>
            </a:prstGeom>
            <a:solidFill>
              <a:srgbClr val="FF6600"/>
            </a:solidFill>
            <a:ln w="9525">
              <a:solidFill>
                <a:srgbClr val="FF3300"/>
              </a:solidFill>
              <a:round/>
              <a:headEnd/>
              <a:tailEnd/>
            </a:ln>
          </p:spPr>
          <p:txBody>
            <a:bodyPr wrap="none" anchor="ctr"/>
            <a:lstStyle/>
            <a:p>
              <a:endParaRPr lang="en-US"/>
            </a:p>
          </p:txBody>
        </p:sp>
        <p:sp>
          <p:nvSpPr>
            <p:cNvPr id="25619" name="Line 43"/>
            <p:cNvSpPr>
              <a:spLocks noChangeShapeType="1"/>
            </p:cNvSpPr>
            <p:nvPr/>
          </p:nvSpPr>
          <p:spPr bwMode="auto">
            <a:xfrm flipV="1">
              <a:off x="7740873" y="5598392"/>
              <a:ext cx="71437" cy="71437"/>
            </a:xfrm>
            <a:prstGeom prst="line">
              <a:avLst/>
            </a:prstGeom>
            <a:noFill/>
            <a:ln w="9525">
              <a:solidFill>
                <a:schemeClr val="tx1"/>
              </a:solidFill>
              <a:round/>
              <a:headEnd/>
              <a:tailEnd type="triangle" w="med" len="med"/>
            </a:ln>
          </p:spPr>
          <p:txBody>
            <a:bodyPr/>
            <a:lstStyle/>
            <a:p>
              <a:endParaRPr lang="en-US"/>
            </a:p>
          </p:txBody>
        </p:sp>
        <p:sp>
          <p:nvSpPr>
            <p:cNvPr id="25620" name="Line 44"/>
            <p:cNvSpPr>
              <a:spLocks noChangeShapeType="1"/>
            </p:cNvSpPr>
            <p:nvPr/>
          </p:nvSpPr>
          <p:spPr bwMode="auto">
            <a:xfrm flipV="1">
              <a:off x="7956773" y="5814292"/>
              <a:ext cx="71437" cy="71437"/>
            </a:xfrm>
            <a:prstGeom prst="line">
              <a:avLst/>
            </a:prstGeom>
            <a:noFill/>
            <a:ln w="9525">
              <a:solidFill>
                <a:schemeClr val="tx1"/>
              </a:solidFill>
              <a:round/>
              <a:headEnd/>
              <a:tailEnd type="triangle" w="med" len="med"/>
            </a:ln>
          </p:spPr>
          <p:txBody>
            <a:bodyPr/>
            <a:lstStyle/>
            <a:p>
              <a:endParaRPr lang="en-US"/>
            </a:p>
          </p:txBody>
        </p:sp>
        <p:sp>
          <p:nvSpPr>
            <p:cNvPr id="25621" name="Line 45"/>
            <p:cNvSpPr>
              <a:spLocks noChangeShapeType="1"/>
            </p:cNvSpPr>
            <p:nvPr/>
          </p:nvSpPr>
          <p:spPr bwMode="auto">
            <a:xfrm flipV="1">
              <a:off x="8099648" y="5669829"/>
              <a:ext cx="71437" cy="71438"/>
            </a:xfrm>
            <a:prstGeom prst="line">
              <a:avLst/>
            </a:prstGeom>
            <a:noFill/>
            <a:ln w="9525">
              <a:solidFill>
                <a:schemeClr val="tx1"/>
              </a:solidFill>
              <a:round/>
              <a:headEnd/>
              <a:tailEnd type="triangle" w="med" len="med"/>
            </a:ln>
          </p:spPr>
          <p:txBody>
            <a:bodyPr/>
            <a:lstStyle/>
            <a:p>
              <a:endParaRPr lang="en-US"/>
            </a:p>
          </p:txBody>
        </p:sp>
        <p:sp>
          <p:nvSpPr>
            <p:cNvPr id="25622" name="Line 46"/>
            <p:cNvSpPr>
              <a:spLocks noChangeShapeType="1"/>
            </p:cNvSpPr>
            <p:nvPr/>
          </p:nvSpPr>
          <p:spPr bwMode="auto">
            <a:xfrm flipV="1">
              <a:off x="8028210" y="5453929"/>
              <a:ext cx="71438" cy="71438"/>
            </a:xfrm>
            <a:prstGeom prst="line">
              <a:avLst/>
            </a:prstGeom>
            <a:noFill/>
            <a:ln w="9525">
              <a:solidFill>
                <a:schemeClr val="tx1"/>
              </a:solidFill>
              <a:round/>
              <a:headEnd/>
              <a:tailEnd type="triangle" w="med" len="med"/>
            </a:ln>
          </p:spPr>
          <p:txBody>
            <a:bodyPr/>
            <a:lstStyle/>
            <a:p>
              <a:endParaRPr lang="en-US"/>
            </a:p>
          </p:txBody>
        </p:sp>
        <p:sp>
          <p:nvSpPr>
            <p:cNvPr id="25623" name="Line 47"/>
            <p:cNvSpPr>
              <a:spLocks noChangeShapeType="1"/>
            </p:cNvSpPr>
            <p:nvPr/>
          </p:nvSpPr>
          <p:spPr bwMode="auto">
            <a:xfrm flipV="1">
              <a:off x="7956773" y="5598392"/>
              <a:ext cx="71437" cy="71437"/>
            </a:xfrm>
            <a:prstGeom prst="line">
              <a:avLst/>
            </a:prstGeom>
            <a:noFill/>
            <a:ln w="9525">
              <a:solidFill>
                <a:schemeClr val="tx1"/>
              </a:solidFill>
              <a:round/>
              <a:headEnd/>
              <a:tailEnd type="triangle" w="med" len="med"/>
            </a:ln>
          </p:spPr>
          <p:txBody>
            <a:bodyPr/>
            <a:lstStyle/>
            <a:p>
              <a:endParaRPr lang="en-US"/>
            </a:p>
          </p:txBody>
        </p:sp>
        <p:sp>
          <p:nvSpPr>
            <p:cNvPr id="25624" name="Line 48"/>
            <p:cNvSpPr>
              <a:spLocks noChangeShapeType="1"/>
            </p:cNvSpPr>
            <p:nvPr/>
          </p:nvSpPr>
          <p:spPr bwMode="auto">
            <a:xfrm flipV="1">
              <a:off x="7883748" y="5382492"/>
              <a:ext cx="71437" cy="71437"/>
            </a:xfrm>
            <a:prstGeom prst="line">
              <a:avLst/>
            </a:prstGeom>
            <a:noFill/>
            <a:ln w="9525">
              <a:solidFill>
                <a:schemeClr val="tx1"/>
              </a:solidFill>
              <a:round/>
              <a:headEnd/>
              <a:tailEnd type="triangle" w="med" len="med"/>
            </a:ln>
          </p:spPr>
          <p:txBody>
            <a:bodyPr/>
            <a:lstStyle/>
            <a:p>
              <a:endParaRPr lang="en-US"/>
            </a:p>
          </p:txBody>
        </p:sp>
      </p:grpSp>
      <p:sp>
        <p:nvSpPr>
          <p:cNvPr id="24" name="Title 3"/>
          <p:cNvSpPr txBox="1">
            <a:spLocks/>
          </p:cNvSpPr>
          <p:nvPr/>
        </p:nvSpPr>
        <p:spPr>
          <a:xfrm>
            <a:off x="1161211" y="-26871"/>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noProof="0" dirty="0" smtClean="0">
                <a:solidFill>
                  <a:srgbClr val="FF0000"/>
                </a:solidFill>
                <a:latin typeface="Impact" charset="0"/>
                <a:ea typeface="ＭＳ Ｐゴシック" charset="0"/>
                <a:cs typeface="Impact" charset="0"/>
              </a:rPr>
              <a:t>10.1</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Variability in vivo – Detour: Motion Sensitive Neurons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25" name="Straight Connector 24"/>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5603" name="Text Box 3"/>
          <p:cNvSpPr txBox="1">
            <a:spLocks noChangeArrowheads="1"/>
          </p:cNvSpPr>
          <p:nvPr/>
        </p:nvSpPr>
        <p:spPr bwMode="auto">
          <a:xfrm>
            <a:off x="1520589" y="1290043"/>
            <a:ext cx="10300380" cy="979624"/>
          </a:xfrm>
          <a:prstGeom prst="rect">
            <a:avLst/>
          </a:prstGeom>
          <a:noFill/>
          <a:ln w="9525">
            <a:solidFill>
              <a:srgbClr val="FF0000"/>
            </a:solidFill>
            <a:miter lim="800000"/>
            <a:headEnd/>
            <a:tailEnd/>
          </a:ln>
        </p:spPr>
        <p:txBody>
          <a:bodyPr wrap="none" lIns="192911" tIns="96455" rIns="192911" bIns="96455">
            <a:spAutoFit/>
          </a:bodyPr>
          <a:lstStyle/>
          <a:p>
            <a:r>
              <a:rPr lang="en-US" sz="5100" dirty="0"/>
              <a:t>Detour: Receptive fields in V5/MT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2053" name="Line 33"/>
          <p:cNvSpPr>
            <a:spLocks noChangeShapeType="1"/>
          </p:cNvSpPr>
          <p:nvPr/>
        </p:nvSpPr>
        <p:spPr bwMode="auto">
          <a:xfrm>
            <a:off x="13309597" y="5662641"/>
            <a:ext cx="7022425" cy="0"/>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2054" name="Line 34"/>
          <p:cNvSpPr>
            <a:spLocks noChangeShapeType="1"/>
          </p:cNvSpPr>
          <p:nvPr/>
        </p:nvSpPr>
        <p:spPr bwMode="auto">
          <a:xfrm>
            <a:off x="13309597" y="5212556"/>
            <a:ext cx="7022425" cy="0"/>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2055" name="Line 35"/>
          <p:cNvSpPr>
            <a:spLocks noChangeShapeType="1"/>
          </p:cNvSpPr>
          <p:nvPr/>
        </p:nvSpPr>
        <p:spPr bwMode="auto">
          <a:xfrm>
            <a:off x="13309597" y="4762470"/>
            <a:ext cx="7022425" cy="0"/>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2056" name="Line 36"/>
          <p:cNvSpPr>
            <a:spLocks noChangeShapeType="1"/>
          </p:cNvSpPr>
          <p:nvPr/>
        </p:nvSpPr>
        <p:spPr bwMode="auto">
          <a:xfrm>
            <a:off x="13309597" y="6112727"/>
            <a:ext cx="7022425" cy="0"/>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2057" name="Line 37"/>
          <p:cNvSpPr>
            <a:spLocks noChangeShapeType="1"/>
          </p:cNvSpPr>
          <p:nvPr/>
        </p:nvSpPr>
        <p:spPr bwMode="auto">
          <a:xfrm>
            <a:off x="13309597" y="3412213"/>
            <a:ext cx="7022425" cy="0"/>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2058" name="Line 38"/>
          <p:cNvSpPr>
            <a:spLocks noChangeShapeType="1"/>
          </p:cNvSpPr>
          <p:nvPr/>
        </p:nvSpPr>
        <p:spPr bwMode="auto">
          <a:xfrm>
            <a:off x="13309597" y="4312384"/>
            <a:ext cx="7022425" cy="0"/>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2059" name="Line 39"/>
          <p:cNvSpPr>
            <a:spLocks noChangeShapeType="1"/>
          </p:cNvSpPr>
          <p:nvPr/>
        </p:nvSpPr>
        <p:spPr bwMode="auto">
          <a:xfrm>
            <a:off x="13309597" y="3862299"/>
            <a:ext cx="7022425" cy="0"/>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2060" name="Line 40"/>
          <p:cNvSpPr>
            <a:spLocks noChangeShapeType="1"/>
          </p:cNvSpPr>
          <p:nvPr/>
        </p:nvSpPr>
        <p:spPr bwMode="auto">
          <a:xfrm>
            <a:off x="13669721" y="3592247"/>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61" name="Line 41"/>
          <p:cNvSpPr>
            <a:spLocks noChangeShapeType="1"/>
          </p:cNvSpPr>
          <p:nvPr/>
        </p:nvSpPr>
        <p:spPr bwMode="auto">
          <a:xfrm>
            <a:off x="14930157" y="3142162"/>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62" name="Line 42"/>
          <p:cNvSpPr>
            <a:spLocks noChangeShapeType="1"/>
          </p:cNvSpPr>
          <p:nvPr/>
        </p:nvSpPr>
        <p:spPr bwMode="auto">
          <a:xfrm>
            <a:off x="16078053" y="3592247"/>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63" name="Line 43"/>
          <p:cNvSpPr>
            <a:spLocks noChangeShapeType="1"/>
          </p:cNvSpPr>
          <p:nvPr/>
        </p:nvSpPr>
        <p:spPr bwMode="auto">
          <a:xfrm>
            <a:off x="15736686" y="4042333"/>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64" name="Line 44"/>
          <p:cNvSpPr>
            <a:spLocks noChangeShapeType="1"/>
          </p:cNvSpPr>
          <p:nvPr/>
        </p:nvSpPr>
        <p:spPr bwMode="auto">
          <a:xfrm>
            <a:off x="16550716" y="4042333"/>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65" name="Line 45"/>
          <p:cNvSpPr>
            <a:spLocks noChangeShapeType="1"/>
          </p:cNvSpPr>
          <p:nvPr/>
        </p:nvSpPr>
        <p:spPr bwMode="auto">
          <a:xfrm>
            <a:off x="16250613" y="4492419"/>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66" name="Line 46"/>
          <p:cNvSpPr>
            <a:spLocks noChangeShapeType="1"/>
          </p:cNvSpPr>
          <p:nvPr/>
        </p:nvSpPr>
        <p:spPr bwMode="auto">
          <a:xfrm>
            <a:off x="16760789" y="4492419"/>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67" name="Line 47"/>
          <p:cNvSpPr>
            <a:spLocks noChangeShapeType="1"/>
          </p:cNvSpPr>
          <p:nvPr/>
        </p:nvSpPr>
        <p:spPr bwMode="auto">
          <a:xfrm>
            <a:off x="14930157" y="4942504"/>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68" name="Line 48"/>
          <p:cNvSpPr>
            <a:spLocks noChangeShapeType="1"/>
          </p:cNvSpPr>
          <p:nvPr/>
        </p:nvSpPr>
        <p:spPr bwMode="auto">
          <a:xfrm>
            <a:off x="17090903" y="4942504"/>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69" name="Line 49"/>
          <p:cNvSpPr>
            <a:spLocks noChangeShapeType="1"/>
          </p:cNvSpPr>
          <p:nvPr/>
        </p:nvSpPr>
        <p:spPr bwMode="auto">
          <a:xfrm>
            <a:off x="20163215" y="3592247"/>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70" name="Line 50"/>
          <p:cNvSpPr>
            <a:spLocks noChangeShapeType="1"/>
          </p:cNvSpPr>
          <p:nvPr/>
        </p:nvSpPr>
        <p:spPr bwMode="auto">
          <a:xfrm>
            <a:off x="16588229" y="5392590"/>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71" name="Line 51"/>
          <p:cNvSpPr>
            <a:spLocks noChangeShapeType="1"/>
          </p:cNvSpPr>
          <p:nvPr/>
        </p:nvSpPr>
        <p:spPr bwMode="auto">
          <a:xfrm>
            <a:off x="18351338" y="4942504"/>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72" name="Line 52"/>
          <p:cNvSpPr>
            <a:spLocks noChangeShapeType="1"/>
          </p:cNvSpPr>
          <p:nvPr/>
        </p:nvSpPr>
        <p:spPr bwMode="auto">
          <a:xfrm>
            <a:off x="16730779" y="3142162"/>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73" name="Line 53"/>
          <p:cNvSpPr>
            <a:spLocks noChangeShapeType="1"/>
          </p:cNvSpPr>
          <p:nvPr/>
        </p:nvSpPr>
        <p:spPr bwMode="auto">
          <a:xfrm>
            <a:off x="19611774" y="3142162"/>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74" name="Line 54"/>
          <p:cNvSpPr>
            <a:spLocks noChangeShapeType="1"/>
          </p:cNvSpPr>
          <p:nvPr/>
        </p:nvSpPr>
        <p:spPr bwMode="auto">
          <a:xfrm>
            <a:off x="19071587" y="5842676"/>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75" name="Line 55"/>
          <p:cNvSpPr>
            <a:spLocks noChangeShapeType="1"/>
          </p:cNvSpPr>
          <p:nvPr/>
        </p:nvSpPr>
        <p:spPr bwMode="auto">
          <a:xfrm>
            <a:off x="15830468" y="5842676"/>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2076" name="Line 56"/>
          <p:cNvSpPr>
            <a:spLocks noChangeShapeType="1"/>
          </p:cNvSpPr>
          <p:nvPr/>
        </p:nvSpPr>
        <p:spPr bwMode="auto">
          <a:xfrm>
            <a:off x="17949951" y="4492419"/>
            <a:ext cx="0"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330809" name="Line 57"/>
          <p:cNvSpPr>
            <a:spLocks noChangeShapeType="1"/>
          </p:cNvSpPr>
          <p:nvPr/>
        </p:nvSpPr>
        <p:spPr bwMode="auto">
          <a:xfrm>
            <a:off x="16370654" y="3049331"/>
            <a:ext cx="3752" cy="3690702"/>
          </a:xfrm>
          <a:prstGeom prst="line">
            <a:avLst/>
          </a:prstGeom>
          <a:noFill/>
          <a:ln w="9525">
            <a:solidFill>
              <a:schemeClr val="tx1"/>
            </a:solidFill>
            <a:prstDash val="sysDot"/>
            <a:round/>
            <a:headEnd/>
            <a:tailEnd/>
          </a:ln>
        </p:spPr>
        <p:txBody>
          <a:bodyPr wrap="none" lIns="192911" tIns="96455" rIns="192911" bIns="96455" anchor="ctr"/>
          <a:lstStyle/>
          <a:p>
            <a:endParaRPr lang="en-US"/>
          </a:p>
        </p:txBody>
      </p:sp>
      <p:sp>
        <p:nvSpPr>
          <p:cNvPr id="330810" name="Line 58"/>
          <p:cNvSpPr>
            <a:spLocks noChangeShapeType="1"/>
          </p:cNvSpPr>
          <p:nvPr/>
        </p:nvSpPr>
        <p:spPr bwMode="auto">
          <a:xfrm>
            <a:off x="16910841" y="3049331"/>
            <a:ext cx="3752" cy="3690702"/>
          </a:xfrm>
          <a:prstGeom prst="line">
            <a:avLst/>
          </a:prstGeom>
          <a:noFill/>
          <a:ln w="9525">
            <a:solidFill>
              <a:schemeClr val="tx1"/>
            </a:solidFill>
            <a:prstDash val="sysDot"/>
            <a:round/>
            <a:headEnd/>
            <a:tailEnd/>
          </a:ln>
        </p:spPr>
        <p:txBody>
          <a:bodyPr wrap="none" lIns="192911" tIns="96455" rIns="192911" bIns="96455" anchor="ctr"/>
          <a:lstStyle/>
          <a:p>
            <a:endParaRPr lang="en-US"/>
          </a:p>
        </p:txBody>
      </p:sp>
      <p:sp>
        <p:nvSpPr>
          <p:cNvPr id="330811" name="Line 59"/>
          <p:cNvSpPr>
            <a:spLocks noChangeShapeType="1"/>
          </p:cNvSpPr>
          <p:nvPr/>
        </p:nvSpPr>
        <p:spPr bwMode="auto">
          <a:xfrm>
            <a:off x="15995525" y="5398216"/>
            <a:ext cx="3752" cy="270051"/>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330812" name="Text Box 60"/>
          <p:cNvSpPr txBox="1">
            <a:spLocks noChangeArrowheads="1"/>
          </p:cNvSpPr>
          <p:nvPr/>
        </p:nvSpPr>
        <p:spPr bwMode="auto">
          <a:xfrm>
            <a:off x="16550717" y="2509229"/>
            <a:ext cx="524242" cy="779569"/>
          </a:xfrm>
          <a:prstGeom prst="rect">
            <a:avLst/>
          </a:prstGeom>
          <a:noFill/>
          <a:ln w="9525">
            <a:noFill/>
            <a:miter lim="800000"/>
            <a:headEnd/>
            <a:tailEnd/>
          </a:ln>
        </p:spPr>
        <p:txBody>
          <a:bodyPr wrap="none" lIns="192911" tIns="96455" rIns="192911" bIns="96455">
            <a:spAutoFit/>
          </a:bodyPr>
          <a:lstStyle/>
          <a:p>
            <a:r>
              <a:rPr lang="en-US" sz="3800" dirty="0"/>
              <a:t>t</a:t>
            </a:r>
          </a:p>
        </p:txBody>
      </p:sp>
      <p:sp>
        <p:nvSpPr>
          <p:cNvPr id="330813" name="AutoShape 61"/>
          <p:cNvSpPr>
            <a:spLocks noChangeArrowheads="1"/>
          </p:cNvSpPr>
          <p:nvPr/>
        </p:nvSpPr>
        <p:spPr bwMode="auto">
          <a:xfrm flipH="1">
            <a:off x="16370654" y="2779278"/>
            <a:ext cx="180062" cy="182849"/>
          </a:xfrm>
          <a:prstGeom prst="triangle">
            <a:avLst>
              <a:gd name="adj" fmla="val 50000"/>
            </a:avLst>
          </a:prstGeom>
          <a:noFill/>
          <a:ln w="9525">
            <a:solidFill>
              <a:schemeClr val="tx1"/>
            </a:solidFill>
            <a:miter lim="800000"/>
            <a:headEnd/>
            <a:tailEnd/>
          </a:ln>
        </p:spPr>
        <p:txBody>
          <a:bodyPr wrap="none" lIns="192911" tIns="96455" rIns="192911" bIns="96455" anchor="ctr"/>
          <a:lstStyle/>
          <a:p>
            <a:endParaRPr lang="en-US"/>
          </a:p>
        </p:txBody>
      </p:sp>
      <p:graphicFrame>
        <p:nvGraphicFramePr>
          <p:cNvPr id="2050" name="Object 62"/>
          <p:cNvGraphicFramePr>
            <a:graphicFrameLocks noChangeAspect="1"/>
          </p:cNvGraphicFramePr>
          <p:nvPr/>
        </p:nvGraphicFramePr>
        <p:xfrm>
          <a:off x="1616811" y="5184077"/>
          <a:ext cx="5565182" cy="1857300"/>
        </p:xfrm>
        <a:graphic>
          <a:graphicData uri="http://schemas.openxmlformats.org/presentationml/2006/ole">
            <mc:AlternateContent xmlns:mc="http://schemas.openxmlformats.org/markup-compatibility/2006">
              <mc:Choice xmlns:v="urn:schemas-microsoft-com:vml" Requires="v">
                <p:oleObj spid="_x0000_s4118" name="Equation" r:id="rId4" imgW="1384200" imgH="431640" progId="Equation.DSMT4">
                  <p:embed/>
                </p:oleObj>
              </mc:Choice>
              <mc:Fallback>
                <p:oleObj name="Equation" r:id="rId4" imgW="1384200" imgH="431640" progId="Equation.DSMT4">
                  <p:embed/>
                  <p:pic>
                    <p:nvPicPr>
                      <p:cNvPr id="0" name="Object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811" y="5184077"/>
                        <a:ext cx="5565182" cy="18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2082" name="Text Box 63"/>
          <p:cNvSpPr txBox="1">
            <a:spLocks noChangeArrowheads="1"/>
          </p:cNvSpPr>
          <p:nvPr/>
        </p:nvSpPr>
        <p:spPr bwMode="auto">
          <a:xfrm>
            <a:off x="1820795" y="1437272"/>
            <a:ext cx="9608075" cy="1071957"/>
          </a:xfrm>
          <a:prstGeom prst="rect">
            <a:avLst/>
          </a:prstGeom>
          <a:noFill/>
          <a:ln w="9525">
            <a:noFill/>
            <a:miter lim="800000"/>
            <a:headEnd/>
            <a:tailEnd/>
          </a:ln>
        </p:spPr>
        <p:txBody>
          <a:bodyPr wrap="none" lIns="192911" tIns="96455" rIns="192911" bIns="96455">
            <a:spAutoFit/>
          </a:bodyPr>
          <a:lstStyle/>
          <a:p>
            <a:r>
              <a:rPr lang="fr-CH" dirty="0" err="1" smtClean="0"/>
              <a:t>Averaging</a:t>
            </a:r>
            <a:r>
              <a:rPr lang="fr-CH" dirty="0" smtClean="0"/>
              <a:t> </a:t>
            </a:r>
            <a:r>
              <a:rPr lang="fr-CH" dirty="0" err="1"/>
              <a:t>across</a:t>
            </a:r>
            <a:r>
              <a:rPr lang="fr-CH" dirty="0"/>
              <a:t> </a:t>
            </a:r>
            <a:r>
              <a:rPr lang="fr-CH" dirty="0" err="1"/>
              <a:t>repetitions</a:t>
            </a:r>
            <a:endParaRPr lang="fr-FR" dirty="0"/>
          </a:p>
        </p:txBody>
      </p:sp>
      <p:sp>
        <p:nvSpPr>
          <p:cNvPr id="2083" name="Text Box 64"/>
          <p:cNvSpPr txBox="1">
            <a:spLocks noChangeArrowheads="1"/>
          </p:cNvSpPr>
          <p:nvPr/>
        </p:nvSpPr>
        <p:spPr bwMode="auto">
          <a:xfrm>
            <a:off x="8612975" y="4531801"/>
            <a:ext cx="3815208" cy="933458"/>
          </a:xfrm>
          <a:prstGeom prst="rect">
            <a:avLst/>
          </a:prstGeom>
          <a:noFill/>
          <a:ln w="9525">
            <a:noFill/>
            <a:miter lim="800000"/>
            <a:headEnd/>
            <a:tailEnd/>
          </a:ln>
        </p:spPr>
        <p:txBody>
          <a:bodyPr wrap="none" lIns="192911" tIns="96455" rIns="192911" bIns="96455">
            <a:spAutoFit/>
          </a:bodyPr>
          <a:lstStyle/>
          <a:p>
            <a:r>
              <a:rPr lang="fr-CH" sz="4800" i="1" dirty="0"/>
              <a:t>K</a:t>
            </a:r>
            <a:r>
              <a:rPr lang="fr-CH" sz="4800" dirty="0"/>
              <a:t> </a:t>
            </a:r>
            <a:r>
              <a:rPr lang="fr-CH" sz="4800" dirty="0" err="1"/>
              <a:t>repetitions</a:t>
            </a:r>
            <a:endParaRPr lang="fr-FR" sz="4800" dirty="0"/>
          </a:p>
        </p:txBody>
      </p:sp>
      <p:grpSp>
        <p:nvGrpSpPr>
          <p:cNvPr id="2" name="Group 66"/>
          <p:cNvGrpSpPr>
            <a:grpSpLocks/>
          </p:cNvGrpSpPr>
          <p:nvPr/>
        </p:nvGrpSpPr>
        <p:grpSpPr bwMode="auto">
          <a:xfrm>
            <a:off x="9115188" y="7494915"/>
            <a:ext cx="10053472" cy="2939621"/>
            <a:chOff x="1296" y="1427"/>
            <a:chExt cx="1439" cy="1045"/>
          </a:xfrm>
        </p:grpSpPr>
        <p:sp>
          <p:nvSpPr>
            <p:cNvPr id="2093" name="Text Box 67"/>
            <p:cNvSpPr txBox="1">
              <a:spLocks noChangeArrowheads="1"/>
            </p:cNvSpPr>
            <p:nvPr/>
          </p:nvSpPr>
          <p:spPr bwMode="auto">
            <a:xfrm>
              <a:off x="1747" y="1427"/>
              <a:ext cx="530" cy="449"/>
            </a:xfrm>
            <a:prstGeom prst="rect">
              <a:avLst/>
            </a:prstGeom>
            <a:noFill/>
            <a:ln w="9525">
              <a:noFill/>
              <a:miter lim="800000"/>
              <a:headEnd/>
              <a:tailEnd/>
            </a:ln>
          </p:spPr>
          <p:txBody>
            <a:bodyPr wrap="none">
              <a:spAutoFit/>
            </a:bodyPr>
            <a:lstStyle/>
            <a:p>
              <a:r>
                <a:rPr lang="en-US" sz="7600" dirty="0">
                  <a:solidFill>
                    <a:srgbClr val="FF0000"/>
                  </a:solidFill>
                </a:rPr>
                <a:t>PSTH(t)</a:t>
              </a:r>
              <a:endParaRPr lang="en-US" sz="6800" dirty="0">
                <a:solidFill>
                  <a:srgbClr val="FF0000"/>
                </a:solidFill>
              </a:endParaRPr>
            </a:p>
          </p:txBody>
        </p:sp>
        <p:sp>
          <p:nvSpPr>
            <p:cNvPr id="2094" name="Freeform 68"/>
            <p:cNvSpPr>
              <a:spLocks/>
            </p:cNvSpPr>
            <p:nvPr/>
          </p:nvSpPr>
          <p:spPr bwMode="auto">
            <a:xfrm>
              <a:off x="1982" y="1758"/>
              <a:ext cx="753" cy="352"/>
            </a:xfrm>
            <a:custGeom>
              <a:avLst/>
              <a:gdLst>
                <a:gd name="T0" fmla="*/ 0 w 768"/>
                <a:gd name="T1" fmla="*/ 161 h 408"/>
                <a:gd name="T2" fmla="*/ 126 w 768"/>
                <a:gd name="T3" fmla="*/ 161 h 408"/>
                <a:gd name="T4" fmla="*/ 256 w 768"/>
                <a:gd name="T5" fmla="*/ 161 h 408"/>
                <a:gd name="T6" fmla="*/ 299 w 768"/>
                <a:gd name="T7" fmla="*/ 142 h 408"/>
                <a:gd name="T8" fmla="*/ 384 w 768"/>
                <a:gd name="T9" fmla="*/ 3 h 408"/>
                <a:gd name="T10" fmla="*/ 427 w 768"/>
                <a:gd name="T11" fmla="*/ 122 h 408"/>
                <a:gd name="T12" fmla="*/ 512 w 768"/>
                <a:gd name="T13" fmla="*/ 62 h 408"/>
                <a:gd name="T14" fmla="*/ 682 w 768"/>
                <a:gd name="T15" fmla="*/ 122 h 40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408"/>
                <a:gd name="T26" fmla="*/ 768 w 768"/>
                <a:gd name="T27" fmla="*/ 408 h 4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408">
                  <a:moveTo>
                    <a:pt x="0" y="392"/>
                  </a:moveTo>
                  <a:cubicBezTo>
                    <a:pt x="48" y="392"/>
                    <a:pt x="96" y="392"/>
                    <a:pt x="144" y="392"/>
                  </a:cubicBezTo>
                  <a:cubicBezTo>
                    <a:pt x="192" y="392"/>
                    <a:pt x="256" y="400"/>
                    <a:pt x="288" y="392"/>
                  </a:cubicBezTo>
                  <a:cubicBezTo>
                    <a:pt x="320" y="384"/>
                    <a:pt x="312" y="408"/>
                    <a:pt x="336" y="344"/>
                  </a:cubicBezTo>
                  <a:cubicBezTo>
                    <a:pt x="360" y="280"/>
                    <a:pt x="408" y="16"/>
                    <a:pt x="432" y="8"/>
                  </a:cubicBezTo>
                  <a:cubicBezTo>
                    <a:pt x="456" y="0"/>
                    <a:pt x="456" y="272"/>
                    <a:pt x="480" y="296"/>
                  </a:cubicBezTo>
                  <a:cubicBezTo>
                    <a:pt x="504" y="320"/>
                    <a:pt x="528" y="152"/>
                    <a:pt x="576" y="152"/>
                  </a:cubicBezTo>
                  <a:cubicBezTo>
                    <a:pt x="624" y="152"/>
                    <a:pt x="696" y="224"/>
                    <a:pt x="768" y="296"/>
                  </a:cubicBezTo>
                </a:path>
              </a:pathLst>
            </a:custGeom>
            <a:noFill/>
            <a:ln w="28575">
              <a:solidFill>
                <a:srgbClr val="FF0000"/>
              </a:solidFill>
              <a:round/>
              <a:headEnd/>
              <a:tailEnd/>
            </a:ln>
          </p:spPr>
          <p:txBody>
            <a:bodyPr wrap="none" anchor="ctr"/>
            <a:lstStyle/>
            <a:p>
              <a:endParaRPr lang="en-US"/>
            </a:p>
          </p:txBody>
        </p:sp>
        <p:sp>
          <p:nvSpPr>
            <p:cNvPr id="2095" name="Text Box 69"/>
            <p:cNvSpPr txBox="1">
              <a:spLocks noChangeArrowheads="1"/>
            </p:cNvSpPr>
            <p:nvPr/>
          </p:nvSpPr>
          <p:spPr bwMode="auto">
            <a:xfrm>
              <a:off x="1296" y="2160"/>
              <a:ext cx="1364" cy="312"/>
            </a:xfrm>
            <a:prstGeom prst="rect">
              <a:avLst/>
            </a:prstGeom>
            <a:noFill/>
            <a:ln w="9525">
              <a:noFill/>
              <a:miter lim="800000"/>
              <a:headEnd/>
              <a:tailEnd/>
            </a:ln>
          </p:spPr>
          <p:txBody>
            <a:bodyPr>
              <a:spAutoFit/>
            </a:bodyPr>
            <a:lstStyle/>
            <a:p>
              <a:pPr>
                <a:spcBef>
                  <a:spcPct val="50000"/>
                </a:spcBef>
              </a:pPr>
              <a:r>
                <a:rPr lang="en-US" sz="5100" i="1" dirty="0" smtClean="0"/>
                <a:t>K</a:t>
              </a:r>
              <a:r>
                <a:rPr lang="en-US" sz="5100" dirty="0" smtClean="0"/>
                <a:t>=50 </a:t>
              </a:r>
              <a:r>
                <a:rPr lang="en-US" sz="5100" dirty="0"/>
                <a:t>trials</a:t>
              </a:r>
              <a:endParaRPr lang="en-US" sz="3800" dirty="0"/>
            </a:p>
          </p:txBody>
        </p:sp>
      </p:grpSp>
      <p:sp>
        <p:nvSpPr>
          <p:cNvPr id="2085" name="Oval 70"/>
          <p:cNvSpPr>
            <a:spLocks noChangeArrowheads="1"/>
          </p:cNvSpPr>
          <p:nvPr/>
        </p:nvSpPr>
        <p:spPr bwMode="auto">
          <a:xfrm>
            <a:off x="10124287" y="8756799"/>
            <a:ext cx="848510" cy="859143"/>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2086" name="Line 71"/>
          <p:cNvSpPr>
            <a:spLocks noChangeShapeType="1"/>
          </p:cNvSpPr>
          <p:nvPr/>
        </p:nvSpPr>
        <p:spPr bwMode="auto">
          <a:xfrm flipV="1">
            <a:off x="5427666" y="8881740"/>
            <a:ext cx="1342964" cy="112521"/>
          </a:xfrm>
          <a:prstGeom prst="line">
            <a:avLst/>
          </a:prstGeom>
          <a:noFill/>
          <a:ln w="9525">
            <a:noFill/>
            <a:round/>
            <a:headEnd/>
            <a:tailEnd type="triangle" w="med" len="med"/>
          </a:ln>
        </p:spPr>
        <p:txBody>
          <a:bodyPr wrap="none" lIns="192911" tIns="96455" rIns="192911" bIns="96455" anchor="ctr"/>
          <a:lstStyle/>
          <a:p>
            <a:endParaRPr lang="en-US"/>
          </a:p>
        </p:txBody>
      </p:sp>
      <p:sp>
        <p:nvSpPr>
          <p:cNvPr id="2087" name="AutoShape 72"/>
          <p:cNvSpPr>
            <a:spLocks noChangeArrowheads="1"/>
          </p:cNvSpPr>
          <p:nvPr/>
        </p:nvSpPr>
        <p:spPr bwMode="auto">
          <a:xfrm>
            <a:off x="2074008" y="7261431"/>
            <a:ext cx="17424767" cy="3375643"/>
          </a:xfrm>
          <a:prstGeom prst="roundRect">
            <a:avLst>
              <a:gd name="adj" fmla="val 16667"/>
            </a:avLst>
          </a:prstGeom>
          <a:noFill/>
          <a:ln w="9525">
            <a:noFill/>
            <a:round/>
            <a:headEnd/>
            <a:tailEnd/>
          </a:ln>
        </p:spPr>
        <p:txBody>
          <a:bodyPr wrap="none" lIns="192911" tIns="96455" rIns="192911" bIns="96455" anchor="ctr"/>
          <a:lstStyle/>
          <a:p>
            <a:endParaRPr lang="en-US"/>
          </a:p>
        </p:txBody>
      </p:sp>
      <p:grpSp>
        <p:nvGrpSpPr>
          <p:cNvPr id="3" name="Group 73"/>
          <p:cNvGrpSpPr>
            <a:grpSpLocks/>
          </p:cNvGrpSpPr>
          <p:nvPr/>
        </p:nvGrpSpPr>
        <p:grpSpPr bwMode="auto">
          <a:xfrm>
            <a:off x="4084702" y="7531483"/>
            <a:ext cx="4025139" cy="1125214"/>
            <a:chOff x="1152" y="2592"/>
            <a:chExt cx="576" cy="400"/>
          </a:xfrm>
        </p:grpSpPr>
        <p:sp>
          <p:nvSpPr>
            <p:cNvPr id="2090" name="Text Box 74"/>
            <p:cNvSpPr txBox="1">
              <a:spLocks noChangeArrowheads="1"/>
            </p:cNvSpPr>
            <p:nvPr/>
          </p:nvSpPr>
          <p:spPr bwMode="auto">
            <a:xfrm>
              <a:off x="1152" y="2592"/>
              <a:ext cx="334" cy="345"/>
            </a:xfrm>
            <a:prstGeom prst="rect">
              <a:avLst/>
            </a:prstGeom>
            <a:noFill/>
            <a:ln w="9525">
              <a:noFill/>
              <a:miter lim="800000"/>
              <a:headEnd/>
              <a:tailEnd/>
            </a:ln>
          </p:spPr>
          <p:txBody>
            <a:bodyPr wrap="none">
              <a:spAutoFit/>
            </a:bodyPr>
            <a:lstStyle/>
            <a:p>
              <a:r>
                <a:rPr lang="en-US"/>
                <a:t>Stim(t)</a:t>
              </a:r>
            </a:p>
          </p:txBody>
        </p:sp>
        <p:sp>
          <p:nvSpPr>
            <p:cNvPr id="2091" name="Line 75"/>
            <p:cNvSpPr>
              <a:spLocks noChangeShapeType="1"/>
            </p:cNvSpPr>
            <p:nvPr/>
          </p:nvSpPr>
          <p:spPr bwMode="auto">
            <a:xfrm>
              <a:off x="1248" y="2992"/>
              <a:ext cx="144" cy="0"/>
            </a:xfrm>
            <a:prstGeom prst="line">
              <a:avLst/>
            </a:prstGeom>
            <a:noFill/>
            <a:ln w="28575">
              <a:solidFill>
                <a:schemeClr val="accent2"/>
              </a:solidFill>
              <a:round/>
              <a:headEnd/>
              <a:tailEnd/>
            </a:ln>
          </p:spPr>
          <p:txBody>
            <a:bodyPr wrap="none" anchor="ctr"/>
            <a:lstStyle/>
            <a:p>
              <a:endParaRPr lang="en-US"/>
            </a:p>
          </p:txBody>
        </p:sp>
        <p:sp>
          <p:nvSpPr>
            <p:cNvPr id="2092" name="Freeform 76"/>
            <p:cNvSpPr>
              <a:spLocks/>
            </p:cNvSpPr>
            <p:nvPr/>
          </p:nvSpPr>
          <p:spPr bwMode="auto">
            <a:xfrm>
              <a:off x="1392" y="2825"/>
              <a:ext cx="336" cy="167"/>
            </a:xfrm>
            <a:custGeom>
              <a:avLst/>
              <a:gdLst>
                <a:gd name="T0" fmla="*/ 0 w 336"/>
                <a:gd name="T1" fmla="*/ 68 h 200"/>
                <a:gd name="T2" fmla="*/ 96 w 336"/>
                <a:gd name="T3" fmla="*/ 3 h 200"/>
                <a:gd name="T4" fmla="*/ 240 w 336"/>
                <a:gd name="T5" fmla="*/ 52 h 200"/>
                <a:gd name="T6" fmla="*/ 336 w 336"/>
                <a:gd name="T7" fmla="*/ 68 h 200"/>
                <a:gd name="T8" fmla="*/ 0 60000 65536"/>
                <a:gd name="T9" fmla="*/ 0 60000 65536"/>
                <a:gd name="T10" fmla="*/ 0 60000 65536"/>
                <a:gd name="T11" fmla="*/ 0 60000 65536"/>
                <a:gd name="T12" fmla="*/ 0 w 336"/>
                <a:gd name="T13" fmla="*/ 0 h 200"/>
                <a:gd name="T14" fmla="*/ 336 w 336"/>
                <a:gd name="T15" fmla="*/ 200 h 200"/>
              </a:gdLst>
              <a:ahLst/>
              <a:cxnLst>
                <a:cxn ang="T8">
                  <a:pos x="T0" y="T1"/>
                </a:cxn>
                <a:cxn ang="T9">
                  <a:pos x="T2" y="T3"/>
                </a:cxn>
                <a:cxn ang="T10">
                  <a:pos x="T4" y="T5"/>
                </a:cxn>
                <a:cxn ang="T11">
                  <a:pos x="T6" y="T7"/>
                </a:cxn>
              </a:cxnLst>
              <a:rect l="T12" t="T13" r="T14" b="T15"/>
              <a:pathLst>
                <a:path w="336" h="200">
                  <a:moveTo>
                    <a:pt x="0" y="200"/>
                  </a:moveTo>
                  <a:cubicBezTo>
                    <a:pt x="28" y="108"/>
                    <a:pt x="56" y="16"/>
                    <a:pt x="96" y="8"/>
                  </a:cubicBezTo>
                  <a:cubicBezTo>
                    <a:pt x="136" y="0"/>
                    <a:pt x="200" y="120"/>
                    <a:pt x="240" y="152"/>
                  </a:cubicBezTo>
                  <a:cubicBezTo>
                    <a:pt x="280" y="184"/>
                    <a:pt x="308" y="192"/>
                    <a:pt x="336" y="200"/>
                  </a:cubicBezTo>
                </a:path>
              </a:pathLst>
            </a:custGeom>
            <a:noFill/>
            <a:ln w="28575">
              <a:solidFill>
                <a:schemeClr val="accent2"/>
              </a:solidFill>
              <a:round/>
              <a:headEnd/>
              <a:tailEnd/>
            </a:ln>
          </p:spPr>
          <p:txBody>
            <a:bodyPr wrap="none" anchor="ctr"/>
            <a:lstStyle/>
            <a:p>
              <a:endParaRPr lang="en-US"/>
            </a:p>
          </p:txBody>
        </p:sp>
      </p:grpSp>
      <p:sp>
        <p:nvSpPr>
          <p:cNvPr id="2089" name="Line 78"/>
          <p:cNvSpPr>
            <a:spLocks noChangeShapeType="1"/>
          </p:cNvSpPr>
          <p:nvPr/>
        </p:nvSpPr>
        <p:spPr bwMode="auto">
          <a:xfrm>
            <a:off x="7517135" y="8977383"/>
            <a:ext cx="2550881" cy="126587"/>
          </a:xfrm>
          <a:prstGeom prst="line">
            <a:avLst/>
          </a:prstGeom>
          <a:noFill/>
          <a:ln w="57150">
            <a:solidFill>
              <a:schemeClr val="accent2"/>
            </a:solidFill>
            <a:round/>
            <a:headEnd/>
            <a:tailEnd type="triangle" w="med" len="med"/>
          </a:ln>
        </p:spPr>
        <p:txBody>
          <a:bodyPr lIns="192911" tIns="96455" rIns="192911" bIns="96455"/>
          <a:lstStyle/>
          <a:p>
            <a:endParaRPr lang="en-US"/>
          </a:p>
        </p:txBody>
      </p:sp>
      <p:sp>
        <p:nvSpPr>
          <p:cNvPr id="48"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Rate codes: PSTH</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9" name="Straight Connector 4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935732" y="2465725"/>
            <a:ext cx="8521885" cy="1846659"/>
          </a:xfrm>
          <a:prstGeom prst="rect">
            <a:avLst/>
          </a:prstGeom>
          <a:solidFill>
            <a:srgbClr val="FFFF00"/>
          </a:solidFill>
        </p:spPr>
        <p:txBody>
          <a:bodyPr wrap="none" rtlCol="0">
            <a:spAutoFit/>
          </a:bodyPr>
          <a:lstStyle/>
          <a:p>
            <a:r>
              <a:rPr lang="en-US" dirty="0" smtClean="0">
                <a:solidFill>
                  <a:srgbClr val="FF0000"/>
                </a:solidFill>
              </a:rPr>
              <a:t>single neuron/many trials:</a:t>
            </a:r>
          </a:p>
          <a:p>
            <a:r>
              <a:rPr lang="en-US" dirty="0" smtClean="0">
                <a:solidFill>
                  <a:srgbClr val="FF0000"/>
                </a:solidFill>
              </a:rPr>
              <a:t>    average across trials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3080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308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308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308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308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809" grpId="0" animBg="1"/>
      <p:bldP spid="330810" grpId="0" animBg="1"/>
      <p:bldP spid="330811" grpId="0" animBg="1"/>
      <p:bldP spid="330812" grpId="0" autoUpdateAnimBg="0"/>
      <p:bldP spid="330813" grpId="0" animBg="1"/>
      <p:bldP spid="5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88"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Three definitions of Rate Codes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sp>
        <p:nvSpPr>
          <p:cNvPr id="129" name="TextBox 128"/>
          <p:cNvSpPr txBox="1"/>
          <p:nvPr/>
        </p:nvSpPr>
        <p:spPr>
          <a:xfrm>
            <a:off x="2149643" y="1759777"/>
            <a:ext cx="9810058" cy="8125301"/>
          </a:xfrm>
          <a:prstGeom prst="rect">
            <a:avLst/>
          </a:prstGeom>
          <a:noFill/>
        </p:spPr>
        <p:txBody>
          <a:bodyPr wrap="none" rtlCol="0">
            <a:spAutoFit/>
          </a:bodyPr>
          <a:lstStyle/>
          <a:p>
            <a:r>
              <a:rPr lang="en-US" sz="6600" b="1" dirty="0" smtClean="0"/>
              <a:t>3 definitions</a:t>
            </a:r>
          </a:p>
          <a:p>
            <a:pPr>
              <a:buFontTx/>
              <a:buChar char="-"/>
            </a:pPr>
            <a:r>
              <a:rPr lang="en-US" dirty="0" smtClean="0"/>
              <a:t>Temporal averaging</a:t>
            </a:r>
          </a:p>
          <a:p>
            <a:endParaRPr lang="en-US" dirty="0" smtClean="0"/>
          </a:p>
          <a:p>
            <a:r>
              <a:rPr lang="en-US" dirty="0" smtClean="0"/>
              <a:t>     </a:t>
            </a:r>
            <a:endParaRPr lang="en-US" sz="4800" i="1" dirty="0" smtClean="0"/>
          </a:p>
          <a:p>
            <a:pPr>
              <a:buFontTx/>
              <a:buChar char="-"/>
            </a:pPr>
            <a:r>
              <a:rPr lang="en-US" dirty="0" smtClean="0"/>
              <a:t> Averaging across repetitions</a:t>
            </a:r>
          </a:p>
          <a:p>
            <a:pPr>
              <a:buFontTx/>
              <a:buChar char="-"/>
            </a:pPr>
            <a:endParaRPr lang="en-US" dirty="0" smtClean="0"/>
          </a:p>
          <a:p>
            <a:pPr>
              <a:buFontTx/>
              <a:buChar char="-"/>
            </a:pPr>
            <a:endParaRPr lang="en-US" dirty="0" smtClean="0"/>
          </a:p>
          <a:p>
            <a:pPr>
              <a:buFontTx/>
              <a:buChar char="-"/>
            </a:pPr>
            <a:endParaRPr lang="en-US" dirty="0" smtClean="0"/>
          </a:p>
          <a:p>
            <a:pPr>
              <a:buFontTx/>
              <a:buChar char="-"/>
            </a:pPr>
            <a:r>
              <a:rPr lang="en-US" dirty="0" smtClean="0"/>
              <a:t> Population averaging </a:t>
            </a:r>
          </a:p>
        </p:txBody>
      </p:sp>
      <p:cxnSp>
        <p:nvCxnSpPr>
          <p:cNvPr id="130" name="Straight Connector 12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2" name="Group 10"/>
          <p:cNvGrpSpPr/>
          <p:nvPr/>
        </p:nvGrpSpPr>
        <p:grpSpPr>
          <a:xfrm>
            <a:off x="1524000" y="2871664"/>
            <a:ext cx="312822" cy="659981"/>
            <a:chOff x="11381873" y="2275724"/>
            <a:chExt cx="312822" cy="659981"/>
          </a:xfrm>
        </p:grpSpPr>
        <p:cxnSp>
          <p:nvCxnSpPr>
            <p:cNvPr id="132" name="Straight Connector 131"/>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4" name="TextBox 133"/>
          <p:cNvSpPr txBox="1"/>
          <p:nvPr/>
        </p:nvSpPr>
        <p:spPr>
          <a:xfrm>
            <a:off x="3377129" y="6472989"/>
            <a:ext cx="6809608" cy="1846659"/>
          </a:xfrm>
          <a:prstGeom prst="rect">
            <a:avLst/>
          </a:prstGeom>
          <a:solidFill>
            <a:srgbClr val="FFFF00"/>
          </a:solidFill>
        </p:spPr>
        <p:txBody>
          <a:bodyPr wrap="square" rtlCol="0">
            <a:spAutoFit/>
          </a:bodyPr>
          <a:lstStyle/>
          <a:p>
            <a:r>
              <a:rPr lang="en-US" dirty="0" smtClean="0">
                <a:solidFill>
                  <a:srgbClr val="FF0000"/>
                </a:solidFill>
              </a:rPr>
              <a:t>Problem: not useful for animal!!!</a:t>
            </a:r>
          </a:p>
        </p:txBody>
      </p:sp>
      <p:grpSp>
        <p:nvGrpSpPr>
          <p:cNvPr id="3" name="Group 10"/>
          <p:cNvGrpSpPr/>
          <p:nvPr/>
        </p:nvGrpSpPr>
        <p:grpSpPr>
          <a:xfrm>
            <a:off x="1676400" y="5452061"/>
            <a:ext cx="312822" cy="659981"/>
            <a:chOff x="11381873" y="2275724"/>
            <a:chExt cx="312822" cy="659981"/>
          </a:xfrm>
        </p:grpSpPr>
        <p:cxnSp>
          <p:nvCxnSpPr>
            <p:cNvPr id="11" name="Straight Connector 10"/>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44035" name="Text Box 3"/>
          <p:cNvSpPr txBox="1">
            <a:spLocks noChangeArrowheads="1"/>
          </p:cNvSpPr>
          <p:nvPr/>
        </p:nvSpPr>
        <p:spPr bwMode="auto">
          <a:xfrm>
            <a:off x="1343823" y="1145438"/>
            <a:ext cx="7237618" cy="1856787"/>
          </a:xfrm>
          <a:prstGeom prst="rect">
            <a:avLst/>
          </a:prstGeom>
          <a:noFill/>
          <a:ln w="9525">
            <a:solidFill>
              <a:srgbClr val="FF0000"/>
            </a:solidFill>
            <a:miter lim="800000"/>
            <a:headEnd/>
            <a:tailEnd/>
          </a:ln>
        </p:spPr>
        <p:txBody>
          <a:bodyPr wrap="none" lIns="192911" tIns="96455" rIns="192911" bIns="96455">
            <a:spAutoFit/>
          </a:bodyPr>
          <a:lstStyle/>
          <a:p>
            <a:r>
              <a:rPr lang="en-US" sz="5400" dirty="0" smtClean="0"/>
              <a:t>population of neurons</a:t>
            </a:r>
          </a:p>
          <a:p>
            <a:r>
              <a:rPr lang="en-US" sz="5400" dirty="0" smtClean="0"/>
              <a:t>with similar properties</a:t>
            </a:r>
            <a:endParaRPr lang="en-US" sz="4000" dirty="0"/>
          </a:p>
        </p:txBody>
      </p:sp>
      <p:grpSp>
        <p:nvGrpSpPr>
          <p:cNvPr id="2" name="Group 10"/>
          <p:cNvGrpSpPr>
            <a:grpSpLocks/>
          </p:cNvGrpSpPr>
          <p:nvPr/>
        </p:nvGrpSpPr>
        <p:grpSpPr bwMode="auto">
          <a:xfrm>
            <a:off x="10402372" y="10221354"/>
            <a:ext cx="4171441" cy="511972"/>
            <a:chOff x="528" y="2256"/>
            <a:chExt cx="1440" cy="192"/>
          </a:xfrm>
        </p:grpSpPr>
        <p:sp>
          <p:nvSpPr>
            <p:cNvPr id="44117" name="Line 11"/>
            <p:cNvSpPr>
              <a:spLocks noChangeShapeType="1"/>
            </p:cNvSpPr>
            <p:nvPr/>
          </p:nvSpPr>
          <p:spPr bwMode="auto">
            <a:xfrm>
              <a:off x="528" y="2448"/>
              <a:ext cx="240" cy="0"/>
            </a:xfrm>
            <a:prstGeom prst="line">
              <a:avLst/>
            </a:prstGeom>
            <a:noFill/>
            <a:ln w="9525">
              <a:solidFill>
                <a:srgbClr val="FF0000"/>
              </a:solidFill>
              <a:round/>
              <a:headEnd/>
              <a:tailEnd/>
            </a:ln>
          </p:spPr>
          <p:txBody>
            <a:bodyPr wrap="none" anchor="ctr"/>
            <a:lstStyle/>
            <a:p>
              <a:endParaRPr lang="en-US"/>
            </a:p>
          </p:txBody>
        </p:sp>
        <p:sp>
          <p:nvSpPr>
            <p:cNvPr id="44118" name="Line 12"/>
            <p:cNvSpPr>
              <a:spLocks noChangeShapeType="1"/>
            </p:cNvSpPr>
            <p:nvPr/>
          </p:nvSpPr>
          <p:spPr bwMode="auto">
            <a:xfrm flipV="1">
              <a:off x="768" y="2256"/>
              <a:ext cx="0" cy="192"/>
            </a:xfrm>
            <a:prstGeom prst="line">
              <a:avLst/>
            </a:prstGeom>
            <a:noFill/>
            <a:ln w="9525">
              <a:solidFill>
                <a:srgbClr val="FF0000"/>
              </a:solidFill>
              <a:round/>
              <a:headEnd/>
              <a:tailEnd/>
            </a:ln>
          </p:spPr>
          <p:txBody>
            <a:bodyPr wrap="none" anchor="ctr"/>
            <a:lstStyle/>
            <a:p>
              <a:endParaRPr lang="en-US"/>
            </a:p>
          </p:txBody>
        </p:sp>
        <p:sp>
          <p:nvSpPr>
            <p:cNvPr id="44119" name="Line 13"/>
            <p:cNvSpPr>
              <a:spLocks noChangeShapeType="1"/>
            </p:cNvSpPr>
            <p:nvPr/>
          </p:nvSpPr>
          <p:spPr bwMode="auto">
            <a:xfrm>
              <a:off x="768" y="2256"/>
              <a:ext cx="1200" cy="0"/>
            </a:xfrm>
            <a:prstGeom prst="line">
              <a:avLst/>
            </a:prstGeom>
            <a:noFill/>
            <a:ln w="9525">
              <a:solidFill>
                <a:srgbClr val="FF0000"/>
              </a:solidFill>
              <a:round/>
              <a:headEnd/>
              <a:tailEnd/>
            </a:ln>
          </p:spPr>
          <p:txBody>
            <a:bodyPr wrap="none" anchor="ctr"/>
            <a:lstStyle/>
            <a:p>
              <a:endParaRPr lang="en-US"/>
            </a:p>
          </p:txBody>
        </p:sp>
      </p:grpSp>
      <p:sp>
        <p:nvSpPr>
          <p:cNvPr id="44037" name="Text Box 17"/>
          <p:cNvSpPr txBox="1">
            <a:spLocks noChangeArrowheads="1"/>
          </p:cNvSpPr>
          <p:nvPr/>
        </p:nvSpPr>
        <p:spPr bwMode="auto">
          <a:xfrm>
            <a:off x="8961874" y="9518095"/>
            <a:ext cx="1729700" cy="1071957"/>
          </a:xfrm>
          <a:prstGeom prst="rect">
            <a:avLst/>
          </a:prstGeom>
          <a:noFill/>
          <a:ln w="9525">
            <a:noFill/>
            <a:miter lim="800000"/>
            <a:headEnd/>
            <a:tailEnd/>
          </a:ln>
        </p:spPr>
        <p:txBody>
          <a:bodyPr wrap="none" lIns="192911" tIns="96455" rIns="192911" bIns="96455">
            <a:spAutoFit/>
          </a:bodyPr>
          <a:lstStyle/>
          <a:p>
            <a:r>
              <a:rPr lang="en-US">
                <a:solidFill>
                  <a:srgbClr val="FF0000"/>
                </a:solidFill>
              </a:rPr>
              <a:t>stim</a:t>
            </a:r>
          </a:p>
        </p:txBody>
      </p:sp>
      <p:grpSp>
        <p:nvGrpSpPr>
          <p:cNvPr id="3" name="Group 99"/>
          <p:cNvGrpSpPr>
            <a:grpSpLocks/>
          </p:cNvGrpSpPr>
          <p:nvPr/>
        </p:nvGrpSpPr>
        <p:grpSpPr bwMode="auto">
          <a:xfrm>
            <a:off x="9502061" y="2055112"/>
            <a:ext cx="7382550" cy="810154"/>
            <a:chOff x="2208" y="799"/>
            <a:chExt cx="1968" cy="288"/>
          </a:xfrm>
        </p:grpSpPr>
        <p:sp>
          <p:nvSpPr>
            <p:cNvPr id="44110" name="Line 18"/>
            <p:cNvSpPr>
              <a:spLocks noChangeShapeType="1"/>
            </p:cNvSpPr>
            <p:nvPr/>
          </p:nvSpPr>
          <p:spPr bwMode="auto">
            <a:xfrm>
              <a:off x="2208" y="1087"/>
              <a:ext cx="1968" cy="0"/>
            </a:xfrm>
            <a:prstGeom prst="line">
              <a:avLst/>
            </a:prstGeom>
            <a:noFill/>
            <a:ln w="9525">
              <a:solidFill>
                <a:schemeClr val="tx1"/>
              </a:solidFill>
              <a:round/>
              <a:headEnd/>
              <a:tailEnd/>
            </a:ln>
          </p:spPr>
          <p:txBody>
            <a:bodyPr wrap="none" anchor="ctr"/>
            <a:lstStyle/>
            <a:p>
              <a:endParaRPr lang="en-US"/>
            </a:p>
          </p:txBody>
        </p:sp>
        <p:sp>
          <p:nvSpPr>
            <p:cNvPr id="44111" name="Line 19"/>
            <p:cNvSpPr>
              <a:spLocks noChangeShapeType="1"/>
            </p:cNvSpPr>
            <p:nvPr/>
          </p:nvSpPr>
          <p:spPr bwMode="auto">
            <a:xfrm>
              <a:off x="2496" y="799"/>
              <a:ext cx="0" cy="288"/>
            </a:xfrm>
            <a:prstGeom prst="line">
              <a:avLst/>
            </a:prstGeom>
            <a:noFill/>
            <a:ln w="38100">
              <a:solidFill>
                <a:schemeClr val="tx1"/>
              </a:solidFill>
              <a:round/>
              <a:headEnd/>
              <a:tailEnd/>
            </a:ln>
          </p:spPr>
          <p:txBody>
            <a:bodyPr wrap="none" anchor="ctr"/>
            <a:lstStyle/>
            <a:p>
              <a:endParaRPr lang="en-US"/>
            </a:p>
          </p:txBody>
        </p:sp>
        <p:sp>
          <p:nvSpPr>
            <p:cNvPr id="44112" name="Line 20"/>
            <p:cNvSpPr>
              <a:spLocks noChangeShapeType="1"/>
            </p:cNvSpPr>
            <p:nvPr/>
          </p:nvSpPr>
          <p:spPr bwMode="auto">
            <a:xfrm>
              <a:off x="2832" y="799"/>
              <a:ext cx="0" cy="288"/>
            </a:xfrm>
            <a:prstGeom prst="line">
              <a:avLst/>
            </a:prstGeom>
            <a:noFill/>
            <a:ln w="38100">
              <a:solidFill>
                <a:schemeClr val="tx1"/>
              </a:solidFill>
              <a:round/>
              <a:headEnd/>
              <a:tailEnd/>
            </a:ln>
          </p:spPr>
          <p:txBody>
            <a:bodyPr wrap="none" anchor="ctr"/>
            <a:lstStyle/>
            <a:p>
              <a:endParaRPr lang="en-US"/>
            </a:p>
          </p:txBody>
        </p:sp>
        <p:sp>
          <p:nvSpPr>
            <p:cNvPr id="44113" name="Line 21"/>
            <p:cNvSpPr>
              <a:spLocks noChangeShapeType="1"/>
            </p:cNvSpPr>
            <p:nvPr/>
          </p:nvSpPr>
          <p:spPr bwMode="auto">
            <a:xfrm>
              <a:off x="2976" y="799"/>
              <a:ext cx="0" cy="288"/>
            </a:xfrm>
            <a:prstGeom prst="line">
              <a:avLst/>
            </a:prstGeom>
            <a:noFill/>
            <a:ln w="38100">
              <a:solidFill>
                <a:schemeClr val="tx1"/>
              </a:solidFill>
              <a:round/>
              <a:headEnd/>
              <a:tailEnd/>
            </a:ln>
          </p:spPr>
          <p:txBody>
            <a:bodyPr wrap="none" anchor="ctr"/>
            <a:lstStyle/>
            <a:p>
              <a:endParaRPr lang="en-US"/>
            </a:p>
          </p:txBody>
        </p:sp>
        <p:sp>
          <p:nvSpPr>
            <p:cNvPr id="44114" name="Line 22"/>
            <p:cNvSpPr>
              <a:spLocks noChangeShapeType="1"/>
            </p:cNvSpPr>
            <p:nvPr/>
          </p:nvSpPr>
          <p:spPr bwMode="auto">
            <a:xfrm>
              <a:off x="3072" y="799"/>
              <a:ext cx="0" cy="288"/>
            </a:xfrm>
            <a:prstGeom prst="line">
              <a:avLst/>
            </a:prstGeom>
            <a:noFill/>
            <a:ln w="38100">
              <a:solidFill>
                <a:schemeClr val="tx1"/>
              </a:solidFill>
              <a:round/>
              <a:headEnd/>
              <a:tailEnd/>
            </a:ln>
          </p:spPr>
          <p:txBody>
            <a:bodyPr wrap="none" anchor="ctr"/>
            <a:lstStyle/>
            <a:p>
              <a:endParaRPr lang="en-US"/>
            </a:p>
          </p:txBody>
        </p:sp>
        <p:sp>
          <p:nvSpPr>
            <p:cNvPr id="44115" name="Line 23"/>
            <p:cNvSpPr>
              <a:spLocks noChangeShapeType="1"/>
            </p:cNvSpPr>
            <p:nvPr/>
          </p:nvSpPr>
          <p:spPr bwMode="auto">
            <a:xfrm>
              <a:off x="3408" y="799"/>
              <a:ext cx="0" cy="288"/>
            </a:xfrm>
            <a:prstGeom prst="line">
              <a:avLst/>
            </a:prstGeom>
            <a:noFill/>
            <a:ln w="38100">
              <a:solidFill>
                <a:schemeClr val="tx1"/>
              </a:solidFill>
              <a:round/>
              <a:headEnd/>
              <a:tailEnd/>
            </a:ln>
          </p:spPr>
          <p:txBody>
            <a:bodyPr wrap="none" anchor="ctr"/>
            <a:lstStyle/>
            <a:p>
              <a:endParaRPr lang="en-US"/>
            </a:p>
          </p:txBody>
        </p:sp>
        <p:sp>
          <p:nvSpPr>
            <p:cNvPr id="44116" name="Line 24"/>
            <p:cNvSpPr>
              <a:spLocks noChangeShapeType="1"/>
            </p:cNvSpPr>
            <p:nvPr/>
          </p:nvSpPr>
          <p:spPr bwMode="auto">
            <a:xfrm>
              <a:off x="3600" y="799"/>
              <a:ext cx="0" cy="288"/>
            </a:xfrm>
            <a:prstGeom prst="line">
              <a:avLst/>
            </a:prstGeom>
            <a:noFill/>
            <a:ln w="38100">
              <a:solidFill>
                <a:schemeClr val="tx1"/>
              </a:solidFill>
              <a:round/>
              <a:headEnd/>
              <a:tailEnd/>
            </a:ln>
          </p:spPr>
          <p:txBody>
            <a:bodyPr wrap="none" anchor="ctr"/>
            <a:lstStyle/>
            <a:p>
              <a:endParaRPr lang="en-US"/>
            </a:p>
          </p:txBody>
        </p:sp>
      </p:grpSp>
      <p:grpSp>
        <p:nvGrpSpPr>
          <p:cNvPr id="4" name="Group 33"/>
          <p:cNvGrpSpPr>
            <a:grpSpLocks/>
          </p:cNvGrpSpPr>
          <p:nvPr/>
        </p:nvGrpSpPr>
        <p:grpSpPr bwMode="auto">
          <a:xfrm>
            <a:off x="2834493" y="3486947"/>
            <a:ext cx="2169187" cy="1946621"/>
            <a:chOff x="4611" y="3499"/>
            <a:chExt cx="715" cy="692"/>
          </a:xfrm>
        </p:grpSpPr>
        <p:sp>
          <p:nvSpPr>
            <p:cNvPr id="44076" name="Oval 34"/>
            <p:cNvSpPr>
              <a:spLocks noChangeArrowheads="1"/>
            </p:cNvSpPr>
            <p:nvPr/>
          </p:nvSpPr>
          <p:spPr bwMode="auto">
            <a:xfrm>
              <a:off x="4825" y="3572"/>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7" name="Oval 35"/>
            <p:cNvSpPr>
              <a:spLocks noChangeArrowheads="1"/>
            </p:cNvSpPr>
            <p:nvPr/>
          </p:nvSpPr>
          <p:spPr bwMode="auto">
            <a:xfrm>
              <a:off x="4897" y="3645"/>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8" name="Oval 36"/>
            <p:cNvSpPr>
              <a:spLocks noChangeArrowheads="1"/>
            </p:cNvSpPr>
            <p:nvPr/>
          </p:nvSpPr>
          <p:spPr bwMode="auto">
            <a:xfrm>
              <a:off x="4968" y="360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9" name="Oval 37"/>
            <p:cNvSpPr>
              <a:spLocks noChangeArrowheads="1"/>
            </p:cNvSpPr>
            <p:nvPr/>
          </p:nvSpPr>
          <p:spPr bwMode="auto">
            <a:xfrm>
              <a:off x="4933" y="408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0" name="Oval 38"/>
            <p:cNvSpPr>
              <a:spLocks noChangeArrowheads="1"/>
            </p:cNvSpPr>
            <p:nvPr/>
          </p:nvSpPr>
          <p:spPr bwMode="auto">
            <a:xfrm>
              <a:off x="5183"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1" name="Oval 39"/>
            <p:cNvSpPr>
              <a:spLocks noChangeArrowheads="1"/>
            </p:cNvSpPr>
            <p:nvPr/>
          </p:nvSpPr>
          <p:spPr bwMode="auto">
            <a:xfrm>
              <a:off x="5075" y="3718"/>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2" name="Oval 40"/>
            <p:cNvSpPr>
              <a:spLocks noChangeArrowheads="1"/>
            </p:cNvSpPr>
            <p:nvPr/>
          </p:nvSpPr>
          <p:spPr bwMode="auto">
            <a:xfrm>
              <a:off x="4897" y="3827"/>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3" name="Oval 41"/>
            <p:cNvSpPr>
              <a:spLocks noChangeArrowheads="1"/>
            </p:cNvSpPr>
            <p:nvPr/>
          </p:nvSpPr>
          <p:spPr bwMode="auto">
            <a:xfrm>
              <a:off x="4968" y="3754"/>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4" name="Oval 42"/>
            <p:cNvSpPr>
              <a:spLocks noChangeArrowheads="1"/>
            </p:cNvSpPr>
            <p:nvPr/>
          </p:nvSpPr>
          <p:spPr bwMode="auto">
            <a:xfrm>
              <a:off x="5040" y="400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5" name="Oval 43"/>
            <p:cNvSpPr>
              <a:spLocks noChangeArrowheads="1"/>
            </p:cNvSpPr>
            <p:nvPr/>
          </p:nvSpPr>
          <p:spPr bwMode="auto">
            <a:xfrm>
              <a:off x="5111"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6" name="Oval 44"/>
            <p:cNvSpPr>
              <a:spLocks noChangeArrowheads="1"/>
            </p:cNvSpPr>
            <p:nvPr/>
          </p:nvSpPr>
          <p:spPr bwMode="auto">
            <a:xfrm>
              <a:off x="4718"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7" name="Oval 45"/>
            <p:cNvSpPr>
              <a:spLocks noChangeArrowheads="1"/>
            </p:cNvSpPr>
            <p:nvPr/>
          </p:nvSpPr>
          <p:spPr bwMode="auto">
            <a:xfrm>
              <a:off x="4683" y="371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8" name="Oval 46"/>
            <p:cNvSpPr>
              <a:spLocks noChangeArrowheads="1"/>
            </p:cNvSpPr>
            <p:nvPr/>
          </p:nvSpPr>
          <p:spPr bwMode="auto">
            <a:xfrm>
              <a:off x="4611" y="3499"/>
              <a:ext cx="715" cy="692"/>
            </a:xfrm>
            <a:prstGeom prst="ellipse">
              <a:avLst/>
            </a:prstGeom>
            <a:noFill/>
            <a:ln w="9525">
              <a:solidFill>
                <a:schemeClr val="tx1"/>
              </a:solidFill>
              <a:prstDash val="sysDot"/>
              <a:round/>
              <a:headEnd/>
              <a:tailEnd/>
            </a:ln>
          </p:spPr>
          <p:txBody>
            <a:bodyPr wrap="none" anchor="ctr"/>
            <a:lstStyle/>
            <a:p>
              <a:endParaRPr lang="en-US"/>
            </a:p>
          </p:txBody>
        </p:sp>
        <p:sp>
          <p:nvSpPr>
            <p:cNvPr id="44089" name="Oval 47"/>
            <p:cNvSpPr>
              <a:spLocks noChangeArrowheads="1"/>
            </p:cNvSpPr>
            <p:nvPr/>
          </p:nvSpPr>
          <p:spPr bwMode="auto">
            <a:xfrm>
              <a:off x="4790" y="397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90" name="Oval 48"/>
            <p:cNvSpPr>
              <a:spLocks noChangeArrowheads="1"/>
            </p:cNvSpPr>
            <p:nvPr/>
          </p:nvSpPr>
          <p:spPr bwMode="auto">
            <a:xfrm>
              <a:off x="4754"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91" name="Line 49"/>
            <p:cNvSpPr>
              <a:spLocks noChangeShapeType="1"/>
            </p:cNvSpPr>
            <p:nvPr/>
          </p:nvSpPr>
          <p:spPr bwMode="auto">
            <a:xfrm>
              <a:off x="4933" y="3900"/>
              <a:ext cx="35" cy="182"/>
            </a:xfrm>
            <a:prstGeom prst="line">
              <a:avLst/>
            </a:prstGeom>
            <a:noFill/>
            <a:ln w="9525">
              <a:solidFill>
                <a:srgbClr val="FF0000"/>
              </a:solidFill>
              <a:round/>
              <a:headEnd/>
              <a:tailEnd/>
            </a:ln>
          </p:spPr>
          <p:txBody>
            <a:bodyPr wrap="none" anchor="ctr"/>
            <a:lstStyle/>
            <a:p>
              <a:endParaRPr lang="en-US"/>
            </a:p>
          </p:txBody>
        </p:sp>
        <p:sp>
          <p:nvSpPr>
            <p:cNvPr id="44092" name="Line 50"/>
            <p:cNvSpPr>
              <a:spLocks noChangeShapeType="1"/>
            </p:cNvSpPr>
            <p:nvPr/>
          </p:nvSpPr>
          <p:spPr bwMode="auto">
            <a:xfrm>
              <a:off x="5040" y="3827"/>
              <a:ext cx="107" cy="109"/>
            </a:xfrm>
            <a:prstGeom prst="line">
              <a:avLst/>
            </a:prstGeom>
            <a:noFill/>
            <a:ln w="9525">
              <a:solidFill>
                <a:srgbClr val="FF0000"/>
              </a:solidFill>
              <a:round/>
              <a:headEnd/>
              <a:tailEnd/>
            </a:ln>
          </p:spPr>
          <p:txBody>
            <a:bodyPr wrap="none" anchor="ctr"/>
            <a:lstStyle/>
            <a:p>
              <a:endParaRPr lang="en-US"/>
            </a:p>
          </p:txBody>
        </p:sp>
        <p:sp>
          <p:nvSpPr>
            <p:cNvPr id="44093" name="Line 51"/>
            <p:cNvSpPr>
              <a:spLocks noChangeShapeType="1"/>
            </p:cNvSpPr>
            <p:nvPr/>
          </p:nvSpPr>
          <p:spPr bwMode="auto">
            <a:xfrm flipV="1">
              <a:off x="4825" y="3936"/>
              <a:ext cx="286" cy="73"/>
            </a:xfrm>
            <a:prstGeom prst="line">
              <a:avLst/>
            </a:prstGeom>
            <a:noFill/>
            <a:ln w="9525">
              <a:solidFill>
                <a:srgbClr val="FF0000"/>
              </a:solidFill>
              <a:round/>
              <a:headEnd/>
              <a:tailEnd/>
            </a:ln>
          </p:spPr>
          <p:txBody>
            <a:bodyPr wrap="none" anchor="ctr"/>
            <a:lstStyle/>
            <a:p>
              <a:endParaRPr lang="en-US"/>
            </a:p>
          </p:txBody>
        </p:sp>
        <p:sp>
          <p:nvSpPr>
            <p:cNvPr id="44094" name="Line 52"/>
            <p:cNvSpPr>
              <a:spLocks noChangeShapeType="1"/>
            </p:cNvSpPr>
            <p:nvPr/>
          </p:nvSpPr>
          <p:spPr bwMode="auto">
            <a:xfrm>
              <a:off x="4933" y="3900"/>
              <a:ext cx="142" cy="146"/>
            </a:xfrm>
            <a:prstGeom prst="line">
              <a:avLst/>
            </a:prstGeom>
            <a:noFill/>
            <a:ln w="9525">
              <a:solidFill>
                <a:srgbClr val="FF0000"/>
              </a:solidFill>
              <a:round/>
              <a:headEnd/>
              <a:tailEnd/>
            </a:ln>
          </p:spPr>
          <p:txBody>
            <a:bodyPr wrap="none" anchor="ctr"/>
            <a:lstStyle/>
            <a:p>
              <a:endParaRPr lang="en-US"/>
            </a:p>
          </p:txBody>
        </p:sp>
        <p:sp>
          <p:nvSpPr>
            <p:cNvPr id="44095" name="Line 53"/>
            <p:cNvSpPr>
              <a:spLocks noChangeShapeType="1"/>
            </p:cNvSpPr>
            <p:nvPr/>
          </p:nvSpPr>
          <p:spPr bwMode="auto">
            <a:xfrm>
              <a:off x="4790" y="3864"/>
              <a:ext cx="35" cy="109"/>
            </a:xfrm>
            <a:prstGeom prst="line">
              <a:avLst/>
            </a:prstGeom>
            <a:noFill/>
            <a:ln w="9525">
              <a:solidFill>
                <a:srgbClr val="FF0000"/>
              </a:solidFill>
              <a:round/>
              <a:headEnd/>
              <a:tailEnd/>
            </a:ln>
          </p:spPr>
          <p:txBody>
            <a:bodyPr wrap="none" anchor="ctr"/>
            <a:lstStyle/>
            <a:p>
              <a:endParaRPr lang="en-US"/>
            </a:p>
          </p:txBody>
        </p:sp>
        <p:sp>
          <p:nvSpPr>
            <p:cNvPr id="44096" name="Line 54"/>
            <p:cNvSpPr>
              <a:spLocks noChangeShapeType="1"/>
            </p:cNvSpPr>
            <p:nvPr/>
          </p:nvSpPr>
          <p:spPr bwMode="auto">
            <a:xfrm>
              <a:off x="5111" y="3791"/>
              <a:ext cx="36" cy="109"/>
            </a:xfrm>
            <a:prstGeom prst="line">
              <a:avLst/>
            </a:prstGeom>
            <a:noFill/>
            <a:ln w="9525">
              <a:solidFill>
                <a:srgbClr val="FF0000"/>
              </a:solidFill>
              <a:round/>
              <a:headEnd/>
              <a:tailEnd/>
            </a:ln>
          </p:spPr>
          <p:txBody>
            <a:bodyPr wrap="none" anchor="ctr"/>
            <a:lstStyle/>
            <a:p>
              <a:endParaRPr lang="en-US"/>
            </a:p>
          </p:txBody>
        </p:sp>
        <p:sp>
          <p:nvSpPr>
            <p:cNvPr id="44097" name="Line 55"/>
            <p:cNvSpPr>
              <a:spLocks noChangeShapeType="1"/>
            </p:cNvSpPr>
            <p:nvPr/>
          </p:nvSpPr>
          <p:spPr bwMode="auto">
            <a:xfrm>
              <a:off x="5004" y="3645"/>
              <a:ext cx="107" cy="109"/>
            </a:xfrm>
            <a:prstGeom prst="line">
              <a:avLst/>
            </a:prstGeom>
            <a:noFill/>
            <a:ln w="9525">
              <a:solidFill>
                <a:srgbClr val="FF0000"/>
              </a:solidFill>
              <a:round/>
              <a:headEnd/>
              <a:tailEnd/>
            </a:ln>
          </p:spPr>
          <p:txBody>
            <a:bodyPr wrap="none" anchor="ctr"/>
            <a:lstStyle/>
            <a:p>
              <a:endParaRPr lang="en-US"/>
            </a:p>
          </p:txBody>
        </p:sp>
        <p:sp>
          <p:nvSpPr>
            <p:cNvPr id="44098" name="Line 56"/>
            <p:cNvSpPr>
              <a:spLocks noChangeShapeType="1"/>
            </p:cNvSpPr>
            <p:nvPr/>
          </p:nvSpPr>
          <p:spPr bwMode="auto">
            <a:xfrm flipH="1">
              <a:off x="4825" y="3718"/>
              <a:ext cx="108" cy="109"/>
            </a:xfrm>
            <a:prstGeom prst="line">
              <a:avLst/>
            </a:prstGeom>
            <a:noFill/>
            <a:ln w="9525">
              <a:solidFill>
                <a:srgbClr val="FF0000"/>
              </a:solidFill>
              <a:round/>
              <a:headEnd/>
              <a:tailEnd/>
            </a:ln>
          </p:spPr>
          <p:txBody>
            <a:bodyPr wrap="none" anchor="ctr"/>
            <a:lstStyle/>
            <a:p>
              <a:endParaRPr lang="en-US"/>
            </a:p>
          </p:txBody>
        </p:sp>
        <p:sp>
          <p:nvSpPr>
            <p:cNvPr id="44099" name="Line 57"/>
            <p:cNvSpPr>
              <a:spLocks noChangeShapeType="1"/>
            </p:cNvSpPr>
            <p:nvPr/>
          </p:nvSpPr>
          <p:spPr bwMode="auto">
            <a:xfrm flipH="1">
              <a:off x="4718" y="3645"/>
              <a:ext cx="107" cy="109"/>
            </a:xfrm>
            <a:prstGeom prst="line">
              <a:avLst/>
            </a:prstGeom>
            <a:noFill/>
            <a:ln w="9525">
              <a:solidFill>
                <a:srgbClr val="FF0000"/>
              </a:solidFill>
              <a:round/>
              <a:headEnd/>
              <a:tailEnd/>
            </a:ln>
          </p:spPr>
          <p:txBody>
            <a:bodyPr wrap="none" anchor="ctr"/>
            <a:lstStyle/>
            <a:p>
              <a:endParaRPr lang="en-US"/>
            </a:p>
          </p:txBody>
        </p:sp>
        <p:sp>
          <p:nvSpPr>
            <p:cNvPr id="44100" name="Line 58"/>
            <p:cNvSpPr>
              <a:spLocks noChangeShapeType="1"/>
            </p:cNvSpPr>
            <p:nvPr/>
          </p:nvSpPr>
          <p:spPr bwMode="auto">
            <a:xfrm>
              <a:off x="4718" y="3791"/>
              <a:ext cx="36" cy="145"/>
            </a:xfrm>
            <a:prstGeom prst="line">
              <a:avLst/>
            </a:prstGeom>
            <a:noFill/>
            <a:ln w="9525">
              <a:solidFill>
                <a:srgbClr val="FF0000"/>
              </a:solidFill>
              <a:round/>
              <a:headEnd/>
              <a:tailEnd/>
            </a:ln>
          </p:spPr>
          <p:txBody>
            <a:bodyPr wrap="none" anchor="ctr"/>
            <a:lstStyle/>
            <a:p>
              <a:endParaRPr lang="en-US"/>
            </a:p>
          </p:txBody>
        </p:sp>
        <p:sp>
          <p:nvSpPr>
            <p:cNvPr id="44101" name="Line 59"/>
            <p:cNvSpPr>
              <a:spLocks noChangeShapeType="1"/>
            </p:cNvSpPr>
            <p:nvPr/>
          </p:nvSpPr>
          <p:spPr bwMode="auto">
            <a:xfrm flipV="1">
              <a:off x="4825" y="3791"/>
              <a:ext cx="143" cy="36"/>
            </a:xfrm>
            <a:prstGeom prst="line">
              <a:avLst/>
            </a:prstGeom>
            <a:noFill/>
            <a:ln w="9525">
              <a:solidFill>
                <a:srgbClr val="FF0000"/>
              </a:solidFill>
              <a:round/>
              <a:headEnd/>
              <a:tailEnd/>
            </a:ln>
          </p:spPr>
          <p:txBody>
            <a:bodyPr wrap="none" anchor="ctr"/>
            <a:lstStyle/>
            <a:p>
              <a:endParaRPr lang="en-US"/>
            </a:p>
          </p:txBody>
        </p:sp>
        <p:sp>
          <p:nvSpPr>
            <p:cNvPr id="44102" name="Line 60"/>
            <p:cNvSpPr>
              <a:spLocks noChangeShapeType="1"/>
            </p:cNvSpPr>
            <p:nvPr/>
          </p:nvSpPr>
          <p:spPr bwMode="auto">
            <a:xfrm flipH="1">
              <a:off x="4968" y="3827"/>
              <a:ext cx="250" cy="37"/>
            </a:xfrm>
            <a:prstGeom prst="line">
              <a:avLst/>
            </a:prstGeom>
            <a:noFill/>
            <a:ln w="9525">
              <a:solidFill>
                <a:srgbClr val="FF0000"/>
              </a:solidFill>
              <a:round/>
              <a:headEnd/>
              <a:tailEnd/>
            </a:ln>
          </p:spPr>
          <p:txBody>
            <a:bodyPr wrap="none" anchor="ctr"/>
            <a:lstStyle/>
            <a:p>
              <a:endParaRPr lang="en-US"/>
            </a:p>
          </p:txBody>
        </p:sp>
        <p:sp>
          <p:nvSpPr>
            <p:cNvPr id="44103" name="Line 61"/>
            <p:cNvSpPr>
              <a:spLocks noChangeShapeType="1"/>
            </p:cNvSpPr>
            <p:nvPr/>
          </p:nvSpPr>
          <p:spPr bwMode="auto">
            <a:xfrm>
              <a:off x="4825" y="4009"/>
              <a:ext cx="143" cy="73"/>
            </a:xfrm>
            <a:prstGeom prst="line">
              <a:avLst/>
            </a:prstGeom>
            <a:noFill/>
            <a:ln w="9525">
              <a:solidFill>
                <a:srgbClr val="FF0000"/>
              </a:solidFill>
              <a:round/>
              <a:headEnd/>
              <a:tailEnd/>
            </a:ln>
          </p:spPr>
          <p:txBody>
            <a:bodyPr wrap="none" anchor="ctr"/>
            <a:lstStyle/>
            <a:p>
              <a:endParaRPr lang="en-US"/>
            </a:p>
          </p:txBody>
        </p:sp>
        <p:sp>
          <p:nvSpPr>
            <p:cNvPr id="44104" name="Line 62"/>
            <p:cNvSpPr>
              <a:spLocks noChangeShapeType="1"/>
            </p:cNvSpPr>
            <p:nvPr/>
          </p:nvSpPr>
          <p:spPr bwMode="auto">
            <a:xfrm>
              <a:off x="4861" y="3645"/>
              <a:ext cx="72" cy="37"/>
            </a:xfrm>
            <a:prstGeom prst="line">
              <a:avLst/>
            </a:prstGeom>
            <a:noFill/>
            <a:ln w="9525">
              <a:solidFill>
                <a:srgbClr val="FF0000"/>
              </a:solidFill>
              <a:round/>
              <a:headEnd/>
              <a:tailEnd/>
            </a:ln>
          </p:spPr>
          <p:txBody>
            <a:bodyPr wrap="none" anchor="ctr"/>
            <a:lstStyle/>
            <a:p>
              <a:endParaRPr lang="en-US"/>
            </a:p>
          </p:txBody>
        </p:sp>
        <p:sp>
          <p:nvSpPr>
            <p:cNvPr id="44105" name="Line 63"/>
            <p:cNvSpPr>
              <a:spLocks noChangeShapeType="1"/>
            </p:cNvSpPr>
            <p:nvPr/>
          </p:nvSpPr>
          <p:spPr bwMode="auto">
            <a:xfrm>
              <a:off x="4718" y="3754"/>
              <a:ext cx="250" cy="37"/>
            </a:xfrm>
            <a:prstGeom prst="line">
              <a:avLst/>
            </a:prstGeom>
            <a:noFill/>
            <a:ln w="9525">
              <a:solidFill>
                <a:srgbClr val="FF0000"/>
              </a:solidFill>
              <a:round/>
              <a:headEnd/>
              <a:tailEnd/>
            </a:ln>
          </p:spPr>
          <p:txBody>
            <a:bodyPr wrap="none" anchor="ctr"/>
            <a:lstStyle/>
            <a:p>
              <a:endParaRPr lang="en-US"/>
            </a:p>
          </p:txBody>
        </p:sp>
        <p:sp>
          <p:nvSpPr>
            <p:cNvPr id="44106" name="Line 64"/>
            <p:cNvSpPr>
              <a:spLocks noChangeShapeType="1"/>
            </p:cNvSpPr>
            <p:nvPr/>
          </p:nvSpPr>
          <p:spPr bwMode="auto">
            <a:xfrm flipV="1">
              <a:off x="4825" y="3864"/>
              <a:ext cx="108" cy="145"/>
            </a:xfrm>
            <a:prstGeom prst="line">
              <a:avLst/>
            </a:prstGeom>
            <a:noFill/>
            <a:ln w="9525">
              <a:solidFill>
                <a:srgbClr val="FF0000"/>
              </a:solidFill>
              <a:round/>
              <a:headEnd/>
              <a:tailEnd/>
            </a:ln>
          </p:spPr>
          <p:txBody>
            <a:bodyPr wrap="none" anchor="ctr"/>
            <a:lstStyle/>
            <a:p>
              <a:endParaRPr lang="en-US"/>
            </a:p>
          </p:txBody>
        </p:sp>
        <p:sp>
          <p:nvSpPr>
            <p:cNvPr id="44107" name="Line 65"/>
            <p:cNvSpPr>
              <a:spLocks noChangeShapeType="1"/>
            </p:cNvSpPr>
            <p:nvPr/>
          </p:nvSpPr>
          <p:spPr bwMode="auto">
            <a:xfrm flipV="1">
              <a:off x="4754" y="3864"/>
              <a:ext cx="179" cy="72"/>
            </a:xfrm>
            <a:prstGeom prst="line">
              <a:avLst/>
            </a:prstGeom>
            <a:noFill/>
            <a:ln w="9525">
              <a:solidFill>
                <a:srgbClr val="FF0000"/>
              </a:solidFill>
              <a:round/>
              <a:headEnd/>
              <a:tailEnd/>
            </a:ln>
          </p:spPr>
          <p:txBody>
            <a:bodyPr wrap="none" anchor="ctr"/>
            <a:lstStyle/>
            <a:p>
              <a:endParaRPr lang="en-US"/>
            </a:p>
          </p:txBody>
        </p:sp>
        <p:sp>
          <p:nvSpPr>
            <p:cNvPr id="44108" name="Line 66"/>
            <p:cNvSpPr>
              <a:spLocks noChangeShapeType="1"/>
            </p:cNvSpPr>
            <p:nvPr/>
          </p:nvSpPr>
          <p:spPr bwMode="auto">
            <a:xfrm flipH="1">
              <a:off x="5147" y="3827"/>
              <a:ext cx="71" cy="109"/>
            </a:xfrm>
            <a:prstGeom prst="line">
              <a:avLst/>
            </a:prstGeom>
            <a:noFill/>
            <a:ln w="9525">
              <a:solidFill>
                <a:srgbClr val="FF0000"/>
              </a:solidFill>
              <a:round/>
              <a:headEnd/>
              <a:tailEnd/>
            </a:ln>
          </p:spPr>
          <p:txBody>
            <a:bodyPr wrap="none" anchor="ctr"/>
            <a:lstStyle/>
            <a:p>
              <a:endParaRPr lang="en-US"/>
            </a:p>
          </p:txBody>
        </p:sp>
        <p:sp>
          <p:nvSpPr>
            <p:cNvPr id="44109" name="Line 67"/>
            <p:cNvSpPr>
              <a:spLocks noChangeShapeType="1"/>
            </p:cNvSpPr>
            <p:nvPr/>
          </p:nvSpPr>
          <p:spPr bwMode="auto">
            <a:xfrm>
              <a:off x="4933" y="3864"/>
              <a:ext cx="250" cy="72"/>
            </a:xfrm>
            <a:prstGeom prst="line">
              <a:avLst/>
            </a:prstGeom>
            <a:noFill/>
            <a:ln w="9525">
              <a:solidFill>
                <a:srgbClr val="FF0000"/>
              </a:solidFill>
              <a:round/>
              <a:headEnd/>
              <a:tailEnd/>
            </a:ln>
          </p:spPr>
          <p:txBody>
            <a:bodyPr wrap="none" anchor="ctr"/>
            <a:lstStyle/>
            <a:p>
              <a:endParaRPr lang="en-US"/>
            </a:p>
          </p:txBody>
        </p:sp>
      </p:grpSp>
      <p:sp>
        <p:nvSpPr>
          <p:cNvPr id="44042" name="Line 69"/>
          <p:cNvSpPr>
            <a:spLocks noChangeShapeType="1"/>
          </p:cNvSpPr>
          <p:nvPr/>
        </p:nvSpPr>
        <p:spPr bwMode="auto">
          <a:xfrm>
            <a:off x="14573813" y="10221354"/>
            <a:ext cx="0" cy="511972"/>
          </a:xfrm>
          <a:prstGeom prst="line">
            <a:avLst/>
          </a:prstGeom>
          <a:noFill/>
          <a:ln w="9525">
            <a:solidFill>
              <a:srgbClr val="FF0000"/>
            </a:solidFill>
            <a:round/>
            <a:headEnd/>
            <a:tailEnd/>
          </a:ln>
        </p:spPr>
        <p:txBody>
          <a:bodyPr lIns="192911" tIns="96455" rIns="192911" bIns="96455"/>
          <a:lstStyle/>
          <a:p>
            <a:endParaRPr lang="en-US"/>
          </a:p>
        </p:txBody>
      </p:sp>
      <p:sp>
        <p:nvSpPr>
          <p:cNvPr id="44043" name="Line 70"/>
          <p:cNvSpPr>
            <a:spLocks noChangeShapeType="1"/>
          </p:cNvSpPr>
          <p:nvPr/>
        </p:nvSpPr>
        <p:spPr bwMode="auto">
          <a:xfrm>
            <a:off x="14573814" y="10733326"/>
            <a:ext cx="3402426" cy="0"/>
          </a:xfrm>
          <a:prstGeom prst="line">
            <a:avLst/>
          </a:prstGeom>
          <a:noFill/>
          <a:ln w="9525">
            <a:solidFill>
              <a:srgbClr val="FF0000"/>
            </a:solidFill>
            <a:round/>
            <a:headEnd/>
            <a:tailEnd/>
          </a:ln>
        </p:spPr>
        <p:txBody>
          <a:bodyPr lIns="192911" tIns="96455" rIns="192911" bIns="96455"/>
          <a:lstStyle/>
          <a:p>
            <a:endParaRPr lang="en-US"/>
          </a:p>
        </p:txBody>
      </p:sp>
      <p:sp>
        <p:nvSpPr>
          <p:cNvPr id="44045" name="Line 72"/>
          <p:cNvSpPr>
            <a:spLocks noChangeShapeType="1"/>
          </p:cNvSpPr>
          <p:nvPr/>
        </p:nvSpPr>
        <p:spPr bwMode="auto">
          <a:xfrm flipH="1">
            <a:off x="3811384" y="2865265"/>
            <a:ext cx="5230443" cy="827033"/>
          </a:xfrm>
          <a:prstGeom prst="line">
            <a:avLst/>
          </a:prstGeom>
          <a:noFill/>
          <a:ln w="9525">
            <a:solidFill>
              <a:srgbClr val="3550FE"/>
            </a:solidFill>
            <a:round/>
            <a:headEnd/>
            <a:tailEnd/>
          </a:ln>
        </p:spPr>
        <p:txBody>
          <a:bodyPr lIns="192911" tIns="96455" rIns="192911" bIns="96455"/>
          <a:lstStyle/>
          <a:p>
            <a:endParaRPr lang="en-US"/>
          </a:p>
        </p:txBody>
      </p:sp>
      <p:sp>
        <p:nvSpPr>
          <p:cNvPr id="44047" name="Line 74"/>
          <p:cNvSpPr>
            <a:spLocks noChangeShapeType="1"/>
          </p:cNvSpPr>
          <p:nvPr/>
        </p:nvSpPr>
        <p:spPr bwMode="auto">
          <a:xfrm flipH="1" flipV="1">
            <a:off x="6917419" y="9582796"/>
            <a:ext cx="1361719" cy="894545"/>
          </a:xfrm>
          <a:prstGeom prst="line">
            <a:avLst/>
          </a:prstGeom>
          <a:noFill/>
          <a:ln w="57150">
            <a:solidFill>
              <a:srgbClr val="FF0000"/>
            </a:solidFill>
            <a:round/>
            <a:headEnd/>
            <a:tailEnd type="triangle" w="med" len="med"/>
          </a:ln>
        </p:spPr>
        <p:txBody>
          <a:bodyPr lIns="192911" tIns="96455" rIns="192911" bIns="96455"/>
          <a:lstStyle/>
          <a:p>
            <a:endParaRPr lang="en-US"/>
          </a:p>
        </p:txBody>
      </p:sp>
      <p:grpSp>
        <p:nvGrpSpPr>
          <p:cNvPr id="5" name="Group 100"/>
          <p:cNvGrpSpPr>
            <a:grpSpLocks/>
          </p:cNvGrpSpPr>
          <p:nvPr/>
        </p:nvGrpSpPr>
        <p:grpSpPr bwMode="auto">
          <a:xfrm>
            <a:off x="9640860" y="3458816"/>
            <a:ext cx="7382550" cy="810154"/>
            <a:chOff x="2245" y="1298"/>
            <a:chExt cx="1968" cy="288"/>
          </a:xfrm>
        </p:grpSpPr>
        <p:sp>
          <p:nvSpPr>
            <p:cNvPr id="44069" name="Line 78"/>
            <p:cNvSpPr>
              <a:spLocks noChangeShapeType="1"/>
            </p:cNvSpPr>
            <p:nvPr/>
          </p:nvSpPr>
          <p:spPr bwMode="auto">
            <a:xfrm>
              <a:off x="2245" y="1586"/>
              <a:ext cx="1968" cy="0"/>
            </a:xfrm>
            <a:prstGeom prst="line">
              <a:avLst/>
            </a:prstGeom>
            <a:noFill/>
            <a:ln w="9525">
              <a:solidFill>
                <a:schemeClr val="tx1"/>
              </a:solidFill>
              <a:round/>
              <a:headEnd/>
              <a:tailEnd/>
            </a:ln>
          </p:spPr>
          <p:txBody>
            <a:bodyPr wrap="none" anchor="ctr"/>
            <a:lstStyle/>
            <a:p>
              <a:endParaRPr lang="en-US"/>
            </a:p>
          </p:txBody>
        </p:sp>
        <p:sp>
          <p:nvSpPr>
            <p:cNvPr id="44070" name="Line 79"/>
            <p:cNvSpPr>
              <a:spLocks noChangeShapeType="1"/>
            </p:cNvSpPr>
            <p:nvPr/>
          </p:nvSpPr>
          <p:spPr bwMode="auto">
            <a:xfrm>
              <a:off x="2653" y="1298"/>
              <a:ext cx="0" cy="288"/>
            </a:xfrm>
            <a:prstGeom prst="line">
              <a:avLst/>
            </a:prstGeom>
            <a:noFill/>
            <a:ln w="38100">
              <a:solidFill>
                <a:schemeClr val="tx1"/>
              </a:solidFill>
              <a:round/>
              <a:headEnd/>
              <a:tailEnd/>
            </a:ln>
          </p:spPr>
          <p:txBody>
            <a:bodyPr wrap="none" anchor="ctr"/>
            <a:lstStyle/>
            <a:p>
              <a:endParaRPr lang="en-US"/>
            </a:p>
          </p:txBody>
        </p:sp>
        <p:sp>
          <p:nvSpPr>
            <p:cNvPr id="44071" name="Line 80"/>
            <p:cNvSpPr>
              <a:spLocks noChangeShapeType="1"/>
            </p:cNvSpPr>
            <p:nvPr/>
          </p:nvSpPr>
          <p:spPr bwMode="auto">
            <a:xfrm>
              <a:off x="2789" y="1298"/>
              <a:ext cx="0" cy="288"/>
            </a:xfrm>
            <a:prstGeom prst="line">
              <a:avLst/>
            </a:prstGeom>
            <a:noFill/>
            <a:ln w="38100">
              <a:solidFill>
                <a:schemeClr val="tx1"/>
              </a:solidFill>
              <a:round/>
              <a:headEnd/>
              <a:tailEnd/>
            </a:ln>
          </p:spPr>
          <p:txBody>
            <a:bodyPr wrap="none" anchor="ctr"/>
            <a:lstStyle/>
            <a:p>
              <a:endParaRPr lang="en-US"/>
            </a:p>
          </p:txBody>
        </p:sp>
        <p:sp>
          <p:nvSpPr>
            <p:cNvPr id="44072" name="Line 81"/>
            <p:cNvSpPr>
              <a:spLocks noChangeShapeType="1"/>
            </p:cNvSpPr>
            <p:nvPr/>
          </p:nvSpPr>
          <p:spPr bwMode="auto">
            <a:xfrm>
              <a:off x="3013" y="1298"/>
              <a:ext cx="0" cy="288"/>
            </a:xfrm>
            <a:prstGeom prst="line">
              <a:avLst/>
            </a:prstGeom>
            <a:noFill/>
            <a:ln w="38100">
              <a:solidFill>
                <a:schemeClr val="tx1"/>
              </a:solidFill>
              <a:round/>
              <a:headEnd/>
              <a:tailEnd/>
            </a:ln>
          </p:spPr>
          <p:txBody>
            <a:bodyPr wrap="none" anchor="ctr"/>
            <a:lstStyle/>
            <a:p>
              <a:endParaRPr lang="en-US"/>
            </a:p>
          </p:txBody>
        </p:sp>
        <p:sp>
          <p:nvSpPr>
            <p:cNvPr id="44073" name="Line 82"/>
            <p:cNvSpPr>
              <a:spLocks noChangeShapeType="1"/>
            </p:cNvSpPr>
            <p:nvPr/>
          </p:nvSpPr>
          <p:spPr bwMode="auto">
            <a:xfrm>
              <a:off x="3198" y="1298"/>
              <a:ext cx="0" cy="288"/>
            </a:xfrm>
            <a:prstGeom prst="line">
              <a:avLst/>
            </a:prstGeom>
            <a:noFill/>
            <a:ln w="38100">
              <a:solidFill>
                <a:schemeClr val="tx1"/>
              </a:solidFill>
              <a:round/>
              <a:headEnd/>
              <a:tailEnd/>
            </a:ln>
          </p:spPr>
          <p:txBody>
            <a:bodyPr wrap="none" anchor="ctr"/>
            <a:lstStyle/>
            <a:p>
              <a:endParaRPr lang="en-US"/>
            </a:p>
          </p:txBody>
        </p:sp>
        <p:sp>
          <p:nvSpPr>
            <p:cNvPr id="44074" name="Line 83"/>
            <p:cNvSpPr>
              <a:spLocks noChangeShapeType="1"/>
            </p:cNvSpPr>
            <p:nvPr/>
          </p:nvSpPr>
          <p:spPr bwMode="auto">
            <a:xfrm>
              <a:off x="3560" y="1298"/>
              <a:ext cx="0" cy="288"/>
            </a:xfrm>
            <a:prstGeom prst="line">
              <a:avLst/>
            </a:prstGeom>
            <a:noFill/>
            <a:ln w="38100">
              <a:solidFill>
                <a:schemeClr val="tx1"/>
              </a:solidFill>
              <a:round/>
              <a:headEnd/>
              <a:tailEnd/>
            </a:ln>
          </p:spPr>
          <p:txBody>
            <a:bodyPr wrap="none" anchor="ctr"/>
            <a:lstStyle/>
            <a:p>
              <a:endParaRPr lang="en-US"/>
            </a:p>
          </p:txBody>
        </p:sp>
        <p:sp>
          <p:nvSpPr>
            <p:cNvPr id="44075" name="Line 84"/>
            <p:cNvSpPr>
              <a:spLocks noChangeShapeType="1"/>
            </p:cNvSpPr>
            <p:nvPr/>
          </p:nvSpPr>
          <p:spPr bwMode="auto">
            <a:xfrm>
              <a:off x="3833" y="1298"/>
              <a:ext cx="0" cy="288"/>
            </a:xfrm>
            <a:prstGeom prst="line">
              <a:avLst/>
            </a:prstGeom>
            <a:noFill/>
            <a:ln w="38100">
              <a:solidFill>
                <a:schemeClr val="tx1"/>
              </a:solidFill>
              <a:round/>
              <a:headEnd/>
              <a:tailEnd/>
            </a:ln>
          </p:spPr>
          <p:txBody>
            <a:bodyPr wrap="none" anchor="ctr"/>
            <a:lstStyle/>
            <a:p>
              <a:endParaRPr lang="en-US"/>
            </a:p>
          </p:txBody>
        </p:sp>
      </p:grpSp>
      <p:grpSp>
        <p:nvGrpSpPr>
          <p:cNvPr id="6" name="Group 101"/>
          <p:cNvGrpSpPr>
            <a:grpSpLocks/>
          </p:cNvGrpSpPr>
          <p:nvPr/>
        </p:nvGrpSpPr>
        <p:grpSpPr bwMode="auto">
          <a:xfrm>
            <a:off x="9640860" y="4817513"/>
            <a:ext cx="7382550" cy="810154"/>
            <a:chOff x="2245" y="1781"/>
            <a:chExt cx="1968" cy="288"/>
          </a:xfrm>
        </p:grpSpPr>
        <p:sp>
          <p:nvSpPr>
            <p:cNvPr id="44065" name="Line 85"/>
            <p:cNvSpPr>
              <a:spLocks noChangeShapeType="1"/>
            </p:cNvSpPr>
            <p:nvPr/>
          </p:nvSpPr>
          <p:spPr bwMode="auto">
            <a:xfrm>
              <a:off x="2245" y="2069"/>
              <a:ext cx="1968" cy="0"/>
            </a:xfrm>
            <a:prstGeom prst="line">
              <a:avLst/>
            </a:prstGeom>
            <a:noFill/>
            <a:ln w="9525">
              <a:solidFill>
                <a:schemeClr val="tx1"/>
              </a:solidFill>
              <a:round/>
              <a:headEnd/>
              <a:tailEnd/>
            </a:ln>
          </p:spPr>
          <p:txBody>
            <a:bodyPr wrap="none" anchor="ctr"/>
            <a:lstStyle/>
            <a:p>
              <a:endParaRPr lang="en-US"/>
            </a:p>
          </p:txBody>
        </p:sp>
        <p:sp>
          <p:nvSpPr>
            <p:cNvPr id="44066" name="Line 87"/>
            <p:cNvSpPr>
              <a:spLocks noChangeShapeType="1"/>
            </p:cNvSpPr>
            <p:nvPr/>
          </p:nvSpPr>
          <p:spPr bwMode="auto">
            <a:xfrm>
              <a:off x="2869" y="1781"/>
              <a:ext cx="0" cy="288"/>
            </a:xfrm>
            <a:prstGeom prst="line">
              <a:avLst/>
            </a:prstGeom>
            <a:noFill/>
            <a:ln w="38100">
              <a:solidFill>
                <a:schemeClr val="tx1"/>
              </a:solidFill>
              <a:round/>
              <a:headEnd/>
              <a:tailEnd/>
            </a:ln>
          </p:spPr>
          <p:txBody>
            <a:bodyPr wrap="none" anchor="ctr"/>
            <a:lstStyle/>
            <a:p>
              <a:endParaRPr lang="en-US"/>
            </a:p>
          </p:txBody>
        </p:sp>
        <p:sp>
          <p:nvSpPr>
            <p:cNvPr id="44067" name="Line 89"/>
            <p:cNvSpPr>
              <a:spLocks noChangeShapeType="1"/>
            </p:cNvSpPr>
            <p:nvPr/>
          </p:nvSpPr>
          <p:spPr bwMode="auto">
            <a:xfrm>
              <a:off x="3109" y="1781"/>
              <a:ext cx="0" cy="288"/>
            </a:xfrm>
            <a:prstGeom prst="line">
              <a:avLst/>
            </a:prstGeom>
            <a:noFill/>
            <a:ln w="38100">
              <a:solidFill>
                <a:schemeClr val="tx1"/>
              </a:solidFill>
              <a:round/>
              <a:headEnd/>
              <a:tailEnd/>
            </a:ln>
          </p:spPr>
          <p:txBody>
            <a:bodyPr wrap="none" anchor="ctr"/>
            <a:lstStyle/>
            <a:p>
              <a:endParaRPr lang="en-US"/>
            </a:p>
          </p:txBody>
        </p:sp>
        <p:sp>
          <p:nvSpPr>
            <p:cNvPr id="44068" name="Line 90"/>
            <p:cNvSpPr>
              <a:spLocks noChangeShapeType="1"/>
            </p:cNvSpPr>
            <p:nvPr/>
          </p:nvSpPr>
          <p:spPr bwMode="auto">
            <a:xfrm>
              <a:off x="3424" y="1781"/>
              <a:ext cx="0" cy="288"/>
            </a:xfrm>
            <a:prstGeom prst="line">
              <a:avLst/>
            </a:prstGeom>
            <a:noFill/>
            <a:ln w="38100">
              <a:solidFill>
                <a:schemeClr val="tx1"/>
              </a:solidFill>
              <a:round/>
              <a:headEnd/>
              <a:tailEnd/>
            </a:ln>
          </p:spPr>
          <p:txBody>
            <a:bodyPr wrap="none" anchor="ctr"/>
            <a:lstStyle/>
            <a:p>
              <a:endParaRPr lang="en-US"/>
            </a:p>
          </p:txBody>
        </p:sp>
      </p:grpSp>
      <p:grpSp>
        <p:nvGrpSpPr>
          <p:cNvPr id="7" name="Group 102"/>
          <p:cNvGrpSpPr>
            <a:grpSpLocks/>
          </p:cNvGrpSpPr>
          <p:nvPr/>
        </p:nvGrpSpPr>
        <p:grpSpPr bwMode="auto">
          <a:xfrm>
            <a:off x="9640860" y="6221217"/>
            <a:ext cx="7382550" cy="810154"/>
            <a:chOff x="2245" y="2280"/>
            <a:chExt cx="1968" cy="288"/>
          </a:xfrm>
        </p:grpSpPr>
        <p:sp>
          <p:nvSpPr>
            <p:cNvPr id="44058" name="Line 92"/>
            <p:cNvSpPr>
              <a:spLocks noChangeShapeType="1"/>
            </p:cNvSpPr>
            <p:nvPr/>
          </p:nvSpPr>
          <p:spPr bwMode="auto">
            <a:xfrm>
              <a:off x="2245" y="2568"/>
              <a:ext cx="1968" cy="0"/>
            </a:xfrm>
            <a:prstGeom prst="line">
              <a:avLst/>
            </a:prstGeom>
            <a:noFill/>
            <a:ln w="9525">
              <a:solidFill>
                <a:schemeClr val="tx1"/>
              </a:solidFill>
              <a:round/>
              <a:headEnd/>
              <a:tailEnd/>
            </a:ln>
          </p:spPr>
          <p:txBody>
            <a:bodyPr wrap="none" anchor="ctr"/>
            <a:lstStyle/>
            <a:p>
              <a:endParaRPr lang="en-US"/>
            </a:p>
          </p:txBody>
        </p:sp>
        <p:sp>
          <p:nvSpPr>
            <p:cNvPr id="44059" name="Line 93"/>
            <p:cNvSpPr>
              <a:spLocks noChangeShapeType="1"/>
            </p:cNvSpPr>
            <p:nvPr/>
          </p:nvSpPr>
          <p:spPr bwMode="auto">
            <a:xfrm>
              <a:off x="2426" y="2280"/>
              <a:ext cx="0" cy="288"/>
            </a:xfrm>
            <a:prstGeom prst="line">
              <a:avLst/>
            </a:prstGeom>
            <a:noFill/>
            <a:ln w="38100">
              <a:solidFill>
                <a:schemeClr val="tx1"/>
              </a:solidFill>
              <a:round/>
              <a:headEnd/>
              <a:tailEnd/>
            </a:ln>
          </p:spPr>
          <p:txBody>
            <a:bodyPr wrap="none" anchor="ctr"/>
            <a:lstStyle/>
            <a:p>
              <a:endParaRPr lang="en-US"/>
            </a:p>
          </p:txBody>
        </p:sp>
        <p:sp>
          <p:nvSpPr>
            <p:cNvPr id="44060" name="Line 94"/>
            <p:cNvSpPr>
              <a:spLocks noChangeShapeType="1"/>
            </p:cNvSpPr>
            <p:nvPr/>
          </p:nvSpPr>
          <p:spPr bwMode="auto">
            <a:xfrm>
              <a:off x="2744" y="2280"/>
              <a:ext cx="0" cy="288"/>
            </a:xfrm>
            <a:prstGeom prst="line">
              <a:avLst/>
            </a:prstGeom>
            <a:noFill/>
            <a:ln w="38100">
              <a:solidFill>
                <a:schemeClr val="tx1"/>
              </a:solidFill>
              <a:round/>
              <a:headEnd/>
              <a:tailEnd/>
            </a:ln>
          </p:spPr>
          <p:txBody>
            <a:bodyPr wrap="none" anchor="ctr"/>
            <a:lstStyle/>
            <a:p>
              <a:endParaRPr lang="en-US"/>
            </a:p>
          </p:txBody>
        </p:sp>
        <p:sp>
          <p:nvSpPr>
            <p:cNvPr id="44061" name="Line 95"/>
            <p:cNvSpPr>
              <a:spLocks noChangeShapeType="1"/>
            </p:cNvSpPr>
            <p:nvPr/>
          </p:nvSpPr>
          <p:spPr bwMode="auto">
            <a:xfrm>
              <a:off x="2835" y="2280"/>
              <a:ext cx="0" cy="288"/>
            </a:xfrm>
            <a:prstGeom prst="line">
              <a:avLst/>
            </a:prstGeom>
            <a:noFill/>
            <a:ln w="38100">
              <a:solidFill>
                <a:schemeClr val="tx1"/>
              </a:solidFill>
              <a:round/>
              <a:headEnd/>
              <a:tailEnd/>
            </a:ln>
          </p:spPr>
          <p:txBody>
            <a:bodyPr wrap="none" anchor="ctr"/>
            <a:lstStyle/>
            <a:p>
              <a:endParaRPr lang="en-US"/>
            </a:p>
          </p:txBody>
        </p:sp>
        <p:sp>
          <p:nvSpPr>
            <p:cNvPr id="44062" name="Line 96"/>
            <p:cNvSpPr>
              <a:spLocks noChangeShapeType="1"/>
            </p:cNvSpPr>
            <p:nvPr/>
          </p:nvSpPr>
          <p:spPr bwMode="auto">
            <a:xfrm>
              <a:off x="3198" y="2280"/>
              <a:ext cx="0" cy="288"/>
            </a:xfrm>
            <a:prstGeom prst="line">
              <a:avLst/>
            </a:prstGeom>
            <a:noFill/>
            <a:ln w="38100">
              <a:solidFill>
                <a:schemeClr val="tx1"/>
              </a:solidFill>
              <a:round/>
              <a:headEnd/>
              <a:tailEnd/>
            </a:ln>
          </p:spPr>
          <p:txBody>
            <a:bodyPr wrap="none" anchor="ctr"/>
            <a:lstStyle/>
            <a:p>
              <a:endParaRPr lang="en-US"/>
            </a:p>
          </p:txBody>
        </p:sp>
        <p:sp>
          <p:nvSpPr>
            <p:cNvPr id="44063" name="Line 97"/>
            <p:cNvSpPr>
              <a:spLocks noChangeShapeType="1"/>
            </p:cNvSpPr>
            <p:nvPr/>
          </p:nvSpPr>
          <p:spPr bwMode="auto">
            <a:xfrm>
              <a:off x="3445" y="2280"/>
              <a:ext cx="0" cy="288"/>
            </a:xfrm>
            <a:prstGeom prst="line">
              <a:avLst/>
            </a:prstGeom>
            <a:noFill/>
            <a:ln w="38100">
              <a:solidFill>
                <a:schemeClr val="tx1"/>
              </a:solidFill>
              <a:round/>
              <a:headEnd/>
              <a:tailEnd/>
            </a:ln>
          </p:spPr>
          <p:txBody>
            <a:bodyPr wrap="none" anchor="ctr"/>
            <a:lstStyle/>
            <a:p>
              <a:endParaRPr lang="en-US"/>
            </a:p>
          </p:txBody>
        </p:sp>
        <p:sp>
          <p:nvSpPr>
            <p:cNvPr id="44064" name="Line 98"/>
            <p:cNvSpPr>
              <a:spLocks noChangeShapeType="1"/>
            </p:cNvSpPr>
            <p:nvPr/>
          </p:nvSpPr>
          <p:spPr bwMode="auto">
            <a:xfrm>
              <a:off x="4014" y="2280"/>
              <a:ext cx="0" cy="288"/>
            </a:xfrm>
            <a:prstGeom prst="line">
              <a:avLst/>
            </a:prstGeom>
            <a:noFill/>
            <a:ln w="38100">
              <a:solidFill>
                <a:schemeClr val="tx1"/>
              </a:solidFill>
              <a:round/>
              <a:headEnd/>
              <a:tailEnd/>
            </a:ln>
          </p:spPr>
          <p:txBody>
            <a:bodyPr wrap="none" anchor="ctr"/>
            <a:lstStyle/>
            <a:p>
              <a:endParaRPr lang="en-US"/>
            </a:p>
          </p:txBody>
        </p:sp>
      </p:grpSp>
      <p:sp>
        <p:nvSpPr>
          <p:cNvPr id="44055" name="Text Box 104"/>
          <p:cNvSpPr txBox="1">
            <a:spLocks noChangeArrowheads="1"/>
          </p:cNvSpPr>
          <p:nvPr/>
        </p:nvSpPr>
        <p:spPr bwMode="auto">
          <a:xfrm>
            <a:off x="17589854" y="1745678"/>
            <a:ext cx="3279805" cy="1071957"/>
          </a:xfrm>
          <a:prstGeom prst="rect">
            <a:avLst/>
          </a:prstGeom>
          <a:noFill/>
          <a:ln w="9525">
            <a:noFill/>
            <a:miter lim="800000"/>
            <a:headEnd/>
            <a:tailEnd/>
          </a:ln>
        </p:spPr>
        <p:txBody>
          <a:bodyPr wrap="none" lIns="192911" tIns="96455" rIns="192911" bIns="96455">
            <a:spAutoFit/>
          </a:bodyPr>
          <a:lstStyle/>
          <a:p>
            <a:r>
              <a:rPr lang="en-US" dirty="0" smtClean="0"/>
              <a:t>neuron </a:t>
            </a:r>
            <a:r>
              <a:rPr lang="en-US" dirty="0"/>
              <a:t>1</a:t>
            </a:r>
            <a:endParaRPr lang="fr-FR" dirty="0"/>
          </a:p>
        </p:txBody>
      </p:sp>
      <p:sp>
        <p:nvSpPr>
          <p:cNvPr id="44056" name="Text Box 105"/>
          <p:cNvSpPr txBox="1">
            <a:spLocks noChangeArrowheads="1"/>
          </p:cNvSpPr>
          <p:nvPr/>
        </p:nvSpPr>
        <p:spPr bwMode="auto">
          <a:xfrm>
            <a:off x="17807430" y="3177514"/>
            <a:ext cx="3279805" cy="1071957"/>
          </a:xfrm>
          <a:prstGeom prst="rect">
            <a:avLst/>
          </a:prstGeom>
          <a:noFill/>
          <a:ln w="9525">
            <a:noFill/>
            <a:miter lim="800000"/>
            <a:headEnd/>
            <a:tailEnd/>
          </a:ln>
        </p:spPr>
        <p:txBody>
          <a:bodyPr wrap="none" lIns="192911" tIns="96455" rIns="192911" bIns="96455">
            <a:spAutoFit/>
          </a:bodyPr>
          <a:lstStyle/>
          <a:p>
            <a:r>
              <a:rPr lang="en-US" dirty="0" smtClean="0"/>
              <a:t>neuron </a:t>
            </a:r>
            <a:r>
              <a:rPr lang="en-US" dirty="0"/>
              <a:t>2</a:t>
            </a:r>
            <a:endParaRPr lang="fr-FR" dirty="0"/>
          </a:p>
        </p:txBody>
      </p:sp>
      <p:sp>
        <p:nvSpPr>
          <p:cNvPr id="44057" name="Text Box 106"/>
          <p:cNvSpPr txBox="1">
            <a:spLocks noChangeArrowheads="1"/>
          </p:cNvSpPr>
          <p:nvPr/>
        </p:nvSpPr>
        <p:spPr bwMode="auto">
          <a:xfrm>
            <a:off x="17807429" y="6111509"/>
            <a:ext cx="3683761" cy="1071957"/>
          </a:xfrm>
          <a:prstGeom prst="rect">
            <a:avLst/>
          </a:prstGeom>
          <a:noFill/>
          <a:ln w="9525">
            <a:noFill/>
            <a:miter lim="800000"/>
            <a:headEnd/>
            <a:tailEnd/>
          </a:ln>
        </p:spPr>
        <p:txBody>
          <a:bodyPr wrap="none" lIns="192911" tIns="96455" rIns="192911" bIns="96455">
            <a:spAutoFit/>
          </a:bodyPr>
          <a:lstStyle/>
          <a:p>
            <a:r>
              <a:rPr lang="en-US" dirty="0" smtClean="0"/>
              <a:t>Neuron  </a:t>
            </a:r>
            <a:r>
              <a:rPr lang="en-US" i="1" dirty="0"/>
              <a:t>K</a:t>
            </a:r>
            <a:endParaRPr lang="fr-FR" i="1" dirty="0"/>
          </a:p>
        </p:txBody>
      </p:sp>
      <p:sp>
        <p:nvSpPr>
          <p:cNvPr id="88"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Rate codes: population activity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89" name="Straight Connector 8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0" name="Picture 7" descr="pipe_cervelle"/>
          <p:cNvPicPr>
            <a:picLocks noChangeAspect="1" noChangeArrowheads="1"/>
          </p:cNvPicPr>
          <p:nvPr/>
        </p:nvPicPr>
        <p:blipFill>
          <a:blip r:embed="rId3"/>
          <a:srcRect/>
          <a:stretch>
            <a:fillRect/>
          </a:stretch>
        </p:blipFill>
        <p:spPr bwMode="auto">
          <a:xfrm>
            <a:off x="1821284" y="7475831"/>
            <a:ext cx="3117326" cy="2745523"/>
          </a:xfrm>
          <a:prstGeom prst="rect">
            <a:avLst/>
          </a:prstGeom>
          <a:noFill/>
          <a:ln w="9525">
            <a:noFill/>
            <a:miter lim="800000"/>
            <a:headEnd/>
            <a:tailEnd/>
          </a:ln>
        </p:spPr>
      </p:pic>
      <p:sp>
        <p:nvSpPr>
          <p:cNvPr id="92" name="Rectangle 91"/>
          <p:cNvSpPr/>
          <p:nvPr/>
        </p:nvSpPr>
        <p:spPr>
          <a:xfrm>
            <a:off x="1517427" y="9460276"/>
            <a:ext cx="4321493" cy="7370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AutoShape 4"/>
          <p:cNvSpPr>
            <a:spLocks noChangeArrowheads="1"/>
          </p:cNvSpPr>
          <p:nvPr/>
        </p:nvSpPr>
        <p:spPr bwMode="auto">
          <a:xfrm rot="5400000">
            <a:off x="4799983" y="7496129"/>
            <a:ext cx="5167545" cy="3316144"/>
          </a:xfrm>
          <a:prstGeom prst="parallelogram">
            <a:avLst>
              <a:gd name="adj" fmla="val 44259"/>
            </a:avLst>
          </a:prstGeom>
          <a:solidFill>
            <a:schemeClr val="bg1">
              <a:lumMod val="95000"/>
            </a:schemeClr>
          </a:solidFill>
          <a:ln w="9525">
            <a:solidFill>
              <a:schemeClr val="tx1"/>
            </a:solidFill>
            <a:miter lim="800000"/>
            <a:headEnd/>
            <a:tailEnd/>
          </a:ln>
        </p:spPr>
        <p:txBody>
          <a:bodyPr wrap="none" anchor="ctr"/>
          <a:lstStyle/>
          <a:p>
            <a:endParaRPr lang="en-US"/>
          </a:p>
        </p:txBody>
      </p:sp>
      <p:sp>
        <p:nvSpPr>
          <p:cNvPr id="44049" name="Line 76"/>
          <p:cNvSpPr>
            <a:spLocks noChangeShapeType="1"/>
          </p:cNvSpPr>
          <p:nvPr/>
        </p:nvSpPr>
        <p:spPr bwMode="auto">
          <a:xfrm flipH="1">
            <a:off x="2663449" y="5025677"/>
            <a:ext cx="2121795" cy="2770839"/>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44048" name="Line 75"/>
          <p:cNvSpPr>
            <a:spLocks noChangeShapeType="1"/>
          </p:cNvSpPr>
          <p:nvPr/>
        </p:nvSpPr>
        <p:spPr bwMode="auto">
          <a:xfrm flipH="1">
            <a:off x="2663451" y="4308354"/>
            <a:ext cx="171042" cy="3361578"/>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91" name="Text Box 8"/>
          <p:cNvSpPr txBox="1">
            <a:spLocks noChangeArrowheads="1"/>
          </p:cNvSpPr>
          <p:nvPr/>
        </p:nvSpPr>
        <p:spPr bwMode="auto">
          <a:xfrm>
            <a:off x="1294099" y="9518095"/>
            <a:ext cx="2300369" cy="1071957"/>
          </a:xfrm>
          <a:prstGeom prst="rect">
            <a:avLst/>
          </a:prstGeom>
          <a:noFill/>
          <a:ln w="9525">
            <a:noFill/>
            <a:miter lim="800000"/>
            <a:headEnd/>
            <a:tailEnd/>
          </a:ln>
        </p:spPr>
        <p:txBody>
          <a:bodyPr wrap="none" lIns="192911" tIns="96455" rIns="192911" bIns="96455">
            <a:spAutoFit/>
          </a:bodyPr>
          <a:lstStyle/>
          <a:p>
            <a:r>
              <a:rPr lang="en-US" dirty="0"/>
              <a:t>Brain </a:t>
            </a:r>
          </a:p>
        </p:txBody>
      </p:sp>
      <p:grpSp>
        <p:nvGrpSpPr>
          <p:cNvPr id="8" name="Group 107"/>
          <p:cNvGrpSpPr/>
          <p:nvPr/>
        </p:nvGrpSpPr>
        <p:grpSpPr>
          <a:xfrm rot="840000">
            <a:off x="5935636" y="7926139"/>
            <a:ext cx="2608469" cy="2958918"/>
            <a:chOff x="681816" y="7709336"/>
            <a:chExt cx="3214066" cy="2958918"/>
          </a:xfrm>
        </p:grpSpPr>
        <p:sp>
          <p:nvSpPr>
            <p:cNvPr id="109" name="Rounded Rectangle 99"/>
            <p:cNvSpPr>
              <a:spLocks noChangeArrowheads="1"/>
            </p:cNvSpPr>
            <p:nvPr/>
          </p:nvSpPr>
          <p:spPr bwMode="auto">
            <a:xfrm>
              <a:off x="1325197" y="7709336"/>
              <a:ext cx="2570685" cy="1571009"/>
            </a:xfrm>
            <a:prstGeom prst="roundRect">
              <a:avLst>
                <a:gd name="adj" fmla="val 16667"/>
              </a:avLst>
            </a:prstGeom>
            <a:solidFill>
              <a:schemeClr val="bg1">
                <a:lumMod val="95000"/>
              </a:schemeClr>
            </a:solidFill>
            <a:ln w="9525" algn="ctr">
              <a:solidFill>
                <a:schemeClr val="bg1">
                  <a:lumMod val="95000"/>
                </a:schemeClr>
              </a:solidFill>
              <a:round/>
              <a:headEnd/>
              <a:tailEnd/>
            </a:ln>
          </p:spPr>
          <p:txBody>
            <a:bodyPr lIns="192911" tIns="96455" rIns="192911" bIns="96455"/>
            <a:lstStyle/>
            <a:p>
              <a:endParaRPr lang="en-US" sz="5900" dirty="0">
                <a:solidFill>
                  <a:schemeClr val="bg1"/>
                </a:solidFill>
              </a:endParaRPr>
            </a:p>
          </p:txBody>
        </p:sp>
        <p:grpSp>
          <p:nvGrpSpPr>
            <p:cNvPr id="9" name="Group 97"/>
            <p:cNvGrpSpPr>
              <a:grpSpLocks/>
            </p:cNvGrpSpPr>
            <p:nvPr/>
          </p:nvGrpSpPr>
          <p:grpSpPr bwMode="auto">
            <a:xfrm>
              <a:off x="1580282" y="7709336"/>
              <a:ext cx="2315600" cy="1571009"/>
              <a:chOff x="1691680" y="4669809"/>
              <a:chExt cx="3024336" cy="2188191"/>
            </a:xfrm>
          </p:grpSpPr>
          <p:sp>
            <p:nvSpPr>
              <p:cNvPr id="112" name="Freeform 74"/>
              <p:cNvSpPr>
                <a:spLocks/>
              </p:cNvSpPr>
              <p:nvPr/>
            </p:nvSpPr>
            <p:spPr bwMode="auto">
              <a:xfrm>
                <a:off x="1701421" y="5318078"/>
                <a:ext cx="850710" cy="727880"/>
              </a:xfrm>
              <a:custGeom>
                <a:avLst/>
                <a:gdLst>
                  <a:gd name="T0" fmla="*/ 168322 w 850710"/>
                  <a:gd name="T1" fmla="*/ 700585 h 727880"/>
                  <a:gd name="T2" fmla="*/ 113731 w 850710"/>
                  <a:gd name="T3" fmla="*/ 4549 h 727880"/>
                  <a:gd name="T4" fmla="*/ 850710 w 850710"/>
                  <a:gd name="T5" fmla="*/ 727880 h 727880"/>
                  <a:gd name="T6" fmla="*/ 0 60000 65536"/>
                  <a:gd name="T7" fmla="*/ 0 60000 65536"/>
                  <a:gd name="T8" fmla="*/ 0 60000 65536"/>
                  <a:gd name="T9" fmla="*/ 0 w 850710"/>
                  <a:gd name="T10" fmla="*/ 0 h 727880"/>
                  <a:gd name="T11" fmla="*/ 850710 w 850710"/>
                  <a:gd name="T12" fmla="*/ 727880 h 727880"/>
                </a:gdLst>
                <a:ahLst/>
                <a:cxnLst>
                  <a:cxn ang="T6">
                    <a:pos x="T0" y="T1"/>
                  </a:cxn>
                  <a:cxn ang="T7">
                    <a:pos x="T2" y="T3"/>
                  </a:cxn>
                  <a:cxn ang="T8">
                    <a:pos x="T4" y="T5"/>
                  </a:cxn>
                </a:cxnLst>
                <a:rect l="T9" t="T10" r="T11" b="T12"/>
                <a:pathLst>
                  <a:path w="850710" h="727880">
                    <a:moveTo>
                      <a:pt x="168322" y="700585"/>
                    </a:moveTo>
                    <a:cubicBezTo>
                      <a:pt x="84161" y="350292"/>
                      <a:pt x="0" y="0"/>
                      <a:pt x="113731" y="4549"/>
                    </a:cubicBezTo>
                    <a:cubicBezTo>
                      <a:pt x="227462" y="9098"/>
                      <a:pt x="539086" y="368489"/>
                      <a:pt x="850710" y="727880"/>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3" name="Freeform 75"/>
              <p:cNvSpPr>
                <a:spLocks/>
              </p:cNvSpPr>
              <p:nvPr/>
            </p:nvSpPr>
            <p:spPr bwMode="auto">
              <a:xfrm>
                <a:off x="2386084" y="5129283"/>
                <a:ext cx="698310" cy="998562"/>
              </a:xfrm>
              <a:custGeom>
                <a:avLst/>
                <a:gdLst>
                  <a:gd name="T0" fmla="*/ 15922 w 698310"/>
                  <a:gd name="T1" fmla="*/ 206992 h 998562"/>
                  <a:gd name="T2" fmla="*/ 70513 w 698310"/>
                  <a:gd name="T3" fmla="*/ 43218 h 998562"/>
                  <a:gd name="T4" fmla="*/ 439003 w 698310"/>
                  <a:gd name="T5" fmla="*/ 466299 h 998562"/>
                  <a:gd name="T6" fmla="*/ 698310 w 698310"/>
                  <a:gd name="T7" fmla="*/ 998562 h 998562"/>
                  <a:gd name="T8" fmla="*/ 0 60000 65536"/>
                  <a:gd name="T9" fmla="*/ 0 60000 65536"/>
                  <a:gd name="T10" fmla="*/ 0 60000 65536"/>
                  <a:gd name="T11" fmla="*/ 0 60000 65536"/>
                  <a:gd name="T12" fmla="*/ 0 w 698310"/>
                  <a:gd name="T13" fmla="*/ 0 h 998562"/>
                  <a:gd name="T14" fmla="*/ 698310 w 698310"/>
                  <a:gd name="T15" fmla="*/ 998562 h 998562"/>
                </a:gdLst>
                <a:ahLst/>
                <a:cxnLst>
                  <a:cxn ang="T8">
                    <a:pos x="T0" y="T1"/>
                  </a:cxn>
                  <a:cxn ang="T9">
                    <a:pos x="T2" y="T3"/>
                  </a:cxn>
                  <a:cxn ang="T10">
                    <a:pos x="T4" y="T5"/>
                  </a:cxn>
                  <a:cxn ang="T11">
                    <a:pos x="T6" y="T7"/>
                  </a:cxn>
                </a:cxnLst>
                <a:rect l="T12" t="T13" r="T14" b="T15"/>
                <a:pathLst>
                  <a:path w="698310" h="998562">
                    <a:moveTo>
                      <a:pt x="15922" y="206992"/>
                    </a:moveTo>
                    <a:cubicBezTo>
                      <a:pt x="7961" y="103496"/>
                      <a:pt x="0" y="0"/>
                      <a:pt x="70513" y="43218"/>
                    </a:cubicBezTo>
                    <a:cubicBezTo>
                      <a:pt x="141026" y="86436"/>
                      <a:pt x="334370" y="307075"/>
                      <a:pt x="439003" y="466299"/>
                    </a:cubicBezTo>
                    <a:cubicBezTo>
                      <a:pt x="543636" y="625523"/>
                      <a:pt x="620973" y="812042"/>
                      <a:pt x="698310" y="998562"/>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4" name="Freeform 77"/>
              <p:cNvSpPr>
                <a:spLocks/>
              </p:cNvSpPr>
              <p:nvPr/>
            </p:nvSpPr>
            <p:spPr bwMode="auto">
              <a:xfrm>
                <a:off x="2809164" y="4731224"/>
                <a:ext cx="725606" cy="1478507"/>
              </a:xfrm>
              <a:custGeom>
                <a:avLst/>
                <a:gdLst>
                  <a:gd name="T0" fmla="*/ 70514 w 725606"/>
                  <a:gd name="T1" fmla="*/ 454925 h 1478507"/>
                  <a:gd name="T2" fmla="*/ 43218 w 725606"/>
                  <a:gd name="T3" fmla="*/ 4549 h 1478507"/>
                  <a:gd name="T4" fmla="*/ 329821 w 725606"/>
                  <a:gd name="T5" fmla="*/ 427630 h 1478507"/>
                  <a:gd name="T6" fmla="*/ 602776 w 725606"/>
                  <a:gd name="T7" fmla="*/ 946245 h 1478507"/>
                  <a:gd name="T8" fmla="*/ 725606 w 725606"/>
                  <a:gd name="T9" fmla="*/ 1478507 h 1478507"/>
                  <a:gd name="T10" fmla="*/ 0 60000 65536"/>
                  <a:gd name="T11" fmla="*/ 0 60000 65536"/>
                  <a:gd name="T12" fmla="*/ 0 60000 65536"/>
                  <a:gd name="T13" fmla="*/ 0 60000 65536"/>
                  <a:gd name="T14" fmla="*/ 0 60000 65536"/>
                  <a:gd name="T15" fmla="*/ 0 w 725606"/>
                  <a:gd name="T16" fmla="*/ 0 h 1478507"/>
                  <a:gd name="T17" fmla="*/ 725606 w 725606"/>
                  <a:gd name="T18" fmla="*/ 1478507 h 1478507"/>
                </a:gdLst>
                <a:ahLst/>
                <a:cxnLst>
                  <a:cxn ang="T10">
                    <a:pos x="T0" y="T1"/>
                  </a:cxn>
                  <a:cxn ang="T11">
                    <a:pos x="T2" y="T3"/>
                  </a:cxn>
                  <a:cxn ang="T12">
                    <a:pos x="T4" y="T5"/>
                  </a:cxn>
                  <a:cxn ang="T13">
                    <a:pos x="T6" y="T7"/>
                  </a:cxn>
                  <a:cxn ang="T14">
                    <a:pos x="T8" y="T9"/>
                  </a:cxn>
                </a:cxnLst>
                <a:rect l="T15" t="T16" r="T17" b="T18"/>
                <a:pathLst>
                  <a:path w="725606" h="1478507">
                    <a:moveTo>
                      <a:pt x="70514" y="454925"/>
                    </a:moveTo>
                    <a:cubicBezTo>
                      <a:pt x="35257" y="232011"/>
                      <a:pt x="0" y="9098"/>
                      <a:pt x="43218" y="4549"/>
                    </a:cubicBezTo>
                    <a:cubicBezTo>
                      <a:pt x="86436" y="0"/>
                      <a:pt x="236561" y="270681"/>
                      <a:pt x="329821" y="427630"/>
                    </a:cubicBezTo>
                    <a:cubicBezTo>
                      <a:pt x="423081" y="584579"/>
                      <a:pt x="536812" y="771099"/>
                      <a:pt x="602776" y="946245"/>
                    </a:cubicBezTo>
                    <a:cubicBezTo>
                      <a:pt x="668740" y="1121391"/>
                      <a:pt x="697173" y="1299949"/>
                      <a:pt x="725606" y="1478507"/>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5" name="Freeform 114"/>
              <p:cNvSpPr/>
              <p:nvPr/>
            </p:nvSpPr>
            <p:spPr bwMode="auto">
              <a:xfrm>
                <a:off x="2550488" y="5921797"/>
                <a:ext cx="384983" cy="193185"/>
              </a:xfrm>
              <a:custGeom>
                <a:avLst/>
                <a:gdLst>
                  <a:gd name="connsiteX0" fmla="*/ 0 w 382138"/>
                  <a:gd name="connsiteY0" fmla="*/ 97809 h 193343"/>
                  <a:gd name="connsiteX1" fmla="*/ 163773 w 382138"/>
                  <a:gd name="connsiteY1" fmla="*/ 15922 h 193343"/>
                  <a:gd name="connsiteX2" fmla="*/ 382138 w 382138"/>
                  <a:gd name="connsiteY2" fmla="*/ 193343 h 193343"/>
                </a:gdLst>
                <a:ahLst/>
                <a:cxnLst>
                  <a:cxn ang="0">
                    <a:pos x="connsiteX0" y="connsiteY0"/>
                  </a:cxn>
                  <a:cxn ang="0">
                    <a:pos x="connsiteX1" y="connsiteY1"/>
                  </a:cxn>
                  <a:cxn ang="0">
                    <a:pos x="connsiteX2" y="connsiteY2"/>
                  </a:cxn>
                </a:cxnLst>
                <a:rect l="l" t="t" r="r" b="b"/>
                <a:pathLst>
                  <a:path w="382138" h="193343">
                    <a:moveTo>
                      <a:pt x="0" y="97809"/>
                    </a:moveTo>
                    <a:cubicBezTo>
                      <a:pt x="50041" y="48904"/>
                      <a:pt x="100083" y="0"/>
                      <a:pt x="163773" y="15922"/>
                    </a:cubicBezTo>
                    <a:cubicBezTo>
                      <a:pt x="227463" y="31844"/>
                      <a:pt x="304800" y="112593"/>
                      <a:pt x="382138" y="193343"/>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6" name="Freeform 115"/>
              <p:cNvSpPr/>
              <p:nvPr/>
            </p:nvSpPr>
            <p:spPr bwMode="auto">
              <a:xfrm>
                <a:off x="3113155" y="5999812"/>
                <a:ext cx="259123" cy="182041"/>
              </a:xfrm>
              <a:custGeom>
                <a:avLst/>
                <a:gdLst>
                  <a:gd name="connsiteX0" fmla="*/ 0 w 259306"/>
                  <a:gd name="connsiteY0" fmla="*/ 100083 h 181970"/>
                  <a:gd name="connsiteX1" fmla="*/ 81886 w 259306"/>
                  <a:gd name="connsiteY1" fmla="*/ 4549 h 181970"/>
                  <a:gd name="connsiteX2" fmla="*/ 232011 w 259306"/>
                  <a:gd name="connsiteY2" fmla="*/ 72788 h 181970"/>
                  <a:gd name="connsiteX3" fmla="*/ 245659 w 259306"/>
                  <a:gd name="connsiteY3" fmla="*/ 181970 h 181970"/>
                </a:gdLst>
                <a:ahLst/>
                <a:cxnLst>
                  <a:cxn ang="0">
                    <a:pos x="connsiteX0" y="connsiteY0"/>
                  </a:cxn>
                  <a:cxn ang="0">
                    <a:pos x="connsiteX1" y="connsiteY1"/>
                  </a:cxn>
                  <a:cxn ang="0">
                    <a:pos x="connsiteX2" y="connsiteY2"/>
                  </a:cxn>
                  <a:cxn ang="0">
                    <a:pos x="connsiteX3" y="connsiteY3"/>
                  </a:cxn>
                </a:cxnLst>
                <a:rect l="l" t="t" r="r" b="b"/>
                <a:pathLst>
                  <a:path w="259306" h="181970">
                    <a:moveTo>
                      <a:pt x="0" y="100083"/>
                    </a:moveTo>
                    <a:cubicBezTo>
                      <a:pt x="21609" y="54590"/>
                      <a:pt x="43218" y="9098"/>
                      <a:pt x="81886" y="4549"/>
                    </a:cubicBezTo>
                    <a:cubicBezTo>
                      <a:pt x="120554" y="0"/>
                      <a:pt x="204716" y="43218"/>
                      <a:pt x="232011" y="72788"/>
                    </a:cubicBezTo>
                    <a:cubicBezTo>
                      <a:pt x="259306" y="102358"/>
                      <a:pt x="252482" y="142164"/>
                      <a:pt x="245659" y="181970"/>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7" name="Freeform 116"/>
              <p:cNvSpPr/>
              <p:nvPr/>
            </p:nvSpPr>
            <p:spPr bwMode="auto">
              <a:xfrm>
                <a:off x="3575874" y="5970092"/>
                <a:ext cx="422001" cy="185755"/>
              </a:xfrm>
              <a:custGeom>
                <a:avLst/>
                <a:gdLst>
                  <a:gd name="connsiteX0" fmla="*/ 0 w 423081"/>
                  <a:gd name="connsiteY0" fmla="*/ 184245 h 184245"/>
                  <a:gd name="connsiteX1" fmla="*/ 54591 w 423081"/>
                  <a:gd name="connsiteY1" fmla="*/ 129654 h 184245"/>
                  <a:gd name="connsiteX2" fmla="*/ 177421 w 423081"/>
                  <a:gd name="connsiteY2" fmla="*/ 6824 h 184245"/>
                  <a:gd name="connsiteX3" fmla="*/ 423081 w 423081"/>
                  <a:gd name="connsiteY3" fmla="*/ 88711 h 184245"/>
                </a:gdLst>
                <a:ahLst/>
                <a:cxnLst>
                  <a:cxn ang="0">
                    <a:pos x="connsiteX0" y="connsiteY0"/>
                  </a:cxn>
                  <a:cxn ang="0">
                    <a:pos x="connsiteX1" y="connsiteY1"/>
                  </a:cxn>
                  <a:cxn ang="0">
                    <a:pos x="connsiteX2" y="connsiteY2"/>
                  </a:cxn>
                  <a:cxn ang="0">
                    <a:pos x="connsiteX3" y="connsiteY3"/>
                  </a:cxn>
                </a:cxnLst>
                <a:rect l="l" t="t" r="r" b="b"/>
                <a:pathLst>
                  <a:path w="423081" h="184245">
                    <a:moveTo>
                      <a:pt x="0" y="184245"/>
                    </a:moveTo>
                    <a:lnTo>
                      <a:pt x="54591" y="129654"/>
                    </a:lnTo>
                    <a:cubicBezTo>
                      <a:pt x="84161" y="100084"/>
                      <a:pt x="116006" y="13648"/>
                      <a:pt x="177421" y="6824"/>
                    </a:cubicBezTo>
                    <a:cubicBezTo>
                      <a:pt x="238836" y="0"/>
                      <a:pt x="330958" y="44355"/>
                      <a:pt x="423081" y="88711"/>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8" name="Freeform 117"/>
              <p:cNvSpPr/>
              <p:nvPr/>
            </p:nvSpPr>
            <p:spPr bwMode="auto">
              <a:xfrm>
                <a:off x="4068209" y="5877215"/>
                <a:ext cx="288737" cy="144887"/>
              </a:xfrm>
              <a:custGeom>
                <a:avLst/>
                <a:gdLst>
                  <a:gd name="connsiteX0" fmla="*/ 0 w 423081"/>
                  <a:gd name="connsiteY0" fmla="*/ 184245 h 184245"/>
                  <a:gd name="connsiteX1" fmla="*/ 54591 w 423081"/>
                  <a:gd name="connsiteY1" fmla="*/ 129654 h 184245"/>
                  <a:gd name="connsiteX2" fmla="*/ 177421 w 423081"/>
                  <a:gd name="connsiteY2" fmla="*/ 6824 h 184245"/>
                  <a:gd name="connsiteX3" fmla="*/ 423081 w 423081"/>
                  <a:gd name="connsiteY3" fmla="*/ 88711 h 184245"/>
                </a:gdLst>
                <a:ahLst/>
                <a:cxnLst>
                  <a:cxn ang="0">
                    <a:pos x="connsiteX0" y="connsiteY0"/>
                  </a:cxn>
                  <a:cxn ang="0">
                    <a:pos x="connsiteX1" y="connsiteY1"/>
                  </a:cxn>
                  <a:cxn ang="0">
                    <a:pos x="connsiteX2" y="connsiteY2"/>
                  </a:cxn>
                  <a:cxn ang="0">
                    <a:pos x="connsiteX3" y="connsiteY3"/>
                  </a:cxn>
                </a:cxnLst>
                <a:rect l="l" t="t" r="r" b="b"/>
                <a:pathLst>
                  <a:path w="423081" h="184245">
                    <a:moveTo>
                      <a:pt x="0" y="184245"/>
                    </a:moveTo>
                    <a:lnTo>
                      <a:pt x="54591" y="129654"/>
                    </a:lnTo>
                    <a:cubicBezTo>
                      <a:pt x="84161" y="100084"/>
                      <a:pt x="116006" y="13648"/>
                      <a:pt x="177421" y="6824"/>
                    </a:cubicBezTo>
                    <a:cubicBezTo>
                      <a:pt x="238836" y="0"/>
                      <a:pt x="330958" y="44355"/>
                      <a:pt x="423081" y="88711"/>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9" name="Freeform 82"/>
              <p:cNvSpPr>
                <a:spLocks/>
              </p:cNvSpPr>
              <p:nvPr/>
            </p:nvSpPr>
            <p:spPr bwMode="auto">
              <a:xfrm>
                <a:off x="1828800" y="5288507"/>
                <a:ext cx="559558" cy="61415"/>
              </a:xfrm>
              <a:custGeom>
                <a:avLst/>
                <a:gdLst>
                  <a:gd name="T0" fmla="*/ 0 w 559558"/>
                  <a:gd name="T1" fmla="*/ 20472 h 61415"/>
                  <a:gd name="T2" fmla="*/ 327546 w 559558"/>
                  <a:gd name="T3" fmla="*/ 6824 h 61415"/>
                  <a:gd name="T4" fmla="*/ 559558 w 559558"/>
                  <a:gd name="T5" fmla="*/ 61415 h 61415"/>
                  <a:gd name="T6" fmla="*/ 0 60000 65536"/>
                  <a:gd name="T7" fmla="*/ 0 60000 65536"/>
                  <a:gd name="T8" fmla="*/ 0 60000 65536"/>
                  <a:gd name="T9" fmla="*/ 0 w 559558"/>
                  <a:gd name="T10" fmla="*/ 0 h 61415"/>
                  <a:gd name="T11" fmla="*/ 559558 w 559558"/>
                  <a:gd name="T12" fmla="*/ 61415 h 61415"/>
                </a:gdLst>
                <a:ahLst/>
                <a:cxnLst>
                  <a:cxn ang="T6">
                    <a:pos x="T0" y="T1"/>
                  </a:cxn>
                  <a:cxn ang="T7">
                    <a:pos x="T2" y="T3"/>
                  </a:cxn>
                  <a:cxn ang="T8">
                    <a:pos x="T4" y="T5"/>
                  </a:cxn>
                </a:cxnLst>
                <a:rect l="T9" t="T10" r="T11" b="T12"/>
                <a:pathLst>
                  <a:path w="559558" h="61415">
                    <a:moveTo>
                      <a:pt x="0" y="20472"/>
                    </a:moveTo>
                    <a:cubicBezTo>
                      <a:pt x="117143" y="10236"/>
                      <a:pt x="234286" y="0"/>
                      <a:pt x="327546" y="6824"/>
                    </a:cubicBezTo>
                    <a:cubicBezTo>
                      <a:pt x="420806" y="13648"/>
                      <a:pt x="490182" y="37531"/>
                      <a:pt x="559558" y="61415"/>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0" name="Freeform 83"/>
              <p:cNvSpPr>
                <a:spLocks/>
              </p:cNvSpPr>
              <p:nvPr/>
            </p:nvSpPr>
            <p:spPr bwMode="auto">
              <a:xfrm>
                <a:off x="2456597" y="5088341"/>
                <a:ext cx="436728" cy="125104"/>
              </a:xfrm>
              <a:custGeom>
                <a:avLst/>
                <a:gdLst>
                  <a:gd name="T0" fmla="*/ 0 w 436728"/>
                  <a:gd name="T1" fmla="*/ 29569 h 125104"/>
                  <a:gd name="T2" fmla="*/ 259307 w 436728"/>
                  <a:gd name="T3" fmla="*/ 15922 h 125104"/>
                  <a:gd name="T4" fmla="*/ 436728 w 436728"/>
                  <a:gd name="T5" fmla="*/ 125104 h 125104"/>
                  <a:gd name="T6" fmla="*/ 0 60000 65536"/>
                  <a:gd name="T7" fmla="*/ 0 60000 65536"/>
                  <a:gd name="T8" fmla="*/ 0 60000 65536"/>
                  <a:gd name="T9" fmla="*/ 0 w 436728"/>
                  <a:gd name="T10" fmla="*/ 0 h 125104"/>
                  <a:gd name="T11" fmla="*/ 436728 w 436728"/>
                  <a:gd name="T12" fmla="*/ 125104 h 125104"/>
                </a:gdLst>
                <a:ahLst/>
                <a:cxnLst>
                  <a:cxn ang="T6">
                    <a:pos x="T0" y="T1"/>
                  </a:cxn>
                  <a:cxn ang="T7">
                    <a:pos x="T2" y="T3"/>
                  </a:cxn>
                  <a:cxn ang="T8">
                    <a:pos x="T4" y="T5"/>
                  </a:cxn>
                </a:cxnLst>
                <a:rect l="T9" t="T10" r="T11" b="T12"/>
                <a:pathLst>
                  <a:path w="436728" h="125104">
                    <a:moveTo>
                      <a:pt x="0" y="29569"/>
                    </a:moveTo>
                    <a:cubicBezTo>
                      <a:pt x="93259" y="14784"/>
                      <a:pt x="186519" y="0"/>
                      <a:pt x="259307" y="15922"/>
                    </a:cubicBezTo>
                    <a:cubicBezTo>
                      <a:pt x="332095" y="31844"/>
                      <a:pt x="384411" y="78474"/>
                      <a:pt x="436728" y="125104"/>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1" name="Freeform 85"/>
              <p:cNvSpPr>
                <a:spLocks/>
              </p:cNvSpPr>
              <p:nvPr/>
            </p:nvSpPr>
            <p:spPr bwMode="auto">
              <a:xfrm>
                <a:off x="2893325" y="4669809"/>
                <a:ext cx="941696" cy="775648"/>
              </a:xfrm>
              <a:custGeom>
                <a:avLst/>
                <a:gdLst>
                  <a:gd name="T0" fmla="*/ 0 w 941696"/>
                  <a:gd name="T1" fmla="*/ 38669 h 775648"/>
                  <a:gd name="T2" fmla="*/ 95535 w 941696"/>
                  <a:gd name="T3" fmla="*/ 38669 h 775648"/>
                  <a:gd name="T4" fmla="*/ 450376 w 941696"/>
                  <a:gd name="T5" fmla="*/ 270681 h 775648"/>
                  <a:gd name="T6" fmla="*/ 941696 w 941696"/>
                  <a:gd name="T7" fmla="*/ 775648 h 775648"/>
                  <a:gd name="T8" fmla="*/ 0 60000 65536"/>
                  <a:gd name="T9" fmla="*/ 0 60000 65536"/>
                  <a:gd name="T10" fmla="*/ 0 60000 65536"/>
                  <a:gd name="T11" fmla="*/ 0 60000 65536"/>
                  <a:gd name="T12" fmla="*/ 0 w 941696"/>
                  <a:gd name="T13" fmla="*/ 0 h 775648"/>
                  <a:gd name="T14" fmla="*/ 941696 w 941696"/>
                  <a:gd name="T15" fmla="*/ 775648 h 775648"/>
                </a:gdLst>
                <a:ahLst/>
                <a:cxnLst>
                  <a:cxn ang="T8">
                    <a:pos x="T0" y="T1"/>
                  </a:cxn>
                  <a:cxn ang="T9">
                    <a:pos x="T2" y="T3"/>
                  </a:cxn>
                  <a:cxn ang="T10">
                    <a:pos x="T4" y="T5"/>
                  </a:cxn>
                  <a:cxn ang="T11">
                    <a:pos x="T6" y="T7"/>
                  </a:cxn>
                </a:cxnLst>
                <a:rect l="T12" t="T13" r="T14" b="T15"/>
                <a:pathLst>
                  <a:path w="941696" h="775648">
                    <a:moveTo>
                      <a:pt x="0" y="38669"/>
                    </a:moveTo>
                    <a:cubicBezTo>
                      <a:pt x="10236" y="19334"/>
                      <a:pt x="20472" y="0"/>
                      <a:pt x="95535" y="38669"/>
                    </a:cubicBezTo>
                    <a:cubicBezTo>
                      <a:pt x="170598" y="77338"/>
                      <a:pt x="309349" y="147851"/>
                      <a:pt x="450376" y="270681"/>
                    </a:cubicBezTo>
                    <a:cubicBezTo>
                      <a:pt x="591403" y="393511"/>
                      <a:pt x="766549" y="584579"/>
                      <a:pt x="941696" y="775648"/>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2" name="Freeform 86"/>
              <p:cNvSpPr>
                <a:spLocks/>
              </p:cNvSpPr>
              <p:nvPr/>
            </p:nvSpPr>
            <p:spPr bwMode="auto">
              <a:xfrm>
                <a:off x="3464257" y="5254388"/>
                <a:ext cx="1135039" cy="896203"/>
              </a:xfrm>
              <a:custGeom>
                <a:avLst/>
                <a:gdLst>
                  <a:gd name="T0" fmla="*/ 43218 w 1135039"/>
                  <a:gd name="T1" fmla="*/ 873457 h 896203"/>
                  <a:gd name="T2" fmla="*/ 43218 w 1135039"/>
                  <a:gd name="T3" fmla="*/ 805218 h 896203"/>
                  <a:gd name="T4" fmla="*/ 302525 w 1135039"/>
                  <a:gd name="T5" fmla="*/ 327546 h 896203"/>
                  <a:gd name="T6" fmla="*/ 466298 w 1135039"/>
                  <a:gd name="T7" fmla="*/ 136478 h 896203"/>
                  <a:gd name="T8" fmla="*/ 780197 w 1135039"/>
                  <a:gd name="T9" fmla="*/ 13648 h 896203"/>
                  <a:gd name="T10" fmla="*/ 1135039 w 1135039"/>
                  <a:gd name="T11" fmla="*/ 54591 h 896203"/>
                  <a:gd name="T12" fmla="*/ 0 60000 65536"/>
                  <a:gd name="T13" fmla="*/ 0 60000 65536"/>
                  <a:gd name="T14" fmla="*/ 0 60000 65536"/>
                  <a:gd name="T15" fmla="*/ 0 60000 65536"/>
                  <a:gd name="T16" fmla="*/ 0 60000 65536"/>
                  <a:gd name="T17" fmla="*/ 0 60000 65536"/>
                  <a:gd name="T18" fmla="*/ 0 w 1135039"/>
                  <a:gd name="T19" fmla="*/ 0 h 896203"/>
                  <a:gd name="T20" fmla="*/ 1135039 w 1135039"/>
                  <a:gd name="T21" fmla="*/ 896203 h 896203"/>
                </a:gdLst>
                <a:ahLst/>
                <a:cxnLst>
                  <a:cxn ang="T12">
                    <a:pos x="T0" y="T1"/>
                  </a:cxn>
                  <a:cxn ang="T13">
                    <a:pos x="T2" y="T3"/>
                  </a:cxn>
                  <a:cxn ang="T14">
                    <a:pos x="T4" y="T5"/>
                  </a:cxn>
                  <a:cxn ang="T15">
                    <a:pos x="T6" y="T7"/>
                  </a:cxn>
                  <a:cxn ang="T16">
                    <a:pos x="T8" y="T9"/>
                  </a:cxn>
                  <a:cxn ang="T17">
                    <a:pos x="T10" y="T11"/>
                  </a:cxn>
                </a:cxnLst>
                <a:rect l="T18" t="T19" r="T20" b="T21"/>
                <a:pathLst>
                  <a:path w="1135039" h="896203">
                    <a:moveTo>
                      <a:pt x="43218" y="873457"/>
                    </a:moveTo>
                    <a:cubicBezTo>
                      <a:pt x="21609" y="884830"/>
                      <a:pt x="0" y="896203"/>
                      <a:pt x="43218" y="805218"/>
                    </a:cubicBezTo>
                    <a:cubicBezTo>
                      <a:pt x="86436" y="714233"/>
                      <a:pt x="232012" y="439003"/>
                      <a:pt x="302525" y="327546"/>
                    </a:cubicBezTo>
                    <a:cubicBezTo>
                      <a:pt x="373038" y="216089"/>
                      <a:pt x="386686" y="188794"/>
                      <a:pt x="466298" y="136478"/>
                    </a:cubicBezTo>
                    <a:cubicBezTo>
                      <a:pt x="545910" y="84162"/>
                      <a:pt x="668740" y="27296"/>
                      <a:pt x="780197" y="13648"/>
                    </a:cubicBezTo>
                    <a:cubicBezTo>
                      <a:pt x="891654" y="0"/>
                      <a:pt x="1013346" y="27295"/>
                      <a:pt x="1135039" y="54591"/>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cxnSp>
            <p:nvCxnSpPr>
              <p:cNvPr id="123" name="Straight Connector 88"/>
              <p:cNvCxnSpPr>
                <a:cxnSpLocks noChangeShapeType="1"/>
                <a:stCxn id="122" idx="5"/>
              </p:cNvCxnSpPr>
              <p:nvPr/>
            </p:nvCxnSpPr>
            <p:spPr bwMode="auto">
              <a:xfrm flipH="1">
                <a:off x="4427984" y="5308979"/>
                <a:ext cx="171312" cy="712309"/>
              </a:xfrm>
              <a:prstGeom prst="line">
                <a:avLst/>
              </a:prstGeom>
              <a:noFill/>
              <a:ln w="9525" algn="ctr">
                <a:solidFill>
                  <a:schemeClr val="tx1"/>
                </a:solidFill>
                <a:round/>
                <a:headEnd/>
                <a:tailEnd/>
              </a:ln>
            </p:spPr>
          </p:cxnSp>
          <p:sp>
            <p:nvSpPr>
              <p:cNvPr id="124" name="Freeform 91"/>
              <p:cNvSpPr>
                <a:spLocks/>
              </p:cNvSpPr>
              <p:nvPr/>
            </p:nvSpPr>
            <p:spPr bwMode="auto">
              <a:xfrm>
                <a:off x="2402006" y="5377218"/>
                <a:ext cx="600500" cy="777922"/>
              </a:xfrm>
              <a:custGeom>
                <a:avLst/>
                <a:gdLst>
                  <a:gd name="T0" fmla="*/ 0 w 600501"/>
                  <a:gd name="T1" fmla="*/ 0 h 777922"/>
                  <a:gd name="T2" fmla="*/ 218364 w 600501"/>
                  <a:gd name="T3" fmla="*/ 150125 h 777922"/>
                  <a:gd name="T4" fmla="*/ 491319 w 600501"/>
                  <a:gd name="T5" fmla="*/ 491319 h 777922"/>
                  <a:gd name="T6" fmla="*/ 600501 w 600501"/>
                  <a:gd name="T7" fmla="*/ 777922 h 777922"/>
                  <a:gd name="T8" fmla="*/ 0 60000 65536"/>
                  <a:gd name="T9" fmla="*/ 0 60000 65536"/>
                  <a:gd name="T10" fmla="*/ 0 60000 65536"/>
                  <a:gd name="T11" fmla="*/ 0 60000 65536"/>
                  <a:gd name="T12" fmla="*/ 0 w 600501"/>
                  <a:gd name="T13" fmla="*/ 0 h 777922"/>
                  <a:gd name="T14" fmla="*/ 600501 w 600501"/>
                  <a:gd name="T15" fmla="*/ 777922 h 777922"/>
                </a:gdLst>
                <a:ahLst/>
                <a:cxnLst>
                  <a:cxn ang="T8">
                    <a:pos x="T0" y="T1"/>
                  </a:cxn>
                  <a:cxn ang="T9">
                    <a:pos x="T2" y="T3"/>
                  </a:cxn>
                  <a:cxn ang="T10">
                    <a:pos x="T4" y="T5"/>
                  </a:cxn>
                  <a:cxn ang="T11">
                    <a:pos x="T6" y="T7"/>
                  </a:cxn>
                </a:cxnLst>
                <a:rect l="T12" t="T13" r="T14" b="T15"/>
                <a:pathLst>
                  <a:path w="600501" h="777922">
                    <a:moveTo>
                      <a:pt x="0" y="0"/>
                    </a:moveTo>
                    <a:cubicBezTo>
                      <a:pt x="68239" y="34119"/>
                      <a:pt x="136478" y="68239"/>
                      <a:pt x="218364" y="150125"/>
                    </a:cubicBezTo>
                    <a:cubicBezTo>
                      <a:pt x="300250" y="232011"/>
                      <a:pt x="427630" y="386686"/>
                      <a:pt x="491319" y="491319"/>
                    </a:cubicBezTo>
                    <a:cubicBezTo>
                      <a:pt x="555009" y="595952"/>
                      <a:pt x="577755" y="686937"/>
                      <a:pt x="600501" y="777922"/>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5" name="Freeform 92"/>
              <p:cNvSpPr>
                <a:spLocks/>
              </p:cNvSpPr>
              <p:nvPr/>
            </p:nvSpPr>
            <p:spPr bwMode="auto">
              <a:xfrm>
                <a:off x="2866030" y="5199797"/>
                <a:ext cx="586854" cy="941696"/>
              </a:xfrm>
              <a:custGeom>
                <a:avLst/>
                <a:gdLst>
                  <a:gd name="T0" fmla="*/ 0 w 586854"/>
                  <a:gd name="T1" fmla="*/ 0 h 941696"/>
                  <a:gd name="T2" fmla="*/ 313898 w 586854"/>
                  <a:gd name="T3" fmla="*/ 327546 h 941696"/>
                  <a:gd name="T4" fmla="*/ 586854 w 586854"/>
                  <a:gd name="T5" fmla="*/ 941696 h 941696"/>
                  <a:gd name="T6" fmla="*/ 0 60000 65536"/>
                  <a:gd name="T7" fmla="*/ 0 60000 65536"/>
                  <a:gd name="T8" fmla="*/ 0 60000 65536"/>
                  <a:gd name="T9" fmla="*/ 0 w 586854"/>
                  <a:gd name="T10" fmla="*/ 0 h 941696"/>
                  <a:gd name="T11" fmla="*/ 586854 w 586854"/>
                  <a:gd name="T12" fmla="*/ 941696 h 941696"/>
                </a:gdLst>
                <a:ahLst/>
                <a:cxnLst>
                  <a:cxn ang="T6">
                    <a:pos x="T0" y="T1"/>
                  </a:cxn>
                  <a:cxn ang="T7">
                    <a:pos x="T2" y="T3"/>
                  </a:cxn>
                  <a:cxn ang="T8">
                    <a:pos x="T4" y="T5"/>
                  </a:cxn>
                </a:cxnLst>
                <a:rect l="T9" t="T10" r="T11" b="T12"/>
                <a:pathLst>
                  <a:path w="586854" h="941696">
                    <a:moveTo>
                      <a:pt x="0" y="0"/>
                    </a:moveTo>
                    <a:cubicBezTo>
                      <a:pt x="108044" y="85298"/>
                      <a:pt x="216089" y="170597"/>
                      <a:pt x="313898" y="327546"/>
                    </a:cubicBezTo>
                    <a:cubicBezTo>
                      <a:pt x="411707" y="484495"/>
                      <a:pt x="499280" y="713095"/>
                      <a:pt x="586854" y="941696"/>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6" name="Freeform 125"/>
              <p:cNvSpPr/>
              <p:nvPr/>
            </p:nvSpPr>
            <p:spPr bwMode="auto">
              <a:xfrm>
                <a:off x="1836047" y="5487129"/>
                <a:ext cx="647809" cy="627852"/>
              </a:xfrm>
              <a:custGeom>
                <a:avLst/>
                <a:gdLst>
                  <a:gd name="connsiteX0" fmla="*/ 184245 w 648269"/>
                  <a:gd name="connsiteY0" fmla="*/ 584579 h 625522"/>
                  <a:gd name="connsiteX1" fmla="*/ 197892 w 648269"/>
                  <a:gd name="connsiteY1" fmla="*/ 529988 h 625522"/>
                  <a:gd name="connsiteX2" fmla="*/ 75063 w 648269"/>
                  <a:gd name="connsiteY2" fmla="*/ 11373 h 625522"/>
                  <a:gd name="connsiteX3" fmla="*/ 648269 w 648269"/>
                  <a:gd name="connsiteY3" fmla="*/ 598226 h 625522"/>
                </a:gdLst>
                <a:ahLst/>
                <a:cxnLst>
                  <a:cxn ang="0">
                    <a:pos x="connsiteX0" y="connsiteY0"/>
                  </a:cxn>
                  <a:cxn ang="0">
                    <a:pos x="connsiteX1" y="connsiteY1"/>
                  </a:cxn>
                  <a:cxn ang="0">
                    <a:pos x="connsiteX2" y="connsiteY2"/>
                  </a:cxn>
                  <a:cxn ang="0">
                    <a:pos x="connsiteX3" y="connsiteY3"/>
                  </a:cxn>
                </a:cxnLst>
                <a:rect l="l" t="t" r="r" b="b"/>
                <a:pathLst>
                  <a:path w="648269" h="625522">
                    <a:moveTo>
                      <a:pt x="184245" y="584579"/>
                    </a:moveTo>
                    <a:cubicBezTo>
                      <a:pt x="200167" y="605050"/>
                      <a:pt x="216089" y="625522"/>
                      <a:pt x="197892" y="529988"/>
                    </a:cubicBezTo>
                    <a:cubicBezTo>
                      <a:pt x="179695" y="434454"/>
                      <a:pt x="0" y="0"/>
                      <a:pt x="75063" y="11373"/>
                    </a:cubicBezTo>
                    <a:cubicBezTo>
                      <a:pt x="150126" y="22746"/>
                      <a:pt x="399197" y="310486"/>
                      <a:pt x="648269" y="598226"/>
                    </a:cubicBez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cxnSp>
            <p:nvCxnSpPr>
              <p:cNvPr id="127" name="Straight Connector 95"/>
              <p:cNvCxnSpPr>
                <a:cxnSpLocks noChangeShapeType="1"/>
              </p:cNvCxnSpPr>
              <p:nvPr/>
            </p:nvCxnSpPr>
            <p:spPr bwMode="auto">
              <a:xfrm flipV="1">
                <a:off x="1691680" y="6597352"/>
                <a:ext cx="3024336" cy="260648"/>
              </a:xfrm>
              <a:prstGeom prst="line">
                <a:avLst/>
              </a:prstGeom>
              <a:noFill/>
              <a:ln w="9525" algn="ctr">
                <a:solidFill>
                  <a:schemeClr val="tx1"/>
                </a:solidFill>
                <a:round/>
                <a:headEnd/>
                <a:tailEnd/>
              </a:ln>
            </p:spPr>
          </p:cxnSp>
          <p:cxnSp>
            <p:nvCxnSpPr>
              <p:cNvPr id="128" name="Straight Connector 96"/>
              <p:cNvCxnSpPr>
                <a:cxnSpLocks noChangeShapeType="1"/>
              </p:cNvCxnSpPr>
              <p:nvPr/>
            </p:nvCxnSpPr>
            <p:spPr bwMode="auto">
              <a:xfrm flipV="1">
                <a:off x="1691680" y="6480720"/>
                <a:ext cx="3024336" cy="260648"/>
              </a:xfrm>
              <a:prstGeom prst="line">
                <a:avLst/>
              </a:prstGeom>
              <a:noFill/>
              <a:ln w="38100" algn="ctr">
                <a:solidFill>
                  <a:schemeClr val="tx1"/>
                </a:solidFill>
                <a:round/>
                <a:headEnd/>
                <a:tailEnd/>
              </a:ln>
            </p:spPr>
          </p:cxnSp>
        </p:grpSp>
        <p:sp>
          <p:nvSpPr>
            <p:cNvPr id="111" name="TextBox 58"/>
            <p:cNvSpPr txBox="1">
              <a:spLocks noChangeArrowheads="1"/>
            </p:cNvSpPr>
            <p:nvPr/>
          </p:nvSpPr>
          <p:spPr bwMode="auto">
            <a:xfrm>
              <a:off x="681816" y="9827129"/>
              <a:ext cx="389654" cy="841125"/>
            </a:xfrm>
            <a:prstGeom prst="rect">
              <a:avLst/>
            </a:prstGeom>
            <a:noFill/>
            <a:ln w="9525">
              <a:noFill/>
              <a:miter lim="800000"/>
              <a:headEnd/>
              <a:tailEnd/>
            </a:ln>
          </p:spPr>
          <p:txBody>
            <a:bodyPr wrap="none" lIns="192911" tIns="96455" rIns="192911" bIns="96455">
              <a:spAutoFit/>
            </a:bodyPr>
            <a:lstStyle/>
            <a:p>
              <a:endParaRPr lang="en-US" sz="4200" i="1" dirty="0"/>
            </a:p>
          </p:txBody>
        </p:sp>
      </p:grpSp>
      <p:cxnSp>
        <p:nvCxnSpPr>
          <p:cNvPr id="130" name="Straight Arrow Connector 129"/>
          <p:cNvCxnSpPr/>
          <p:nvPr/>
        </p:nvCxnSpPr>
        <p:spPr>
          <a:xfrm>
            <a:off x="9640860" y="8687568"/>
            <a:ext cx="7382550" cy="0"/>
          </a:xfrm>
          <a:prstGeom prst="straightConnector1">
            <a:avLst/>
          </a:prstGeom>
          <a:ln>
            <a:solidFill>
              <a:srgbClr val="3550FE"/>
            </a:solidFill>
            <a:tailEnd type="arrow"/>
          </a:ln>
        </p:spPr>
        <p:style>
          <a:lnRef idx="2">
            <a:schemeClr val="accent1"/>
          </a:lnRef>
          <a:fillRef idx="0">
            <a:schemeClr val="accent1"/>
          </a:fillRef>
          <a:effectRef idx="1">
            <a:schemeClr val="accent1"/>
          </a:effectRef>
          <a:fontRef idx="minor">
            <a:schemeClr val="tx1"/>
          </a:fontRef>
        </p:style>
      </p:cxnSp>
      <p:grpSp>
        <p:nvGrpSpPr>
          <p:cNvPr id="10" name="Group 132"/>
          <p:cNvGrpSpPr/>
          <p:nvPr/>
        </p:nvGrpSpPr>
        <p:grpSpPr>
          <a:xfrm>
            <a:off x="11097612" y="1647407"/>
            <a:ext cx="272715" cy="7414008"/>
            <a:chOff x="9878412" y="1647407"/>
            <a:chExt cx="272715" cy="7414008"/>
          </a:xfrm>
        </p:grpSpPr>
        <p:cxnSp>
          <p:nvCxnSpPr>
            <p:cNvPr id="131" name="Straight Connector 130"/>
            <p:cNvCxnSpPr/>
            <p:nvPr/>
          </p:nvCxnSpPr>
          <p:spPr>
            <a:xfrm>
              <a:off x="9878412" y="1647407"/>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0151127" y="1679492"/>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grpSp>
        <p:nvGrpSpPr>
          <p:cNvPr id="11" name="Group 133"/>
          <p:cNvGrpSpPr/>
          <p:nvPr/>
        </p:nvGrpSpPr>
        <p:grpSpPr>
          <a:xfrm>
            <a:off x="11610957" y="1655429"/>
            <a:ext cx="272715" cy="7414008"/>
            <a:chOff x="9878412" y="1647407"/>
            <a:chExt cx="272715" cy="7414008"/>
          </a:xfrm>
        </p:grpSpPr>
        <p:cxnSp>
          <p:nvCxnSpPr>
            <p:cNvPr id="135" name="Straight Connector 134"/>
            <p:cNvCxnSpPr/>
            <p:nvPr/>
          </p:nvCxnSpPr>
          <p:spPr>
            <a:xfrm>
              <a:off x="9878412" y="1647407"/>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10151127" y="1679492"/>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grpSp>
        <p:nvGrpSpPr>
          <p:cNvPr id="12" name="Group 136"/>
          <p:cNvGrpSpPr/>
          <p:nvPr/>
        </p:nvGrpSpPr>
        <p:grpSpPr>
          <a:xfrm>
            <a:off x="12148365" y="1687514"/>
            <a:ext cx="272715" cy="7414008"/>
            <a:chOff x="9878412" y="1647407"/>
            <a:chExt cx="272715" cy="7414008"/>
          </a:xfrm>
        </p:grpSpPr>
        <p:cxnSp>
          <p:nvCxnSpPr>
            <p:cNvPr id="138" name="Straight Connector 137"/>
            <p:cNvCxnSpPr/>
            <p:nvPr/>
          </p:nvCxnSpPr>
          <p:spPr>
            <a:xfrm>
              <a:off x="9878412" y="1647407"/>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10151127" y="1679492"/>
              <a:ext cx="0" cy="7381923"/>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
        <p:nvSpPr>
          <p:cNvPr id="129" name="Line 72"/>
          <p:cNvSpPr>
            <a:spLocks noChangeShapeType="1"/>
          </p:cNvSpPr>
          <p:nvPr/>
        </p:nvSpPr>
        <p:spPr bwMode="auto">
          <a:xfrm flipH="1">
            <a:off x="3917570" y="3275969"/>
            <a:ext cx="5230443" cy="827033"/>
          </a:xfrm>
          <a:prstGeom prst="line">
            <a:avLst/>
          </a:prstGeom>
          <a:noFill/>
          <a:ln w="9525">
            <a:solidFill>
              <a:srgbClr val="3550FE"/>
            </a:solidFill>
            <a:round/>
            <a:headEnd/>
            <a:tailEnd/>
          </a:ln>
        </p:spPr>
        <p:txBody>
          <a:bodyPr lIns="192911" tIns="96455" rIns="192911" bIns="96455"/>
          <a:lstStyle/>
          <a:p>
            <a:endParaRPr lang="en-US"/>
          </a:p>
        </p:txBody>
      </p:sp>
      <p:sp>
        <p:nvSpPr>
          <p:cNvPr id="133" name="Line 72"/>
          <p:cNvSpPr>
            <a:spLocks noChangeShapeType="1"/>
          </p:cNvSpPr>
          <p:nvPr/>
        </p:nvSpPr>
        <p:spPr bwMode="auto">
          <a:xfrm flipH="1">
            <a:off x="3917570" y="3796381"/>
            <a:ext cx="5230443" cy="827033"/>
          </a:xfrm>
          <a:prstGeom prst="line">
            <a:avLst/>
          </a:prstGeom>
          <a:noFill/>
          <a:ln w="9525">
            <a:solidFill>
              <a:srgbClr val="3550FE"/>
            </a:solidFill>
            <a:round/>
            <a:headEnd/>
            <a:tailEnd/>
          </a:ln>
        </p:spPr>
        <p:txBody>
          <a:bodyPr lIns="192911" tIns="96455" rIns="192911" bIns="96455"/>
          <a:lstStyle/>
          <a:p>
            <a:endParaRPr lang="en-US"/>
          </a:p>
        </p:txBody>
      </p:sp>
      <p:sp>
        <p:nvSpPr>
          <p:cNvPr id="134" name="Line 72"/>
          <p:cNvSpPr>
            <a:spLocks noChangeShapeType="1"/>
          </p:cNvSpPr>
          <p:nvPr/>
        </p:nvSpPr>
        <p:spPr bwMode="auto">
          <a:xfrm flipH="1">
            <a:off x="3917570" y="4362297"/>
            <a:ext cx="5230443" cy="827033"/>
          </a:xfrm>
          <a:prstGeom prst="line">
            <a:avLst/>
          </a:prstGeom>
          <a:noFill/>
          <a:ln w="9525">
            <a:solidFill>
              <a:srgbClr val="3550FE"/>
            </a:solidFill>
            <a:round/>
            <a:headEnd/>
            <a:tailEnd/>
          </a:ln>
        </p:spPr>
        <p:txBody>
          <a:bodyPr lIns="192911" tIns="96455" rIns="192911" bIns="96455"/>
          <a:lstStyle/>
          <a:p>
            <a:endParaRPr lang="en-US"/>
          </a:p>
        </p:txBody>
      </p:sp>
      <p:sp>
        <p:nvSpPr>
          <p:cNvPr id="137" name="Line 72"/>
          <p:cNvSpPr>
            <a:spLocks noChangeShapeType="1"/>
          </p:cNvSpPr>
          <p:nvPr/>
        </p:nvSpPr>
        <p:spPr bwMode="auto">
          <a:xfrm flipH="1">
            <a:off x="4136006" y="4046436"/>
            <a:ext cx="5230443" cy="827033"/>
          </a:xfrm>
          <a:prstGeom prst="line">
            <a:avLst/>
          </a:prstGeom>
          <a:noFill/>
          <a:ln w="9525">
            <a:solidFill>
              <a:srgbClr val="3550FE"/>
            </a:solidFill>
            <a:round/>
            <a:headEnd/>
            <a:tailEnd/>
          </a:ln>
        </p:spPr>
        <p:txBody>
          <a:bodyPr lIns="192911" tIns="96455" rIns="192911" bIns="96455"/>
          <a:lstStyle/>
          <a:p>
            <a:endParaRPr lang="en-US"/>
          </a:p>
        </p:txBody>
      </p:sp>
      <p:sp>
        <p:nvSpPr>
          <p:cNvPr id="140" name="Line 72"/>
          <p:cNvSpPr>
            <a:spLocks noChangeShapeType="1"/>
          </p:cNvSpPr>
          <p:nvPr/>
        </p:nvSpPr>
        <p:spPr bwMode="auto">
          <a:xfrm flipH="1">
            <a:off x="3451444" y="3002226"/>
            <a:ext cx="5696568" cy="999508"/>
          </a:xfrm>
          <a:prstGeom prst="line">
            <a:avLst/>
          </a:prstGeom>
          <a:noFill/>
          <a:ln w="9525">
            <a:solidFill>
              <a:srgbClr val="3550FE"/>
            </a:solidFill>
            <a:round/>
            <a:headEnd/>
            <a:tailEnd/>
          </a:ln>
        </p:spPr>
        <p:txBody>
          <a:bodyPr lIns="192911" tIns="96455" rIns="192911" bIns="96455"/>
          <a:lstStyle/>
          <a:p>
            <a:endParaRPr lang="en-US"/>
          </a:p>
        </p:txBody>
      </p:sp>
      <p:sp>
        <p:nvSpPr>
          <p:cNvPr id="141" name="Line 72"/>
          <p:cNvSpPr>
            <a:spLocks noChangeShapeType="1"/>
          </p:cNvSpPr>
          <p:nvPr/>
        </p:nvSpPr>
        <p:spPr bwMode="auto">
          <a:xfrm flipH="1">
            <a:off x="3781214" y="3500558"/>
            <a:ext cx="5230443" cy="827033"/>
          </a:xfrm>
          <a:prstGeom prst="line">
            <a:avLst/>
          </a:prstGeom>
          <a:noFill/>
          <a:ln w="9525">
            <a:solidFill>
              <a:srgbClr val="3550FE"/>
            </a:solidFill>
            <a:round/>
            <a:headEnd/>
            <a:tailEnd/>
          </a:ln>
        </p:spPr>
        <p:txBody>
          <a:bodyPr lIns="192911" tIns="96455" rIns="192911" bIns="96455"/>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0"/>
            <a:ext cx="21607463" cy="12152313"/>
          </a:xfrm>
          <a:prstGeom prst="rect">
            <a:avLst/>
          </a:prstGeom>
          <a:noFill/>
          <a:ln w="952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15364" name="Text Box 3"/>
          <p:cNvSpPr txBox="1">
            <a:spLocks noChangeArrowheads="1"/>
          </p:cNvSpPr>
          <p:nvPr/>
        </p:nvSpPr>
        <p:spPr bwMode="auto">
          <a:xfrm>
            <a:off x="697827" y="1358506"/>
            <a:ext cx="19986903" cy="1071957"/>
          </a:xfrm>
          <a:prstGeom prst="rect">
            <a:avLst/>
          </a:prstGeom>
          <a:noFill/>
          <a:ln w="9525">
            <a:solidFill>
              <a:srgbClr val="FF0000"/>
            </a:solidFill>
            <a:miter lim="800000"/>
            <a:headEnd/>
            <a:tailEnd/>
          </a:ln>
        </p:spPr>
        <p:txBody>
          <a:bodyPr lIns="192911" tIns="96455" rIns="192911" bIns="96455">
            <a:spAutoFit/>
          </a:bodyPr>
          <a:lstStyle/>
          <a:p>
            <a:r>
              <a:rPr lang="en-US" sz="5100" dirty="0">
                <a:solidFill>
                  <a:srgbClr val="FFFF00"/>
                </a:solidFill>
              </a:rPr>
              <a:t> </a:t>
            </a:r>
            <a:r>
              <a:rPr lang="en-US" dirty="0" smtClean="0">
                <a:solidFill>
                  <a:srgbClr val="FF0000"/>
                </a:solidFill>
              </a:rPr>
              <a:t>population </a:t>
            </a:r>
            <a:r>
              <a:rPr lang="en-US" dirty="0">
                <a:solidFill>
                  <a:srgbClr val="FF0000"/>
                </a:solidFill>
              </a:rPr>
              <a:t>activity - rate defined by population average</a:t>
            </a:r>
            <a:endParaRPr lang="en-US" dirty="0"/>
          </a:p>
        </p:txBody>
      </p:sp>
      <p:grpSp>
        <p:nvGrpSpPr>
          <p:cNvPr id="2" name="Group 25"/>
          <p:cNvGrpSpPr>
            <a:grpSpLocks/>
          </p:cNvGrpSpPr>
          <p:nvPr/>
        </p:nvGrpSpPr>
        <p:grpSpPr bwMode="auto">
          <a:xfrm>
            <a:off x="12244230" y="3105592"/>
            <a:ext cx="7750178" cy="5063464"/>
            <a:chOff x="3264" y="1104"/>
            <a:chExt cx="2066" cy="1800"/>
          </a:xfrm>
        </p:grpSpPr>
        <p:grpSp>
          <p:nvGrpSpPr>
            <p:cNvPr id="3" name="Group 26"/>
            <p:cNvGrpSpPr>
              <a:grpSpLocks/>
            </p:cNvGrpSpPr>
            <p:nvPr/>
          </p:nvGrpSpPr>
          <p:grpSpPr bwMode="auto">
            <a:xfrm>
              <a:off x="3264" y="1104"/>
              <a:ext cx="1872" cy="1584"/>
              <a:chOff x="3312" y="1104"/>
              <a:chExt cx="1872" cy="1584"/>
            </a:xfrm>
          </p:grpSpPr>
          <p:sp>
            <p:nvSpPr>
              <p:cNvPr id="15379" name="Line 27"/>
              <p:cNvSpPr>
                <a:spLocks noChangeShapeType="1"/>
              </p:cNvSpPr>
              <p:nvPr/>
            </p:nvSpPr>
            <p:spPr bwMode="auto">
              <a:xfrm>
                <a:off x="3312" y="2448"/>
                <a:ext cx="1872" cy="0"/>
              </a:xfrm>
              <a:prstGeom prst="line">
                <a:avLst/>
              </a:prstGeom>
              <a:noFill/>
              <a:ln w="9525">
                <a:solidFill>
                  <a:schemeClr val="tx1"/>
                </a:solidFill>
                <a:round/>
                <a:headEnd/>
                <a:tailEnd/>
              </a:ln>
            </p:spPr>
            <p:txBody>
              <a:bodyPr wrap="none" anchor="ctr"/>
              <a:lstStyle/>
              <a:p>
                <a:endParaRPr lang="en-US"/>
              </a:p>
            </p:txBody>
          </p:sp>
          <p:sp>
            <p:nvSpPr>
              <p:cNvPr id="15380" name="Line 28"/>
              <p:cNvSpPr>
                <a:spLocks noChangeShapeType="1"/>
              </p:cNvSpPr>
              <p:nvPr/>
            </p:nvSpPr>
            <p:spPr bwMode="auto">
              <a:xfrm>
                <a:off x="3312" y="2208"/>
                <a:ext cx="1872" cy="0"/>
              </a:xfrm>
              <a:prstGeom prst="line">
                <a:avLst/>
              </a:prstGeom>
              <a:noFill/>
              <a:ln w="9525">
                <a:solidFill>
                  <a:schemeClr val="tx1"/>
                </a:solidFill>
                <a:round/>
                <a:headEnd/>
                <a:tailEnd/>
              </a:ln>
            </p:spPr>
            <p:txBody>
              <a:bodyPr wrap="none" anchor="ctr"/>
              <a:lstStyle/>
              <a:p>
                <a:endParaRPr lang="en-US"/>
              </a:p>
            </p:txBody>
          </p:sp>
          <p:sp>
            <p:nvSpPr>
              <p:cNvPr id="15381" name="Line 29"/>
              <p:cNvSpPr>
                <a:spLocks noChangeShapeType="1"/>
              </p:cNvSpPr>
              <p:nvPr/>
            </p:nvSpPr>
            <p:spPr bwMode="auto">
              <a:xfrm>
                <a:off x="3312" y="1968"/>
                <a:ext cx="1872" cy="0"/>
              </a:xfrm>
              <a:prstGeom prst="line">
                <a:avLst/>
              </a:prstGeom>
              <a:noFill/>
              <a:ln w="9525">
                <a:solidFill>
                  <a:schemeClr val="tx1"/>
                </a:solidFill>
                <a:round/>
                <a:headEnd/>
                <a:tailEnd/>
              </a:ln>
            </p:spPr>
            <p:txBody>
              <a:bodyPr wrap="none" anchor="ctr"/>
              <a:lstStyle/>
              <a:p>
                <a:endParaRPr lang="en-US"/>
              </a:p>
            </p:txBody>
          </p:sp>
          <p:sp>
            <p:nvSpPr>
              <p:cNvPr id="15382" name="Line 30"/>
              <p:cNvSpPr>
                <a:spLocks noChangeShapeType="1"/>
              </p:cNvSpPr>
              <p:nvPr/>
            </p:nvSpPr>
            <p:spPr bwMode="auto">
              <a:xfrm>
                <a:off x="3312" y="2688"/>
                <a:ext cx="1872" cy="0"/>
              </a:xfrm>
              <a:prstGeom prst="line">
                <a:avLst/>
              </a:prstGeom>
              <a:noFill/>
              <a:ln w="9525">
                <a:solidFill>
                  <a:schemeClr val="tx1"/>
                </a:solidFill>
                <a:round/>
                <a:headEnd/>
                <a:tailEnd/>
              </a:ln>
            </p:spPr>
            <p:txBody>
              <a:bodyPr wrap="none" anchor="ctr"/>
              <a:lstStyle/>
              <a:p>
                <a:endParaRPr lang="en-US"/>
              </a:p>
            </p:txBody>
          </p:sp>
          <p:sp>
            <p:nvSpPr>
              <p:cNvPr id="15383" name="Line 31"/>
              <p:cNvSpPr>
                <a:spLocks noChangeShapeType="1"/>
              </p:cNvSpPr>
              <p:nvPr/>
            </p:nvSpPr>
            <p:spPr bwMode="auto">
              <a:xfrm>
                <a:off x="3312" y="1248"/>
                <a:ext cx="1872" cy="0"/>
              </a:xfrm>
              <a:prstGeom prst="line">
                <a:avLst/>
              </a:prstGeom>
              <a:noFill/>
              <a:ln w="9525">
                <a:solidFill>
                  <a:schemeClr val="tx1"/>
                </a:solidFill>
                <a:round/>
                <a:headEnd/>
                <a:tailEnd/>
              </a:ln>
            </p:spPr>
            <p:txBody>
              <a:bodyPr wrap="none" anchor="ctr"/>
              <a:lstStyle/>
              <a:p>
                <a:endParaRPr lang="en-US"/>
              </a:p>
            </p:txBody>
          </p:sp>
          <p:sp>
            <p:nvSpPr>
              <p:cNvPr id="15384" name="Line 32"/>
              <p:cNvSpPr>
                <a:spLocks noChangeShapeType="1"/>
              </p:cNvSpPr>
              <p:nvPr/>
            </p:nvSpPr>
            <p:spPr bwMode="auto">
              <a:xfrm>
                <a:off x="3312" y="1728"/>
                <a:ext cx="1872" cy="0"/>
              </a:xfrm>
              <a:prstGeom prst="line">
                <a:avLst/>
              </a:prstGeom>
              <a:noFill/>
              <a:ln w="9525">
                <a:solidFill>
                  <a:schemeClr val="tx1"/>
                </a:solidFill>
                <a:round/>
                <a:headEnd/>
                <a:tailEnd/>
              </a:ln>
            </p:spPr>
            <p:txBody>
              <a:bodyPr wrap="none" anchor="ctr"/>
              <a:lstStyle/>
              <a:p>
                <a:endParaRPr lang="en-US"/>
              </a:p>
            </p:txBody>
          </p:sp>
          <p:sp>
            <p:nvSpPr>
              <p:cNvPr id="15385" name="Line 33"/>
              <p:cNvSpPr>
                <a:spLocks noChangeShapeType="1"/>
              </p:cNvSpPr>
              <p:nvPr/>
            </p:nvSpPr>
            <p:spPr bwMode="auto">
              <a:xfrm>
                <a:off x="3312" y="1488"/>
                <a:ext cx="1872" cy="0"/>
              </a:xfrm>
              <a:prstGeom prst="line">
                <a:avLst/>
              </a:prstGeom>
              <a:noFill/>
              <a:ln w="9525">
                <a:solidFill>
                  <a:schemeClr val="tx1"/>
                </a:solidFill>
                <a:round/>
                <a:headEnd/>
                <a:tailEnd/>
              </a:ln>
            </p:spPr>
            <p:txBody>
              <a:bodyPr wrap="none" anchor="ctr"/>
              <a:lstStyle/>
              <a:p>
                <a:endParaRPr lang="en-US"/>
              </a:p>
            </p:txBody>
          </p:sp>
          <p:sp>
            <p:nvSpPr>
              <p:cNvPr id="15386" name="Line 34"/>
              <p:cNvSpPr>
                <a:spLocks noChangeShapeType="1"/>
              </p:cNvSpPr>
              <p:nvPr/>
            </p:nvSpPr>
            <p:spPr bwMode="auto">
              <a:xfrm>
                <a:off x="3408" y="1344"/>
                <a:ext cx="0" cy="144"/>
              </a:xfrm>
              <a:prstGeom prst="line">
                <a:avLst/>
              </a:prstGeom>
              <a:noFill/>
              <a:ln w="28575">
                <a:solidFill>
                  <a:schemeClr val="tx1"/>
                </a:solidFill>
                <a:round/>
                <a:headEnd/>
                <a:tailEnd/>
              </a:ln>
            </p:spPr>
            <p:txBody>
              <a:bodyPr wrap="none" anchor="ctr"/>
              <a:lstStyle/>
              <a:p>
                <a:endParaRPr lang="en-US"/>
              </a:p>
            </p:txBody>
          </p:sp>
          <p:sp>
            <p:nvSpPr>
              <p:cNvPr id="15387" name="Line 35"/>
              <p:cNvSpPr>
                <a:spLocks noChangeShapeType="1"/>
              </p:cNvSpPr>
              <p:nvPr/>
            </p:nvSpPr>
            <p:spPr bwMode="auto">
              <a:xfrm>
                <a:off x="3744" y="1104"/>
                <a:ext cx="0" cy="144"/>
              </a:xfrm>
              <a:prstGeom prst="line">
                <a:avLst/>
              </a:prstGeom>
              <a:noFill/>
              <a:ln w="28575">
                <a:solidFill>
                  <a:schemeClr val="tx1"/>
                </a:solidFill>
                <a:round/>
                <a:headEnd/>
                <a:tailEnd/>
              </a:ln>
            </p:spPr>
            <p:txBody>
              <a:bodyPr wrap="none" anchor="ctr"/>
              <a:lstStyle/>
              <a:p>
                <a:endParaRPr lang="en-US"/>
              </a:p>
            </p:txBody>
          </p:sp>
          <p:sp>
            <p:nvSpPr>
              <p:cNvPr id="15388" name="Line 36"/>
              <p:cNvSpPr>
                <a:spLocks noChangeShapeType="1"/>
              </p:cNvSpPr>
              <p:nvPr/>
            </p:nvSpPr>
            <p:spPr bwMode="auto">
              <a:xfrm>
                <a:off x="3840" y="1344"/>
                <a:ext cx="0" cy="144"/>
              </a:xfrm>
              <a:prstGeom prst="line">
                <a:avLst/>
              </a:prstGeom>
              <a:noFill/>
              <a:ln w="28575">
                <a:solidFill>
                  <a:schemeClr val="tx1"/>
                </a:solidFill>
                <a:round/>
                <a:headEnd/>
                <a:tailEnd/>
              </a:ln>
            </p:spPr>
            <p:txBody>
              <a:bodyPr wrap="none" anchor="ctr"/>
              <a:lstStyle/>
              <a:p>
                <a:endParaRPr lang="en-US"/>
              </a:p>
            </p:txBody>
          </p:sp>
          <p:sp>
            <p:nvSpPr>
              <p:cNvPr id="15389" name="Line 37"/>
              <p:cNvSpPr>
                <a:spLocks noChangeShapeType="1"/>
              </p:cNvSpPr>
              <p:nvPr/>
            </p:nvSpPr>
            <p:spPr bwMode="auto">
              <a:xfrm>
                <a:off x="3648" y="1584"/>
                <a:ext cx="0" cy="144"/>
              </a:xfrm>
              <a:prstGeom prst="line">
                <a:avLst/>
              </a:prstGeom>
              <a:noFill/>
              <a:ln w="28575">
                <a:solidFill>
                  <a:schemeClr val="tx1"/>
                </a:solidFill>
                <a:round/>
                <a:headEnd/>
                <a:tailEnd/>
              </a:ln>
            </p:spPr>
            <p:txBody>
              <a:bodyPr wrap="none" anchor="ctr"/>
              <a:lstStyle/>
              <a:p>
                <a:endParaRPr lang="en-US"/>
              </a:p>
            </p:txBody>
          </p:sp>
          <p:sp>
            <p:nvSpPr>
              <p:cNvPr id="15390" name="Line 38"/>
              <p:cNvSpPr>
                <a:spLocks noChangeShapeType="1"/>
              </p:cNvSpPr>
              <p:nvPr/>
            </p:nvSpPr>
            <p:spPr bwMode="auto">
              <a:xfrm>
                <a:off x="4176" y="1584"/>
                <a:ext cx="0" cy="144"/>
              </a:xfrm>
              <a:prstGeom prst="line">
                <a:avLst/>
              </a:prstGeom>
              <a:noFill/>
              <a:ln w="28575">
                <a:solidFill>
                  <a:schemeClr val="tx1"/>
                </a:solidFill>
                <a:round/>
                <a:headEnd/>
                <a:tailEnd/>
              </a:ln>
            </p:spPr>
            <p:txBody>
              <a:bodyPr wrap="none" anchor="ctr"/>
              <a:lstStyle/>
              <a:p>
                <a:endParaRPr lang="en-US"/>
              </a:p>
            </p:txBody>
          </p:sp>
          <p:sp>
            <p:nvSpPr>
              <p:cNvPr id="15391" name="Line 39"/>
              <p:cNvSpPr>
                <a:spLocks noChangeShapeType="1"/>
              </p:cNvSpPr>
              <p:nvPr/>
            </p:nvSpPr>
            <p:spPr bwMode="auto">
              <a:xfrm>
                <a:off x="3888" y="1824"/>
                <a:ext cx="0" cy="144"/>
              </a:xfrm>
              <a:prstGeom prst="line">
                <a:avLst/>
              </a:prstGeom>
              <a:noFill/>
              <a:ln w="28575">
                <a:solidFill>
                  <a:schemeClr val="tx1"/>
                </a:solidFill>
                <a:round/>
                <a:headEnd/>
                <a:tailEnd/>
              </a:ln>
            </p:spPr>
            <p:txBody>
              <a:bodyPr wrap="none" anchor="ctr"/>
              <a:lstStyle/>
              <a:p>
                <a:endParaRPr lang="en-US"/>
              </a:p>
            </p:txBody>
          </p:sp>
          <p:sp>
            <p:nvSpPr>
              <p:cNvPr id="15392" name="Line 40"/>
              <p:cNvSpPr>
                <a:spLocks noChangeShapeType="1"/>
              </p:cNvSpPr>
              <p:nvPr/>
            </p:nvSpPr>
            <p:spPr bwMode="auto">
              <a:xfrm>
                <a:off x="4416" y="1824"/>
                <a:ext cx="0" cy="144"/>
              </a:xfrm>
              <a:prstGeom prst="line">
                <a:avLst/>
              </a:prstGeom>
              <a:noFill/>
              <a:ln w="28575">
                <a:solidFill>
                  <a:schemeClr val="tx1"/>
                </a:solidFill>
                <a:round/>
                <a:headEnd/>
                <a:tailEnd/>
              </a:ln>
            </p:spPr>
            <p:txBody>
              <a:bodyPr wrap="none" anchor="ctr"/>
              <a:lstStyle/>
              <a:p>
                <a:endParaRPr lang="en-US"/>
              </a:p>
            </p:txBody>
          </p:sp>
          <p:sp>
            <p:nvSpPr>
              <p:cNvPr id="15393" name="Line 41"/>
              <p:cNvSpPr>
                <a:spLocks noChangeShapeType="1"/>
              </p:cNvSpPr>
              <p:nvPr/>
            </p:nvSpPr>
            <p:spPr bwMode="auto">
              <a:xfrm>
                <a:off x="3744" y="2064"/>
                <a:ext cx="0" cy="144"/>
              </a:xfrm>
              <a:prstGeom prst="line">
                <a:avLst/>
              </a:prstGeom>
              <a:noFill/>
              <a:ln w="28575">
                <a:solidFill>
                  <a:schemeClr val="tx1"/>
                </a:solidFill>
                <a:round/>
                <a:headEnd/>
                <a:tailEnd/>
              </a:ln>
            </p:spPr>
            <p:txBody>
              <a:bodyPr wrap="none" anchor="ctr"/>
              <a:lstStyle/>
              <a:p>
                <a:endParaRPr lang="en-US"/>
              </a:p>
            </p:txBody>
          </p:sp>
          <p:sp>
            <p:nvSpPr>
              <p:cNvPr id="15394" name="Line 42"/>
              <p:cNvSpPr>
                <a:spLocks noChangeShapeType="1"/>
              </p:cNvSpPr>
              <p:nvPr/>
            </p:nvSpPr>
            <p:spPr bwMode="auto">
              <a:xfrm>
                <a:off x="4320" y="2064"/>
                <a:ext cx="0" cy="144"/>
              </a:xfrm>
              <a:prstGeom prst="line">
                <a:avLst/>
              </a:prstGeom>
              <a:noFill/>
              <a:ln w="28575">
                <a:solidFill>
                  <a:schemeClr val="tx1"/>
                </a:solidFill>
                <a:round/>
                <a:headEnd/>
                <a:tailEnd/>
              </a:ln>
            </p:spPr>
            <p:txBody>
              <a:bodyPr wrap="none" anchor="ctr"/>
              <a:lstStyle/>
              <a:p>
                <a:endParaRPr lang="en-US"/>
              </a:p>
            </p:txBody>
          </p:sp>
          <p:sp>
            <p:nvSpPr>
              <p:cNvPr id="15395" name="Line 43"/>
              <p:cNvSpPr>
                <a:spLocks noChangeShapeType="1"/>
              </p:cNvSpPr>
              <p:nvPr/>
            </p:nvSpPr>
            <p:spPr bwMode="auto">
              <a:xfrm>
                <a:off x="4704" y="1344"/>
                <a:ext cx="0" cy="144"/>
              </a:xfrm>
              <a:prstGeom prst="line">
                <a:avLst/>
              </a:prstGeom>
              <a:noFill/>
              <a:ln w="28575">
                <a:solidFill>
                  <a:schemeClr val="tx1"/>
                </a:solidFill>
                <a:round/>
                <a:headEnd/>
                <a:tailEnd/>
              </a:ln>
            </p:spPr>
            <p:txBody>
              <a:bodyPr wrap="none" anchor="ctr"/>
              <a:lstStyle/>
              <a:p>
                <a:endParaRPr lang="en-US"/>
              </a:p>
            </p:txBody>
          </p:sp>
          <p:sp>
            <p:nvSpPr>
              <p:cNvPr id="15396" name="Line 44"/>
              <p:cNvSpPr>
                <a:spLocks noChangeShapeType="1"/>
              </p:cNvSpPr>
              <p:nvPr/>
            </p:nvSpPr>
            <p:spPr bwMode="auto">
              <a:xfrm>
                <a:off x="4368" y="2304"/>
                <a:ext cx="0" cy="144"/>
              </a:xfrm>
              <a:prstGeom prst="line">
                <a:avLst/>
              </a:prstGeom>
              <a:noFill/>
              <a:ln w="28575">
                <a:solidFill>
                  <a:schemeClr val="tx1"/>
                </a:solidFill>
                <a:round/>
                <a:headEnd/>
                <a:tailEnd/>
              </a:ln>
            </p:spPr>
            <p:txBody>
              <a:bodyPr wrap="none" anchor="ctr"/>
              <a:lstStyle/>
              <a:p>
                <a:endParaRPr lang="en-US"/>
              </a:p>
            </p:txBody>
          </p:sp>
          <p:sp>
            <p:nvSpPr>
              <p:cNvPr id="15397" name="Line 45"/>
              <p:cNvSpPr>
                <a:spLocks noChangeShapeType="1"/>
              </p:cNvSpPr>
              <p:nvPr/>
            </p:nvSpPr>
            <p:spPr bwMode="auto">
              <a:xfrm>
                <a:off x="4656" y="2064"/>
                <a:ext cx="0" cy="144"/>
              </a:xfrm>
              <a:prstGeom prst="line">
                <a:avLst/>
              </a:prstGeom>
              <a:noFill/>
              <a:ln w="28575">
                <a:solidFill>
                  <a:schemeClr val="tx1"/>
                </a:solidFill>
                <a:round/>
                <a:headEnd/>
                <a:tailEnd/>
              </a:ln>
            </p:spPr>
            <p:txBody>
              <a:bodyPr wrap="none" anchor="ctr"/>
              <a:lstStyle/>
              <a:p>
                <a:endParaRPr lang="en-US"/>
              </a:p>
            </p:txBody>
          </p:sp>
          <p:sp>
            <p:nvSpPr>
              <p:cNvPr id="15398" name="Line 46"/>
              <p:cNvSpPr>
                <a:spLocks noChangeShapeType="1"/>
              </p:cNvSpPr>
              <p:nvPr/>
            </p:nvSpPr>
            <p:spPr bwMode="auto">
              <a:xfrm>
                <a:off x="4224" y="1104"/>
                <a:ext cx="0" cy="144"/>
              </a:xfrm>
              <a:prstGeom prst="line">
                <a:avLst/>
              </a:prstGeom>
              <a:noFill/>
              <a:ln w="28575">
                <a:solidFill>
                  <a:schemeClr val="tx1"/>
                </a:solidFill>
                <a:round/>
                <a:headEnd/>
                <a:tailEnd/>
              </a:ln>
            </p:spPr>
            <p:txBody>
              <a:bodyPr wrap="none" anchor="ctr"/>
              <a:lstStyle/>
              <a:p>
                <a:endParaRPr lang="en-US"/>
              </a:p>
            </p:txBody>
          </p:sp>
          <p:sp>
            <p:nvSpPr>
              <p:cNvPr id="15399" name="Line 47"/>
              <p:cNvSpPr>
                <a:spLocks noChangeShapeType="1"/>
              </p:cNvSpPr>
              <p:nvPr/>
            </p:nvSpPr>
            <p:spPr bwMode="auto">
              <a:xfrm>
                <a:off x="4992" y="1104"/>
                <a:ext cx="0" cy="144"/>
              </a:xfrm>
              <a:prstGeom prst="line">
                <a:avLst/>
              </a:prstGeom>
              <a:noFill/>
              <a:ln w="28575">
                <a:solidFill>
                  <a:schemeClr val="tx1"/>
                </a:solidFill>
                <a:round/>
                <a:headEnd/>
                <a:tailEnd/>
              </a:ln>
            </p:spPr>
            <p:txBody>
              <a:bodyPr wrap="none" anchor="ctr"/>
              <a:lstStyle/>
              <a:p>
                <a:endParaRPr lang="en-US"/>
              </a:p>
            </p:txBody>
          </p:sp>
          <p:sp>
            <p:nvSpPr>
              <p:cNvPr id="15400" name="Line 48"/>
              <p:cNvSpPr>
                <a:spLocks noChangeShapeType="1"/>
              </p:cNvSpPr>
              <p:nvPr/>
            </p:nvSpPr>
            <p:spPr bwMode="auto">
              <a:xfrm>
                <a:off x="4848" y="2544"/>
                <a:ext cx="0" cy="144"/>
              </a:xfrm>
              <a:prstGeom prst="line">
                <a:avLst/>
              </a:prstGeom>
              <a:noFill/>
              <a:ln w="28575">
                <a:solidFill>
                  <a:schemeClr val="tx1"/>
                </a:solidFill>
                <a:round/>
                <a:headEnd/>
                <a:tailEnd/>
              </a:ln>
            </p:spPr>
            <p:txBody>
              <a:bodyPr wrap="none" anchor="ctr"/>
              <a:lstStyle/>
              <a:p>
                <a:endParaRPr lang="en-US"/>
              </a:p>
            </p:txBody>
          </p:sp>
          <p:sp>
            <p:nvSpPr>
              <p:cNvPr id="15401" name="Line 49"/>
              <p:cNvSpPr>
                <a:spLocks noChangeShapeType="1"/>
              </p:cNvSpPr>
              <p:nvPr/>
            </p:nvSpPr>
            <p:spPr bwMode="auto">
              <a:xfrm>
                <a:off x="3984" y="2544"/>
                <a:ext cx="0" cy="144"/>
              </a:xfrm>
              <a:prstGeom prst="line">
                <a:avLst/>
              </a:prstGeom>
              <a:noFill/>
              <a:ln w="28575">
                <a:solidFill>
                  <a:schemeClr val="tx1"/>
                </a:solidFill>
                <a:round/>
                <a:headEnd/>
                <a:tailEnd/>
              </a:ln>
            </p:spPr>
            <p:txBody>
              <a:bodyPr wrap="none" anchor="ctr"/>
              <a:lstStyle/>
              <a:p>
                <a:endParaRPr lang="en-US"/>
              </a:p>
            </p:txBody>
          </p:sp>
          <p:sp>
            <p:nvSpPr>
              <p:cNvPr id="15402" name="Line 50"/>
              <p:cNvSpPr>
                <a:spLocks noChangeShapeType="1"/>
              </p:cNvSpPr>
              <p:nvPr/>
            </p:nvSpPr>
            <p:spPr bwMode="auto">
              <a:xfrm>
                <a:off x="5040" y="1824"/>
                <a:ext cx="0" cy="144"/>
              </a:xfrm>
              <a:prstGeom prst="line">
                <a:avLst/>
              </a:prstGeom>
              <a:noFill/>
              <a:ln w="28575">
                <a:solidFill>
                  <a:schemeClr val="tx1"/>
                </a:solidFill>
                <a:round/>
                <a:headEnd/>
                <a:tailEnd/>
              </a:ln>
            </p:spPr>
            <p:txBody>
              <a:bodyPr wrap="none" anchor="ctr"/>
              <a:lstStyle/>
              <a:p>
                <a:endParaRPr lang="en-US"/>
              </a:p>
            </p:txBody>
          </p:sp>
        </p:grpSp>
        <p:sp>
          <p:nvSpPr>
            <p:cNvPr id="15378" name="Text Box 51"/>
            <p:cNvSpPr txBox="1">
              <a:spLocks noChangeArrowheads="1"/>
            </p:cNvSpPr>
            <p:nvPr/>
          </p:nvSpPr>
          <p:spPr bwMode="auto">
            <a:xfrm>
              <a:off x="5232" y="2592"/>
              <a:ext cx="98" cy="312"/>
            </a:xfrm>
            <a:prstGeom prst="rect">
              <a:avLst/>
            </a:prstGeom>
            <a:noFill/>
            <a:ln w="9525">
              <a:solidFill>
                <a:schemeClr val="tx1"/>
              </a:solidFill>
              <a:miter lim="800000"/>
              <a:headEnd/>
              <a:tailEnd/>
            </a:ln>
          </p:spPr>
          <p:txBody>
            <a:bodyPr wrap="none">
              <a:spAutoFit/>
            </a:bodyPr>
            <a:lstStyle/>
            <a:p>
              <a:r>
                <a:rPr lang="en-US" sz="5100" dirty="0"/>
                <a:t>t</a:t>
              </a:r>
              <a:endParaRPr lang="en-US" sz="5100" dirty="0">
                <a:solidFill>
                  <a:srgbClr val="FFFF00"/>
                </a:solidFill>
              </a:endParaRPr>
            </a:p>
          </p:txBody>
        </p:sp>
      </p:grpSp>
      <p:sp>
        <p:nvSpPr>
          <p:cNvPr id="360500" name="Line 52"/>
          <p:cNvSpPr>
            <a:spLocks noChangeShapeType="1"/>
          </p:cNvSpPr>
          <p:nvPr/>
        </p:nvSpPr>
        <p:spPr bwMode="auto">
          <a:xfrm>
            <a:off x="15305286" y="2835540"/>
            <a:ext cx="0" cy="5536054"/>
          </a:xfrm>
          <a:prstGeom prst="line">
            <a:avLst/>
          </a:prstGeom>
          <a:noFill/>
          <a:ln w="9525">
            <a:solidFill>
              <a:srgbClr val="3550FE"/>
            </a:solidFill>
            <a:prstDash val="sysDot"/>
            <a:round/>
            <a:headEnd/>
            <a:tailEnd/>
          </a:ln>
        </p:spPr>
        <p:txBody>
          <a:bodyPr wrap="none" lIns="192911" tIns="96455" rIns="192911" bIns="96455" anchor="ctr"/>
          <a:lstStyle/>
          <a:p>
            <a:endParaRPr lang="en-US"/>
          </a:p>
        </p:txBody>
      </p:sp>
      <p:sp>
        <p:nvSpPr>
          <p:cNvPr id="360501" name="Line 53"/>
          <p:cNvSpPr>
            <a:spLocks noChangeShapeType="1"/>
          </p:cNvSpPr>
          <p:nvPr/>
        </p:nvSpPr>
        <p:spPr bwMode="auto">
          <a:xfrm>
            <a:off x="15845473" y="2835540"/>
            <a:ext cx="0" cy="5536054"/>
          </a:xfrm>
          <a:prstGeom prst="line">
            <a:avLst/>
          </a:prstGeom>
          <a:noFill/>
          <a:ln w="9525">
            <a:solidFill>
              <a:srgbClr val="3550FE"/>
            </a:solidFill>
            <a:prstDash val="sysDot"/>
            <a:round/>
            <a:headEnd/>
            <a:tailEnd/>
          </a:ln>
        </p:spPr>
        <p:txBody>
          <a:bodyPr wrap="none" lIns="192911" tIns="96455" rIns="192911" bIns="96455" anchor="ctr"/>
          <a:lstStyle/>
          <a:p>
            <a:endParaRPr lang="en-US"/>
          </a:p>
        </p:txBody>
      </p:sp>
      <p:sp>
        <p:nvSpPr>
          <p:cNvPr id="360502" name="Line 54"/>
          <p:cNvSpPr>
            <a:spLocks noChangeShapeType="1"/>
          </p:cNvSpPr>
          <p:nvPr/>
        </p:nvSpPr>
        <p:spPr bwMode="auto">
          <a:xfrm>
            <a:off x="15485348" y="7156362"/>
            <a:ext cx="0" cy="405077"/>
          </a:xfrm>
          <a:prstGeom prst="line">
            <a:avLst/>
          </a:prstGeom>
          <a:noFill/>
          <a:ln w="28575">
            <a:solidFill>
              <a:schemeClr val="tx1"/>
            </a:solidFill>
            <a:round/>
            <a:headEnd/>
            <a:tailEnd/>
          </a:ln>
        </p:spPr>
        <p:txBody>
          <a:bodyPr wrap="none" lIns="192911" tIns="96455" rIns="192911" bIns="96455" anchor="ctr"/>
          <a:lstStyle/>
          <a:p>
            <a:endParaRPr lang="en-US"/>
          </a:p>
        </p:txBody>
      </p:sp>
      <p:sp>
        <p:nvSpPr>
          <p:cNvPr id="360503" name="Text Box 55"/>
          <p:cNvSpPr txBox="1">
            <a:spLocks noChangeArrowheads="1"/>
          </p:cNvSpPr>
          <p:nvPr/>
        </p:nvSpPr>
        <p:spPr bwMode="auto">
          <a:xfrm>
            <a:off x="15485349" y="2295438"/>
            <a:ext cx="524242" cy="779569"/>
          </a:xfrm>
          <a:prstGeom prst="rect">
            <a:avLst/>
          </a:prstGeom>
          <a:noFill/>
          <a:ln w="9525">
            <a:noFill/>
            <a:miter lim="800000"/>
            <a:headEnd/>
            <a:tailEnd/>
          </a:ln>
        </p:spPr>
        <p:txBody>
          <a:bodyPr wrap="none" lIns="192911" tIns="96455" rIns="192911" bIns="96455">
            <a:spAutoFit/>
          </a:bodyPr>
          <a:lstStyle/>
          <a:p>
            <a:r>
              <a:rPr lang="en-US" sz="3800" dirty="0"/>
              <a:t>t</a:t>
            </a:r>
          </a:p>
        </p:txBody>
      </p:sp>
      <p:sp>
        <p:nvSpPr>
          <p:cNvPr id="360504" name="AutoShape 56"/>
          <p:cNvSpPr>
            <a:spLocks noChangeArrowheads="1"/>
          </p:cNvSpPr>
          <p:nvPr/>
        </p:nvSpPr>
        <p:spPr bwMode="auto">
          <a:xfrm flipH="1">
            <a:off x="15305286" y="2430463"/>
            <a:ext cx="360124" cy="270051"/>
          </a:xfrm>
          <a:prstGeom prst="triangle">
            <a:avLst>
              <a:gd name="adj" fmla="val 50000"/>
            </a:avLst>
          </a:prstGeom>
          <a:noFill/>
          <a:ln w="9525">
            <a:solidFill>
              <a:schemeClr val="tx1"/>
            </a:solidFill>
            <a:miter lim="800000"/>
            <a:headEnd/>
            <a:tailEnd/>
          </a:ln>
        </p:spPr>
        <p:txBody>
          <a:bodyPr wrap="none" lIns="192911" tIns="96455" rIns="192911" bIns="96455" anchor="ctr"/>
          <a:lstStyle/>
          <a:p>
            <a:endParaRPr lang="en-US"/>
          </a:p>
        </p:txBody>
      </p:sp>
      <p:grpSp>
        <p:nvGrpSpPr>
          <p:cNvPr id="4" name="Group 57"/>
          <p:cNvGrpSpPr>
            <a:grpSpLocks/>
          </p:cNvGrpSpPr>
          <p:nvPr/>
        </p:nvGrpSpPr>
        <p:grpSpPr bwMode="auto">
          <a:xfrm>
            <a:off x="7911484" y="7989020"/>
            <a:ext cx="12064167" cy="2430463"/>
            <a:chOff x="2112" y="3072"/>
            <a:chExt cx="3216" cy="864"/>
          </a:xfrm>
        </p:grpSpPr>
        <p:sp>
          <p:nvSpPr>
            <p:cNvPr id="15375" name="Rectangle 58"/>
            <p:cNvSpPr>
              <a:spLocks noChangeArrowheads="1"/>
            </p:cNvSpPr>
            <p:nvPr/>
          </p:nvSpPr>
          <p:spPr bwMode="auto">
            <a:xfrm>
              <a:off x="3072" y="3072"/>
              <a:ext cx="2256" cy="864"/>
            </a:xfrm>
            <a:prstGeom prst="rect">
              <a:avLst/>
            </a:prstGeom>
            <a:solidFill>
              <a:schemeClr val="bg1"/>
            </a:solidFill>
            <a:ln w="28575">
              <a:solidFill>
                <a:srgbClr val="FF0000"/>
              </a:solidFill>
              <a:miter lim="800000"/>
              <a:headEnd/>
              <a:tailEnd/>
            </a:ln>
          </p:spPr>
          <p:txBody>
            <a:bodyPr wrap="none" anchor="ctr"/>
            <a:lstStyle/>
            <a:p>
              <a:endParaRPr lang="en-US"/>
            </a:p>
          </p:txBody>
        </p:sp>
        <p:graphicFrame>
          <p:nvGraphicFramePr>
            <p:cNvPr id="15362" name="Object 59"/>
            <p:cNvGraphicFramePr>
              <a:graphicFrameLocks noChangeAspect="1"/>
            </p:cNvGraphicFramePr>
            <p:nvPr/>
          </p:nvGraphicFramePr>
          <p:xfrm>
            <a:off x="3264" y="3168"/>
            <a:ext cx="1873" cy="671"/>
          </p:xfrm>
          <a:graphic>
            <a:graphicData uri="http://schemas.openxmlformats.org/presentationml/2006/ole">
              <mc:AlternateContent xmlns:mc="http://schemas.openxmlformats.org/markup-compatibility/2006">
                <mc:Choice xmlns:v="urn:schemas-microsoft-com:vml" Requires="v">
                  <p:oleObj spid="_x0000_s5142" name="Equation" r:id="rId4" imgW="1091880" imgH="393480" progId="Equation.3">
                    <p:embed/>
                  </p:oleObj>
                </mc:Choice>
                <mc:Fallback>
                  <p:oleObj name="Equation" r:id="rId4" imgW="1091880" imgH="393480" progId="Equation.3">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 y="3168"/>
                          <a:ext cx="1873"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5376" name="Text Box 60"/>
            <p:cNvSpPr txBox="1">
              <a:spLocks noChangeArrowheads="1"/>
            </p:cNvSpPr>
            <p:nvPr/>
          </p:nvSpPr>
          <p:spPr bwMode="auto">
            <a:xfrm>
              <a:off x="2112" y="3264"/>
              <a:ext cx="854" cy="591"/>
            </a:xfrm>
            <a:prstGeom prst="rect">
              <a:avLst/>
            </a:prstGeom>
            <a:noFill/>
            <a:ln w="9525">
              <a:noFill/>
              <a:miter lim="800000"/>
              <a:headEnd/>
              <a:tailEnd/>
            </a:ln>
          </p:spPr>
          <p:txBody>
            <a:bodyPr wrap="none">
              <a:spAutoFit/>
            </a:bodyPr>
            <a:lstStyle/>
            <a:p>
              <a:r>
                <a:rPr lang="en-US" sz="5100" dirty="0"/>
                <a:t>population</a:t>
              </a:r>
            </a:p>
            <a:p>
              <a:r>
                <a:rPr lang="en-US" sz="5100" dirty="0"/>
                <a:t>activity</a:t>
              </a:r>
            </a:p>
          </p:txBody>
        </p:sp>
      </p:grpSp>
      <p:sp>
        <p:nvSpPr>
          <p:cNvPr id="62"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Rate codes: population activity (review from week 7)</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63" name="Straight Connector 62"/>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64" name="Picture 2"/>
          <p:cNvPicPr>
            <a:picLocks noChangeAspect="1" noChangeArrowheads="1"/>
          </p:cNvPicPr>
          <p:nvPr/>
        </p:nvPicPr>
        <p:blipFill>
          <a:blip r:embed="rId6"/>
          <a:srcRect/>
          <a:stretch>
            <a:fillRect/>
          </a:stretch>
        </p:blipFill>
        <p:spPr bwMode="auto">
          <a:xfrm>
            <a:off x="1475855" y="2700514"/>
            <a:ext cx="6921945" cy="5184064"/>
          </a:xfrm>
          <a:prstGeom prst="rect">
            <a:avLst/>
          </a:prstGeom>
          <a:noFill/>
          <a:ln w="9525">
            <a:noFill/>
            <a:miter lim="800000"/>
            <a:headEnd/>
            <a:tailEnd/>
          </a:ln>
        </p:spPr>
      </p:pic>
      <p:sp>
        <p:nvSpPr>
          <p:cNvPr id="43" name="TextBox 42"/>
          <p:cNvSpPr txBox="1"/>
          <p:nvPr/>
        </p:nvSpPr>
        <p:spPr>
          <a:xfrm>
            <a:off x="1775510" y="8584021"/>
            <a:ext cx="5432898" cy="969496"/>
          </a:xfrm>
          <a:prstGeom prst="rect">
            <a:avLst/>
          </a:prstGeom>
          <a:solidFill>
            <a:srgbClr val="FFFF00"/>
          </a:solidFill>
        </p:spPr>
        <p:txBody>
          <a:bodyPr wrap="none" rtlCol="0">
            <a:spAutoFit/>
          </a:bodyPr>
          <a:lstStyle/>
          <a:p>
            <a:r>
              <a:rPr lang="en-US" dirty="0" smtClean="0">
                <a:solidFill>
                  <a:srgbClr val="FF0000"/>
                </a:solidFill>
              </a:rPr>
              <a:t>‘natural readout’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6050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6050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6050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6050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6050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500" grpId="0" animBg="1"/>
      <p:bldP spid="360501" grpId="0" animBg="1"/>
      <p:bldP spid="360502" grpId="0" animBg="1"/>
      <p:bldP spid="360503" grpId="0" autoUpdateAnimBg="0"/>
      <p:bldP spid="360504" grpId="0" animBg="1"/>
      <p:bldP spid="4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44035" name="Text Box 3"/>
          <p:cNvSpPr txBox="1">
            <a:spLocks noChangeArrowheads="1"/>
          </p:cNvSpPr>
          <p:nvPr/>
        </p:nvSpPr>
        <p:spPr bwMode="auto">
          <a:xfrm>
            <a:off x="124623" y="1145438"/>
            <a:ext cx="7237618" cy="1856787"/>
          </a:xfrm>
          <a:prstGeom prst="rect">
            <a:avLst/>
          </a:prstGeom>
          <a:noFill/>
          <a:ln w="9525">
            <a:solidFill>
              <a:srgbClr val="FF0000"/>
            </a:solidFill>
            <a:miter lim="800000"/>
            <a:headEnd/>
            <a:tailEnd/>
          </a:ln>
        </p:spPr>
        <p:txBody>
          <a:bodyPr wrap="none" lIns="192911" tIns="96455" rIns="192911" bIns="96455">
            <a:spAutoFit/>
          </a:bodyPr>
          <a:lstStyle/>
          <a:p>
            <a:r>
              <a:rPr lang="en-US" sz="5400" dirty="0" smtClean="0"/>
              <a:t>population of neurons</a:t>
            </a:r>
          </a:p>
          <a:p>
            <a:r>
              <a:rPr lang="en-US" sz="5400" dirty="0" smtClean="0"/>
              <a:t>with similar properties</a:t>
            </a:r>
            <a:endParaRPr lang="en-US" sz="4000" dirty="0"/>
          </a:p>
        </p:txBody>
      </p:sp>
      <p:cxnSp>
        <p:nvCxnSpPr>
          <p:cNvPr id="89" name="Straight Connector 8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0" name="Picture 7" descr="pipe_cervelle"/>
          <p:cNvPicPr>
            <a:picLocks noChangeAspect="1" noChangeArrowheads="1"/>
          </p:cNvPicPr>
          <p:nvPr/>
        </p:nvPicPr>
        <p:blipFill>
          <a:blip r:embed="rId3"/>
          <a:srcRect/>
          <a:stretch>
            <a:fillRect/>
          </a:stretch>
        </p:blipFill>
        <p:spPr bwMode="auto">
          <a:xfrm>
            <a:off x="7362241" y="7451768"/>
            <a:ext cx="3117326" cy="2745523"/>
          </a:xfrm>
          <a:prstGeom prst="rect">
            <a:avLst/>
          </a:prstGeom>
          <a:noFill/>
          <a:ln w="9525">
            <a:noFill/>
            <a:miter lim="800000"/>
            <a:headEnd/>
            <a:tailEnd/>
          </a:ln>
        </p:spPr>
      </p:pic>
      <p:sp>
        <p:nvSpPr>
          <p:cNvPr id="92" name="Rectangle 91"/>
          <p:cNvSpPr/>
          <p:nvPr/>
        </p:nvSpPr>
        <p:spPr>
          <a:xfrm>
            <a:off x="6602775" y="9460276"/>
            <a:ext cx="4321493" cy="7370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 Box 8"/>
          <p:cNvSpPr txBox="1">
            <a:spLocks noChangeArrowheads="1"/>
          </p:cNvSpPr>
          <p:nvPr/>
        </p:nvSpPr>
        <p:spPr bwMode="auto">
          <a:xfrm>
            <a:off x="8179198" y="10590052"/>
            <a:ext cx="2300369" cy="1071957"/>
          </a:xfrm>
          <a:prstGeom prst="rect">
            <a:avLst/>
          </a:prstGeom>
          <a:noFill/>
          <a:ln w="9525">
            <a:noFill/>
            <a:miter lim="800000"/>
            <a:headEnd/>
            <a:tailEnd/>
          </a:ln>
        </p:spPr>
        <p:txBody>
          <a:bodyPr wrap="none" lIns="192911" tIns="96455" rIns="192911" bIns="96455">
            <a:spAutoFit/>
          </a:bodyPr>
          <a:lstStyle/>
          <a:p>
            <a:r>
              <a:rPr lang="en-US" dirty="0"/>
              <a:t>Brain </a:t>
            </a:r>
          </a:p>
        </p:txBody>
      </p:sp>
      <p:sp>
        <p:nvSpPr>
          <p:cNvPr id="142" name="Title 3"/>
          <p:cNvSpPr txBox="1">
            <a:spLocks/>
          </p:cNvSpPr>
          <p:nvPr/>
        </p:nvSpPr>
        <p:spPr>
          <a:xfrm>
            <a:off x="0" y="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dirty="0" smtClean="0">
                <a:latin typeface="Impact" charset="0"/>
                <a:ea typeface="ＭＳ Ｐゴシック" charset="0"/>
                <a:cs typeface="Impact" charset="0"/>
              </a:rPr>
              <a:t> </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pic>
        <p:nvPicPr>
          <p:cNvPr id="369665" name="Picture 1"/>
          <p:cNvPicPr>
            <a:picLocks noChangeAspect="1" noChangeArrowheads="1"/>
          </p:cNvPicPr>
          <p:nvPr/>
        </p:nvPicPr>
        <p:blipFill>
          <a:blip r:embed="rId4"/>
          <a:srcRect/>
          <a:stretch>
            <a:fillRect/>
          </a:stretch>
        </p:blipFill>
        <p:spPr bwMode="auto">
          <a:xfrm>
            <a:off x="5239673" y="3092294"/>
            <a:ext cx="15859125" cy="3562350"/>
          </a:xfrm>
          <a:prstGeom prst="rect">
            <a:avLst/>
          </a:prstGeom>
          <a:noFill/>
          <a:ln w="9525">
            <a:noFill/>
            <a:miter lim="800000"/>
            <a:headEnd/>
            <a:tailEnd/>
          </a:ln>
        </p:spPr>
      </p:pic>
      <p:sp>
        <p:nvSpPr>
          <p:cNvPr id="44049" name="Line 76"/>
          <p:cNvSpPr>
            <a:spLocks noChangeShapeType="1"/>
          </p:cNvSpPr>
          <p:nvPr/>
        </p:nvSpPr>
        <p:spPr bwMode="auto">
          <a:xfrm flipH="1">
            <a:off x="7964903" y="5678905"/>
            <a:ext cx="1612231" cy="2598821"/>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77" name="Line 76"/>
          <p:cNvSpPr>
            <a:spLocks noChangeShapeType="1"/>
          </p:cNvSpPr>
          <p:nvPr/>
        </p:nvSpPr>
        <p:spPr bwMode="auto">
          <a:xfrm flipH="1">
            <a:off x="7964901" y="5245769"/>
            <a:ext cx="457203" cy="3031958"/>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13"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Rate codes: population activity (review from week 7)</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88"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Three definitions of Rate codes: summary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sp>
        <p:nvSpPr>
          <p:cNvPr id="129" name="TextBox 128"/>
          <p:cNvSpPr txBox="1"/>
          <p:nvPr/>
        </p:nvSpPr>
        <p:spPr>
          <a:xfrm>
            <a:off x="11961494" y="1959130"/>
            <a:ext cx="9546203" cy="8079135"/>
          </a:xfrm>
          <a:prstGeom prst="rect">
            <a:avLst/>
          </a:prstGeom>
          <a:noFill/>
        </p:spPr>
        <p:txBody>
          <a:bodyPr wrap="none" rtlCol="0">
            <a:spAutoFit/>
          </a:bodyPr>
          <a:lstStyle/>
          <a:p>
            <a:r>
              <a:rPr lang="en-US" sz="6000" b="1" dirty="0" smtClean="0"/>
              <a:t>Three averaging methods</a:t>
            </a:r>
          </a:p>
          <a:p>
            <a:endParaRPr lang="en-US" sz="6000" b="1" dirty="0" smtClean="0"/>
          </a:p>
          <a:p>
            <a:pPr>
              <a:buFontTx/>
              <a:buChar char="-"/>
            </a:pPr>
            <a:r>
              <a:rPr lang="en-US" dirty="0" smtClean="0"/>
              <a:t>over time</a:t>
            </a:r>
          </a:p>
          <a:p>
            <a:pPr>
              <a:buFontTx/>
              <a:buChar char="-"/>
            </a:pPr>
            <a:endParaRPr lang="en-US" dirty="0" smtClean="0"/>
          </a:p>
          <a:p>
            <a:pPr>
              <a:buFontTx/>
              <a:buChar char="-"/>
            </a:pPr>
            <a:endParaRPr lang="en-US" dirty="0" smtClean="0"/>
          </a:p>
          <a:p>
            <a:pPr>
              <a:buFontTx/>
              <a:buChar char="-"/>
            </a:pPr>
            <a:r>
              <a:rPr lang="en-US" dirty="0" smtClean="0"/>
              <a:t> over repetitions</a:t>
            </a:r>
          </a:p>
          <a:p>
            <a:pPr>
              <a:buFontTx/>
              <a:buChar char="-"/>
            </a:pPr>
            <a:endParaRPr lang="en-US" dirty="0" smtClean="0"/>
          </a:p>
          <a:p>
            <a:pPr>
              <a:buFontTx/>
              <a:buChar char="-"/>
            </a:pPr>
            <a:endParaRPr lang="en-US" dirty="0" smtClean="0"/>
          </a:p>
          <a:p>
            <a:pPr>
              <a:buFontTx/>
              <a:buChar char="-"/>
            </a:pPr>
            <a:r>
              <a:rPr lang="en-US" dirty="0" smtClean="0"/>
              <a:t> over population (space)</a:t>
            </a:r>
            <a:endParaRPr lang="en-US" dirty="0"/>
          </a:p>
        </p:txBody>
      </p:sp>
      <p:cxnSp>
        <p:nvCxnSpPr>
          <p:cNvPr id="130" name="Straight Connector 129"/>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726000" y="7291137"/>
            <a:ext cx="4413388" cy="1846659"/>
          </a:xfrm>
          <a:prstGeom prst="rect">
            <a:avLst/>
          </a:prstGeom>
          <a:solidFill>
            <a:srgbClr val="FFFF00"/>
          </a:solidFill>
        </p:spPr>
        <p:txBody>
          <a:bodyPr wrap="none" rtlCol="0">
            <a:spAutoFit/>
          </a:bodyPr>
          <a:lstStyle/>
          <a:p>
            <a:r>
              <a:rPr lang="en-US" dirty="0" smtClean="0">
                <a:solidFill>
                  <a:srgbClr val="FF0000"/>
                </a:solidFill>
              </a:rPr>
              <a:t>Not possible </a:t>
            </a:r>
          </a:p>
          <a:p>
            <a:r>
              <a:rPr lang="en-US" dirty="0" smtClean="0">
                <a:solidFill>
                  <a:srgbClr val="FF0000"/>
                </a:solidFill>
              </a:rPr>
              <a:t>for animal!!!</a:t>
            </a:r>
          </a:p>
        </p:txBody>
      </p:sp>
      <p:sp>
        <p:nvSpPr>
          <p:cNvPr id="7" name="TextBox 6"/>
          <p:cNvSpPr txBox="1"/>
          <p:nvPr/>
        </p:nvSpPr>
        <p:spPr>
          <a:xfrm>
            <a:off x="15827937" y="4186989"/>
            <a:ext cx="4007828" cy="1846659"/>
          </a:xfrm>
          <a:prstGeom prst="rect">
            <a:avLst/>
          </a:prstGeom>
          <a:solidFill>
            <a:srgbClr val="FFFF00"/>
          </a:solidFill>
        </p:spPr>
        <p:txBody>
          <a:bodyPr wrap="none" rtlCol="0">
            <a:spAutoFit/>
          </a:bodyPr>
          <a:lstStyle/>
          <a:p>
            <a:r>
              <a:rPr lang="en-US" dirty="0" smtClean="0">
                <a:solidFill>
                  <a:srgbClr val="FF0000"/>
                </a:solidFill>
              </a:rPr>
              <a:t>Too slow </a:t>
            </a:r>
          </a:p>
          <a:p>
            <a:r>
              <a:rPr lang="en-US" dirty="0" smtClean="0">
                <a:solidFill>
                  <a:srgbClr val="FF0000"/>
                </a:solidFill>
              </a:rPr>
              <a:t>for animal!!!</a:t>
            </a:r>
          </a:p>
        </p:txBody>
      </p:sp>
      <p:sp>
        <p:nvSpPr>
          <p:cNvPr id="8" name="TextBox 7"/>
          <p:cNvSpPr txBox="1"/>
          <p:nvPr/>
        </p:nvSpPr>
        <p:spPr>
          <a:xfrm>
            <a:off x="14519306" y="10038265"/>
            <a:ext cx="2723823" cy="969496"/>
          </a:xfrm>
          <a:prstGeom prst="rect">
            <a:avLst/>
          </a:prstGeom>
          <a:solidFill>
            <a:srgbClr val="FFFF00"/>
          </a:solidFill>
        </p:spPr>
        <p:txBody>
          <a:bodyPr wrap="none" rtlCol="0">
            <a:spAutoFit/>
          </a:bodyPr>
          <a:lstStyle/>
          <a:p>
            <a:r>
              <a:rPr lang="en-US" dirty="0" smtClean="0">
                <a:solidFill>
                  <a:srgbClr val="FF0000"/>
                </a:solidFill>
              </a:rPr>
              <a:t>‘natural’</a:t>
            </a:r>
          </a:p>
        </p:txBody>
      </p:sp>
      <p:sp>
        <p:nvSpPr>
          <p:cNvPr id="9" name="TextBox 8"/>
          <p:cNvSpPr txBox="1"/>
          <p:nvPr/>
        </p:nvSpPr>
        <p:spPr>
          <a:xfrm>
            <a:off x="4475747" y="4716379"/>
            <a:ext cx="4578497" cy="969496"/>
          </a:xfrm>
          <a:prstGeom prst="rect">
            <a:avLst/>
          </a:prstGeom>
          <a:noFill/>
        </p:spPr>
        <p:txBody>
          <a:bodyPr wrap="none" rtlCol="0">
            <a:spAutoFit/>
          </a:bodyPr>
          <a:lstStyle/>
          <a:p>
            <a:r>
              <a:rPr lang="en-US" i="1" dirty="0" smtClean="0"/>
              <a:t>single neuron</a:t>
            </a:r>
            <a:endParaRPr lang="en-US" i="1" dirty="0"/>
          </a:p>
        </p:txBody>
      </p:sp>
      <p:sp>
        <p:nvSpPr>
          <p:cNvPr id="10" name="TextBox 9"/>
          <p:cNvSpPr txBox="1"/>
          <p:nvPr/>
        </p:nvSpPr>
        <p:spPr>
          <a:xfrm>
            <a:off x="4772526" y="7291137"/>
            <a:ext cx="4578497" cy="969496"/>
          </a:xfrm>
          <a:prstGeom prst="rect">
            <a:avLst/>
          </a:prstGeom>
          <a:noFill/>
        </p:spPr>
        <p:txBody>
          <a:bodyPr wrap="none" rtlCol="0">
            <a:spAutoFit/>
          </a:bodyPr>
          <a:lstStyle/>
          <a:p>
            <a:r>
              <a:rPr lang="en-US" i="1" dirty="0" smtClean="0"/>
              <a:t>single neuron</a:t>
            </a:r>
            <a:endParaRPr lang="en-US" i="1" dirty="0"/>
          </a:p>
        </p:txBody>
      </p:sp>
      <p:sp>
        <p:nvSpPr>
          <p:cNvPr id="11" name="TextBox 10"/>
          <p:cNvSpPr txBox="1"/>
          <p:nvPr/>
        </p:nvSpPr>
        <p:spPr>
          <a:xfrm>
            <a:off x="4924926" y="9553517"/>
            <a:ext cx="4822154" cy="969496"/>
          </a:xfrm>
          <a:prstGeom prst="rect">
            <a:avLst/>
          </a:prstGeom>
          <a:noFill/>
        </p:spPr>
        <p:txBody>
          <a:bodyPr wrap="none" rtlCol="0">
            <a:spAutoFit/>
          </a:bodyPr>
          <a:lstStyle/>
          <a:p>
            <a:r>
              <a:rPr lang="en-US" i="1" dirty="0" smtClean="0"/>
              <a:t>many neurons</a:t>
            </a:r>
            <a:endParaRPr lang="en-US" i="1" dirty="0"/>
          </a:p>
        </p:txBody>
      </p:sp>
      <p:sp>
        <p:nvSpPr>
          <p:cNvPr id="12" name="Oval 70"/>
          <p:cNvSpPr>
            <a:spLocks noChangeArrowheads="1"/>
          </p:cNvSpPr>
          <p:nvPr/>
        </p:nvSpPr>
        <p:spPr bwMode="auto">
          <a:xfrm>
            <a:off x="10385955" y="4698961"/>
            <a:ext cx="848510" cy="859143"/>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13" name="Line 78"/>
          <p:cNvSpPr>
            <a:spLocks noChangeShapeType="1"/>
          </p:cNvSpPr>
          <p:nvPr/>
        </p:nvSpPr>
        <p:spPr bwMode="auto">
          <a:xfrm>
            <a:off x="7778803" y="4919545"/>
            <a:ext cx="2550881" cy="126587"/>
          </a:xfrm>
          <a:prstGeom prst="line">
            <a:avLst/>
          </a:prstGeom>
          <a:noFill/>
          <a:ln w="57150">
            <a:solidFill>
              <a:schemeClr val="accent2"/>
            </a:solidFill>
            <a:round/>
            <a:headEnd/>
            <a:tailEnd type="triangle" w="med" len="med"/>
          </a:ln>
        </p:spPr>
        <p:txBody>
          <a:bodyPr lIns="192911" tIns="96455" rIns="192911" bIns="96455"/>
          <a:lstStyle/>
          <a:p>
            <a:endParaRPr lang="en-US"/>
          </a:p>
        </p:txBody>
      </p:sp>
      <p:sp>
        <p:nvSpPr>
          <p:cNvPr id="14" name="Oval 70"/>
          <p:cNvSpPr>
            <a:spLocks noChangeArrowheads="1"/>
          </p:cNvSpPr>
          <p:nvPr/>
        </p:nvSpPr>
        <p:spPr bwMode="auto">
          <a:xfrm>
            <a:off x="10385955" y="7291137"/>
            <a:ext cx="848510" cy="859143"/>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15" name="Line 78"/>
          <p:cNvSpPr>
            <a:spLocks noChangeShapeType="1"/>
          </p:cNvSpPr>
          <p:nvPr/>
        </p:nvSpPr>
        <p:spPr bwMode="auto">
          <a:xfrm>
            <a:off x="7778803" y="7511721"/>
            <a:ext cx="2550881" cy="126587"/>
          </a:xfrm>
          <a:prstGeom prst="line">
            <a:avLst/>
          </a:prstGeom>
          <a:noFill/>
          <a:ln w="57150">
            <a:solidFill>
              <a:schemeClr val="accent2"/>
            </a:solidFill>
            <a:round/>
            <a:headEnd/>
            <a:tailEnd type="triangle" w="med" len="med"/>
          </a:ln>
        </p:spPr>
        <p:txBody>
          <a:bodyPr lIns="192911" tIns="96455" rIns="192911" bIns="96455"/>
          <a:lstStyle/>
          <a:p>
            <a:endParaRPr lang="en-US"/>
          </a:p>
        </p:txBody>
      </p:sp>
      <p:grpSp>
        <p:nvGrpSpPr>
          <p:cNvPr id="16" name="Group 33"/>
          <p:cNvGrpSpPr>
            <a:grpSpLocks/>
          </p:cNvGrpSpPr>
          <p:nvPr/>
        </p:nvGrpSpPr>
        <p:grpSpPr bwMode="auto">
          <a:xfrm>
            <a:off x="9792307" y="9553517"/>
            <a:ext cx="2169187" cy="1946621"/>
            <a:chOff x="4611" y="3499"/>
            <a:chExt cx="715" cy="692"/>
          </a:xfrm>
        </p:grpSpPr>
        <p:sp>
          <p:nvSpPr>
            <p:cNvPr id="17" name="Oval 34"/>
            <p:cNvSpPr>
              <a:spLocks noChangeArrowheads="1"/>
            </p:cNvSpPr>
            <p:nvPr/>
          </p:nvSpPr>
          <p:spPr bwMode="auto">
            <a:xfrm>
              <a:off x="4825" y="3572"/>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8" name="Oval 35"/>
            <p:cNvSpPr>
              <a:spLocks noChangeArrowheads="1"/>
            </p:cNvSpPr>
            <p:nvPr/>
          </p:nvSpPr>
          <p:spPr bwMode="auto">
            <a:xfrm>
              <a:off x="4897" y="3645"/>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9" name="Oval 36"/>
            <p:cNvSpPr>
              <a:spLocks noChangeArrowheads="1"/>
            </p:cNvSpPr>
            <p:nvPr/>
          </p:nvSpPr>
          <p:spPr bwMode="auto">
            <a:xfrm>
              <a:off x="4968" y="360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0" name="Oval 37"/>
            <p:cNvSpPr>
              <a:spLocks noChangeArrowheads="1"/>
            </p:cNvSpPr>
            <p:nvPr/>
          </p:nvSpPr>
          <p:spPr bwMode="auto">
            <a:xfrm>
              <a:off x="4933" y="408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1" name="Oval 38"/>
            <p:cNvSpPr>
              <a:spLocks noChangeArrowheads="1"/>
            </p:cNvSpPr>
            <p:nvPr/>
          </p:nvSpPr>
          <p:spPr bwMode="auto">
            <a:xfrm>
              <a:off x="5183"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2" name="Oval 39"/>
            <p:cNvSpPr>
              <a:spLocks noChangeArrowheads="1"/>
            </p:cNvSpPr>
            <p:nvPr/>
          </p:nvSpPr>
          <p:spPr bwMode="auto">
            <a:xfrm>
              <a:off x="5075" y="3718"/>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3" name="Oval 40"/>
            <p:cNvSpPr>
              <a:spLocks noChangeArrowheads="1"/>
            </p:cNvSpPr>
            <p:nvPr/>
          </p:nvSpPr>
          <p:spPr bwMode="auto">
            <a:xfrm>
              <a:off x="4897" y="3827"/>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4" name="Oval 41"/>
            <p:cNvSpPr>
              <a:spLocks noChangeArrowheads="1"/>
            </p:cNvSpPr>
            <p:nvPr/>
          </p:nvSpPr>
          <p:spPr bwMode="auto">
            <a:xfrm>
              <a:off x="4968" y="3754"/>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5" name="Oval 42"/>
            <p:cNvSpPr>
              <a:spLocks noChangeArrowheads="1"/>
            </p:cNvSpPr>
            <p:nvPr/>
          </p:nvSpPr>
          <p:spPr bwMode="auto">
            <a:xfrm>
              <a:off x="5040" y="400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6" name="Oval 43"/>
            <p:cNvSpPr>
              <a:spLocks noChangeArrowheads="1"/>
            </p:cNvSpPr>
            <p:nvPr/>
          </p:nvSpPr>
          <p:spPr bwMode="auto">
            <a:xfrm>
              <a:off x="5111"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7" name="Oval 44"/>
            <p:cNvSpPr>
              <a:spLocks noChangeArrowheads="1"/>
            </p:cNvSpPr>
            <p:nvPr/>
          </p:nvSpPr>
          <p:spPr bwMode="auto">
            <a:xfrm>
              <a:off x="4718"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8" name="Oval 45"/>
            <p:cNvSpPr>
              <a:spLocks noChangeArrowheads="1"/>
            </p:cNvSpPr>
            <p:nvPr/>
          </p:nvSpPr>
          <p:spPr bwMode="auto">
            <a:xfrm>
              <a:off x="4683" y="371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9" name="Oval 46"/>
            <p:cNvSpPr>
              <a:spLocks noChangeArrowheads="1"/>
            </p:cNvSpPr>
            <p:nvPr/>
          </p:nvSpPr>
          <p:spPr bwMode="auto">
            <a:xfrm>
              <a:off x="4611" y="3499"/>
              <a:ext cx="715" cy="692"/>
            </a:xfrm>
            <a:prstGeom prst="ellipse">
              <a:avLst/>
            </a:prstGeom>
            <a:noFill/>
            <a:ln w="9525">
              <a:solidFill>
                <a:schemeClr val="tx1"/>
              </a:solidFill>
              <a:prstDash val="sysDot"/>
              <a:round/>
              <a:headEnd/>
              <a:tailEnd/>
            </a:ln>
          </p:spPr>
          <p:txBody>
            <a:bodyPr wrap="none" anchor="ctr"/>
            <a:lstStyle/>
            <a:p>
              <a:endParaRPr lang="en-US"/>
            </a:p>
          </p:txBody>
        </p:sp>
        <p:sp>
          <p:nvSpPr>
            <p:cNvPr id="30" name="Oval 47"/>
            <p:cNvSpPr>
              <a:spLocks noChangeArrowheads="1"/>
            </p:cNvSpPr>
            <p:nvPr/>
          </p:nvSpPr>
          <p:spPr bwMode="auto">
            <a:xfrm>
              <a:off x="4790" y="397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31" name="Oval 48"/>
            <p:cNvSpPr>
              <a:spLocks noChangeArrowheads="1"/>
            </p:cNvSpPr>
            <p:nvPr/>
          </p:nvSpPr>
          <p:spPr bwMode="auto">
            <a:xfrm>
              <a:off x="4754"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32" name="Line 49"/>
            <p:cNvSpPr>
              <a:spLocks noChangeShapeType="1"/>
            </p:cNvSpPr>
            <p:nvPr/>
          </p:nvSpPr>
          <p:spPr bwMode="auto">
            <a:xfrm>
              <a:off x="4933" y="3900"/>
              <a:ext cx="35" cy="182"/>
            </a:xfrm>
            <a:prstGeom prst="line">
              <a:avLst/>
            </a:prstGeom>
            <a:noFill/>
            <a:ln w="9525">
              <a:solidFill>
                <a:srgbClr val="FF0000"/>
              </a:solidFill>
              <a:round/>
              <a:headEnd/>
              <a:tailEnd/>
            </a:ln>
          </p:spPr>
          <p:txBody>
            <a:bodyPr wrap="none" anchor="ctr"/>
            <a:lstStyle/>
            <a:p>
              <a:endParaRPr lang="en-US"/>
            </a:p>
          </p:txBody>
        </p:sp>
        <p:sp>
          <p:nvSpPr>
            <p:cNvPr id="33" name="Line 50"/>
            <p:cNvSpPr>
              <a:spLocks noChangeShapeType="1"/>
            </p:cNvSpPr>
            <p:nvPr/>
          </p:nvSpPr>
          <p:spPr bwMode="auto">
            <a:xfrm>
              <a:off x="5040" y="3827"/>
              <a:ext cx="107" cy="109"/>
            </a:xfrm>
            <a:prstGeom prst="line">
              <a:avLst/>
            </a:prstGeom>
            <a:noFill/>
            <a:ln w="9525">
              <a:solidFill>
                <a:srgbClr val="FF0000"/>
              </a:solidFill>
              <a:round/>
              <a:headEnd/>
              <a:tailEnd/>
            </a:ln>
          </p:spPr>
          <p:txBody>
            <a:bodyPr wrap="none" anchor="ctr"/>
            <a:lstStyle/>
            <a:p>
              <a:endParaRPr lang="en-US"/>
            </a:p>
          </p:txBody>
        </p:sp>
        <p:sp>
          <p:nvSpPr>
            <p:cNvPr id="34" name="Line 51"/>
            <p:cNvSpPr>
              <a:spLocks noChangeShapeType="1"/>
            </p:cNvSpPr>
            <p:nvPr/>
          </p:nvSpPr>
          <p:spPr bwMode="auto">
            <a:xfrm flipV="1">
              <a:off x="4825" y="3936"/>
              <a:ext cx="286" cy="73"/>
            </a:xfrm>
            <a:prstGeom prst="line">
              <a:avLst/>
            </a:prstGeom>
            <a:noFill/>
            <a:ln w="9525">
              <a:solidFill>
                <a:srgbClr val="FF0000"/>
              </a:solidFill>
              <a:round/>
              <a:headEnd/>
              <a:tailEnd/>
            </a:ln>
          </p:spPr>
          <p:txBody>
            <a:bodyPr wrap="none" anchor="ctr"/>
            <a:lstStyle/>
            <a:p>
              <a:endParaRPr lang="en-US"/>
            </a:p>
          </p:txBody>
        </p:sp>
        <p:sp>
          <p:nvSpPr>
            <p:cNvPr id="35" name="Line 52"/>
            <p:cNvSpPr>
              <a:spLocks noChangeShapeType="1"/>
            </p:cNvSpPr>
            <p:nvPr/>
          </p:nvSpPr>
          <p:spPr bwMode="auto">
            <a:xfrm>
              <a:off x="4933" y="3900"/>
              <a:ext cx="142" cy="146"/>
            </a:xfrm>
            <a:prstGeom prst="line">
              <a:avLst/>
            </a:prstGeom>
            <a:noFill/>
            <a:ln w="9525">
              <a:solidFill>
                <a:srgbClr val="FF0000"/>
              </a:solidFill>
              <a:round/>
              <a:headEnd/>
              <a:tailEnd/>
            </a:ln>
          </p:spPr>
          <p:txBody>
            <a:bodyPr wrap="none" anchor="ctr"/>
            <a:lstStyle/>
            <a:p>
              <a:endParaRPr lang="en-US"/>
            </a:p>
          </p:txBody>
        </p:sp>
        <p:sp>
          <p:nvSpPr>
            <p:cNvPr id="36" name="Line 53"/>
            <p:cNvSpPr>
              <a:spLocks noChangeShapeType="1"/>
            </p:cNvSpPr>
            <p:nvPr/>
          </p:nvSpPr>
          <p:spPr bwMode="auto">
            <a:xfrm>
              <a:off x="4790" y="3864"/>
              <a:ext cx="35" cy="109"/>
            </a:xfrm>
            <a:prstGeom prst="line">
              <a:avLst/>
            </a:prstGeom>
            <a:noFill/>
            <a:ln w="9525">
              <a:solidFill>
                <a:srgbClr val="FF0000"/>
              </a:solidFill>
              <a:round/>
              <a:headEnd/>
              <a:tailEnd/>
            </a:ln>
          </p:spPr>
          <p:txBody>
            <a:bodyPr wrap="none" anchor="ctr"/>
            <a:lstStyle/>
            <a:p>
              <a:endParaRPr lang="en-US"/>
            </a:p>
          </p:txBody>
        </p:sp>
        <p:sp>
          <p:nvSpPr>
            <p:cNvPr id="37" name="Line 54"/>
            <p:cNvSpPr>
              <a:spLocks noChangeShapeType="1"/>
            </p:cNvSpPr>
            <p:nvPr/>
          </p:nvSpPr>
          <p:spPr bwMode="auto">
            <a:xfrm>
              <a:off x="5111" y="3791"/>
              <a:ext cx="36" cy="109"/>
            </a:xfrm>
            <a:prstGeom prst="line">
              <a:avLst/>
            </a:prstGeom>
            <a:noFill/>
            <a:ln w="9525">
              <a:solidFill>
                <a:srgbClr val="FF0000"/>
              </a:solidFill>
              <a:round/>
              <a:headEnd/>
              <a:tailEnd/>
            </a:ln>
          </p:spPr>
          <p:txBody>
            <a:bodyPr wrap="none" anchor="ctr"/>
            <a:lstStyle/>
            <a:p>
              <a:endParaRPr lang="en-US"/>
            </a:p>
          </p:txBody>
        </p:sp>
        <p:sp>
          <p:nvSpPr>
            <p:cNvPr id="38" name="Line 55"/>
            <p:cNvSpPr>
              <a:spLocks noChangeShapeType="1"/>
            </p:cNvSpPr>
            <p:nvPr/>
          </p:nvSpPr>
          <p:spPr bwMode="auto">
            <a:xfrm>
              <a:off x="5004" y="3645"/>
              <a:ext cx="107" cy="109"/>
            </a:xfrm>
            <a:prstGeom prst="line">
              <a:avLst/>
            </a:prstGeom>
            <a:noFill/>
            <a:ln w="9525">
              <a:solidFill>
                <a:srgbClr val="FF0000"/>
              </a:solidFill>
              <a:round/>
              <a:headEnd/>
              <a:tailEnd/>
            </a:ln>
          </p:spPr>
          <p:txBody>
            <a:bodyPr wrap="none" anchor="ctr"/>
            <a:lstStyle/>
            <a:p>
              <a:endParaRPr lang="en-US"/>
            </a:p>
          </p:txBody>
        </p:sp>
        <p:sp>
          <p:nvSpPr>
            <p:cNvPr id="39" name="Line 56"/>
            <p:cNvSpPr>
              <a:spLocks noChangeShapeType="1"/>
            </p:cNvSpPr>
            <p:nvPr/>
          </p:nvSpPr>
          <p:spPr bwMode="auto">
            <a:xfrm flipH="1">
              <a:off x="4825" y="3718"/>
              <a:ext cx="108" cy="109"/>
            </a:xfrm>
            <a:prstGeom prst="line">
              <a:avLst/>
            </a:prstGeom>
            <a:noFill/>
            <a:ln w="9525">
              <a:solidFill>
                <a:srgbClr val="FF0000"/>
              </a:solidFill>
              <a:round/>
              <a:headEnd/>
              <a:tailEnd/>
            </a:ln>
          </p:spPr>
          <p:txBody>
            <a:bodyPr wrap="none" anchor="ctr"/>
            <a:lstStyle/>
            <a:p>
              <a:endParaRPr lang="en-US"/>
            </a:p>
          </p:txBody>
        </p:sp>
        <p:sp>
          <p:nvSpPr>
            <p:cNvPr id="40" name="Line 57"/>
            <p:cNvSpPr>
              <a:spLocks noChangeShapeType="1"/>
            </p:cNvSpPr>
            <p:nvPr/>
          </p:nvSpPr>
          <p:spPr bwMode="auto">
            <a:xfrm flipH="1">
              <a:off x="4718" y="3645"/>
              <a:ext cx="107" cy="109"/>
            </a:xfrm>
            <a:prstGeom prst="line">
              <a:avLst/>
            </a:prstGeom>
            <a:noFill/>
            <a:ln w="9525">
              <a:solidFill>
                <a:srgbClr val="FF0000"/>
              </a:solidFill>
              <a:round/>
              <a:headEnd/>
              <a:tailEnd/>
            </a:ln>
          </p:spPr>
          <p:txBody>
            <a:bodyPr wrap="none" anchor="ctr"/>
            <a:lstStyle/>
            <a:p>
              <a:endParaRPr lang="en-US"/>
            </a:p>
          </p:txBody>
        </p:sp>
        <p:sp>
          <p:nvSpPr>
            <p:cNvPr id="41" name="Line 58"/>
            <p:cNvSpPr>
              <a:spLocks noChangeShapeType="1"/>
            </p:cNvSpPr>
            <p:nvPr/>
          </p:nvSpPr>
          <p:spPr bwMode="auto">
            <a:xfrm>
              <a:off x="4718" y="3791"/>
              <a:ext cx="36" cy="145"/>
            </a:xfrm>
            <a:prstGeom prst="line">
              <a:avLst/>
            </a:prstGeom>
            <a:noFill/>
            <a:ln w="9525">
              <a:solidFill>
                <a:srgbClr val="FF0000"/>
              </a:solidFill>
              <a:round/>
              <a:headEnd/>
              <a:tailEnd/>
            </a:ln>
          </p:spPr>
          <p:txBody>
            <a:bodyPr wrap="none" anchor="ctr"/>
            <a:lstStyle/>
            <a:p>
              <a:endParaRPr lang="en-US"/>
            </a:p>
          </p:txBody>
        </p:sp>
        <p:sp>
          <p:nvSpPr>
            <p:cNvPr id="42" name="Line 59"/>
            <p:cNvSpPr>
              <a:spLocks noChangeShapeType="1"/>
            </p:cNvSpPr>
            <p:nvPr/>
          </p:nvSpPr>
          <p:spPr bwMode="auto">
            <a:xfrm flipV="1">
              <a:off x="4825" y="3791"/>
              <a:ext cx="143" cy="36"/>
            </a:xfrm>
            <a:prstGeom prst="line">
              <a:avLst/>
            </a:prstGeom>
            <a:noFill/>
            <a:ln w="9525">
              <a:solidFill>
                <a:srgbClr val="FF0000"/>
              </a:solidFill>
              <a:round/>
              <a:headEnd/>
              <a:tailEnd/>
            </a:ln>
          </p:spPr>
          <p:txBody>
            <a:bodyPr wrap="none" anchor="ctr"/>
            <a:lstStyle/>
            <a:p>
              <a:endParaRPr lang="en-US"/>
            </a:p>
          </p:txBody>
        </p:sp>
        <p:sp>
          <p:nvSpPr>
            <p:cNvPr id="43" name="Line 60"/>
            <p:cNvSpPr>
              <a:spLocks noChangeShapeType="1"/>
            </p:cNvSpPr>
            <p:nvPr/>
          </p:nvSpPr>
          <p:spPr bwMode="auto">
            <a:xfrm flipH="1">
              <a:off x="4968" y="3827"/>
              <a:ext cx="250" cy="37"/>
            </a:xfrm>
            <a:prstGeom prst="line">
              <a:avLst/>
            </a:prstGeom>
            <a:noFill/>
            <a:ln w="9525">
              <a:solidFill>
                <a:srgbClr val="FF0000"/>
              </a:solidFill>
              <a:round/>
              <a:headEnd/>
              <a:tailEnd/>
            </a:ln>
          </p:spPr>
          <p:txBody>
            <a:bodyPr wrap="none" anchor="ctr"/>
            <a:lstStyle/>
            <a:p>
              <a:endParaRPr lang="en-US"/>
            </a:p>
          </p:txBody>
        </p:sp>
        <p:sp>
          <p:nvSpPr>
            <p:cNvPr id="44" name="Line 61"/>
            <p:cNvSpPr>
              <a:spLocks noChangeShapeType="1"/>
            </p:cNvSpPr>
            <p:nvPr/>
          </p:nvSpPr>
          <p:spPr bwMode="auto">
            <a:xfrm>
              <a:off x="4825" y="4009"/>
              <a:ext cx="143" cy="73"/>
            </a:xfrm>
            <a:prstGeom prst="line">
              <a:avLst/>
            </a:prstGeom>
            <a:noFill/>
            <a:ln w="9525">
              <a:solidFill>
                <a:srgbClr val="FF0000"/>
              </a:solidFill>
              <a:round/>
              <a:headEnd/>
              <a:tailEnd/>
            </a:ln>
          </p:spPr>
          <p:txBody>
            <a:bodyPr wrap="none" anchor="ctr"/>
            <a:lstStyle/>
            <a:p>
              <a:endParaRPr lang="en-US"/>
            </a:p>
          </p:txBody>
        </p:sp>
        <p:sp>
          <p:nvSpPr>
            <p:cNvPr id="45" name="Line 62"/>
            <p:cNvSpPr>
              <a:spLocks noChangeShapeType="1"/>
            </p:cNvSpPr>
            <p:nvPr/>
          </p:nvSpPr>
          <p:spPr bwMode="auto">
            <a:xfrm>
              <a:off x="4861" y="3645"/>
              <a:ext cx="72" cy="37"/>
            </a:xfrm>
            <a:prstGeom prst="line">
              <a:avLst/>
            </a:prstGeom>
            <a:noFill/>
            <a:ln w="9525">
              <a:solidFill>
                <a:srgbClr val="FF0000"/>
              </a:solidFill>
              <a:round/>
              <a:headEnd/>
              <a:tailEnd/>
            </a:ln>
          </p:spPr>
          <p:txBody>
            <a:bodyPr wrap="none" anchor="ctr"/>
            <a:lstStyle/>
            <a:p>
              <a:endParaRPr lang="en-US"/>
            </a:p>
          </p:txBody>
        </p:sp>
        <p:sp>
          <p:nvSpPr>
            <p:cNvPr id="46" name="Line 63"/>
            <p:cNvSpPr>
              <a:spLocks noChangeShapeType="1"/>
            </p:cNvSpPr>
            <p:nvPr/>
          </p:nvSpPr>
          <p:spPr bwMode="auto">
            <a:xfrm>
              <a:off x="4718" y="3754"/>
              <a:ext cx="250" cy="37"/>
            </a:xfrm>
            <a:prstGeom prst="line">
              <a:avLst/>
            </a:prstGeom>
            <a:noFill/>
            <a:ln w="9525">
              <a:solidFill>
                <a:srgbClr val="FF0000"/>
              </a:solidFill>
              <a:round/>
              <a:headEnd/>
              <a:tailEnd/>
            </a:ln>
          </p:spPr>
          <p:txBody>
            <a:bodyPr wrap="none" anchor="ctr"/>
            <a:lstStyle/>
            <a:p>
              <a:endParaRPr lang="en-US"/>
            </a:p>
          </p:txBody>
        </p:sp>
        <p:sp>
          <p:nvSpPr>
            <p:cNvPr id="47" name="Line 64"/>
            <p:cNvSpPr>
              <a:spLocks noChangeShapeType="1"/>
            </p:cNvSpPr>
            <p:nvPr/>
          </p:nvSpPr>
          <p:spPr bwMode="auto">
            <a:xfrm flipV="1">
              <a:off x="4825" y="3864"/>
              <a:ext cx="108" cy="145"/>
            </a:xfrm>
            <a:prstGeom prst="line">
              <a:avLst/>
            </a:prstGeom>
            <a:noFill/>
            <a:ln w="9525">
              <a:solidFill>
                <a:srgbClr val="FF0000"/>
              </a:solidFill>
              <a:round/>
              <a:headEnd/>
              <a:tailEnd/>
            </a:ln>
          </p:spPr>
          <p:txBody>
            <a:bodyPr wrap="none" anchor="ctr"/>
            <a:lstStyle/>
            <a:p>
              <a:endParaRPr lang="en-US"/>
            </a:p>
          </p:txBody>
        </p:sp>
        <p:sp>
          <p:nvSpPr>
            <p:cNvPr id="48" name="Line 65"/>
            <p:cNvSpPr>
              <a:spLocks noChangeShapeType="1"/>
            </p:cNvSpPr>
            <p:nvPr/>
          </p:nvSpPr>
          <p:spPr bwMode="auto">
            <a:xfrm flipV="1">
              <a:off x="4754" y="3864"/>
              <a:ext cx="179" cy="72"/>
            </a:xfrm>
            <a:prstGeom prst="line">
              <a:avLst/>
            </a:prstGeom>
            <a:noFill/>
            <a:ln w="9525">
              <a:solidFill>
                <a:srgbClr val="FF0000"/>
              </a:solidFill>
              <a:round/>
              <a:headEnd/>
              <a:tailEnd/>
            </a:ln>
          </p:spPr>
          <p:txBody>
            <a:bodyPr wrap="none" anchor="ctr"/>
            <a:lstStyle/>
            <a:p>
              <a:endParaRPr lang="en-US"/>
            </a:p>
          </p:txBody>
        </p:sp>
        <p:sp>
          <p:nvSpPr>
            <p:cNvPr id="49" name="Line 66"/>
            <p:cNvSpPr>
              <a:spLocks noChangeShapeType="1"/>
            </p:cNvSpPr>
            <p:nvPr/>
          </p:nvSpPr>
          <p:spPr bwMode="auto">
            <a:xfrm flipH="1">
              <a:off x="5147" y="3827"/>
              <a:ext cx="71" cy="109"/>
            </a:xfrm>
            <a:prstGeom prst="line">
              <a:avLst/>
            </a:prstGeom>
            <a:noFill/>
            <a:ln w="9525">
              <a:solidFill>
                <a:srgbClr val="FF0000"/>
              </a:solidFill>
              <a:round/>
              <a:headEnd/>
              <a:tailEnd/>
            </a:ln>
          </p:spPr>
          <p:txBody>
            <a:bodyPr wrap="none" anchor="ctr"/>
            <a:lstStyle/>
            <a:p>
              <a:endParaRPr lang="en-US"/>
            </a:p>
          </p:txBody>
        </p:sp>
        <p:sp>
          <p:nvSpPr>
            <p:cNvPr id="50" name="Line 67"/>
            <p:cNvSpPr>
              <a:spLocks noChangeShapeType="1"/>
            </p:cNvSpPr>
            <p:nvPr/>
          </p:nvSpPr>
          <p:spPr bwMode="auto">
            <a:xfrm>
              <a:off x="4933" y="3864"/>
              <a:ext cx="250" cy="72"/>
            </a:xfrm>
            <a:prstGeom prst="line">
              <a:avLst/>
            </a:prstGeom>
            <a:noFill/>
            <a:ln w="9525">
              <a:solidFill>
                <a:srgbClr val="FF0000"/>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10246" name="Oval 4"/>
          <p:cNvSpPr>
            <a:spLocks noChangeArrowheads="1"/>
          </p:cNvSpPr>
          <p:nvPr/>
        </p:nvSpPr>
        <p:spPr bwMode="auto">
          <a:xfrm>
            <a:off x="3327402" y="3463493"/>
            <a:ext cx="352622" cy="23066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10247" name="Line 9"/>
          <p:cNvSpPr>
            <a:spLocks noChangeShapeType="1"/>
          </p:cNvSpPr>
          <p:nvPr/>
        </p:nvSpPr>
        <p:spPr bwMode="auto">
          <a:xfrm>
            <a:off x="3507463" y="2383286"/>
            <a:ext cx="0" cy="1080206"/>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10248" name="Line 10"/>
          <p:cNvSpPr>
            <a:spLocks noChangeShapeType="1"/>
          </p:cNvSpPr>
          <p:nvPr/>
        </p:nvSpPr>
        <p:spPr bwMode="auto">
          <a:xfrm>
            <a:off x="3147338" y="2518312"/>
            <a:ext cx="360124" cy="270051"/>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10249" name="Line 11"/>
          <p:cNvSpPr>
            <a:spLocks noChangeShapeType="1"/>
          </p:cNvSpPr>
          <p:nvPr/>
        </p:nvSpPr>
        <p:spPr bwMode="auto">
          <a:xfrm flipV="1">
            <a:off x="3507462" y="2518312"/>
            <a:ext cx="540187" cy="675129"/>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10250" name="Line 13"/>
          <p:cNvSpPr>
            <a:spLocks noChangeShapeType="1"/>
          </p:cNvSpPr>
          <p:nvPr/>
        </p:nvSpPr>
        <p:spPr bwMode="auto">
          <a:xfrm>
            <a:off x="1106633" y="7359547"/>
            <a:ext cx="5443129" cy="0"/>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10251" name="Line 14"/>
          <p:cNvSpPr>
            <a:spLocks noChangeShapeType="1"/>
          </p:cNvSpPr>
          <p:nvPr/>
        </p:nvSpPr>
        <p:spPr bwMode="auto">
          <a:xfrm>
            <a:off x="2074468" y="6630970"/>
            <a:ext cx="0" cy="689195"/>
          </a:xfrm>
          <a:prstGeom prst="line">
            <a:avLst/>
          </a:prstGeom>
          <a:noFill/>
          <a:ln w="38100">
            <a:solidFill>
              <a:schemeClr val="tx1"/>
            </a:solidFill>
            <a:round/>
            <a:headEnd/>
            <a:tailEnd/>
          </a:ln>
        </p:spPr>
        <p:txBody>
          <a:bodyPr wrap="none" lIns="192911" tIns="96455" rIns="192911" bIns="96455" anchor="ctr"/>
          <a:lstStyle/>
          <a:p>
            <a:endParaRPr lang="en-US"/>
          </a:p>
        </p:txBody>
      </p:sp>
      <p:sp>
        <p:nvSpPr>
          <p:cNvPr id="10252" name="Line 15"/>
          <p:cNvSpPr>
            <a:spLocks noChangeShapeType="1"/>
          </p:cNvSpPr>
          <p:nvPr/>
        </p:nvSpPr>
        <p:spPr bwMode="auto">
          <a:xfrm>
            <a:off x="3207359" y="6630970"/>
            <a:ext cx="0" cy="689195"/>
          </a:xfrm>
          <a:prstGeom prst="line">
            <a:avLst/>
          </a:prstGeom>
          <a:noFill/>
          <a:ln w="38100">
            <a:solidFill>
              <a:schemeClr val="tx1"/>
            </a:solidFill>
            <a:round/>
            <a:headEnd/>
            <a:tailEnd/>
          </a:ln>
        </p:spPr>
        <p:txBody>
          <a:bodyPr wrap="none" lIns="192911" tIns="96455" rIns="192911" bIns="96455" anchor="ctr"/>
          <a:lstStyle/>
          <a:p>
            <a:endParaRPr lang="en-US"/>
          </a:p>
        </p:txBody>
      </p:sp>
      <p:sp>
        <p:nvSpPr>
          <p:cNvPr id="10253" name="Line 16"/>
          <p:cNvSpPr>
            <a:spLocks noChangeShapeType="1"/>
          </p:cNvSpPr>
          <p:nvPr/>
        </p:nvSpPr>
        <p:spPr bwMode="auto">
          <a:xfrm>
            <a:off x="3695027" y="6630970"/>
            <a:ext cx="0" cy="689195"/>
          </a:xfrm>
          <a:prstGeom prst="line">
            <a:avLst/>
          </a:prstGeom>
          <a:noFill/>
          <a:ln w="38100">
            <a:solidFill>
              <a:schemeClr val="tx1"/>
            </a:solidFill>
            <a:round/>
            <a:headEnd/>
            <a:tailEnd/>
          </a:ln>
        </p:spPr>
        <p:txBody>
          <a:bodyPr wrap="none" lIns="192911" tIns="96455" rIns="192911" bIns="96455" anchor="ctr"/>
          <a:lstStyle/>
          <a:p>
            <a:endParaRPr lang="en-US"/>
          </a:p>
        </p:txBody>
      </p:sp>
      <p:sp>
        <p:nvSpPr>
          <p:cNvPr id="10254" name="Line 17"/>
          <p:cNvSpPr>
            <a:spLocks noChangeShapeType="1"/>
          </p:cNvSpPr>
          <p:nvPr/>
        </p:nvSpPr>
        <p:spPr bwMode="auto">
          <a:xfrm>
            <a:off x="4017639" y="6630970"/>
            <a:ext cx="0" cy="689195"/>
          </a:xfrm>
          <a:prstGeom prst="line">
            <a:avLst/>
          </a:prstGeom>
          <a:noFill/>
          <a:ln w="38100">
            <a:solidFill>
              <a:schemeClr val="tx1"/>
            </a:solidFill>
            <a:round/>
            <a:headEnd/>
            <a:tailEnd/>
          </a:ln>
        </p:spPr>
        <p:txBody>
          <a:bodyPr wrap="none" lIns="192911" tIns="96455" rIns="192911" bIns="96455" anchor="ctr"/>
          <a:lstStyle/>
          <a:p>
            <a:endParaRPr lang="en-US"/>
          </a:p>
        </p:txBody>
      </p:sp>
      <p:sp>
        <p:nvSpPr>
          <p:cNvPr id="10255" name="Line 18"/>
          <p:cNvSpPr>
            <a:spLocks noChangeShapeType="1"/>
          </p:cNvSpPr>
          <p:nvPr/>
        </p:nvSpPr>
        <p:spPr bwMode="auto">
          <a:xfrm>
            <a:off x="5154280" y="6630970"/>
            <a:ext cx="0" cy="689195"/>
          </a:xfrm>
          <a:prstGeom prst="line">
            <a:avLst/>
          </a:prstGeom>
          <a:noFill/>
          <a:ln w="38100">
            <a:solidFill>
              <a:schemeClr val="tx1"/>
            </a:solidFill>
            <a:round/>
            <a:headEnd/>
            <a:tailEnd/>
          </a:ln>
        </p:spPr>
        <p:txBody>
          <a:bodyPr wrap="none" lIns="192911" tIns="96455" rIns="192911" bIns="96455" anchor="ctr"/>
          <a:lstStyle/>
          <a:p>
            <a:endParaRPr lang="en-US"/>
          </a:p>
        </p:txBody>
      </p:sp>
      <p:sp>
        <p:nvSpPr>
          <p:cNvPr id="10256" name="Line 19"/>
          <p:cNvSpPr>
            <a:spLocks noChangeShapeType="1"/>
          </p:cNvSpPr>
          <p:nvPr/>
        </p:nvSpPr>
        <p:spPr bwMode="auto">
          <a:xfrm>
            <a:off x="5799503" y="6630970"/>
            <a:ext cx="0" cy="689195"/>
          </a:xfrm>
          <a:prstGeom prst="line">
            <a:avLst/>
          </a:prstGeom>
          <a:noFill/>
          <a:ln w="38100">
            <a:solidFill>
              <a:schemeClr val="tx1"/>
            </a:solidFill>
            <a:round/>
            <a:headEnd/>
            <a:tailEnd/>
          </a:ln>
        </p:spPr>
        <p:txBody>
          <a:bodyPr wrap="none" lIns="192911" tIns="96455" rIns="192911" bIns="96455" anchor="ctr"/>
          <a:lstStyle/>
          <a:p>
            <a:endParaRPr lang="en-US"/>
          </a:p>
        </p:txBody>
      </p:sp>
      <p:sp>
        <p:nvSpPr>
          <p:cNvPr id="10257" name="Line 20"/>
          <p:cNvSpPr>
            <a:spLocks noChangeShapeType="1"/>
          </p:cNvSpPr>
          <p:nvPr/>
        </p:nvSpPr>
        <p:spPr bwMode="auto">
          <a:xfrm>
            <a:off x="3507463" y="3733544"/>
            <a:ext cx="0" cy="1215231"/>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10258" name="Line 21"/>
          <p:cNvSpPr>
            <a:spLocks noChangeShapeType="1"/>
          </p:cNvSpPr>
          <p:nvPr/>
        </p:nvSpPr>
        <p:spPr bwMode="auto">
          <a:xfrm>
            <a:off x="3507463" y="4948775"/>
            <a:ext cx="720249" cy="0"/>
          </a:xfrm>
          <a:prstGeom prst="line">
            <a:avLst/>
          </a:prstGeom>
          <a:noFill/>
          <a:ln w="9525">
            <a:solidFill>
              <a:schemeClr val="tx1"/>
            </a:solidFill>
            <a:round/>
            <a:headEnd/>
            <a:tailEnd/>
          </a:ln>
        </p:spPr>
        <p:txBody>
          <a:bodyPr wrap="none" lIns="192911" tIns="96455" rIns="192911" bIns="96455" anchor="ctr"/>
          <a:lstStyle/>
          <a:p>
            <a:endParaRPr lang="en-US"/>
          </a:p>
        </p:txBody>
      </p:sp>
      <p:sp>
        <p:nvSpPr>
          <p:cNvPr id="10259" name="Line 22"/>
          <p:cNvSpPr>
            <a:spLocks noChangeShapeType="1"/>
          </p:cNvSpPr>
          <p:nvPr/>
        </p:nvSpPr>
        <p:spPr bwMode="auto">
          <a:xfrm>
            <a:off x="1616810" y="7758998"/>
            <a:ext cx="4501555" cy="0"/>
          </a:xfrm>
          <a:prstGeom prst="line">
            <a:avLst/>
          </a:prstGeom>
          <a:noFill/>
          <a:ln w="28575">
            <a:solidFill>
              <a:schemeClr val="tx1"/>
            </a:solidFill>
            <a:round/>
            <a:headEnd type="triangle" w="med" len="med"/>
            <a:tailEnd type="triangle" w="med" len="med"/>
          </a:ln>
        </p:spPr>
        <p:txBody>
          <a:bodyPr wrap="none" lIns="192911" tIns="96455" rIns="192911" bIns="96455" anchor="ctr"/>
          <a:lstStyle/>
          <a:p>
            <a:endParaRPr lang="en-US"/>
          </a:p>
        </p:txBody>
      </p:sp>
      <p:sp>
        <p:nvSpPr>
          <p:cNvPr id="10260" name="Text Box 23"/>
          <p:cNvSpPr txBox="1">
            <a:spLocks noChangeArrowheads="1"/>
          </p:cNvSpPr>
          <p:nvPr/>
        </p:nvSpPr>
        <p:spPr bwMode="auto">
          <a:xfrm>
            <a:off x="3199857" y="7742120"/>
            <a:ext cx="949077" cy="1071957"/>
          </a:xfrm>
          <a:prstGeom prst="rect">
            <a:avLst/>
          </a:prstGeom>
          <a:noFill/>
          <a:ln w="9525">
            <a:noFill/>
            <a:miter lim="800000"/>
            <a:headEnd/>
            <a:tailEnd/>
          </a:ln>
        </p:spPr>
        <p:txBody>
          <a:bodyPr lIns="192911" tIns="96455" rIns="192911" bIns="96455">
            <a:spAutoFit/>
          </a:bodyPr>
          <a:lstStyle/>
          <a:p>
            <a:r>
              <a:rPr lang="en-US"/>
              <a:t>T</a:t>
            </a:r>
          </a:p>
        </p:txBody>
      </p:sp>
      <p:sp>
        <p:nvSpPr>
          <p:cNvPr id="10261" name="Text Box 24"/>
          <p:cNvSpPr txBox="1">
            <a:spLocks noChangeArrowheads="1"/>
          </p:cNvSpPr>
          <p:nvPr/>
        </p:nvSpPr>
        <p:spPr bwMode="auto">
          <a:xfrm>
            <a:off x="3796312" y="5263836"/>
            <a:ext cx="1311317" cy="1071957"/>
          </a:xfrm>
          <a:prstGeom prst="rect">
            <a:avLst/>
          </a:prstGeom>
          <a:noFill/>
          <a:ln w="9525">
            <a:noFill/>
            <a:miter lim="800000"/>
            <a:headEnd/>
            <a:tailEnd/>
          </a:ln>
        </p:spPr>
        <p:txBody>
          <a:bodyPr wrap="none" lIns="192911" tIns="96455" rIns="192911" bIns="96455">
            <a:spAutoFit/>
          </a:bodyPr>
          <a:lstStyle/>
          <a:p>
            <a:r>
              <a:rPr lang="en-US"/>
              <a:t>n</a:t>
            </a:r>
            <a:r>
              <a:rPr lang="en-US" baseline="-25000"/>
              <a:t>sp</a:t>
            </a:r>
            <a:endParaRPr lang="en-US"/>
          </a:p>
        </p:txBody>
      </p:sp>
      <p:sp>
        <p:nvSpPr>
          <p:cNvPr id="394268" name="Text Box 28"/>
          <p:cNvSpPr txBox="1">
            <a:spLocks noChangeArrowheads="1"/>
          </p:cNvSpPr>
          <p:nvPr/>
        </p:nvSpPr>
        <p:spPr bwMode="auto">
          <a:xfrm>
            <a:off x="1106633" y="9784385"/>
            <a:ext cx="19466928" cy="1071957"/>
          </a:xfrm>
          <a:prstGeom prst="rect">
            <a:avLst/>
          </a:prstGeom>
          <a:noFill/>
          <a:ln w="57150">
            <a:solidFill>
              <a:srgbClr val="FF0000"/>
            </a:solidFill>
            <a:miter lim="800000"/>
            <a:headEnd/>
            <a:tailEnd/>
          </a:ln>
        </p:spPr>
        <p:txBody>
          <a:bodyPr wrap="none" lIns="192911" tIns="96455" rIns="192911" bIns="96455">
            <a:spAutoFit/>
          </a:bodyPr>
          <a:lstStyle/>
          <a:p>
            <a:r>
              <a:rPr lang="fr-CH" dirty="0" err="1" smtClean="0">
                <a:sym typeface="Wingdings" pitchFamily="2" charset="2"/>
              </a:rPr>
              <a:t>inhomogeneous</a:t>
            </a:r>
            <a:r>
              <a:rPr lang="fr-CH" dirty="0" smtClean="0">
                <a:sym typeface="Wingdings" pitchFamily="2" charset="2"/>
              </a:rPr>
              <a:t> Poisson model consistent </a:t>
            </a:r>
            <a:r>
              <a:rPr lang="fr-CH" dirty="0" err="1" smtClean="0">
                <a:sym typeface="Wingdings" pitchFamily="2" charset="2"/>
              </a:rPr>
              <a:t>with</a:t>
            </a:r>
            <a:r>
              <a:rPr lang="fr-CH" dirty="0" smtClean="0">
                <a:sym typeface="Wingdings" pitchFamily="2" charset="2"/>
              </a:rPr>
              <a:t> rate </a:t>
            </a:r>
            <a:r>
              <a:rPr lang="fr-CH" dirty="0" err="1" smtClean="0">
                <a:sym typeface="Wingdings" pitchFamily="2" charset="2"/>
              </a:rPr>
              <a:t>coding</a:t>
            </a:r>
            <a:endParaRPr lang="fr-FR" dirty="0"/>
          </a:p>
        </p:txBody>
      </p:sp>
      <p:grpSp>
        <p:nvGrpSpPr>
          <p:cNvPr id="2" name="Group 29"/>
          <p:cNvGrpSpPr>
            <a:grpSpLocks/>
          </p:cNvGrpSpPr>
          <p:nvPr/>
        </p:nvGrpSpPr>
        <p:grpSpPr bwMode="auto">
          <a:xfrm>
            <a:off x="15486624" y="1824900"/>
            <a:ext cx="4771511" cy="3277185"/>
            <a:chOff x="384" y="1104"/>
            <a:chExt cx="2230" cy="1392"/>
          </a:xfrm>
        </p:grpSpPr>
        <p:sp>
          <p:nvSpPr>
            <p:cNvPr id="10298" name="AutoShape 30"/>
            <p:cNvSpPr>
              <a:spLocks noChangeArrowheads="1"/>
            </p:cNvSpPr>
            <p:nvPr/>
          </p:nvSpPr>
          <p:spPr bwMode="auto">
            <a:xfrm>
              <a:off x="384" y="1104"/>
              <a:ext cx="2230" cy="1392"/>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0299" name="Text Box 31"/>
            <p:cNvSpPr txBox="1">
              <a:spLocks noChangeArrowheads="1"/>
            </p:cNvSpPr>
            <p:nvPr/>
          </p:nvSpPr>
          <p:spPr bwMode="auto">
            <a:xfrm>
              <a:off x="566" y="1962"/>
              <a:ext cx="490" cy="392"/>
            </a:xfrm>
            <a:prstGeom prst="rect">
              <a:avLst/>
            </a:prstGeom>
            <a:noFill/>
            <a:ln w="9525">
              <a:noFill/>
              <a:miter lim="800000"/>
              <a:headEnd/>
              <a:tailEnd/>
            </a:ln>
          </p:spPr>
          <p:txBody>
            <a:bodyPr wrap="square">
              <a:spAutoFit/>
            </a:bodyPr>
            <a:lstStyle/>
            <a:p>
              <a:r>
                <a:rPr lang="en-US" sz="5400" dirty="0"/>
                <a:t>I(t)</a:t>
              </a:r>
              <a:endParaRPr lang="en-US" sz="5400" dirty="0">
                <a:solidFill>
                  <a:srgbClr val="FF0000"/>
                </a:solidFill>
              </a:endParaRPr>
            </a:p>
          </p:txBody>
        </p:sp>
        <p:sp>
          <p:nvSpPr>
            <p:cNvPr id="10300" name="Text Box 32"/>
            <p:cNvSpPr txBox="1">
              <a:spLocks noChangeArrowheads="1"/>
            </p:cNvSpPr>
            <p:nvPr/>
          </p:nvSpPr>
          <p:spPr bwMode="auto">
            <a:xfrm>
              <a:off x="2006" y="1419"/>
              <a:ext cx="550" cy="353"/>
            </a:xfrm>
            <a:prstGeom prst="rect">
              <a:avLst/>
            </a:prstGeom>
            <a:noFill/>
            <a:ln w="9525">
              <a:noFill/>
              <a:miter lim="800000"/>
              <a:headEnd/>
              <a:tailEnd/>
            </a:ln>
          </p:spPr>
          <p:txBody>
            <a:bodyPr wrap="none">
              <a:spAutoFit/>
            </a:bodyPr>
            <a:lstStyle/>
            <a:p>
              <a:r>
                <a:rPr lang="en-US" sz="4800" dirty="0" smtClean="0">
                  <a:solidFill>
                    <a:srgbClr val="FF0000"/>
                  </a:solidFill>
                </a:rPr>
                <a:t>A(t)</a:t>
              </a:r>
              <a:endParaRPr lang="en-US" sz="4400" dirty="0"/>
            </a:p>
          </p:txBody>
        </p:sp>
        <p:sp>
          <p:nvSpPr>
            <p:cNvPr id="10301" name="Oval 33"/>
            <p:cNvSpPr>
              <a:spLocks noChangeArrowheads="1"/>
            </p:cNvSpPr>
            <p:nvPr/>
          </p:nvSpPr>
          <p:spPr bwMode="auto">
            <a:xfrm>
              <a:off x="1344" y="1488"/>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02" name="Oval 34"/>
            <p:cNvSpPr>
              <a:spLocks noChangeArrowheads="1"/>
            </p:cNvSpPr>
            <p:nvPr/>
          </p:nvSpPr>
          <p:spPr bwMode="auto">
            <a:xfrm>
              <a:off x="1440" y="1584"/>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03" name="Oval 35"/>
            <p:cNvSpPr>
              <a:spLocks noChangeArrowheads="1"/>
            </p:cNvSpPr>
            <p:nvPr/>
          </p:nvSpPr>
          <p:spPr bwMode="auto">
            <a:xfrm>
              <a:off x="1536" y="153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04" name="Oval 36"/>
            <p:cNvSpPr>
              <a:spLocks noChangeArrowheads="1"/>
            </p:cNvSpPr>
            <p:nvPr/>
          </p:nvSpPr>
          <p:spPr bwMode="auto">
            <a:xfrm>
              <a:off x="1488" y="168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05" name="Oval 37"/>
            <p:cNvSpPr>
              <a:spLocks noChangeArrowheads="1"/>
            </p:cNvSpPr>
            <p:nvPr/>
          </p:nvSpPr>
          <p:spPr bwMode="auto">
            <a:xfrm>
              <a:off x="1584" y="177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06" name="Oval 38"/>
            <p:cNvSpPr>
              <a:spLocks noChangeArrowheads="1"/>
            </p:cNvSpPr>
            <p:nvPr/>
          </p:nvSpPr>
          <p:spPr bwMode="auto">
            <a:xfrm>
              <a:off x="1680" y="168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07" name="Oval 39"/>
            <p:cNvSpPr>
              <a:spLocks noChangeArrowheads="1"/>
            </p:cNvSpPr>
            <p:nvPr/>
          </p:nvSpPr>
          <p:spPr bwMode="auto">
            <a:xfrm>
              <a:off x="1440" y="1824"/>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08" name="Oval 40"/>
            <p:cNvSpPr>
              <a:spLocks noChangeArrowheads="1"/>
            </p:cNvSpPr>
            <p:nvPr/>
          </p:nvSpPr>
          <p:spPr bwMode="auto">
            <a:xfrm>
              <a:off x="1344" y="168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09" name="Oval 41"/>
            <p:cNvSpPr>
              <a:spLocks noChangeArrowheads="1"/>
            </p:cNvSpPr>
            <p:nvPr/>
          </p:nvSpPr>
          <p:spPr bwMode="auto">
            <a:xfrm>
              <a:off x="1536" y="192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10" name="Oval 42"/>
            <p:cNvSpPr>
              <a:spLocks noChangeArrowheads="1"/>
            </p:cNvSpPr>
            <p:nvPr/>
          </p:nvSpPr>
          <p:spPr bwMode="auto">
            <a:xfrm>
              <a:off x="1680" y="187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11" name="Oval 43"/>
            <p:cNvSpPr>
              <a:spLocks noChangeArrowheads="1"/>
            </p:cNvSpPr>
            <p:nvPr/>
          </p:nvSpPr>
          <p:spPr bwMode="auto">
            <a:xfrm>
              <a:off x="1200" y="192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12" name="Oval 44"/>
            <p:cNvSpPr>
              <a:spLocks noChangeArrowheads="1"/>
            </p:cNvSpPr>
            <p:nvPr/>
          </p:nvSpPr>
          <p:spPr bwMode="auto">
            <a:xfrm>
              <a:off x="1152" y="168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13" name="Oval 45"/>
            <p:cNvSpPr>
              <a:spLocks noChangeArrowheads="1"/>
            </p:cNvSpPr>
            <p:nvPr/>
          </p:nvSpPr>
          <p:spPr bwMode="auto">
            <a:xfrm>
              <a:off x="1056" y="1392"/>
              <a:ext cx="816" cy="768"/>
            </a:xfrm>
            <a:prstGeom prst="ellipse">
              <a:avLst/>
            </a:prstGeom>
            <a:noFill/>
            <a:ln w="9525">
              <a:solidFill>
                <a:schemeClr val="tx1"/>
              </a:solidFill>
              <a:prstDash val="sysDot"/>
              <a:round/>
              <a:headEnd/>
              <a:tailEnd/>
            </a:ln>
          </p:spPr>
          <p:txBody>
            <a:bodyPr wrap="none" anchor="ctr"/>
            <a:lstStyle/>
            <a:p>
              <a:endParaRPr lang="en-US"/>
            </a:p>
          </p:txBody>
        </p:sp>
        <p:sp>
          <p:nvSpPr>
            <p:cNvPr id="10314" name="Oval 46"/>
            <p:cNvSpPr>
              <a:spLocks noChangeArrowheads="1"/>
            </p:cNvSpPr>
            <p:nvPr/>
          </p:nvSpPr>
          <p:spPr bwMode="auto">
            <a:xfrm>
              <a:off x="1296" y="201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15" name="Oval 47"/>
            <p:cNvSpPr>
              <a:spLocks noChangeArrowheads="1"/>
            </p:cNvSpPr>
            <p:nvPr/>
          </p:nvSpPr>
          <p:spPr bwMode="auto">
            <a:xfrm>
              <a:off x="1248" y="177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10316" name="Freeform 48"/>
            <p:cNvSpPr>
              <a:spLocks/>
            </p:cNvSpPr>
            <p:nvPr/>
          </p:nvSpPr>
          <p:spPr bwMode="auto">
            <a:xfrm>
              <a:off x="480" y="1608"/>
              <a:ext cx="480" cy="368"/>
            </a:xfrm>
            <a:custGeom>
              <a:avLst/>
              <a:gdLst>
                <a:gd name="T0" fmla="*/ 0 w 480"/>
                <a:gd name="T1" fmla="*/ 216 h 368"/>
                <a:gd name="T2" fmla="*/ 144 w 480"/>
                <a:gd name="T3" fmla="*/ 24 h 368"/>
                <a:gd name="T4" fmla="*/ 336 w 480"/>
                <a:gd name="T5" fmla="*/ 360 h 368"/>
                <a:gd name="T6" fmla="*/ 432 w 480"/>
                <a:gd name="T7" fmla="*/ 72 h 368"/>
                <a:gd name="T8" fmla="*/ 480 w 480"/>
                <a:gd name="T9" fmla="*/ 168 h 368"/>
                <a:gd name="T10" fmla="*/ 0 60000 65536"/>
                <a:gd name="T11" fmla="*/ 0 60000 65536"/>
                <a:gd name="T12" fmla="*/ 0 60000 65536"/>
                <a:gd name="T13" fmla="*/ 0 60000 65536"/>
                <a:gd name="T14" fmla="*/ 0 60000 65536"/>
                <a:gd name="T15" fmla="*/ 0 w 480"/>
                <a:gd name="T16" fmla="*/ 0 h 368"/>
                <a:gd name="T17" fmla="*/ 480 w 480"/>
                <a:gd name="T18" fmla="*/ 368 h 368"/>
              </a:gdLst>
              <a:ahLst/>
              <a:cxnLst>
                <a:cxn ang="T10">
                  <a:pos x="T0" y="T1"/>
                </a:cxn>
                <a:cxn ang="T11">
                  <a:pos x="T2" y="T3"/>
                </a:cxn>
                <a:cxn ang="T12">
                  <a:pos x="T4" y="T5"/>
                </a:cxn>
                <a:cxn ang="T13">
                  <a:pos x="T6" y="T7"/>
                </a:cxn>
                <a:cxn ang="T14">
                  <a:pos x="T8" y="T9"/>
                </a:cxn>
              </a:cxnLst>
              <a:rect l="T15" t="T16" r="T17" b="T18"/>
              <a:pathLst>
                <a:path w="480" h="368">
                  <a:moveTo>
                    <a:pt x="0" y="216"/>
                  </a:moveTo>
                  <a:cubicBezTo>
                    <a:pt x="44" y="108"/>
                    <a:pt x="88" y="0"/>
                    <a:pt x="144" y="24"/>
                  </a:cubicBezTo>
                  <a:cubicBezTo>
                    <a:pt x="200" y="48"/>
                    <a:pt x="288" y="352"/>
                    <a:pt x="336" y="360"/>
                  </a:cubicBezTo>
                  <a:cubicBezTo>
                    <a:pt x="384" y="368"/>
                    <a:pt x="408" y="104"/>
                    <a:pt x="432" y="72"/>
                  </a:cubicBezTo>
                  <a:cubicBezTo>
                    <a:pt x="456" y="40"/>
                    <a:pt x="472" y="160"/>
                    <a:pt x="480" y="168"/>
                  </a:cubicBezTo>
                </a:path>
              </a:pathLst>
            </a:custGeom>
            <a:noFill/>
            <a:ln w="28575">
              <a:solidFill>
                <a:schemeClr val="tx1"/>
              </a:solidFill>
              <a:round/>
              <a:headEnd/>
              <a:tailEnd/>
            </a:ln>
          </p:spPr>
          <p:txBody>
            <a:bodyPr wrap="none" anchor="ctr"/>
            <a:lstStyle/>
            <a:p>
              <a:endParaRPr lang="en-US"/>
            </a:p>
          </p:txBody>
        </p:sp>
      </p:grpSp>
      <p:graphicFrame>
        <p:nvGraphicFramePr>
          <p:cNvPr id="10242" name="Object 51"/>
          <p:cNvGraphicFramePr>
            <a:graphicFrameLocks noChangeAspect="1"/>
          </p:cNvGraphicFramePr>
          <p:nvPr/>
        </p:nvGraphicFramePr>
        <p:xfrm>
          <a:off x="15001258" y="6211828"/>
          <a:ext cx="5256255" cy="1721578"/>
        </p:xfrm>
        <a:graphic>
          <a:graphicData uri="http://schemas.openxmlformats.org/presentationml/2006/ole">
            <mc:AlternateContent xmlns:mc="http://schemas.openxmlformats.org/markup-compatibility/2006">
              <mc:Choice xmlns:v="urn:schemas-microsoft-com:vml" Requires="v">
                <p:oleObj spid="_x0000_s153642" name="Equation" r:id="rId4" imgW="1091880" imgH="393480" progId="Equation.3">
                  <p:embed/>
                </p:oleObj>
              </mc:Choice>
              <mc:Fallback>
                <p:oleObj name="Equation" r:id="rId4" imgW="1091880" imgH="393480" progId="Equation.3">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258" y="6211828"/>
                        <a:ext cx="5256255" cy="172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0264" name="Text Box 52"/>
          <p:cNvSpPr txBox="1">
            <a:spLocks noChangeArrowheads="1"/>
          </p:cNvSpPr>
          <p:nvPr/>
        </p:nvSpPr>
        <p:spPr bwMode="auto">
          <a:xfrm>
            <a:off x="16141826" y="7998106"/>
            <a:ext cx="3409647" cy="1764454"/>
          </a:xfrm>
          <a:prstGeom prst="rect">
            <a:avLst/>
          </a:prstGeom>
          <a:noFill/>
          <a:ln w="9525">
            <a:noFill/>
            <a:miter lim="800000"/>
            <a:headEnd/>
            <a:tailEnd/>
          </a:ln>
        </p:spPr>
        <p:txBody>
          <a:bodyPr wrap="none" lIns="192911" tIns="96455" rIns="192911" bIns="96455">
            <a:spAutoFit/>
          </a:bodyPr>
          <a:lstStyle/>
          <a:p>
            <a:r>
              <a:rPr lang="en-US" sz="5100" dirty="0"/>
              <a:t>population</a:t>
            </a:r>
          </a:p>
          <a:p>
            <a:r>
              <a:rPr lang="en-US" sz="5100" dirty="0"/>
              <a:t>activity</a:t>
            </a:r>
          </a:p>
        </p:txBody>
      </p:sp>
      <p:sp>
        <p:nvSpPr>
          <p:cNvPr id="10265" name="Text Box 54"/>
          <p:cNvSpPr txBox="1">
            <a:spLocks noChangeArrowheads="1"/>
          </p:cNvSpPr>
          <p:nvPr/>
        </p:nvSpPr>
        <p:spPr bwMode="auto">
          <a:xfrm>
            <a:off x="1399235" y="8836391"/>
            <a:ext cx="389654" cy="1071957"/>
          </a:xfrm>
          <a:prstGeom prst="rect">
            <a:avLst/>
          </a:prstGeom>
          <a:noFill/>
          <a:ln w="9525">
            <a:noFill/>
            <a:miter lim="800000"/>
            <a:headEnd/>
            <a:tailEnd/>
          </a:ln>
        </p:spPr>
        <p:txBody>
          <a:bodyPr wrap="none" lIns="192911" tIns="96455" rIns="192911" bIns="96455">
            <a:spAutoFit/>
          </a:bodyPr>
          <a:lstStyle/>
          <a:p>
            <a:endParaRPr lang="fr-FR"/>
          </a:p>
        </p:txBody>
      </p:sp>
      <p:graphicFrame>
        <p:nvGraphicFramePr>
          <p:cNvPr id="10243" name="Object 55"/>
          <p:cNvGraphicFramePr>
            <a:graphicFrameLocks noChangeAspect="1"/>
          </p:cNvGraphicFramePr>
          <p:nvPr/>
        </p:nvGraphicFramePr>
        <p:xfrm>
          <a:off x="7899916" y="6434519"/>
          <a:ext cx="5499713" cy="1850056"/>
        </p:xfrm>
        <a:graphic>
          <a:graphicData uri="http://schemas.openxmlformats.org/presentationml/2006/ole">
            <mc:AlternateContent xmlns:mc="http://schemas.openxmlformats.org/markup-compatibility/2006">
              <mc:Choice xmlns:v="urn:schemas-microsoft-com:vml" Requires="v">
                <p:oleObj spid="_x0000_s153643" name="Equation" r:id="rId6" imgW="1384200" imgH="431640" progId="Equation.3">
                  <p:embed/>
                </p:oleObj>
              </mc:Choice>
              <mc:Fallback>
                <p:oleObj name="Equation" r:id="rId6" imgW="1384200" imgH="431640" progId="Equation.3">
                  <p:embed/>
                  <p:pic>
                    <p:nvPicPr>
                      <p:cNvPr id="0" name="Object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9916" y="6434519"/>
                        <a:ext cx="5499713" cy="18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0266" name="Line 56"/>
          <p:cNvSpPr>
            <a:spLocks noChangeShapeType="1"/>
          </p:cNvSpPr>
          <p:nvPr/>
        </p:nvSpPr>
        <p:spPr bwMode="auto">
          <a:xfrm flipH="1">
            <a:off x="6891131" y="1744728"/>
            <a:ext cx="0" cy="8166241"/>
          </a:xfrm>
          <a:prstGeom prst="line">
            <a:avLst/>
          </a:prstGeom>
          <a:noFill/>
          <a:ln w="9525">
            <a:solidFill>
              <a:schemeClr val="tx1"/>
            </a:solidFill>
            <a:round/>
            <a:headEnd/>
            <a:tailEnd/>
          </a:ln>
        </p:spPr>
        <p:txBody>
          <a:bodyPr lIns="192911" tIns="96455" rIns="192911" bIns="96455"/>
          <a:lstStyle/>
          <a:p>
            <a:endParaRPr lang="en-US"/>
          </a:p>
        </p:txBody>
      </p:sp>
      <p:sp>
        <p:nvSpPr>
          <p:cNvPr id="10267" name="Line 57"/>
          <p:cNvSpPr>
            <a:spLocks noChangeShapeType="1"/>
          </p:cNvSpPr>
          <p:nvPr/>
        </p:nvSpPr>
        <p:spPr bwMode="auto">
          <a:xfrm flipH="1">
            <a:off x="14037348" y="1618142"/>
            <a:ext cx="0" cy="8166243"/>
          </a:xfrm>
          <a:prstGeom prst="line">
            <a:avLst/>
          </a:prstGeom>
          <a:noFill/>
          <a:ln w="9525">
            <a:solidFill>
              <a:schemeClr val="tx1"/>
            </a:solidFill>
            <a:round/>
            <a:headEnd/>
            <a:tailEnd/>
          </a:ln>
        </p:spPr>
        <p:txBody>
          <a:bodyPr lIns="192911" tIns="96455" rIns="192911" bIns="96455"/>
          <a:lstStyle/>
          <a:p>
            <a:endParaRPr lang="en-US"/>
          </a:p>
        </p:txBody>
      </p:sp>
      <p:grpSp>
        <p:nvGrpSpPr>
          <p:cNvPr id="3" name="Group 69"/>
          <p:cNvGrpSpPr>
            <a:grpSpLocks/>
          </p:cNvGrpSpPr>
          <p:nvPr/>
        </p:nvGrpSpPr>
        <p:grpSpPr bwMode="auto">
          <a:xfrm>
            <a:off x="7570116" y="2748982"/>
            <a:ext cx="5829513" cy="2888988"/>
            <a:chOff x="3312" y="1104"/>
            <a:chExt cx="1872" cy="1584"/>
          </a:xfrm>
        </p:grpSpPr>
        <p:sp>
          <p:nvSpPr>
            <p:cNvPr id="10274" name="Line 70"/>
            <p:cNvSpPr>
              <a:spLocks noChangeShapeType="1"/>
            </p:cNvSpPr>
            <p:nvPr/>
          </p:nvSpPr>
          <p:spPr bwMode="auto">
            <a:xfrm>
              <a:off x="3312" y="2448"/>
              <a:ext cx="1872" cy="0"/>
            </a:xfrm>
            <a:prstGeom prst="line">
              <a:avLst/>
            </a:prstGeom>
            <a:noFill/>
            <a:ln w="9525">
              <a:solidFill>
                <a:schemeClr val="tx1"/>
              </a:solidFill>
              <a:round/>
              <a:headEnd/>
              <a:tailEnd/>
            </a:ln>
          </p:spPr>
          <p:txBody>
            <a:bodyPr wrap="none" anchor="ctr"/>
            <a:lstStyle/>
            <a:p>
              <a:endParaRPr lang="en-US"/>
            </a:p>
          </p:txBody>
        </p:sp>
        <p:sp>
          <p:nvSpPr>
            <p:cNvPr id="10275" name="Line 71"/>
            <p:cNvSpPr>
              <a:spLocks noChangeShapeType="1"/>
            </p:cNvSpPr>
            <p:nvPr/>
          </p:nvSpPr>
          <p:spPr bwMode="auto">
            <a:xfrm>
              <a:off x="3312" y="2208"/>
              <a:ext cx="1872" cy="0"/>
            </a:xfrm>
            <a:prstGeom prst="line">
              <a:avLst/>
            </a:prstGeom>
            <a:noFill/>
            <a:ln w="9525">
              <a:solidFill>
                <a:schemeClr val="tx1"/>
              </a:solidFill>
              <a:round/>
              <a:headEnd/>
              <a:tailEnd/>
            </a:ln>
          </p:spPr>
          <p:txBody>
            <a:bodyPr wrap="none" anchor="ctr"/>
            <a:lstStyle/>
            <a:p>
              <a:endParaRPr lang="en-US"/>
            </a:p>
          </p:txBody>
        </p:sp>
        <p:sp>
          <p:nvSpPr>
            <p:cNvPr id="10276" name="Line 72"/>
            <p:cNvSpPr>
              <a:spLocks noChangeShapeType="1"/>
            </p:cNvSpPr>
            <p:nvPr/>
          </p:nvSpPr>
          <p:spPr bwMode="auto">
            <a:xfrm>
              <a:off x="3312" y="1968"/>
              <a:ext cx="1872" cy="0"/>
            </a:xfrm>
            <a:prstGeom prst="line">
              <a:avLst/>
            </a:prstGeom>
            <a:noFill/>
            <a:ln w="9525">
              <a:solidFill>
                <a:schemeClr val="tx1"/>
              </a:solidFill>
              <a:round/>
              <a:headEnd/>
              <a:tailEnd/>
            </a:ln>
          </p:spPr>
          <p:txBody>
            <a:bodyPr wrap="none" anchor="ctr"/>
            <a:lstStyle/>
            <a:p>
              <a:endParaRPr lang="en-US"/>
            </a:p>
          </p:txBody>
        </p:sp>
        <p:sp>
          <p:nvSpPr>
            <p:cNvPr id="10277" name="Line 73"/>
            <p:cNvSpPr>
              <a:spLocks noChangeShapeType="1"/>
            </p:cNvSpPr>
            <p:nvPr/>
          </p:nvSpPr>
          <p:spPr bwMode="auto">
            <a:xfrm>
              <a:off x="3312" y="2688"/>
              <a:ext cx="1872" cy="0"/>
            </a:xfrm>
            <a:prstGeom prst="line">
              <a:avLst/>
            </a:prstGeom>
            <a:noFill/>
            <a:ln w="9525">
              <a:solidFill>
                <a:schemeClr val="tx1"/>
              </a:solidFill>
              <a:round/>
              <a:headEnd/>
              <a:tailEnd/>
            </a:ln>
          </p:spPr>
          <p:txBody>
            <a:bodyPr wrap="none" anchor="ctr"/>
            <a:lstStyle/>
            <a:p>
              <a:endParaRPr lang="en-US"/>
            </a:p>
          </p:txBody>
        </p:sp>
        <p:sp>
          <p:nvSpPr>
            <p:cNvPr id="10278" name="Line 74"/>
            <p:cNvSpPr>
              <a:spLocks noChangeShapeType="1"/>
            </p:cNvSpPr>
            <p:nvPr/>
          </p:nvSpPr>
          <p:spPr bwMode="auto">
            <a:xfrm>
              <a:off x="3312" y="1248"/>
              <a:ext cx="1872" cy="0"/>
            </a:xfrm>
            <a:prstGeom prst="line">
              <a:avLst/>
            </a:prstGeom>
            <a:noFill/>
            <a:ln w="9525">
              <a:solidFill>
                <a:schemeClr val="tx1"/>
              </a:solidFill>
              <a:round/>
              <a:headEnd/>
              <a:tailEnd/>
            </a:ln>
          </p:spPr>
          <p:txBody>
            <a:bodyPr wrap="none" anchor="ctr"/>
            <a:lstStyle/>
            <a:p>
              <a:endParaRPr lang="en-US"/>
            </a:p>
          </p:txBody>
        </p:sp>
        <p:sp>
          <p:nvSpPr>
            <p:cNvPr id="10279" name="Line 75"/>
            <p:cNvSpPr>
              <a:spLocks noChangeShapeType="1"/>
            </p:cNvSpPr>
            <p:nvPr/>
          </p:nvSpPr>
          <p:spPr bwMode="auto">
            <a:xfrm>
              <a:off x="3312" y="1728"/>
              <a:ext cx="1872" cy="0"/>
            </a:xfrm>
            <a:prstGeom prst="line">
              <a:avLst/>
            </a:prstGeom>
            <a:noFill/>
            <a:ln w="9525">
              <a:solidFill>
                <a:schemeClr val="tx1"/>
              </a:solidFill>
              <a:round/>
              <a:headEnd/>
              <a:tailEnd/>
            </a:ln>
          </p:spPr>
          <p:txBody>
            <a:bodyPr wrap="none" anchor="ctr"/>
            <a:lstStyle/>
            <a:p>
              <a:endParaRPr lang="en-US"/>
            </a:p>
          </p:txBody>
        </p:sp>
        <p:sp>
          <p:nvSpPr>
            <p:cNvPr id="10280" name="Line 76"/>
            <p:cNvSpPr>
              <a:spLocks noChangeShapeType="1"/>
            </p:cNvSpPr>
            <p:nvPr/>
          </p:nvSpPr>
          <p:spPr bwMode="auto">
            <a:xfrm>
              <a:off x="3312" y="1488"/>
              <a:ext cx="1872" cy="0"/>
            </a:xfrm>
            <a:prstGeom prst="line">
              <a:avLst/>
            </a:prstGeom>
            <a:noFill/>
            <a:ln w="9525">
              <a:solidFill>
                <a:schemeClr val="tx1"/>
              </a:solidFill>
              <a:round/>
              <a:headEnd/>
              <a:tailEnd/>
            </a:ln>
          </p:spPr>
          <p:txBody>
            <a:bodyPr wrap="none" anchor="ctr"/>
            <a:lstStyle/>
            <a:p>
              <a:endParaRPr lang="en-US"/>
            </a:p>
          </p:txBody>
        </p:sp>
        <p:sp>
          <p:nvSpPr>
            <p:cNvPr id="10281" name="Line 77"/>
            <p:cNvSpPr>
              <a:spLocks noChangeShapeType="1"/>
            </p:cNvSpPr>
            <p:nvPr/>
          </p:nvSpPr>
          <p:spPr bwMode="auto">
            <a:xfrm>
              <a:off x="3408" y="1344"/>
              <a:ext cx="0" cy="144"/>
            </a:xfrm>
            <a:prstGeom prst="line">
              <a:avLst/>
            </a:prstGeom>
            <a:noFill/>
            <a:ln w="28575">
              <a:solidFill>
                <a:schemeClr val="tx1"/>
              </a:solidFill>
              <a:round/>
              <a:headEnd/>
              <a:tailEnd/>
            </a:ln>
          </p:spPr>
          <p:txBody>
            <a:bodyPr wrap="none" anchor="ctr"/>
            <a:lstStyle/>
            <a:p>
              <a:endParaRPr lang="en-US"/>
            </a:p>
          </p:txBody>
        </p:sp>
        <p:sp>
          <p:nvSpPr>
            <p:cNvPr id="10282" name="Line 78"/>
            <p:cNvSpPr>
              <a:spLocks noChangeShapeType="1"/>
            </p:cNvSpPr>
            <p:nvPr/>
          </p:nvSpPr>
          <p:spPr bwMode="auto">
            <a:xfrm>
              <a:off x="3744" y="1104"/>
              <a:ext cx="0" cy="144"/>
            </a:xfrm>
            <a:prstGeom prst="line">
              <a:avLst/>
            </a:prstGeom>
            <a:noFill/>
            <a:ln w="28575">
              <a:solidFill>
                <a:schemeClr val="tx1"/>
              </a:solidFill>
              <a:round/>
              <a:headEnd/>
              <a:tailEnd/>
            </a:ln>
          </p:spPr>
          <p:txBody>
            <a:bodyPr wrap="none" anchor="ctr"/>
            <a:lstStyle/>
            <a:p>
              <a:endParaRPr lang="en-US"/>
            </a:p>
          </p:txBody>
        </p:sp>
        <p:sp>
          <p:nvSpPr>
            <p:cNvPr id="10283" name="Line 79"/>
            <p:cNvSpPr>
              <a:spLocks noChangeShapeType="1"/>
            </p:cNvSpPr>
            <p:nvPr/>
          </p:nvSpPr>
          <p:spPr bwMode="auto">
            <a:xfrm>
              <a:off x="3840" y="1344"/>
              <a:ext cx="0" cy="144"/>
            </a:xfrm>
            <a:prstGeom prst="line">
              <a:avLst/>
            </a:prstGeom>
            <a:noFill/>
            <a:ln w="28575">
              <a:solidFill>
                <a:schemeClr val="tx1"/>
              </a:solidFill>
              <a:round/>
              <a:headEnd/>
              <a:tailEnd/>
            </a:ln>
          </p:spPr>
          <p:txBody>
            <a:bodyPr wrap="none" anchor="ctr"/>
            <a:lstStyle/>
            <a:p>
              <a:endParaRPr lang="en-US"/>
            </a:p>
          </p:txBody>
        </p:sp>
        <p:sp>
          <p:nvSpPr>
            <p:cNvPr id="10284" name="Line 80"/>
            <p:cNvSpPr>
              <a:spLocks noChangeShapeType="1"/>
            </p:cNvSpPr>
            <p:nvPr/>
          </p:nvSpPr>
          <p:spPr bwMode="auto">
            <a:xfrm>
              <a:off x="3648" y="1584"/>
              <a:ext cx="0" cy="144"/>
            </a:xfrm>
            <a:prstGeom prst="line">
              <a:avLst/>
            </a:prstGeom>
            <a:noFill/>
            <a:ln w="28575">
              <a:solidFill>
                <a:schemeClr val="tx1"/>
              </a:solidFill>
              <a:round/>
              <a:headEnd/>
              <a:tailEnd/>
            </a:ln>
          </p:spPr>
          <p:txBody>
            <a:bodyPr wrap="none" anchor="ctr"/>
            <a:lstStyle/>
            <a:p>
              <a:endParaRPr lang="en-US"/>
            </a:p>
          </p:txBody>
        </p:sp>
        <p:sp>
          <p:nvSpPr>
            <p:cNvPr id="10285" name="Line 81"/>
            <p:cNvSpPr>
              <a:spLocks noChangeShapeType="1"/>
            </p:cNvSpPr>
            <p:nvPr/>
          </p:nvSpPr>
          <p:spPr bwMode="auto">
            <a:xfrm>
              <a:off x="4176" y="1584"/>
              <a:ext cx="0" cy="144"/>
            </a:xfrm>
            <a:prstGeom prst="line">
              <a:avLst/>
            </a:prstGeom>
            <a:noFill/>
            <a:ln w="28575">
              <a:solidFill>
                <a:schemeClr val="tx1"/>
              </a:solidFill>
              <a:round/>
              <a:headEnd/>
              <a:tailEnd/>
            </a:ln>
          </p:spPr>
          <p:txBody>
            <a:bodyPr wrap="none" anchor="ctr"/>
            <a:lstStyle/>
            <a:p>
              <a:endParaRPr lang="en-US"/>
            </a:p>
          </p:txBody>
        </p:sp>
        <p:sp>
          <p:nvSpPr>
            <p:cNvPr id="10286" name="Line 82"/>
            <p:cNvSpPr>
              <a:spLocks noChangeShapeType="1"/>
            </p:cNvSpPr>
            <p:nvPr/>
          </p:nvSpPr>
          <p:spPr bwMode="auto">
            <a:xfrm>
              <a:off x="3888" y="1824"/>
              <a:ext cx="0" cy="144"/>
            </a:xfrm>
            <a:prstGeom prst="line">
              <a:avLst/>
            </a:prstGeom>
            <a:noFill/>
            <a:ln w="28575">
              <a:solidFill>
                <a:schemeClr val="tx1"/>
              </a:solidFill>
              <a:round/>
              <a:headEnd/>
              <a:tailEnd/>
            </a:ln>
          </p:spPr>
          <p:txBody>
            <a:bodyPr wrap="none" anchor="ctr"/>
            <a:lstStyle/>
            <a:p>
              <a:endParaRPr lang="en-US"/>
            </a:p>
          </p:txBody>
        </p:sp>
        <p:sp>
          <p:nvSpPr>
            <p:cNvPr id="10287" name="Line 83"/>
            <p:cNvSpPr>
              <a:spLocks noChangeShapeType="1"/>
            </p:cNvSpPr>
            <p:nvPr/>
          </p:nvSpPr>
          <p:spPr bwMode="auto">
            <a:xfrm>
              <a:off x="4416" y="1824"/>
              <a:ext cx="0" cy="144"/>
            </a:xfrm>
            <a:prstGeom prst="line">
              <a:avLst/>
            </a:prstGeom>
            <a:noFill/>
            <a:ln w="28575">
              <a:solidFill>
                <a:schemeClr val="tx1"/>
              </a:solidFill>
              <a:round/>
              <a:headEnd/>
              <a:tailEnd/>
            </a:ln>
          </p:spPr>
          <p:txBody>
            <a:bodyPr wrap="none" anchor="ctr"/>
            <a:lstStyle/>
            <a:p>
              <a:endParaRPr lang="en-US"/>
            </a:p>
          </p:txBody>
        </p:sp>
        <p:sp>
          <p:nvSpPr>
            <p:cNvPr id="10288" name="Line 84"/>
            <p:cNvSpPr>
              <a:spLocks noChangeShapeType="1"/>
            </p:cNvSpPr>
            <p:nvPr/>
          </p:nvSpPr>
          <p:spPr bwMode="auto">
            <a:xfrm>
              <a:off x="3744" y="2064"/>
              <a:ext cx="0" cy="144"/>
            </a:xfrm>
            <a:prstGeom prst="line">
              <a:avLst/>
            </a:prstGeom>
            <a:noFill/>
            <a:ln w="28575">
              <a:solidFill>
                <a:schemeClr val="tx1"/>
              </a:solidFill>
              <a:round/>
              <a:headEnd/>
              <a:tailEnd/>
            </a:ln>
          </p:spPr>
          <p:txBody>
            <a:bodyPr wrap="none" anchor="ctr"/>
            <a:lstStyle/>
            <a:p>
              <a:endParaRPr lang="en-US"/>
            </a:p>
          </p:txBody>
        </p:sp>
        <p:sp>
          <p:nvSpPr>
            <p:cNvPr id="10289" name="Line 85"/>
            <p:cNvSpPr>
              <a:spLocks noChangeShapeType="1"/>
            </p:cNvSpPr>
            <p:nvPr/>
          </p:nvSpPr>
          <p:spPr bwMode="auto">
            <a:xfrm>
              <a:off x="4320" y="2064"/>
              <a:ext cx="0" cy="144"/>
            </a:xfrm>
            <a:prstGeom prst="line">
              <a:avLst/>
            </a:prstGeom>
            <a:noFill/>
            <a:ln w="28575">
              <a:solidFill>
                <a:schemeClr val="tx1"/>
              </a:solidFill>
              <a:round/>
              <a:headEnd/>
              <a:tailEnd/>
            </a:ln>
          </p:spPr>
          <p:txBody>
            <a:bodyPr wrap="none" anchor="ctr"/>
            <a:lstStyle/>
            <a:p>
              <a:endParaRPr lang="en-US"/>
            </a:p>
          </p:txBody>
        </p:sp>
        <p:sp>
          <p:nvSpPr>
            <p:cNvPr id="10290" name="Line 86"/>
            <p:cNvSpPr>
              <a:spLocks noChangeShapeType="1"/>
            </p:cNvSpPr>
            <p:nvPr/>
          </p:nvSpPr>
          <p:spPr bwMode="auto">
            <a:xfrm>
              <a:off x="4704" y="1344"/>
              <a:ext cx="0" cy="144"/>
            </a:xfrm>
            <a:prstGeom prst="line">
              <a:avLst/>
            </a:prstGeom>
            <a:noFill/>
            <a:ln w="28575">
              <a:solidFill>
                <a:schemeClr val="tx1"/>
              </a:solidFill>
              <a:round/>
              <a:headEnd/>
              <a:tailEnd/>
            </a:ln>
          </p:spPr>
          <p:txBody>
            <a:bodyPr wrap="none" anchor="ctr"/>
            <a:lstStyle/>
            <a:p>
              <a:endParaRPr lang="en-US"/>
            </a:p>
          </p:txBody>
        </p:sp>
        <p:sp>
          <p:nvSpPr>
            <p:cNvPr id="10291" name="Line 87"/>
            <p:cNvSpPr>
              <a:spLocks noChangeShapeType="1"/>
            </p:cNvSpPr>
            <p:nvPr/>
          </p:nvSpPr>
          <p:spPr bwMode="auto">
            <a:xfrm>
              <a:off x="4368" y="2304"/>
              <a:ext cx="0" cy="144"/>
            </a:xfrm>
            <a:prstGeom prst="line">
              <a:avLst/>
            </a:prstGeom>
            <a:noFill/>
            <a:ln w="28575">
              <a:solidFill>
                <a:schemeClr val="tx1"/>
              </a:solidFill>
              <a:round/>
              <a:headEnd/>
              <a:tailEnd/>
            </a:ln>
          </p:spPr>
          <p:txBody>
            <a:bodyPr wrap="none" anchor="ctr"/>
            <a:lstStyle/>
            <a:p>
              <a:endParaRPr lang="en-US"/>
            </a:p>
          </p:txBody>
        </p:sp>
        <p:sp>
          <p:nvSpPr>
            <p:cNvPr id="10292" name="Line 88"/>
            <p:cNvSpPr>
              <a:spLocks noChangeShapeType="1"/>
            </p:cNvSpPr>
            <p:nvPr/>
          </p:nvSpPr>
          <p:spPr bwMode="auto">
            <a:xfrm>
              <a:off x="4656" y="2064"/>
              <a:ext cx="0" cy="144"/>
            </a:xfrm>
            <a:prstGeom prst="line">
              <a:avLst/>
            </a:prstGeom>
            <a:noFill/>
            <a:ln w="28575">
              <a:solidFill>
                <a:schemeClr val="tx1"/>
              </a:solidFill>
              <a:round/>
              <a:headEnd/>
              <a:tailEnd/>
            </a:ln>
          </p:spPr>
          <p:txBody>
            <a:bodyPr wrap="none" anchor="ctr"/>
            <a:lstStyle/>
            <a:p>
              <a:endParaRPr lang="en-US"/>
            </a:p>
          </p:txBody>
        </p:sp>
        <p:sp>
          <p:nvSpPr>
            <p:cNvPr id="10293" name="Line 89"/>
            <p:cNvSpPr>
              <a:spLocks noChangeShapeType="1"/>
            </p:cNvSpPr>
            <p:nvPr/>
          </p:nvSpPr>
          <p:spPr bwMode="auto">
            <a:xfrm>
              <a:off x="4224" y="1104"/>
              <a:ext cx="0" cy="144"/>
            </a:xfrm>
            <a:prstGeom prst="line">
              <a:avLst/>
            </a:prstGeom>
            <a:noFill/>
            <a:ln w="28575">
              <a:solidFill>
                <a:schemeClr val="tx1"/>
              </a:solidFill>
              <a:round/>
              <a:headEnd/>
              <a:tailEnd/>
            </a:ln>
          </p:spPr>
          <p:txBody>
            <a:bodyPr wrap="none" anchor="ctr"/>
            <a:lstStyle/>
            <a:p>
              <a:endParaRPr lang="en-US"/>
            </a:p>
          </p:txBody>
        </p:sp>
        <p:sp>
          <p:nvSpPr>
            <p:cNvPr id="10294" name="Line 90"/>
            <p:cNvSpPr>
              <a:spLocks noChangeShapeType="1"/>
            </p:cNvSpPr>
            <p:nvPr/>
          </p:nvSpPr>
          <p:spPr bwMode="auto">
            <a:xfrm>
              <a:off x="4992" y="1104"/>
              <a:ext cx="0" cy="144"/>
            </a:xfrm>
            <a:prstGeom prst="line">
              <a:avLst/>
            </a:prstGeom>
            <a:noFill/>
            <a:ln w="28575">
              <a:solidFill>
                <a:schemeClr val="tx1"/>
              </a:solidFill>
              <a:round/>
              <a:headEnd/>
              <a:tailEnd/>
            </a:ln>
          </p:spPr>
          <p:txBody>
            <a:bodyPr wrap="none" anchor="ctr"/>
            <a:lstStyle/>
            <a:p>
              <a:endParaRPr lang="en-US"/>
            </a:p>
          </p:txBody>
        </p:sp>
        <p:sp>
          <p:nvSpPr>
            <p:cNvPr id="10295" name="Line 91"/>
            <p:cNvSpPr>
              <a:spLocks noChangeShapeType="1"/>
            </p:cNvSpPr>
            <p:nvPr/>
          </p:nvSpPr>
          <p:spPr bwMode="auto">
            <a:xfrm>
              <a:off x="4848" y="2544"/>
              <a:ext cx="0" cy="144"/>
            </a:xfrm>
            <a:prstGeom prst="line">
              <a:avLst/>
            </a:prstGeom>
            <a:noFill/>
            <a:ln w="28575">
              <a:solidFill>
                <a:schemeClr val="tx1"/>
              </a:solidFill>
              <a:round/>
              <a:headEnd/>
              <a:tailEnd/>
            </a:ln>
          </p:spPr>
          <p:txBody>
            <a:bodyPr wrap="none" anchor="ctr"/>
            <a:lstStyle/>
            <a:p>
              <a:endParaRPr lang="en-US"/>
            </a:p>
          </p:txBody>
        </p:sp>
        <p:sp>
          <p:nvSpPr>
            <p:cNvPr id="10296" name="Line 92"/>
            <p:cNvSpPr>
              <a:spLocks noChangeShapeType="1"/>
            </p:cNvSpPr>
            <p:nvPr/>
          </p:nvSpPr>
          <p:spPr bwMode="auto">
            <a:xfrm>
              <a:off x="3984" y="2544"/>
              <a:ext cx="0" cy="144"/>
            </a:xfrm>
            <a:prstGeom prst="line">
              <a:avLst/>
            </a:prstGeom>
            <a:noFill/>
            <a:ln w="28575">
              <a:solidFill>
                <a:schemeClr val="tx1"/>
              </a:solidFill>
              <a:round/>
              <a:headEnd/>
              <a:tailEnd/>
            </a:ln>
          </p:spPr>
          <p:txBody>
            <a:bodyPr wrap="none" anchor="ctr"/>
            <a:lstStyle/>
            <a:p>
              <a:endParaRPr lang="en-US"/>
            </a:p>
          </p:txBody>
        </p:sp>
        <p:sp>
          <p:nvSpPr>
            <p:cNvPr id="10297" name="Line 93"/>
            <p:cNvSpPr>
              <a:spLocks noChangeShapeType="1"/>
            </p:cNvSpPr>
            <p:nvPr/>
          </p:nvSpPr>
          <p:spPr bwMode="auto">
            <a:xfrm>
              <a:off x="5040" y="1824"/>
              <a:ext cx="0" cy="144"/>
            </a:xfrm>
            <a:prstGeom prst="line">
              <a:avLst/>
            </a:prstGeom>
            <a:noFill/>
            <a:ln w="28575">
              <a:solidFill>
                <a:schemeClr val="tx1"/>
              </a:solidFill>
              <a:round/>
              <a:headEnd/>
              <a:tailEnd/>
            </a:ln>
          </p:spPr>
          <p:txBody>
            <a:bodyPr wrap="none" anchor="ctr"/>
            <a:lstStyle/>
            <a:p>
              <a:endParaRPr lang="en-US"/>
            </a:p>
          </p:txBody>
        </p:sp>
      </p:grpSp>
      <p:sp>
        <p:nvSpPr>
          <p:cNvPr id="10269" name="Line 94"/>
          <p:cNvSpPr>
            <a:spLocks noChangeShapeType="1"/>
          </p:cNvSpPr>
          <p:nvPr/>
        </p:nvSpPr>
        <p:spPr bwMode="auto">
          <a:xfrm>
            <a:off x="9438260" y="2498622"/>
            <a:ext cx="3752" cy="3589433"/>
          </a:xfrm>
          <a:prstGeom prst="line">
            <a:avLst/>
          </a:prstGeom>
          <a:noFill/>
          <a:ln w="9525">
            <a:solidFill>
              <a:schemeClr val="tx1"/>
            </a:solidFill>
            <a:prstDash val="sysDot"/>
            <a:round/>
            <a:headEnd/>
            <a:tailEnd/>
          </a:ln>
        </p:spPr>
        <p:txBody>
          <a:bodyPr wrap="none" lIns="192911" tIns="96455" rIns="192911" bIns="96455" anchor="ctr"/>
          <a:lstStyle/>
          <a:p>
            <a:endParaRPr lang="en-US"/>
          </a:p>
        </p:txBody>
      </p:sp>
      <p:sp>
        <p:nvSpPr>
          <p:cNvPr id="10270" name="Line 95"/>
          <p:cNvSpPr>
            <a:spLocks noChangeShapeType="1"/>
          </p:cNvSpPr>
          <p:nvPr/>
        </p:nvSpPr>
        <p:spPr bwMode="auto">
          <a:xfrm>
            <a:off x="9978447" y="2498622"/>
            <a:ext cx="3752" cy="3589433"/>
          </a:xfrm>
          <a:prstGeom prst="line">
            <a:avLst/>
          </a:prstGeom>
          <a:noFill/>
          <a:ln w="9525">
            <a:solidFill>
              <a:schemeClr val="tx1"/>
            </a:solidFill>
            <a:prstDash val="sysDot"/>
            <a:round/>
            <a:headEnd/>
            <a:tailEnd/>
          </a:ln>
        </p:spPr>
        <p:txBody>
          <a:bodyPr wrap="none" lIns="192911" tIns="96455" rIns="192911" bIns="96455" anchor="ctr"/>
          <a:lstStyle/>
          <a:p>
            <a:endParaRPr lang="en-US"/>
          </a:p>
        </p:txBody>
      </p:sp>
      <p:sp>
        <p:nvSpPr>
          <p:cNvPr id="10271" name="Text Box 96"/>
          <p:cNvSpPr txBox="1">
            <a:spLocks noChangeArrowheads="1"/>
          </p:cNvSpPr>
          <p:nvPr/>
        </p:nvSpPr>
        <p:spPr bwMode="auto">
          <a:xfrm>
            <a:off x="9715856" y="1874128"/>
            <a:ext cx="524242" cy="779569"/>
          </a:xfrm>
          <a:prstGeom prst="rect">
            <a:avLst/>
          </a:prstGeom>
          <a:noFill/>
          <a:ln w="9525">
            <a:noFill/>
            <a:miter lim="800000"/>
            <a:headEnd/>
            <a:tailEnd/>
          </a:ln>
        </p:spPr>
        <p:txBody>
          <a:bodyPr wrap="none" lIns="192911" tIns="96455" rIns="192911" bIns="96455">
            <a:spAutoFit/>
          </a:bodyPr>
          <a:lstStyle/>
          <a:p>
            <a:r>
              <a:rPr lang="en-US" sz="3800" dirty="0"/>
              <a:t>t</a:t>
            </a:r>
          </a:p>
        </p:txBody>
      </p:sp>
      <p:sp>
        <p:nvSpPr>
          <p:cNvPr id="10272" name="AutoShape 97"/>
          <p:cNvSpPr>
            <a:spLocks noChangeArrowheads="1"/>
          </p:cNvSpPr>
          <p:nvPr/>
        </p:nvSpPr>
        <p:spPr bwMode="auto">
          <a:xfrm flipH="1">
            <a:off x="9318218" y="2132928"/>
            <a:ext cx="300104" cy="174408"/>
          </a:xfrm>
          <a:prstGeom prst="triangle">
            <a:avLst>
              <a:gd name="adj" fmla="val 50000"/>
            </a:avLst>
          </a:prstGeom>
          <a:noFill/>
          <a:ln w="9525">
            <a:solidFill>
              <a:schemeClr val="tx1"/>
            </a:solidFill>
            <a:miter lim="800000"/>
            <a:headEnd/>
            <a:tailEnd/>
          </a:ln>
        </p:spPr>
        <p:txBody>
          <a:bodyPr wrap="none" lIns="192911" tIns="96455" rIns="192911" bIns="96455" anchor="ctr"/>
          <a:lstStyle/>
          <a:p>
            <a:endParaRPr lang="en-US"/>
          </a:p>
        </p:txBody>
      </p:sp>
      <p:sp>
        <p:nvSpPr>
          <p:cNvPr id="76"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10</a:t>
            </a:r>
            <a:r>
              <a:rPr lang="en-US" sz="6000" dirty="0" smtClean="0">
                <a:solidFill>
                  <a:srgbClr val="FF0000"/>
                </a:solidFill>
                <a:latin typeface="Impact" charset="0"/>
                <a:ea typeface="ＭＳ Ｐゴシック" charset="0"/>
                <a:cs typeface="Impact" charset="0"/>
              </a:rPr>
              <a:t>.4</a:t>
            </a:r>
            <a:r>
              <a:rPr kumimoji="0" lang="en-US" sz="60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Inhomogeneous Poisson Process  </a:t>
            </a:r>
            <a:endParaRPr kumimoji="0" lang="en-US" sz="72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77" name="Straight Connector 76"/>
          <p:cNvCxnSpPr/>
          <p:nvPr/>
        </p:nvCxnSpPr>
        <p:spPr>
          <a:xfrm>
            <a:off x="-215313" y="1051097"/>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sp>
        <p:nvSpPr>
          <p:cNvPr id="44035" name="Text Box 3"/>
          <p:cNvSpPr txBox="1">
            <a:spLocks noChangeArrowheads="1"/>
          </p:cNvSpPr>
          <p:nvPr/>
        </p:nvSpPr>
        <p:spPr bwMode="auto">
          <a:xfrm>
            <a:off x="124623" y="1145438"/>
            <a:ext cx="7237618" cy="1856787"/>
          </a:xfrm>
          <a:prstGeom prst="rect">
            <a:avLst/>
          </a:prstGeom>
          <a:noFill/>
          <a:ln w="9525">
            <a:solidFill>
              <a:srgbClr val="FF0000"/>
            </a:solidFill>
            <a:miter lim="800000"/>
            <a:headEnd/>
            <a:tailEnd/>
          </a:ln>
        </p:spPr>
        <p:txBody>
          <a:bodyPr wrap="none" lIns="192911" tIns="96455" rIns="192911" bIns="96455">
            <a:spAutoFit/>
          </a:bodyPr>
          <a:lstStyle/>
          <a:p>
            <a:r>
              <a:rPr lang="en-US" sz="5400" dirty="0" smtClean="0"/>
              <a:t>population of neurons</a:t>
            </a:r>
          </a:p>
          <a:p>
            <a:r>
              <a:rPr lang="en-US" sz="5400" dirty="0" smtClean="0"/>
              <a:t>with similar properties</a:t>
            </a:r>
            <a:endParaRPr lang="en-US" sz="4000" dirty="0"/>
          </a:p>
        </p:txBody>
      </p:sp>
      <p:grpSp>
        <p:nvGrpSpPr>
          <p:cNvPr id="2" name="Group 33"/>
          <p:cNvGrpSpPr>
            <a:grpSpLocks/>
          </p:cNvGrpSpPr>
          <p:nvPr/>
        </p:nvGrpSpPr>
        <p:grpSpPr bwMode="auto">
          <a:xfrm>
            <a:off x="1615293" y="3486947"/>
            <a:ext cx="2169187" cy="1946621"/>
            <a:chOff x="4611" y="3499"/>
            <a:chExt cx="715" cy="692"/>
          </a:xfrm>
        </p:grpSpPr>
        <p:sp>
          <p:nvSpPr>
            <p:cNvPr id="44076" name="Oval 34"/>
            <p:cNvSpPr>
              <a:spLocks noChangeArrowheads="1"/>
            </p:cNvSpPr>
            <p:nvPr/>
          </p:nvSpPr>
          <p:spPr bwMode="auto">
            <a:xfrm>
              <a:off x="4825" y="3572"/>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7" name="Oval 35"/>
            <p:cNvSpPr>
              <a:spLocks noChangeArrowheads="1"/>
            </p:cNvSpPr>
            <p:nvPr/>
          </p:nvSpPr>
          <p:spPr bwMode="auto">
            <a:xfrm>
              <a:off x="4897" y="3645"/>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8" name="Oval 36"/>
            <p:cNvSpPr>
              <a:spLocks noChangeArrowheads="1"/>
            </p:cNvSpPr>
            <p:nvPr/>
          </p:nvSpPr>
          <p:spPr bwMode="auto">
            <a:xfrm>
              <a:off x="4968" y="360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79" name="Oval 37"/>
            <p:cNvSpPr>
              <a:spLocks noChangeArrowheads="1"/>
            </p:cNvSpPr>
            <p:nvPr/>
          </p:nvSpPr>
          <p:spPr bwMode="auto">
            <a:xfrm>
              <a:off x="4933" y="408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0" name="Oval 38"/>
            <p:cNvSpPr>
              <a:spLocks noChangeArrowheads="1"/>
            </p:cNvSpPr>
            <p:nvPr/>
          </p:nvSpPr>
          <p:spPr bwMode="auto">
            <a:xfrm>
              <a:off x="5183"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1" name="Oval 39"/>
            <p:cNvSpPr>
              <a:spLocks noChangeArrowheads="1"/>
            </p:cNvSpPr>
            <p:nvPr/>
          </p:nvSpPr>
          <p:spPr bwMode="auto">
            <a:xfrm>
              <a:off x="5075" y="3718"/>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2" name="Oval 40"/>
            <p:cNvSpPr>
              <a:spLocks noChangeArrowheads="1"/>
            </p:cNvSpPr>
            <p:nvPr/>
          </p:nvSpPr>
          <p:spPr bwMode="auto">
            <a:xfrm>
              <a:off x="4897" y="3827"/>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3" name="Oval 41"/>
            <p:cNvSpPr>
              <a:spLocks noChangeArrowheads="1"/>
            </p:cNvSpPr>
            <p:nvPr/>
          </p:nvSpPr>
          <p:spPr bwMode="auto">
            <a:xfrm>
              <a:off x="4968" y="3754"/>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4" name="Oval 42"/>
            <p:cNvSpPr>
              <a:spLocks noChangeArrowheads="1"/>
            </p:cNvSpPr>
            <p:nvPr/>
          </p:nvSpPr>
          <p:spPr bwMode="auto">
            <a:xfrm>
              <a:off x="5040" y="400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5" name="Oval 43"/>
            <p:cNvSpPr>
              <a:spLocks noChangeArrowheads="1"/>
            </p:cNvSpPr>
            <p:nvPr/>
          </p:nvSpPr>
          <p:spPr bwMode="auto">
            <a:xfrm>
              <a:off x="5111"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6" name="Oval 44"/>
            <p:cNvSpPr>
              <a:spLocks noChangeArrowheads="1"/>
            </p:cNvSpPr>
            <p:nvPr/>
          </p:nvSpPr>
          <p:spPr bwMode="auto">
            <a:xfrm>
              <a:off x="4718"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7" name="Oval 45"/>
            <p:cNvSpPr>
              <a:spLocks noChangeArrowheads="1"/>
            </p:cNvSpPr>
            <p:nvPr/>
          </p:nvSpPr>
          <p:spPr bwMode="auto">
            <a:xfrm>
              <a:off x="4683" y="371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88" name="Oval 46"/>
            <p:cNvSpPr>
              <a:spLocks noChangeArrowheads="1"/>
            </p:cNvSpPr>
            <p:nvPr/>
          </p:nvSpPr>
          <p:spPr bwMode="auto">
            <a:xfrm>
              <a:off x="4611" y="3499"/>
              <a:ext cx="715" cy="692"/>
            </a:xfrm>
            <a:prstGeom prst="ellipse">
              <a:avLst/>
            </a:prstGeom>
            <a:noFill/>
            <a:ln w="9525">
              <a:solidFill>
                <a:schemeClr val="tx1"/>
              </a:solidFill>
              <a:prstDash val="sysDot"/>
              <a:round/>
              <a:headEnd/>
              <a:tailEnd/>
            </a:ln>
          </p:spPr>
          <p:txBody>
            <a:bodyPr wrap="none" anchor="ctr"/>
            <a:lstStyle/>
            <a:p>
              <a:endParaRPr lang="en-US"/>
            </a:p>
          </p:txBody>
        </p:sp>
        <p:sp>
          <p:nvSpPr>
            <p:cNvPr id="44089" name="Oval 47"/>
            <p:cNvSpPr>
              <a:spLocks noChangeArrowheads="1"/>
            </p:cNvSpPr>
            <p:nvPr/>
          </p:nvSpPr>
          <p:spPr bwMode="auto">
            <a:xfrm>
              <a:off x="4790" y="397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90" name="Oval 48"/>
            <p:cNvSpPr>
              <a:spLocks noChangeArrowheads="1"/>
            </p:cNvSpPr>
            <p:nvPr/>
          </p:nvSpPr>
          <p:spPr bwMode="auto">
            <a:xfrm>
              <a:off x="4754"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44091" name="Line 49"/>
            <p:cNvSpPr>
              <a:spLocks noChangeShapeType="1"/>
            </p:cNvSpPr>
            <p:nvPr/>
          </p:nvSpPr>
          <p:spPr bwMode="auto">
            <a:xfrm>
              <a:off x="4933" y="3900"/>
              <a:ext cx="35" cy="182"/>
            </a:xfrm>
            <a:prstGeom prst="line">
              <a:avLst/>
            </a:prstGeom>
            <a:noFill/>
            <a:ln w="9525">
              <a:solidFill>
                <a:srgbClr val="FF0000"/>
              </a:solidFill>
              <a:round/>
              <a:headEnd/>
              <a:tailEnd/>
            </a:ln>
          </p:spPr>
          <p:txBody>
            <a:bodyPr wrap="none" anchor="ctr"/>
            <a:lstStyle/>
            <a:p>
              <a:endParaRPr lang="en-US"/>
            </a:p>
          </p:txBody>
        </p:sp>
        <p:sp>
          <p:nvSpPr>
            <p:cNvPr id="44092" name="Line 50"/>
            <p:cNvSpPr>
              <a:spLocks noChangeShapeType="1"/>
            </p:cNvSpPr>
            <p:nvPr/>
          </p:nvSpPr>
          <p:spPr bwMode="auto">
            <a:xfrm>
              <a:off x="5040" y="3827"/>
              <a:ext cx="107" cy="109"/>
            </a:xfrm>
            <a:prstGeom prst="line">
              <a:avLst/>
            </a:prstGeom>
            <a:noFill/>
            <a:ln w="9525">
              <a:solidFill>
                <a:srgbClr val="FF0000"/>
              </a:solidFill>
              <a:round/>
              <a:headEnd/>
              <a:tailEnd/>
            </a:ln>
          </p:spPr>
          <p:txBody>
            <a:bodyPr wrap="none" anchor="ctr"/>
            <a:lstStyle/>
            <a:p>
              <a:endParaRPr lang="en-US"/>
            </a:p>
          </p:txBody>
        </p:sp>
        <p:sp>
          <p:nvSpPr>
            <p:cNvPr id="44093" name="Line 51"/>
            <p:cNvSpPr>
              <a:spLocks noChangeShapeType="1"/>
            </p:cNvSpPr>
            <p:nvPr/>
          </p:nvSpPr>
          <p:spPr bwMode="auto">
            <a:xfrm flipV="1">
              <a:off x="4825" y="3936"/>
              <a:ext cx="286" cy="73"/>
            </a:xfrm>
            <a:prstGeom prst="line">
              <a:avLst/>
            </a:prstGeom>
            <a:noFill/>
            <a:ln w="9525">
              <a:solidFill>
                <a:srgbClr val="FF0000"/>
              </a:solidFill>
              <a:round/>
              <a:headEnd/>
              <a:tailEnd/>
            </a:ln>
          </p:spPr>
          <p:txBody>
            <a:bodyPr wrap="none" anchor="ctr"/>
            <a:lstStyle/>
            <a:p>
              <a:endParaRPr lang="en-US"/>
            </a:p>
          </p:txBody>
        </p:sp>
        <p:sp>
          <p:nvSpPr>
            <p:cNvPr id="44094" name="Line 52"/>
            <p:cNvSpPr>
              <a:spLocks noChangeShapeType="1"/>
            </p:cNvSpPr>
            <p:nvPr/>
          </p:nvSpPr>
          <p:spPr bwMode="auto">
            <a:xfrm>
              <a:off x="4933" y="3900"/>
              <a:ext cx="142" cy="146"/>
            </a:xfrm>
            <a:prstGeom prst="line">
              <a:avLst/>
            </a:prstGeom>
            <a:noFill/>
            <a:ln w="9525">
              <a:solidFill>
                <a:srgbClr val="FF0000"/>
              </a:solidFill>
              <a:round/>
              <a:headEnd/>
              <a:tailEnd/>
            </a:ln>
          </p:spPr>
          <p:txBody>
            <a:bodyPr wrap="none" anchor="ctr"/>
            <a:lstStyle/>
            <a:p>
              <a:endParaRPr lang="en-US"/>
            </a:p>
          </p:txBody>
        </p:sp>
        <p:sp>
          <p:nvSpPr>
            <p:cNvPr id="44095" name="Line 53"/>
            <p:cNvSpPr>
              <a:spLocks noChangeShapeType="1"/>
            </p:cNvSpPr>
            <p:nvPr/>
          </p:nvSpPr>
          <p:spPr bwMode="auto">
            <a:xfrm>
              <a:off x="4790" y="3864"/>
              <a:ext cx="35" cy="109"/>
            </a:xfrm>
            <a:prstGeom prst="line">
              <a:avLst/>
            </a:prstGeom>
            <a:noFill/>
            <a:ln w="9525">
              <a:solidFill>
                <a:srgbClr val="FF0000"/>
              </a:solidFill>
              <a:round/>
              <a:headEnd/>
              <a:tailEnd/>
            </a:ln>
          </p:spPr>
          <p:txBody>
            <a:bodyPr wrap="none" anchor="ctr"/>
            <a:lstStyle/>
            <a:p>
              <a:endParaRPr lang="en-US"/>
            </a:p>
          </p:txBody>
        </p:sp>
        <p:sp>
          <p:nvSpPr>
            <p:cNvPr id="44096" name="Line 54"/>
            <p:cNvSpPr>
              <a:spLocks noChangeShapeType="1"/>
            </p:cNvSpPr>
            <p:nvPr/>
          </p:nvSpPr>
          <p:spPr bwMode="auto">
            <a:xfrm>
              <a:off x="5111" y="3791"/>
              <a:ext cx="36" cy="109"/>
            </a:xfrm>
            <a:prstGeom prst="line">
              <a:avLst/>
            </a:prstGeom>
            <a:noFill/>
            <a:ln w="9525">
              <a:solidFill>
                <a:srgbClr val="FF0000"/>
              </a:solidFill>
              <a:round/>
              <a:headEnd/>
              <a:tailEnd/>
            </a:ln>
          </p:spPr>
          <p:txBody>
            <a:bodyPr wrap="none" anchor="ctr"/>
            <a:lstStyle/>
            <a:p>
              <a:endParaRPr lang="en-US"/>
            </a:p>
          </p:txBody>
        </p:sp>
        <p:sp>
          <p:nvSpPr>
            <p:cNvPr id="44097" name="Line 55"/>
            <p:cNvSpPr>
              <a:spLocks noChangeShapeType="1"/>
            </p:cNvSpPr>
            <p:nvPr/>
          </p:nvSpPr>
          <p:spPr bwMode="auto">
            <a:xfrm>
              <a:off x="5004" y="3645"/>
              <a:ext cx="107" cy="109"/>
            </a:xfrm>
            <a:prstGeom prst="line">
              <a:avLst/>
            </a:prstGeom>
            <a:noFill/>
            <a:ln w="9525">
              <a:solidFill>
                <a:srgbClr val="FF0000"/>
              </a:solidFill>
              <a:round/>
              <a:headEnd/>
              <a:tailEnd/>
            </a:ln>
          </p:spPr>
          <p:txBody>
            <a:bodyPr wrap="none" anchor="ctr"/>
            <a:lstStyle/>
            <a:p>
              <a:endParaRPr lang="en-US"/>
            </a:p>
          </p:txBody>
        </p:sp>
        <p:sp>
          <p:nvSpPr>
            <p:cNvPr id="44098" name="Line 56"/>
            <p:cNvSpPr>
              <a:spLocks noChangeShapeType="1"/>
            </p:cNvSpPr>
            <p:nvPr/>
          </p:nvSpPr>
          <p:spPr bwMode="auto">
            <a:xfrm flipH="1">
              <a:off x="4825" y="3718"/>
              <a:ext cx="108" cy="109"/>
            </a:xfrm>
            <a:prstGeom prst="line">
              <a:avLst/>
            </a:prstGeom>
            <a:noFill/>
            <a:ln w="9525">
              <a:solidFill>
                <a:srgbClr val="FF0000"/>
              </a:solidFill>
              <a:round/>
              <a:headEnd/>
              <a:tailEnd/>
            </a:ln>
          </p:spPr>
          <p:txBody>
            <a:bodyPr wrap="none" anchor="ctr"/>
            <a:lstStyle/>
            <a:p>
              <a:endParaRPr lang="en-US"/>
            </a:p>
          </p:txBody>
        </p:sp>
        <p:sp>
          <p:nvSpPr>
            <p:cNvPr id="44099" name="Line 57"/>
            <p:cNvSpPr>
              <a:spLocks noChangeShapeType="1"/>
            </p:cNvSpPr>
            <p:nvPr/>
          </p:nvSpPr>
          <p:spPr bwMode="auto">
            <a:xfrm flipH="1">
              <a:off x="4718" y="3645"/>
              <a:ext cx="107" cy="109"/>
            </a:xfrm>
            <a:prstGeom prst="line">
              <a:avLst/>
            </a:prstGeom>
            <a:noFill/>
            <a:ln w="9525">
              <a:solidFill>
                <a:srgbClr val="FF0000"/>
              </a:solidFill>
              <a:round/>
              <a:headEnd/>
              <a:tailEnd/>
            </a:ln>
          </p:spPr>
          <p:txBody>
            <a:bodyPr wrap="none" anchor="ctr"/>
            <a:lstStyle/>
            <a:p>
              <a:endParaRPr lang="en-US"/>
            </a:p>
          </p:txBody>
        </p:sp>
        <p:sp>
          <p:nvSpPr>
            <p:cNvPr id="44100" name="Line 58"/>
            <p:cNvSpPr>
              <a:spLocks noChangeShapeType="1"/>
            </p:cNvSpPr>
            <p:nvPr/>
          </p:nvSpPr>
          <p:spPr bwMode="auto">
            <a:xfrm>
              <a:off x="4718" y="3791"/>
              <a:ext cx="36" cy="145"/>
            </a:xfrm>
            <a:prstGeom prst="line">
              <a:avLst/>
            </a:prstGeom>
            <a:noFill/>
            <a:ln w="9525">
              <a:solidFill>
                <a:srgbClr val="FF0000"/>
              </a:solidFill>
              <a:round/>
              <a:headEnd/>
              <a:tailEnd/>
            </a:ln>
          </p:spPr>
          <p:txBody>
            <a:bodyPr wrap="none" anchor="ctr"/>
            <a:lstStyle/>
            <a:p>
              <a:endParaRPr lang="en-US"/>
            </a:p>
          </p:txBody>
        </p:sp>
        <p:sp>
          <p:nvSpPr>
            <p:cNvPr id="44101" name="Line 59"/>
            <p:cNvSpPr>
              <a:spLocks noChangeShapeType="1"/>
            </p:cNvSpPr>
            <p:nvPr/>
          </p:nvSpPr>
          <p:spPr bwMode="auto">
            <a:xfrm flipV="1">
              <a:off x="4825" y="3791"/>
              <a:ext cx="143" cy="36"/>
            </a:xfrm>
            <a:prstGeom prst="line">
              <a:avLst/>
            </a:prstGeom>
            <a:noFill/>
            <a:ln w="9525">
              <a:solidFill>
                <a:srgbClr val="FF0000"/>
              </a:solidFill>
              <a:round/>
              <a:headEnd/>
              <a:tailEnd/>
            </a:ln>
          </p:spPr>
          <p:txBody>
            <a:bodyPr wrap="none" anchor="ctr"/>
            <a:lstStyle/>
            <a:p>
              <a:endParaRPr lang="en-US"/>
            </a:p>
          </p:txBody>
        </p:sp>
        <p:sp>
          <p:nvSpPr>
            <p:cNvPr id="44102" name="Line 60"/>
            <p:cNvSpPr>
              <a:spLocks noChangeShapeType="1"/>
            </p:cNvSpPr>
            <p:nvPr/>
          </p:nvSpPr>
          <p:spPr bwMode="auto">
            <a:xfrm flipH="1">
              <a:off x="4968" y="3827"/>
              <a:ext cx="250" cy="37"/>
            </a:xfrm>
            <a:prstGeom prst="line">
              <a:avLst/>
            </a:prstGeom>
            <a:noFill/>
            <a:ln w="9525">
              <a:solidFill>
                <a:srgbClr val="FF0000"/>
              </a:solidFill>
              <a:round/>
              <a:headEnd/>
              <a:tailEnd/>
            </a:ln>
          </p:spPr>
          <p:txBody>
            <a:bodyPr wrap="none" anchor="ctr"/>
            <a:lstStyle/>
            <a:p>
              <a:endParaRPr lang="en-US"/>
            </a:p>
          </p:txBody>
        </p:sp>
        <p:sp>
          <p:nvSpPr>
            <p:cNvPr id="44103" name="Line 61"/>
            <p:cNvSpPr>
              <a:spLocks noChangeShapeType="1"/>
            </p:cNvSpPr>
            <p:nvPr/>
          </p:nvSpPr>
          <p:spPr bwMode="auto">
            <a:xfrm>
              <a:off x="4825" y="4009"/>
              <a:ext cx="143" cy="73"/>
            </a:xfrm>
            <a:prstGeom prst="line">
              <a:avLst/>
            </a:prstGeom>
            <a:noFill/>
            <a:ln w="9525">
              <a:solidFill>
                <a:srgbClr val="FF0000"/>
              </a:solidFill>
              <a:round/>
              <a:headEnd/>
              <a:tailEnd/>
            </a:ln>
          </p:spPr>
          <p:txBody>
            <a:bodyPr wrap="none" anchor="ctr"/>
            <a:lstStyle/>
            <a:p>
              <a:endParaRPr lang="en-US"/>
            </a:p>
          </p:txBody>
        </p:sp>
        <p:sp>
          <p:nvSpPr>
            <p:cNvPr id="44104" name="Line 62"/>
            <p:cNvSpPr>
              <a:spLocks noChangeShapeType="1"/>
            </p:cNvSpPr>
            <p:nvPr/>
          </p:nvSpPr>
          <p:spPr bwMode="auto">
            <a:xfrm>
              <a:off x="4861" y="3645"/>
              <a:ext cx="72" cy="37"/>
            </a:xfrm>
            <a:prstGeom prst="line">
              <a:avLst/>
            </a:prstGeom>
            <a:noFill/>
            <a:ln w="9525">
              <a:solidFill>
                <a:srgbClr val="FF0000"/>
              </a:solidFill>
              <a:round/>
              <a:headEnd/>
              <a:tailEnd/>
            </a:ln>
          </p:spPr>
          <p:txBody>
            <a:bodyPr wrap="none" anchor="ctr"/>
            <a:lstStyle/>
            <a:p>
              <a:endParaRPr lang="en-US"/>
            </a:p>
          </p:txBody>
        </p:sp>
        <p:sp>
          <p:nvSpPr>
            <p:cNvPr id="44105" name="Line 63"/>
            <p:cNvSpPr>
              <a:spLocks noChangeShapeType="1"/>
            </p:cNvSpPr>
            <p:nvPr/>
          </p:nvSpPr>
          <p:spPr bwMode="auto">
            <a:xfrm>
              <a:off x="4718" y="3754"/>
              <a:ext cx="250" cy="37"/>
            </a:xfrm>
            <a:prstGeom prst="line">
              <a:avLst/>
            </a:prstGeom>
            <a:noFill/>
            <a:ln w="9525">
              <a:solidFill>
                <a:srgbClr val="FF0000"/>
              </a:solidFill>
              <a:round/>
              <a:headEnd/>
              <a:tailEnd/>
            </a:ln>
          </p:spPr>
          <p:txBody>
            <a:bodyPr wrap="none" anchor="ctr"/>
            <a:lstStyle/>
            <a:p>
              <a:endParaRPr lang="en-US"/>
            </a:p>
          </p:txBody>
        </p:sp>
        <p:sp>
          <p:nvSpPr>
            <p:cNvPr id="44106" name="Line 64"/>
            <p:cNvSpPr>
              <a:spLocks noChangeShapeType="1"/>
            </p:cNvSpPr>
            <p:nvPr/>
          </p:nvSpPr>
          <p:spPr bwMode="auto">
            <a:xfrm flipV="1">
              <a:off x="4825" y="3864"/>
              <a:ext cx="108" cy="145"/>
            </a:xfrm>
            <a:prstGeom prst="line">
              <a:avLst/>
            </a:prstGeom>
            <a:noFill/>
            <a:ln w="9525">
              <a:solidFill>
                <a:srgbClr val="FF0000"/>
              </a:solidFill>
              <a:round/>
              <a:headEnd/>
              <a:tailEnd/>
            </a:ln>
          </p:spPr>
          <p:txBody>
            <a:bodyPr wrap="none" anchor="ctr"/>
            <a:lstStyle/>
            <a:p>
              <a:endParaRPr lang="en-US"/>
            </a:p>
          </p:txBody>
        </p:sp>
        <p:sp>
          <p:nvSpPr>
            <p:cNvPr id="44107" name="Line 65"/>
            <p:cNvSpPr>
              <a:spLocks noChangeShapeType="1"/>
            </p:cNvSpPr>
            <p:nvPr/>
          </p:nvSpPr>
          <p:spPr bwMode="auto">
            <a:xfrm flipV="1">
              <a:off x="4754" y="3864"/>
              <a:ext cx="179" cy="72"/>
            </a:xfrm>
            <a:prstGeom prst="line">
              <a:avLst/>
            </a:prstGeom>
            <a:noFill/>
            <a:ln w="9525">
              <a:solidFill>
                <a:srgbClr val="FF0000"/>
              </a:solidFill>
              <a:round/>
              <a:headEnd/>
              <a:tailEnd/>
            </a:ln>
          </p:spPr>
          <p:txBody>
            <a:bodyPr wrap="none" anchor="ctr"/>
            <a:lstStyle/>
            <a:p>
              <a:endParaRPr lang="en-US"/>
            </a:p>
          </p:txBody>
        </p:sp>
        <p:sp>
          <p:nvSpPr>
            <p:cNvPr id="44108" name="Line 66"/>
            <p:cNvSpPr>
              <a:spLocks noChangeShapeType="1"/>
            </p:cNvSpPr>
            <p:nvPr/>
          </p:nvSpPr>
          <p:spPr bwMode="auto">
            <a:xfrm flipH="1">
              <a:off x="5147" y="3827"/>
              <a:ext cx="71" cy="109"/>
            </a:xfrm>
            <a:prstGeom prst="line">
              <a:avLst/>
            </a:prstGeom>
            <a:noFill/>
            <a:ln w="9525">
              <a:solidFill>
                <a:srgbClr val="FF0000"/>
              </a:solidFill>
              <a:round/>
              <a:headEnd/>
              <a:tailEnd/>
            </a:ln>
          </p:spPr>
          <p:txBody>
            <a:bodyPr wrap="none" anchor="ctr"/>
            <a:lstStyle/>
            <a:p>
              <a:endParaRPr lang="en-US"/>
            </a:p>
          </p:txBody>
        </p:sp>
        <p:sp>
          <p:nvSpPr>
            <p:cNvPr id="44109" name="Line 67"/>
            <p:cNvSpPr>
              <a:spLocks noChangeShapeType="1"/>
            </p:cNvSpPr>
            <p:nvPr/>
          </p:nvSpPr>
          <p:spPr bwMode="auto">
            <a:xfrm>
              <a:off x="4933" y="3864"/>
              <a:ext cx="250" cy="72"/>
            </a:xfrm>
            <a:prstGeom prst="line">
              <a:avLst/>
            </a:prstGeom>
            <a:noFill/>
            <a:ln w="9525">
              <a:solidFill>
                <a:srgbClr val="FF0000"/>
              </a:solidFill>
              <a:round/>
              <a:headEnd/>
              <a:tailEnd/>
            </a:ln>
          </p:spPr>
          <p:txBody>
            <a:bodyPr wrap="none" anchor="ctr"/>
            <a:lstStyle/>
            <a:p>
              <a:endParaRPr lang="en-US"/>
            </a:p>
          </p:txBody>
        </p:sp>
      </p:grpSp>
      <p:sp>
        <p:nvSpPr>
          <p:cNvPr id="44045" name="Line 72"/>
          <p:cNvSpPr>
            <a:spLocks noChangeShapeType="1"/>
          </p:cNvSpPr>
          <p:nvPr/>
        </p:nvSpPr>
        <p:spPr bwMode="auto">
          <a:xfrm flipH="1">
            <a:off x="2592184" y="2865265"/>
            <a:ext cx="5230443" cy="827033"/>
          </a:xfrm>
          <a:prstGeom prst="line">
            <a:avLst/>
          </a:prstGeom>
          <a:noFill/>
          <a:ln w="9525">
            <a:solidFill>
              <a:srgbClr val="3550FE"/>
            </a:solidFill>
            <a:round/>
            <a:headEnd/>
            <a:tailEnd/>
          </a:ln>
        </p:spPr>
        <p:txBody>
          <a:bodyPr lIns="192911" tIns="96455" rIns="192911" bIns="96455"/>
          <a:lstStyle/>
          <a:p>
            <a:endParaRPr lang="en-US"/>
          </a:p>
        </p:txBody>
      </p:sp>
      <p:sp>
        <p:nvSpPr>
          <p:cNvPr id="44047" name="Line 74"/>
          <p:cNvSpPr>
            <a:spLocks noChangeShapeType="1"/>
          </p:cNvSpPr>
          <p:nvPr/>
        </p:nvSpPr>
        <p:spPr bwMode="auto">
          <a:xfrm flipH="1" flipV="1">
            <a:off x="5698219" y="9582796"/>
            <a:ext cx="1361719" cy="894545"/>
          </a:xfrm>
          <a:prstGeom prst="line">
            <a:avLst/>
          </a:prstGeom>
          <a:noFill/>
          <a:ln w="57150">
            <a:solidFill>
              <a:srgbClr val="FF0000"/>
            </a:solidFill>
            <a:round/>
            <a:headEnd/>
            <a:tailEnd type="triangle" w="med" len="med"/>
          </a:ln>
        </p:spPr>
        <p:txBody>
          <a:bodyPr lIns="192911" tIns="96455" rIns="192911" bIns="96455"/>
          <a:lstStyle/>
          <a:p>
            <a:endParaRPr lang="en-US"/>
          </a:p>
        </p:txBody>
      </p:sp>
      <p:cxnSp>
        <p:nvCxnSpPr>
          <p:cNvPr id="89" name="Straight Connector 8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0" name="Picture 7" descr="pipe_cervelle"/>
          <p:cNvPicPr>
            <a:picLocks noChangeAspect="1" noChangeArrowheads="1"/>
          </p:cNvPicPr>
          <p:nvPr/>
        </p:nvPicPr>
        <p:blipFill>
          <a:blip r:embed="rId3"/>
          <a:srcRect/>
          <a:stretch>
            <a:fillRect/>
          </a:stretch>
        </p:blipFill>
        <p:spPr bwMode="auto">
          <a:xfrm>
            <a:off x="602084" y="7475831"/>
            <a:ext cx="3117326" cy="2745523"/>
          </a:xfrm>
          <a:prstGeom prst="rect">
            <a:avLst/>
          </a:prstGeom>
          <a:noFill/>
          <a:ln w="9525">
            <a:noFill/>
            <a:miter lim="800000"/>
            <a:headEnd/>
            <a:tailEnd/>
          </a:ln>
        </p:spPr>
      </p:pic>
      <p:sp>
        <p:nvSpPr>
          <p:cNvPr id="92" name="Rectangle 91"/>
          <p:cNvSpPr/>
          <p:nvPr/>
        </p:nvSpPr>
        <p:spPr>
          <a:xfrm>
            <a:off x="298227" y="9460276"/>
            <a:ext cx="4321493" cy="7370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AutoShape 4"/>
          <p:cNvSpPr>
            <a:spLocks noChangeArrowheads="1"/>
          </p:cNvSpPr>
          <p:nvPr/>
        </p:nvSpPr>
        <p:spPr bwMode="auto">
          <a:xfrm rot="5400000">
            <a:off x="3580783" y="7496129"/>
            <a:ext cx="5167545" cy="3316144"/>
          </a:xfrm>
          <a:prstGeom prst="parallelogram">
            <a:avLst>
              <a:gd name="adj" fmla="val 44259"/>
            </a:avLst>
          </a:prstGeom>
          <a:solidFill>
            <a:schemeClr val="bg1">
              <a:lumMod val="95000"/>
            </a:schemeClr>
          </a:solidFill>
          <a:ln w="9525">
            <a:solidFill>
              <a:schemeClr val="tx1"/>
            </a:solidFill>
            <a:miter lim="800000"/>
            <a:headEnd/>
            <a:tailEnd/>
          </a:ln>
        </p:spPr>
        <p:txBody>
          <a:bodyPr wrap="none" anchor="ctr"/>
          <a:lstStyle/>
          <a:p>
            <a:endParaRPr lang="en-US"/>
          </a:p>
        </p:txBody>
      </p:sp>
      <p:sp>
        <p:nvSpPr>
          <p:cNvPr id="44049" name="Line 76"/>
          <p:cNvSpPr>
            <a:spLocks noChangeShapeType="1"/>
          </p:cNvSpPr>
          <p:nvPr/>
        </p:nvSpPr>
        <p:spPr bwMode="auto">
          <a:xfrm flipH="1">
            <a:off x="1444249" y="5025677"/>
            <a:ext cx="2121795" cy="2770839"/>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44048" name="Line 75"/>
          <p:cNvSpPr>
            <a:spLocks noChangeShapeType="1"/>
          </p:cNvSpPr>
          <p:nvPr/>
        </p:nvSpPr>
        <p:spPr bwMode="auto">
          <a:xfrm flipH="1">
            <a:off x="1444251" y="4308354"/>
            <a:ext cx="171042" cy="3361578"/>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91" name="Text Box 8"/>
          <p:cNvSpPr txBox="1">
            <a:spLocks noChangeArrowheads="1"/>
          </p:cNvSpPr>
          <p:nvPr/>
        </p:nvSpPr>
        <p:spPr bwMode="auto">
          <a:xfrm>
            <a:off x="74899" y="9518095"/>
            <a:ext cx="2300369" cy="1071957"/>
          </a:xfrm>
          <a:prstGeom prst="rect">
            <a:avLst/>
          </a:prstGeom>
          <a:noFill/>
          <a:ln w="9525">
            <a:noFill/>
            <a:miter lim="800000"/>
            <a:headEnd/>
            <a:tailEnd/>
          </a:ln>
        </p:spPr>
        <p:txBody>
          <a:bodyPr wrap="none" lIns="192911" tIns="96455" rIns="192911" bIns="96455">
            <a:spAutoFit/>
          </a:bodyPr>
          <a:lstStyle/>
          <a:p>
            <a:r>
              <a:rPr lang="en-US" dirty="0"/>
              <a:t>Brain </a:t>
            </a:r>
          </a:p>
        </p:txBody>
      </p:sp>
      <p:grpSp>
        <p:nvGrpSpPr>
          <p:cNvPr id="3" name="Group 107"/>
          <p:cNvGrpSpPr/>
          <p:nvPr/>
        </p:nvGrpSpPr>
        <p:grpSpPr>
          <a:xfrm rot="840000">
            <a:off x="4716436" y="7926139"/>
            <a:ext cx="2608469" cy="2958918"/>
            <a:chOff x="681816" y="7709336"/>
            <a:chExt cx="3214066" cy="2958918"/>
          </a:xfrm>
        </p:grpSpPr>
        <p:sp>
          <p:nvSpPr>
            <p:cNvPr id="109" name="Rounded Rectangle 99"/>
            <p:cNvSpPr>
              <a:spLocks noChangeArrowheads="1"/>
            </p:cNvSpPr>
            <p:nvPr/>
          </p:nvSpPr>
          <p:spPr bwMode="auto">
            <a:xfrm>
              <a:off x="1325197" y="7709336"/>
              <a:ext cx="2570685" cy="1571009"/>
            </a:xfrm>
            <a:prstGeom prst="roundRect">
              <a:avLst>
                <a:gd name="adj" fmla="val 16667"/>
              </a:avLst>
            </a:prstGeom>
            <a:solidFill>
              <a:schemeClr val="bg1">
                <a:lumMod val="95000"/>
              </a:schemeClr>
            </a:solidFill>
            <a:ln w="9525" algn="ctr">
              <a:solidFill>
                <a:schemeClr val="bg1">
                  <a:lumMod val="95000"/>
                </a:schemeClr>
              </a:solidFill>
              <a:round/>
              <a:headEnd/>
              <a:tailEnd/>
            </a:ln>
          </p:spPr>
          <p:txBody>
            <a:bodyPr lIns="192911" tIns="96455" rIns="192911" bIns="96455"/>
            <a:lstStyle/>
            <a:p>
              <a:endParaRPr lang="en-US" sz="5900" dirty="0">
                <a:solidFill>
                  <a:schemeClr val="bg1"/>
                </a:solidFill>
              </a:endParaRPr>
            </a:p>
          </p:txBody>
        </p:sp>
        <p:grpSp>
          <p:nvGrpSpPr>
            <p:cNvPr id="4" name="Group 97"/>
            <p:cNvGrpSpPr>
              <a:grpSpLocks/>
            </p:cNvGrpSpPr>
            <p:nvPr/>
          </p:nvGrpSpPr>
          <p:grpSpPr bwMode="auto">
            <a:xfrm>
              <a:off x="1580282" y="7709336"/>
              <a:ext cx="2315600" cy="1571009"/>
              <a:chOff x="1691680" y="4669809"/>
              <a:chExt cx="3024336" cy="2188191"/>
            </a:xfrm>
          </p:grpSpPr>
          <p:sp>
            <p:nvSpPr>
              <p:cNvPr id="112" name="Freeform 74"/>
              <p:cNvSpPr>
                <a:spLocks/>
              </p:cNvSpPr>
              <p:nvPr/>
            </p:nvSpPr>
            <p:spPr bwMode="auto">
              <a:xfrm>
                <a:off x="1701421" y="5318078"/>
                <a:ext cx="850710" cy="727880"/>
              </a:xfrm>
              <a:custGeom>
                <a:avLst/>
                <a:gdLst>
                  <a:gd name="T0" fmla="*/ 168322 w 850710"/>
                  <a:gd name="T1" fmla="*/ 700585 h 727880"/>
                  <a:gd name="T2" fmla="*/ 113731 w 850710"/>
                  <a:gd name="T3" fmla="*/ 4549 h 727880"/>
                  <a:gd name="T4" fmla="*/ 850710 w 850710"/>
                  <a:gd name="T5" fmla="*/ 727880 h 727880"/>
                  <a:gd name="T6" fmla="*/ 0 60000 65536"/>
                  <a:gd name="T7" fmla="*/ 0 60000 65536"/>
                  <a:gd name="T8" fmla="*/ 0 60000 65536"/>
                  <a:gd name="T9" fmla="*/ 0 w 850710"/>
                  <a:gd name="T10" fmla="*/ 0 h 727880"/>
                  <a:gd name="T11" fmla="*/ 850710 w 850710"/>
                  <a:gd name="T12" fmla="*/ 727880 h 727880"/>
                </a:gdLst>
                <a:ahLst/>
                <a:cxnLst>
                  <a:cxn ang="T6">
                    <a:pos x="T0" y="T1"/>
                  </a:cxn>
                  <a:cxn ang="T7">
                    <a:pos x="T2" y="T3"/>
                  </a:cxn>
                  <a:cxn ang="T8">
                    <a:pos x="T4" y="T5"/>
                  </a:cxn>
                </a:cxnLst>
                <a:rect l="T9" t="T10" r="T11" b="T12"/>
                <a:pathLst>
                  <a:path w="850710" h="727880">
                    <a:moveTo>
                      <a:pt x="168322" y="700585"/>
                    </a:moveTo>
                    <a:cubicBezTo>
                      <a:pt x="84161" y="350292"/>
                      <a:pt x="0" y="0"/>
                      <a:pt x="113731" y="4549"/>
                    </a:cubicBezTo>
                    <a:cubicBezTo>
                      <a:pt x="227462" y="9098"/>
                      <a:pt x="539086" y="368489"/>
                      <a:pt x="850710" y="727880"/>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3" name="Freeform 75"/>
              <p:cNvSpPr>
                <a:spLocks/>
              </p:cNvSpPr>
              <p:nvPr/>
            </p:nvSpPr>
            <p:spPr bwMode="auto">
              <a:xfrm>
                <a:off x="2386084" y="5129283"/>
                <a:ext cx="698310" cy="998562"/>
              </a:xfrm>
              <a:custGeom>
                <a:avLst/>
                <a:gdLst>
                  <a:gd name="T0" fmla="*/ 15922 w 698310"/>
                  <a:gd name="T1" fmla="*/ 206992 h 998562"/>
                  <a:gd name="T2" fmla="*/ 70513 w 698310"/>
                  <a:gd name="T3" fmla="*/ 43218 h 998562"/>
                  <a:gd name="T4" fmla="*/ 439003 w 698310"/>
                  <a:gd name="T5" fmla="*/ 466299 h 998562"/>
                  <a:gd name="T6" fmla="*/ 698310 w 698310"/>
                  <a:gd name="T7" fmla="*/ 998562 h 998562"/>
                  <a:gd name="T8" fmla="*/ 0 60000 65536"/>
                  <a:gd name="T9" fmla="*/ 0 60000 65536"/>
                  <a:gd name="T10" fmla="*/ 0 60000 65536"/>
                  <a:gd name="T11" fmla="*/ 0 60000 65536"/>
                  <a:gd name="T12" fmla="*/ 0 w 698310"/>
                  <a:gd name="T13" fmla="*/ 0 h 998562"/>
                  <a:gd name="T14" fmla="*/ 698310 w 698310"/>
                  <a:gd name="T15" fmla="*/ 998562 h 998562"/>
                </a:gdLst>
                <a:ahLst/>
                <a:cxnLst>
                  <a:cxn ang="T8">
                    <a:pos x="T0" y="T1"/>
                  </a:cxn>
                  <a:cxn ang="T9">
                    <a:pos x="T2" y="T3"/>
                  </a:cxn>
                  <a:cxn ang="T10">
                    <a:pos x="T4" y="T5"/>
                  </a:cxn>
                  <a:cxn ang="T11">
                    <a:pos x="T6" y="T7"/>
                  </a:cxn>
                </a:cxnLst>
                <a:rect l="T12" t="T13" r="T14" b="T15"/>
                <a:pathLst>
                  <a:path w="698310" h="998562">
                    <a:moveTo>
                      <a:pt x="15922" y="206992"/>
                    </a:moveTo>
                    <a:cubicBezTo>
                      <a:pt x="7961" y="103496"/>
                      <a:pt x="0" y="0"/>
                      <a:pt x="70513" y="43218"/>
                    </a:cubicBezTo>
                    <a:cubicBezTo>
                      <a:pt x="141026" y="86436"/>
                      <a:pt x="334370" y="307075"/>
                      <a:pt x="439003" y="466299"/>
                    </a:cubicBezTo>
                    <a:cubicBezTo>
                      <a:pt x="543636" y="625523"/>
                      <a:pt x="620973" y="812042"/>
                      <a:pt x="698310" y="998562"/>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4" name="Freeform 77"/>
              <p:cNvSpPr>
                <a:spLocks/>
              </p:cNvSpPr>
              <p:nvPr/>
            </p:nvSpPr>
            <p:spPr bwMode="auto">
              <a:xfrm>
                <a:off x="2809164" y="4731224"/>
                <a:ext cx="725606" cy="1478507"/>
              </a:xfrm>
              <a:custGeom>
                <a:avLst/>
                <a:gdLst>
                  <a:gd name="T0" fmla="*/ 70514 w 725606"/>
                  <a:gd name="T1" fmla="*/ 454925 h 1478507"/>
                  <a:gd name="T2" fmla="*/ 43218 w 725606"/>
                  <a:gd name="T3" fmla="*/ 4549 h 1478507"/>
                  <a:gd name="T4" fmla="*/ 329821 w 725606"/>
                  <a:gd name="T5" fmla="*/ 427630 h 1478507"/>
                  <a:gd name="T6" fmla="*/ 602776 w 725606"/>
                  <a:gd name="T7" fmla="*/ 946245 h 1478507"/>
                  <a:gd name="T8" fmla="*/ 725606 w 725606"/>
                  <a:gd name="T9" fmla="*/ 1478507 h 1478507"/>
                  <a:gd name="T10" fmla="*/ 0 60000 65536"/>
                  <a:gd name="T11" fmla="*/ 0 60000 65536"/>
                  <a:gd name="T12" fmla="*/ 0 60000 65536"/>
                  <a:gd name="T13" fmla="*/ 0 60000 65536"/>
                  <a:gd name="T14" fmla="*/ 0 60000 65536"/>
                  <a:gd name="T15" fmla="*/ 0 w 725606"/>
                  <a:gd name="T16" fmla="*/ 0 h 1478507"/>
                  <a:gd name="T17" fmla="*/ 725606 w 725606"/>
                  <a:gd name="T18" fmla="*/ 1478507 h 1478507"/>
                </a:gdLst>
                <a:ahLst/>
                <a:cxnLst>
                  <a:cxn ang="T10">
                    <a:pos x="T0" y="T1"/>
                  </a:cxn>
                  <a:cxn ang="T11">
                    <a:pos x="T2" y="T3"/>
                  </a:cxn>
                  <a:cxn ang="T12">
                    <a:pos x="T4" y="T5"/>
                  </a:cxn>
                  <a:cxn ang="T13">
                    <a:pos x="T6" y="T7"/>
                  </a:cxn>
                  <a:cxn ang="T14">
                    <a:pos x="T8" y="T9"/>
                  </a:cxn>
                </a:cxnLst>
                <a:rect l="T15" t="T16" r="T17" b="T18"/>
                <a:pathLst>
                  <a:path w="725606" h="1478507">
                    <a:moveTo>
                      <a:pt x="70514" y="454925"/>
                    </a:moveTo>
                    <a:cubicBezTo>
                      <a:pt x="35257" y="232011"/>
                      <a:pt x="0" y="9098"/>
                      <a:pt x="43218" y="4549"/>
                    </a:cubicBezTo>
                    <a:cubicBezTo>
                      <a:pt x="86436" y="0"/>
                      <a:pt x="236561" y="270681"/>
                      <a:pt x="329821" y="427630"/>
                    </a:cubicBezTo>
                    <a:cubicBezTo>
                      <a:pt x="423081" y="584579"/>
                      <a:pt x="536812" y="771099"/>
                      <a:pt x="602776" y="946245"/>
                    </a:cubicBezTo>
                    <a:cubicBezTo>
                      <a:pt x="668740" y="1121391"/>
                      <a:pt x="697173" y="1299949"/>
                      <a:pt x="725606" y="1478507"/>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115" name="Freeform 114"/>
              <p:cNvSpPr/>
              <p:nvPr/>
            </p:nvSpPr>
            <p:spPr bwMode="auto">
              <a:xfrm>
                <a:off x="2550488" y="5921797"/>
                <a:ext cx="384983" cy="193185"/>
              </a:xfrm>
              <a:custGeom>
                <a:avLst/>
                <a:gdLst>
                  <a:gd name="connsiteX0" fmla="*/ 0 w 382138"/>
                  <a:gd name="connsiteY0" fmla="*/ 97809 h 193343"/>
                  <a:gd name="connsiteX1" fmla="*/ 163773 w 382138"/>
                  <a:gd name="connsiteY1" fmla="*/ 15922 h 193343"/>
                  <a:gd name="connsiteX2" fmla="*/ 382138 w 382138"/>
                  <a:gd name="connsiteY2" fmla="*/ 193343 h 193343"/>
                </a:gdLst>
                <a:ahLst/>
                <a:cxnLst>
                  <a:cxn ang="0">
                    <a:pos x="connsiteX0" y="connsiteY0"/>
                  </a:cxn>
                  <a:cxn ang="0">
                    <a:pos x="connsiteX1" y="connsiteY1"/>
                  </a:cxn>
                  <a:cxn ang="0">
                    <a:pos x="connsiteX2" y="connsiteY2"/>
                  </a:cxn>
                </a:cxnLst>
                <a:rect l="l" t="t" r="r" b="b"/>
                <a:pathLst>
                  <a:path w="382138" h="193343">
                    <a:moveTo>
                      <a:pt x="0" y="97809"/>
                    </a:moveTo>
                    <a:cubicBezTo>
                      <a:pt x="50041" y="48904"/>
                      <a:pt x="100083" y="0"/>
                      <a:pt x="163773" y="15922"/>
                    </a:cubicBezTo>
                    <a:cubicBezTo>
                      <a:pt x="227463" y="31844"/>
                      <a:pt x="304800" y="112593"/>
                      <a:pt x="382138" y="193343"/>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6" name="Freeform 115"/>
              <p:cNvSpPr/>
              <p:nvPr/>
            </p:nvSpPr>
            <p:spPr bwMode="auto">
              <a:xfrm>
                <a:off x="3113155" y="5999812"/>
                <a:ext cx="259123" cy="182041"/>
              </a:xfrm>
              <a:custGeom>
                <a:avLst/>
                <a:gdLst>
                  <a:gd name="connsiteX0" fmla="*/ 0 w 259306"/>
                  <a:gd name="connsiteY0" fmla="*/ 100083 h 181970"/>
                  <a:gd name="connsiteX1" fmla="*/ 81886 w 259306"/>
                  <a:gd name="connsiteY1" fmla="*/ 4549 h 181970"/>
                  <a:gd name="connsiteX2" fmla="*/ 232011 w 259306"/>
                  <a:gd name="connsiteY2" fmla="*/ 72788 h 181970"/>
                  <a:gd name="connsiteX3" fmla="*/ 245659 w 259306"/>
                  <a:gd name="connsiteY3" fmla="*/ 181970 h 181970"/>
                </a:gdLst>
                <a:ahLst/>
                <a:cxnLst>
                  <a:cxn ang="0">
                    <a:pos x="connsiteX0" y="connsiteY0"/>
                  </a:cxn>
                  <a:cxn ang="0">
                    <a:pos x="connsiteX1" y="connsiteY1"/>
                  </a:cxn>
                  <a:cxn ang="0">
                    <a:pos x="connsiteX2" y="connsiteY2"/>
                  </a:cxn>
                  <a:cxn ang="0">
                    <a:pos x="connsiteX3" y="connsiteY3"/>
                  </a:cxn>
                </a:cxnLst>
                <a:rect l="l" t="t" r="r" b="b"/>
                <a:pathLst>
                  <a:path w="259306" h="181970">
                    <a:moveTo>
                      <a:pt x="0" y="100083"/>
                    </a:moveTo>
                    <a:cubicBezTo>
                      <a:pt x="21609" y="54590"/>
                      <a:pt x="43218" y="9098"/>
                      <a:pt x="81886" y="4549"/>
                    </a:cubicBezTo>
                    <a:cubicBezTo>
                      <a:pt x="120554" y="0"/>
                      <a:pt x="204716" y="43218"/>
                      <a:pt x="232011" y="72788"/>
                    </a:cubicBezTo>
                    <a:cubicBezTo>
                      <a:pt x="259306" y="102358"/>
                      <a:pt x="252482" y="142164"/>
                      <a:pt x="245659" y="181970"/>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7" name="Freeform 116"/>
              <p:cNvSpPr/>
              <p:nvPr/>
            </p:nvSpPr>
            <p:spPr bwMode="auto">
              <a:xfrm>
                <a:off x="3575874" y="5970092"/>
                <a:ext cx="422001" cy="185755"/>
              </a:xfrm>
              <a:custGeom>
                <a:avLst/>
                <a:gdLst>
                  <a:gd name="connsiteX0" fmla="*/ 0 w 423081"/>
                  <a:gd name="connsiteY0" fmla="*/ 184245 h 184245"/>
                  <a:gd name="connsiteX1" fmla="*/ 54591 w 423081"/>
                  <a:gd name="connsiteY1" fmla="*/ 129654 h 184245"/>
                  <a:gd name="connsiteX2" fmla="*/ 177421 w 423081"/>
                  <a:gd name="connsiteY2" fmla="*/ 6824 h 184245"/>
                  <a:gd name="connsiteX3" fmla="*/ 423081 w 423081"/>
                  <a:gd name="connsiteY3" fmla="*/ 88711 h 184245"/>
                </a:gdLst>
                <a:ahLst/>
                <a:cxnLst>
                  <a:cxn ang="0">
                    <a:pos x="connsiteX0" y="connsiteY0"/>
                  </a:cxn>
                  <a:cxn ang="0">
                    <a:pos x="connsiteX1" y="connsiteY1"/>
                  </a:cxn>
                  <a:cxn ang="0">
                    <a:pos x="connsiteX2" y="connsiteY2"/>
                  </a:cxn>
                  <a:cxn ang="0">
                    <a:pos x="connsiteX3" y="connsiteY3"/>
                  </a:cxn>
                </a:cxnLst>
                <a:rect l="l" t="t" r="r" b="b"/>
                <a:pathLst>
                  <a:path w="423081" h="184245">
                    <a:moveTo>
                      <a:pt x="0" y="184245"/>
                    </a:moveTo>
                    <a:lnTo>
                      <a:pt x="54591" y="129654"/>
                    </a:lnTo>
                    <a:cubicBezTo>
                      <a:pt x="84161" y="100084"/>
                      <a:pt x="116006" y="13648"/>
                      <a:pt x="177421" y="6824"/>
                    </a:cubicBezTo>
                    <a:cubicBezTo>
                      <a:pt x="238836" y="0"/>
                      <a:pt x="330958" y="44355"/>
                      <a:pt x="423081" y="88711"/>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8" name="Freeform 117"/>
              <p:cNvSpPr/>
              <p:nvPr/>
            </p:nvSpPr>
            <p:spPr bwMode="auto">
              <a:xfrm>
                <a:off x="4068209" y="5877215"/>
                <a:ext cx="288737" cy="144887"/>
              </a:xfrm>
              <a:custGeom>
                <a:avLst/>
                <a:gdLst>
                  <a:gd name="connsiteX0" fmla="*/ 0 w 423081"/>
                  <a:gd name="connsiteY0" fmla="*/ 184245 h 184245"/>
                  <a:gd name="connsiteX1" fmla="*/ 54591 w 423081"/>
                  <a:gd name="connsiteY1" fmla="*/ 129654 h 184245"/>
                  <a:gd name="connsiteX2" fmla="*/ 177421 w 423081"/>
                  <a:gd name="connsiteY2" fmla="*/ 6824 h 184245"/>
                  <a:gd name="connsiteX3" fmla="*/ 423081 w 423081"/>
                  <a:gd name="connsiteY3" fmla="*/ 88711 h 184245"/>
                </a:gdLst>
                <a:ahLst/>
                <a:cxnLst>
                  <a:cxn ang="0">
                    <a:pos x="connsiteX0" y="connsiteY0"/>
                  </a:cxn>
                  <a:cxn ang="0">
                    <a:pos x="connsiteX1" y="connsiteY1"/>
                  </a:cxn>
                  <a:cxn ang="0">
                    <a:pos x="connsiteX2" y="connsiteY2"/>
                  </a:cxn>
                  <a:cxn ang="0">
                    <a:pos x="connsiteX3" y="connsiteY3"/>
                  </a:cxn>
                </a:cxnLst>
                <a:rect l="l" t="t" r="r" b="b"/>
                <a:pathLst>
                  <a:path w="423081" h="184245">
                    <a:moveTo>
                      <a:pt x="0" y="184245"/>
                    </a:moveTo>
                    <a:lnTo>
                      <a:pt x="54591" y="129654"/>
                    </a:lnTo>
                    <a:cubicBezTo>
                      <a:pt x="84161" y="100084"/>
                      <a:pt x="116006" y="13648"/>
                      <a:pt x="177421" y="6824"/>
                    </a:cubicBezTo>
                    <a:cubicBezTo>
                      <a:pt x="238836" y="0"/>
                      <a:pt x="330958" y="44355"/>
                      <a:pt x="423081" y="88711"/>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119" name="Freeform 82"/>
              <p:cNvSpPr>
                <a:spLocks/>
              </p:cNvSpPr>
              <p:nvPr/>
            </p:nvSpPr>
            <p:spPr bwMode="auto">
              <a:xfrm>
                <a:off x="1828800" y="5288507"/>
                <a:ext cx="559558" cy="61415"/>
              </a:xfrm>
              <a:custGeom>
                <a:avLst/>
                <a:gdLst>
                  <a:gd name="T0" fmla="*/ 0 w 559558"/>
                  <a:gd name="T1" fmla="*/ 20472 h 61415"/>
                  <a:gd name="T2" fmla="*/ 327546 w 559558"/>
                  <a:gd name="T3" fmla="*/ 6824 h 61415"/>
                  <a:gd name="T4" fmla="*/ 559558 w 559558"/>
                  <a:gd name="T5" fmla="*/ 61415 h 61415"/>
                  <a:gd name="T6" fmla="*/ 0 60000 65536"/>
                  <a:gd name="T7" fmla="*/ 0 60000 65536"/>
                  <a:gd name="T8" fmla="*/ 0 60000 65536"/>
                  <a:gd name="T9" fmla="*/ 0 w 559558"/>
                  <a:gd name="T10" fmla="*/ 0 h 61415"/>
                  <a:gd name="T11" fmla="*/ 559558 w 559558"/>
                  <a:gd name="T12" fmla="*/ 61415 h 61415"/>
                </a:gdLst>
                <a:ahLst/>
                <a:cxnLst>
                  <a:cxn ang="T6">
                    <a:pos x="T0" y="T1"/>
                  </a:cxn>
                  <a:cxn ang="T7">
                    <a:pos x="T2" y="T3"/>
                  </a:cxn>
                  <a:cxn ang="T8">
                    <a:pos x="T4" y="T5"/>
                  </a:cxn>
                </a:cxnLst>
                <a:rect l="T9" t="T10" r="T11" b="T12"/>
                <a:pathLst>
                  <a:path w="559558" h="61415">
                    <a:moveTo>
                      <a:pt x="0" y="20472"/>
                    </a:moveTo>
                    <a:cubicBezTo>
                      <a:pt x="117143" y="10236"/>
                      <a:pt x="234286" y="0"/>
                      <a:pt x="327546" y="6824"/>
                    </a:cubicBezTo>
                    <a:cubicBezTo>
                      <a:pt x="420806" y="13648"/>
                      <a:pt x="490182" y="37531"/>
                      <a:pt x="559558" y="61415"/>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0" name="Freeform 83"/>
              <p:cNvSpPr>
                <a:spLocks/>
              </p:cNvSpPr>
              <p:nvPr/>
            </p:nvSpPr>
            <p:spPr bwMode="auto">
              <a:xfrm>
                <a:off x="2456597" y="5088341"/>
                <a:ext cx="436728" cy="125104"/>
              </a:xfrm>
              <a:custGeom>
                <a:avLst/>
                <a:gdLst>
                  <a:gd name="T0" fmla="*/ 0 w 436728"/>
                  <a:gd name="T1" fmla="*/ 29569 h 125104"/>
                  <a:gd name="T2" fmla="*/ 259307 w 436728"/>
                  <a:gd name="T3" fmla="*/ 15922 h 125104"/>
                  <a:gd name="T4" fmla="*/ 436728 w 436728"/>
                  <a:gd name="T5" fmla="*/ 125104 h 125104"/>
                  <a:gd name="T6" fmla="*/ 0 60000 65536"/>
                  <a:gd name="T7" fmla="*/ 0 60000 65536"/>
                  <a:gd name="T8" fmla="*/ 0 60000 65536"/>
                  <a:gd name="T9" fmla="*/ 0 w 436728"/>
                  <a:gd name="T10" fmla="*/ 0 h 125104"/>
                  <a:gd name="T11" fmla="*/ 436728 w 436728"/>
                  <a:gd name="T12" fmla="*/ 125104 h 125104"/>
                </a:gdLst>
                <a:ahLst/>
                <a:cxnLst>
                  <a:cxn ang="T6">
                    <a:pos x="T0" y="T1"/>
                  </a:cxn>
                  <a:cxn ang="T7">
                    <a:pos x="T2" y="T3"/>
                  </a:cxn>
                  <a:cxn ang="T8">
                    <a:pos x="T4" y="T5"/>
                  </a:cxn>
                </a:cxnLst>
                <a:rect l="T9" t="T10" r="T11" b="T12"/>
                <a:pathLst>
                  <a:path w="436728" h="125104">
                    <a:moveTo>
                      <a:pt x="0" y="29569"/>
                    </a:moveTo>
                    <a:cubicBezTo>
                      <a:pt x="93259" y="14784"/>
                      <a:pt x="186519" y="0"/>
                      <a:pt x="259307" y="15922"/>
                    </a:cubicBezTo>
                    <a:cubicBezTo>
                      <a:pt x="332095" y="31844"/>
                      <a:pt x="384411" y="78474"/>
                      <a:pt x="436728" y="125104"/>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1" name="Freeform 85"/>
              <p:cNvSpPr>
                <a:spLocks/>
              </p:cNvSpPr>
              <p:nvPr/>
            </p:nvSpPr>
            <p:spPr bwMode="auto">
              <a:xfrm>
                <a:off x="2893325" y="4669809"/>
                <a:ext cx="941696" cy="775648"/>
              </a:xfrm>
              <a:custGeom>
                <a:avLst/>
                <a:gdLst>
                  <a:gd name="T0" fmla="*/ 0 w 941696"/>
                  <a:gd name="T1" fmla="*/ 38669 h 775648"/>
                  <a:gd name="T2" fmla="*/ 95535 w 941696"/>
                  <a:gd name="T3" fmla="*/ 38669 h 775648"/>
                  <a:gd name="T4" fmla="*/ 450376 w 941696"/>
                  <a:gd name="T5" fmla="*/ 270681 h 775648"/>
                  <a:gd name="T6" fmla="*/ 941696 w 941696"/>
                  <a:gd name="T7" fmla="*/ 775648 h 775648"/>
                  <a:gd name="T8" fmla="*/ 0 60000 65536"/>
                  <a:gd name="T9" fmla="*/ 0 60000 65536"/>
                  <a:gd name="T10" fmla="*/ 0 60000 65536"/>
                  <a:gd name="T11" fmla="*/ 0 60000 65536"/>
                  <a:gd name="T12" fmla="*/ 0 w 941696"/>
                  <a:gd name="T13" fmla="*/ 0 h 775648"/>
                  <a:gd name="T14" fmla="*/ 941696 w 941696"/>
                  <a:gd name="T15" fmla="*/ 775648 h 775648"/>
                </a:gdLst>
                <a:ahLst/>
                <a:cxnLst>
                  <a:cxn ang="T8">
                    <a:pos x="T0" y="T1"/>
                  </a:cxn>
                  <a:cxn ang="T9">
                    <a:pos x="T2" y="T3"/>
                  </a:cxn>
                  <a:cxn ang="T10">
                    <a:pos x="T4" y="T5"/>
                  </a:cxn>
                  <a:cxn ang="T11">
                    <a:pos x="T6" y="T7"/>
                  </a:cxn>
                </a:cxnLst>
                <a:rect l="T12" t="T13" r="T14" b="T15"/>
                <a:pathLst>
                  <a:path w="941696" h="775648">
                    <a:moveTo>
                      <a:pt x="0" y="38669"/>
                    </a:moveTo>
                    <a:cubicBezTo>
                      <a:pt x="10236" y="19334"/>
                      <a:pt x="20472" y="0"/>
                      <a:pt x="95535" y="38669"/>
                    </a:cubicBezTo>
                    <a:cubicBezTo>
                      <a:pt x="170598" y="77338"/>
                      <a:pt x="309349" y="147851"/>
                      <a:pt x="450376" y="270681"/>
                    </a:cubicBezTo>
                    <a:cubicBezTo>
                      <a:pt x="591403" y="393511"/>
                      <a:pt x="766549" y="584579"/>
                      <a:pt x="941696" y="775648"/>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2" name="Freeform 86"/>
              <p:cNvSpPr>
                <a:spLocks/>
              </p:cNvSpPr>
              <p:nvPr/>
            </p:nvSpPr>
            <p:spPr bwMode="auto">
              <a:xfrm>
                <a:off x="3464257" y="5254388"/>
                <a:ext cx="1135039" cy="896203"/>
              </a:xfrm>
              <a:custGeom>
                <a:avLst/>
                <a:gdLst>
                  <a:gd name="T0" fmla="*/ 43218 w 1135039"/>
                  <a:gd name="T1" fmla="*/ 873457 h 896203"/>
                  <a:gd name="T2" fmla="*/ 43218 w 1135039"/>
                  <a:gd name="T3" fmla="*/ 805218 h 896203"/>
                  <a:gd name="T4" fmla="*/ 302525 w 1135039"/>
                  <a:gd name="T5" fmla="*/ 327546 h 896203"/>
                  <a:gd name="T6" fmla="*/ 466298 w 1135039"/>
                  <a:gd name="T7" fmla="*/ 136478 h 896203"/>
                  <a:gd name="T8" fmla="*/ 780197 w 1135039"/>
                  <a:gd name="T9" fmla="*/ 13648 h 896203"/>
                  <a:gd name="T10" fmla="*/ 1135039 w 1135039"/>
                  <a:gd name="T11" fmla="*/ 54591 h 896203"/>
                  <a:gd name="T12" fmla="*/ 0 60000 65536"/>
                  <a:gd name="T13" fmla="*/ 0 60000 65536"/>
                  <a:gd name="T14" fmla="*/ 0 60000 65536"/>
                  <a:gd name="T15" fmla="*/ 0 60000 65536"/>
                  <a:gd name="T16" fmla="*/ 0 60000 65536"/>
                  <a:gd name="T17" fmla="*/ 0 60000 65536"/>
                  <a:gd name="T18" fmla="*/ 0 w 1135039"/>
                  <a:gd name="T19" fmla="*/ 0 h 896203"/>
                  <a:gd name="T20" fmla="*/ 1135039 w 1135039"/>
                  <a:gd name="T21" fmla="*/ 896203 h 896203"/>
                </a:gdLst>
                <a:ahLst/>
                <a:cxnLst>
                  <a:cxn ang="T12">
                    <a:pos x="T0" y="T1"/>
                  </a:cxn>
                  <a:cxn ang="T13">
                    <a:pos x="T2" y="T3"/>
                  </a:cxn>
                  <a:cxn ang="T14">
                    <a:pos x="T4" y="T5"/>
                  </a:cxn>
                  <a:cxn ang="T15">
                    <a:pos x="T6" y="T7"/>
                  </a:cxn>
                  <a:cxn ang="T16">
                    <a:pos x="T8" y="T9"/>
                  </a:cxn>
                  <a:cxn ang="T17">
                    <a:pos x="T10" y="T11"/>
                  </a:cxn>
                </a:cxnLst>
                <a:rect l="T18" t="T19" r="T20" b="T21"/>
                <a:pathLst>
                  <a:path w="1135039" h="896203">
                    <a:moveTo>
                      <a:pt x="43218" y="873457"/>
                    </a:moveTo>
                    <a:cubicBezTo>
                      <a:pt x="21609" y="884830"/>
                      <a:pt x="0" y="896203"/>
                      <a:pt x="43218" y="805218"/>
                    </a:cubicBezTo>
                    <a:cubicBezTo>
                      <a:pt x="86436" y="714233"/>
                      <a:pt x="232012" y="439003"/>
                      <a:pt x="302525" y="327546"/>
                    </a:cubicBezTo>
                    <a:cubicBezTo>
                      <a:pt x="373038" y="216089"/>
                      <a:pt x="386686" y="188794"/>
                      <a:pt x="466298" y="136478"/>
                    </a:cubicBezTo>
                    <a:cubicBezTo>
                      <a:pt x="545910" y="84162"/>
                      <a:pt x="668740" y="27296"/>
                      <a:pt x="780197" y="13648"/>
                    </a:cubicBezTo>
                    <a:cubicBezTo>
                      <a:pt x="891654" y="0"/>
                      <a:pt x="1013346" y="27295"/>
                      <a:pt x="1135039" y="54591"/>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cxnSp>
            <p:nvCxnSpPr>
              <p:cNvPr id="123" name="Straight Connector 88"/>
              <p:cNvCxnSpPr>
                <a:cxnSpLocks noChangeShapeType="1"/>
                <a:stCxn id="122" idx="5"/>
              </p:cNvCxnSpPr>
              <p:nvPr/>
            </p:nvCxnSpPr>
            <p:spPr bwMode="auto">
              <a:xfrm flipH="1">
                <a:off x="4427984" y="5308979"/>
                <a:ext cx="171312" cy="712309"/>
              </a:xfrm>
              <a:prstGeom prst="line">
                <a:avLst/>
              </a:prstGeom>
              <a:noFill/>
              <a:ln w="9525" algn="ctr">
                <a:solidFill>
                  <a:schemeClr val="tx1"/>
                </a:solidFill>
                <a:round/>
                <a:headEnd/>
                <a:tailEnd/>
              </a:ln>
            </p:spPr>
          </p:cxnSp>
          <p:sp>
            <p:nvSpPr>
              <p:cNvPr id="124" name="Freeform 91"/>
              <p:cNvSpPr>
                <a:spLocks/>
              </p:cNvSpPr>
              <p:nvPr/>
            </p:nvSpPr>
            <p:spPr bwMode="auto">
              <a:xfrm>
                <a:off x="2402006" y="5377218"/>
                <a:ext cx="600500" cy="777922"/>
              </a:xfrm>
              <a:custGeom>
                <a:avLst/>
                <a:gdLst>
                  <a:gd name="T0" fmla="*/ 0 w 600501"/>
                  <a:gd name="T1" fmla="*/ 0 h 777922"/>
                  <a:gd name="T2" fmla="*/ 218364 w 600501"/>
                  <a:gd name="T3" fmla="*/ 150125 h 777922"/>
                  <a:gd name="T4" fmla="*/ 491319 w 600501"/>
                  <a:gd name="T5" fmla="*/ 491319 h 777922"/>
                  <a:gd name="T6" fmla="*/ 600501 w 600501"/>
                  <a:gd name="T7" fmla="*/ 777922 h 777922"/>
                  <a:gd name="T8" fmla="*/ 0 60000 65536"/>
                  <a:gd name="T9" fmla="*/ 0 60000 65536"/>
                  <a:gd name="T10" fmla="*/ 0 60000 65536"/>
                  <a:gd name="T11" fmla="*/ 0 60000 65536"/>
                  <a:gd name="T12" fmla="*/ 0 w 600501"/>
                  <a:gd name="T13" fmla="*/ 0 h 777922"/>
                  <a:gd name="T14" fmla="*/ 600501 w 600501"/>
                  <a:gd name="T15" fmla="*/ 777922 h 777922"/>
                </a:gdLst>
                <a:ahLst/>
                <a:cxnLst>
                  <a:cxn ang="T8">
                    <a:pos x="T0" y="T1"/>
                  </a:cxn>
                  <a:cxn ang="T9">
                    <a:pos x="T2" y="T3"/>
                  </a:cxn>
                  <a:cxn ang="T10">
                    <a:pos x="T4" y="T5"/>
                  </a:cxn>
                  <a:cxn ang="T11">
                    <a:pos x="T6" y="T7"/>
                  </a:cxn>
                </a:cxnLst>
                <a:rect l="T12" t="T13" r="T14" b="T15"/>
                <a:pathLst>
                  <a:path w="600501" h="777922">
                    <a:moveTo>
                      <a:pt x="0" y="0"/>
                    </a:moveTo>
                    <a:cubicBezTo>
                      <a:pt x="68239" y="34119"/>
                      <a:pt x="136478" y="68239"/>
                      <a:pt x="218364" y="150125"/>
                    </a:cubicBezTo>
                    <a:cubicBezTo>
                      <a:pt x="300250" y="232011"/>
                      <a:pt x="427630" y="386686"/>
                      <a:pt x="491319" y="491319"/>
                    </a:cubicBezTo>
                    <a:cubicBezTo>
                      <a:pt x="555009" y="595952"/>
                      <a:pt x="577755" y="686937"/>
                      <a:pt x="600501" y="777922"/>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5" name="Freeform 92"/>
              <p:cNvSpPr>
                <a:spLocks/>
              </p:cNvSpPr>
              <p:nvPr/>
            </p:nvSpPr>
            <p:spPr bwMode="auto">
              <a:xfrm>
                <a:off x="2866030" y="5199797"/>
                <a:ext cx="586854" cy="941696"/>
              </a:xfrm>
              <a:custGeom>
                <a:avLst/>
                <a:gdLst>
                  <a:gd name="T0" fmla="*/ 0 w 586854"/>
                  <a:gd name="T1" fmla="*/ 0 h 941696"/>
                  <a:gd name="T2" fmla="*/ 313898 w 586854"/>
                  <a:gd name="T3" fmla="*/ 327546 h 941696"/>
                  <a:gd name="T4" fmla="*/ 586854 w 586854"/>
                  <a:gd name="T5" fmla="*/ 941696 h 941696"/>
                  <a:gd name="T6" fmla="*/ 0 60000 65536"/>
                  <a:gd name="T7" fmla="*/ 0 60000 65536"/>
                  <a:gd name="T8" fmla="*/ 0 60000 65536"/>
                  <a:gd name="T9" fmla="*/ 0 w 586854"/>
                  <a:gd name="T10" fmla="*/ 0 h 941696"/>
                  <a:gd name="T11" fmla="*/ 586854 w 586854"/>
                  <a:gd name="T12" fmla="*/ 941696 h 941696"/>
                </a:gdLst>
                <a:ahLst/>
                <a:cxnLst>
                  <a:cxn ang="T6">
                    <a:pos x="T0" y="T1"/>
                  </a:cxn>
                  <a:cxn ang="T7">
                    <a:pos x="T2" y="T3"/>
                  </a:cxn>
                  <a:cxn ang="T8">
                    <a:pos x="T4" y="T5"/>
                  </a:cxn>
                </a:cxnLst>
                <a:rect l="T9" t="T10" r="T11" b="T12"/>
                <a:pathLst>
                  <a:path w="586854" h="941696">
                    <a:moveTo>
                      <a:pt x="0" y="0"/>
                    </a:moveTo>
                    <a:cubicBezTo>
                      <a:pt x="108044" y="85298"/>
                      <a:pt x="216089" y="170597"/>
                      <a:pt x="313898" y="327546"/>
                    </a:cubicBezTo>
                    <a:cubicBezTo>
                      <a:pt x="411707" y="484495"/>
                      <a:pt x="499280" y="713095"/>
                      <a:pt x="586854" y="941696"/>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126" name="Freeform 125"/>
              <p:cNvSpPr/>
              <p:nvPr/>
            </p:nvSpPr>
            <p:spPr bwMode="auto">
              <a:xfrm>
                <a:off x="1836047" y="5487129"/>
                <a:ext cx="647809" cy="627852"/>
              </a:xfrm>
              <a:custGeom>
                <a:avLst/>
                <a:gdLst>
                  <a:gd name="connsiteX0" fmla="*/ 184245 w 648269"/>
                  <a:gd name="connsiteY0" fmla="*/ 584579 h 625522"/>
                  <a:gd name="connsiteX1" fmla="*/ 197892 w 648269"/>
                  <a:gd name="connsiteY1" fmla="*/ 529988 h 625522"/>
                  <a:gd name="connsiteX2" fmla="*/ 75063 w 648269"/>
                  <a:gd name="connsiteY2" fmla="*/ 11373 h 625522"/>
                  <a:gd name="connsiteX3" fmla="*/ 648269 w 648269"/>
                  <a:gd name="connsiteY3" fmla="*/ 598226 h 625522"/>
                </a:gdLst>
                <a:ahLst/>
                <a:cxnLst>
                  <a:cxn ang="0">
                    <a:pos x="connsiteX0" y="connsiteY0"/>
                  </a:cxn>
                  <a:cxn ang="0">
                    <a:pos x="connsiteX1" y="connsiteY1"/>
                  </a:cxn>
                  <a:cxn ang="0">
                    <a:pos x="connsiteX2" y="connsiteY2"/>
                  </a:cxn>
                  <a:cxn ang="0">
                    <a:pos x="connsiteX3" y="connsiteY3"/>
                  </a:cxn>
                </a:cxnLst>
                <a:rect l="l" t="t" r="r" b="b"/>
                <a:pathLst>
                  <a:path w="648269" h="625522">
                    <a:moveTo>
                      <a:pt x="184245" y="584579"/>
                    </a:moveTo>
                    <a:cubicBezTo>
                      <a:pt x="200167" y="605050"/>
                      <a:pt x="216089" y="625522"/>
                      <a:pt x="197892" y="529988"/>
                    </a:cubicBezTo>
                    <a:cubicBezTo>
                      <a:pt x="179695" y="434454"/>
                      <a:pt x="0" y="0"/>
                      <a:pt x="75063" y="11373"/>
                    </a:cubicBezTo>
                    <a:cubicBezTo>
                      <a:pt x="150126" y="22746"/>
                      <a:pt x="399197" y="310486"/>
                      <a:pt x="648269" y="598226"/>
                    </a:cubicBez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cxnSp>
            <p:nvCxnSpPr>
              <p:cNvPr id="127" name="Straight Connector 95"/>
              <p:cNvCxnSpPr>
                <a:cxnSpLocks noChangeShapeType="1"/>
              </p:cNvCxnSpPr>
              <p:nvPr/>
            </p:nvCxnSpPr>
            <p:spPr bwMode="auto">
              <a:xfrm flipV="1">
                <a:off x="1691680" y="6597352"/>
                <a:ext cx="3024336" cy="260648"/>
              </a:xfrm>
              <a:prstGeom prst="line">
                <a:avLst/>
              </a:prstGeom>
              <a:noFill/>
              <a:ln w="9525" algn="ctr">
                <a:solidFill>
                  <a:schemeClr val="tx1"/>
                </a:solidFill>
                <a:round/>
                <a:headEnd/>
                <a:tailEnd/>
              </a:ln>
            </p:spPr>
          </p:cxnSp>
          <p:cxnSp>
            <p:nvCxnSpPr>
              <p:cNvPr id="128" name="Straight Connector 96"/>
              <p:cNvCxnSpPr>
                <a:cxnSpLocks noChangeShapeType="1"/>
              </p:cNvCxnSpPr>
              <p:nvPr/>
            </p:nvCxnSpPr>
            <p:spPr bwMode="auto">
              <a:xfrm flipV="1">
                <a:off x="1691680" y="6480720"/>
                <a:ext cx="3024336" cy="260648"/>
              </a:xfrm>
              <a:prstGeom prst="line">
                <a:avLst/>
              </a:prstGeom>
              <a:noFill/>
              <a:ln w="38100" algn="ctr">
                <a:solidFill>
                  <a:schemeClr val="tx1"/>
                </a:solidFill>
                <a:round/>
                <a:headEnd/>
                <a:tailEnd/>
              </a:ln>
            </p:spPr>
          </p:cxnSp>
        </p:grpSp>
        <p:sp>
          <p:nvSpPr>
            <p:cNvPr id="111" name="TextBox 58"/>
            <p:cNvSpPr txBox="1">
              <a:spLocks noChangeArrowheads="1"/>
            </p:cNvSpPr>
            <p:nvPr/>
          </p:nvSpPr>
          <p:spPr bwMode="auto">
            <a:xfrm>
              <a:off x="681816" y="9827129"/>
              <a:ext cx="389654" cy="841125"/>
            </a:xfrm>
            <a:prstGeom prst="rect">
              <a:avLst/>
            </a:prstGeom>
            <a:noFill/>
            <a:ln w="9525">
              <a:noFill/>
              <a:miter lim="800000"/>
              <a:headEnd/>
              <a:tailEnd/>
            </a:ln>
          </p:spPr>
          <p:txBody>
            <a:bodyPr wrap="none" lIns="192911" tIns="96455" rIns="192911" bIns="96455">
              <a:spAutoFit/>
            </a:bodyPr>
            <a:lstStyle/>
            <a:p>
              <a:endParaRPr lang="en-US" sz="4200" i="1" dirty="0"/>
            </a:p>
          </p:txBody>
        </p:sp>
      </p:grpSp>
      <p:sp>
        <p:nvSpPr>
          <p:cNvPr id="129" name="Line 72"/>
          <p:cNvSpPr>
            <a:spLocks noChangeShapeType="1"/>
          </p:cNvSpPr>
          <p:nvPr/>
        </p:nvSpPr>
        <p:spPr bwMode="auto">
          <a:xfrm flipH="1">
            <a:off x="2698370" y="3275969"/>
            <a:ext cx="5230443" cy="827033"/>
          </a:xfrm>
          <a:prstGeom prst="line">
            <a:avLst/>
          </a:prstGeom>
          <a:noFill/>
          <a:ln w="9525">
            <a:solidFill>
              <a:srgbClr val="3550FE"/>
            </a:solidFill>
            <a:round/>
            <a:headEnd/>
            <a:tailEnd/>
          </a:ln>
        </p:spPr>
        <p:txBody>
          <a:bodyPr lIns="192911" tIns="96455" rIns="192911" bIns="96455"/>
          <a:lstStyle/>
          <a:p>
            <a:endParaRPr lang="en-US"/>
          </a:p>
        </p:txBody>
      </p:sp>
      <p:sp>
        <p:nvSpPr>
          <p:cNvPr id="133" name="Line 72"/>
          <p:cNvSpPr>
            <a:spLocks noChangeShapeType="1"/>
          </p:cNvSpPr>
          <p:nvPr/>
        </p:nvSpPr>
        <p:spPr bwMode="auto">
          <a:xfrm flipH="1">
            <a:off x="2698370" y="3796381"/>
            <a:ext cx="5230443" cy="827033"/>
          </a:xfrm>
          <a:prstGeom prst="line">
            <a:avLst/>
          </a:prstGeom>
          <a:noFill/>
          <a:ln w="9525">
            <a:solidFill>
              <a:srgbClr val="3550FE"/>
            </a:solidFill>
            <a:round/>
            <a:headEnd/>
            <a:tailEnd/>
          </a:ln>
        </p:spPr>
        <p:txBody>
          <a:bodyPr lIns="192911" tIns="96455" rIns="192911" bIns="96455"/>
          <a:lstStyle/>
          <a:p>
            <a:endParaRPr lang="en-US"/>
          </a:p>
        </p:txBody>
      </p:sp>
      <p:sp>
        <p:nvSpPr>
          <p:cNvPr id="134" name="Line 72"/>
          <p:cNvSpPr>
            <a:spLocks noChangeShapeType="1"/>
          </p:cNvSpPr>
          <p:nvPr/>
        </p:nvSpPr>
        <p:spPr bwMode="auto">
          <a:xfrm flipH="1">
            <a:off x="2698370" y="4362297"/>
            <a:ext cx="5230443" cy="827033"/>
          </a:xfrm>
          <a:prstGeom prst="line">
            <a:avLst/>
          </a:prstGeom>
          <a:noFill/>
          <a:ln w="9525">
            <a:solidFill>
              <a:srgbClr val="3550FE"/>
            </a:solidFill>
            <a:round/>
            <a:headEnd/>
            <a:tailEnd/>
          </a:ln>
        </p:spPr>
        <p:txBody>
          <a:bodyPr lIns="192911" tIns="96455" rIns="192911" bIns="96455"/>
          <a:lstStyle/>
          <a:p>
            <a:endParaRPr lang="en-US"/>
          </a:p>
        </p:txBody>
      </p:sp>
      <p:sp>
        <p:nvSpPr>
          <p:cNvPr id="137" name="Line 72"/>
          <p:cNvSpPr>
            <a:spLocks noChangeShapeType="1"/>
          </p:cNvSpPr>
          <p:nvPr/>
        </p:nvSpPr>
        <p:spPr bwMode="auto">
          <a:xfrm flipH="1">
            <a:off x="2916806" y="4046436"/>
            <a:ext cx="5230443" cy="827033"/>
          </a:xfrm>
          <a:prstGeom prst="line">
            <a:avLst/>
          </a:prstGeom>
          <a:noFill/>
          <a:ln w="9525">
            <a:solidFill>
              <a:srgbClr val="3550FE"/>
            </a:solidFill>
            <a:round/>
            <a:headEnd/>
            <a:tailEnd/>
          </a:ln>
        </p:spPr>
        <p:txBody>
          <a:bodyPr lIns="192911" tIns="96455" rIns="192911" bIns="96455"/>
          <a:lstStyle/>
          <a:p>
            <a:endParaRPr lang="en-US"/>
          </a:p>
        </p:txBody>
      </p:sp>
      <p:sp>
        <p:nvSpPr>
          <p:cNvPr id="140" name="Line 72"/>
          <p:cNvSpPr>
            <a:spLocks noChangeShapeType="1"/>
          </p:cNvSpPr>
          <p:nvPr/>
        </p:nvSpPr>
        <p:spPr bwMode="auto">
          <a:xfrm flipH="1">
            <a:off x="2232244" y="3002226"/>
            <a:ext cx="5696568" cy="999508"/>
          </a:xfrm>
          <a:prstGeom prst="line">
            <a:avLst/>
          </a:prstGeom>
          <a:noFill/>
          <a:ln w="9525">
            <a:solidFill>
              <a:srgbClr val="3550FE"/>
            </a:solidFill>
            <a:round/>
            <a:headEnd/>
            <a:tailEnd/>
          </a:ln>
        </p:spPr>
        <p:txBody>
          <a:bodyPr lIns="192911" tIns="96455" rIns="192911" bIns="96455"/>
          <a:lstStyle/>
          <a:p>
            <a:endParaRPr lang="en-US"/>
          </a:p>
        </p:txBody>
      </p:sp>
      <p:sp>
        <p:nvSpPr>
          <p:cNvPr id="141" name="Line 72"/>
          <p:cNvSpPr>
            <a:spLocks noChangeShapeType="1"/>
          </p:cNvSpPr>
          <p:nvPr/>
        </p:nvSpPr>
        <p:spPr bwMode="auto">
          <a:xfrm flipH="1">
            <a:off x="2562014" y="3500558"/>
            <a:ext cx="5230443" cy="827033"/>
          </a:xfrm>
          <a:prstGeom prst="line">
            <a:avLst/>
          </a:prstGeom>
          <a:noFill/>
          <a:ln w="9525">
            <a:solidFill>
              <a:srgbClr val="3550FE"/>
            </a:solidFill>
            <a:round/>
            <a:headEnd/>
            <a:tailEnd/>
          </a:ln>
        </p:spPr>
        <p:txBody>
          <a:bodyPr lIns="192911" tIns="96455" rIns="192911" bIns="96455"/>
          <a:lstStyle/>
          <a:p>
            <a:endParaRPr lang="en-US"/>
          </a:p>
        </p:txBody>
      </p:sp>
      <p:sp>
        <p:nvSpPr>
          <p:cNvPr id="142" name="Title 3"/>
          <p:cNvSpPr txBox="1">
            <a:spLocks/>
          </p:cNvSpPr>
          <p:nvPr/>
        </p:nvSpPr>
        <p:spPr>
          <a:xfrm>
            <a:off x="0" y="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000" dirty="0">
                <a:solidFill>
                  <a:srgbClr val="FF0000"/>
                </a:solidFill>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  10.4</a:t>
            </a:r>
            <a:r>
              <a:rPr lang="en-US" sz="6000" dirty="0" smtClean="0">
                <a:latin typeface="Impact" charset="0"/>
                <a:ea typeface="ＭＳ Ｐゴシック" charset="0"/>
                <a:cs typeface="Impact" charset="0"/>
              </a:rPr>
              <a:t>:  Scales of neuronal processes </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pic>
        <p:nvPicPr>
          <p:cNvPr id="371714" name="Picture 2"/>
          <p:cNvPicPr>
            <a:picLocks noChangeAspect="1" noChangeArrowheads="1"/>
          </p:cNvPicPr>
          <p:nvPr/>
        </p:nvPicPr>
        <p:blipFill>
          <a:blip r:embed="rId4"/>
          <a:srcRect/>
          <a:stretch>
            <a:fillRect/>
          </a:stretch>
        </p:blipFill>
        <p:spPr bwMode="auto">
          <a:xfrm>
            <a:off x="9063038" y="1579563"/>
            <a:ext cx="12544425" cy="10572750"/>
          </a:xfrm>
          <a:prstGeom prst="rect">
            <a:avLst/>
          </a:prstGeom>
          <a:noFill/>
          <a:ln w="9525">
            <a:noFill/>
            <a:miter lim="800000"/>
            <a:headEnd/>
            <a:tailEnd/>
          </a:ln>
        </p:spPr>
      </p:pic>
      <p:sp>
        <p:nvSpPr>
          <p:cNvPr id="77" name="TextBox 76"/>
          <p:cNvSpPr txBox="1"/>
          <p:nvPr/>
        </p:nvSpPr>
        <p:spPr>
          <a:xfrm>
            <a:off x="15335250" y="-135101"/>
            <a:ext cx="6288901" cy="1323439"/>
          </a:xfrm>
          <a:prstGeom prst="rect">
            <a:avLst/>
          </a:prstGeom>
          <a:noFill/>
        </p:spPr>
        <p:txBody>
          <a:bodyPr wrap="none" rtlCol="0">
            <a:spAutoFit/>
          </a:bodyPr>
          <a:lstStyle/>
          <a:p>
            <a:r>
              <a:rPr lang="en-US" sz="4000" i="1" dirty="0" smtClean="0"/>
              <a:t>Image: Gerstner et al.</a:t>
            </a:r>
          </a:p>
          <a:p>
            <a:r>
              <a:rPr lang="en-US" sz="4000" i="1" dirty="0" smtClean="0"/>
              <a:t>Neuronal Dynamics (2014)</a:t>
            </a:r>
            <a:endParaRPr lang="en-US" sz="4000"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a:p>
        </p:txBody>
      </p:sp>
      <p:sp>
        <p:nvSpPr>
          <p:cNvPr id="30" name="Title 3"/>
          <p:cNvSpPr txBox="1">
            <a:spLocks/>
          </p:cNvSpPr>
          <p:nvPr/>
        </p:nvSpPr>
        <p:spPr>
          <a:xfrm>
            <a:off x="697827" y="83220"/>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 </a:t>
            </a:r>
            <a:r>
              <a:rPr lang="en-US" sz="6600" dirty="0" smtClean="0">
                <a:solidFill>
                  <a:srgbClr val="FF0000"/>
                </a:solidFill>
                <a:latin typeface="Impact" charset="0"/>
                <a:ea typeface="ＭＳ Ｐゴシック" charset="0"/>
                <a:cs typeface="Impact" charset="0"/>
              </a:rPr>
              <a:t>Quiz </a:t>
            </a:r>
            <a:r>
              <a:rPr lang="en-US" sz="6600" dirty="0">
                <a:solidFill>
                  <a:srgbClr val="FF0000"/>
                </a:solidFill>
                <a:latin typeface="Impact" charset="0"/>
                <a:ea typeface="ＭＳ Ｐゴシック" charset="0"/>
                <a:cs typeface="Impact" charset="0"/>
              </a:rPr>
              <a:t>4</a:t>
            </a:r>
            <a:r>
              <a:rPr lang="en-US" sz="6600" dirty="0" smtClean="0">
                <a:solidFill>
                  <a:srgbClr val="FF0000"/>
                </a:solidFill>
                <a:latin typeface="Impact" charset="0"/>
                <a:ea typeface="ＭＳ Ｐゴシック" charset="0"/>
                <a:cs typeface="Impact" charset="0"/>
              </a:rPr>
              <a:t>.</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31" name="Straight Connector 30"/>
          <p:cNvCxnSpPr/>
          <p:nvPr/>
        </p:nvCxnSpPr>
        <p:spPr>
          <a:xfrm>
            <a:off x="-215313" y="1075160"/>
            <a:ext cx="2182277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flipH="1">
            <a:off x="697827" y="1171412"/>
            <a:ext cx="16727638" cy="14619387"/>
          </a:xfrm>
          <a:prstGeom prst="rect">
            <a:avLst/>
          </a:prstGeom>
          <a:noFill/>
        </p:spPr>
        <p:txBody>
          <a:bodyPr wrap="square" rtlCol="0">
            <a:spAutoFit/>
          </a:bodyPr>
          <a:lstStyle/>
          <a:p>
            <a:r>
              <a:rPr lang="en-US" sz="3200" b="1" dirty="0" smtClean="0"/>
              <a:t>Rate codes. </a:t>
            </a:r>
            <a:r>
              <a:rPr lang="en-US" sz="3200" dirty="0" smtClean="0"/>
              <a:t>Suppose that in some brain area we have a group of </a:t>
            </a:r>
            <a:r>
              <a:rPr lang="en-US" sz="3200" b="1" dirty="0" smtClean="0"/>
              <a:t>500 neurons</a:t>
            </a:r>
            <a:r>
              <a:rPr lang="en-US" sz="3200" dirty="0" smtClean="0"/>
              <a:t>. All neurons </a:t>
            </a:r>
            <a:r>
              <a:rPr lang="en-US" sz="3200" b="1" dirty="0" smtClean="0"/>
              <a:t>have identical parameters </a:t>
            </a:r>
            <a:r>
              <a:rPr lang="en-US" sz="3200" dirty="0" smtClean="0"/>
              <a:t>and they all receive </a:t>
            </a:r>
            <a:r>
              <a:rPr lang="en-US" sz="3200" b="1" dirty="0" smtClean="0"/>
              <a:t>the same input (you decide what this means!)</a:t>
            </a:r>
            <a:r>
              <a:rPr lang="en-US" sz="3200" dirty="0" smtClean="0"/>
              <a:t>. Input is given by sensory stimulation and passes through 2 preliminary neuronal processing steps before it arrives at our group of 500 neurons. Within the group, neurons are </a:t>
            </a:r>
            <a:r>
              <a:rPr lang="en-US" sz="3200" b="1" dirty="0" smtClean="0"/>
              <a:t>not connected </a:t>
            </a:r>
            <a:r>
              <a:rPr lang="en-US" sz="3200" dirty="0" smtClean="0"/>
              <a:t>to each other.  The group is embedded in a brain model network containing 100 000 nonlinear integrate-and-fire neurons with some arbitrary connectivity, so that we know exactly how each neuron functions.</a:t>
            </a:r>
          </a:p>
          <a:p>
            <a:endParaRPr lang="en-US" sz="3200" dirty="0" smtClean="0"/>
          </a:p>
          <a:p>
            <a:r>
              <a:rPr lang="en-US" sz="3200" dirty="0" smtClean="0"/>
              <a:t>Experimentalist A makes a measurement in a </a:t>
            </a:r>
            <a:r>
              <a:rPr lang="en-US" sz="3200" b="1" dirty="0" smtClean="0"/>
              <a:t>single trial on all 500 neurons </a:t>
            </a:r>
            <a:r>
              <a:rPr lang="en-US" sz="3200" dirty="0" smtClean="0"/>
              <a:t>using a multi-electrode array, during a period of sensory stimulation. </a:t>
            </a:r>
          </a:p>
          <a:p>
            <a:endParaRPr lang="en-US" sz="3200" dirty="0" smtClean="0"/>
          </a:p>
          <a:p>
            <a:r>
              <a:rPr lang="en-US" sz="3200" dirty="0" smtClean="0"/>
              <a:t>Experimentalist B picks an arbitrary </a:t>
            </a:r>
            <a:r>
              <a:rPr lang="en-US" sz="3200" b="1" dirty="0" smtClean="0"/>
              <a:t>single neuron and repeats </a:t>
            </a:r>
            <a:r>
              <a:rPr lang="en-US" sz="3200" dirty="0" smtClean="0"/>
              <a:t>the same sensory stimulation 500 times (with long pauses in between, say one per day).</a:t>
            </a:r>
          </a:p>
          <a:p>
            <a:endParaRPr lang="en-US" sz="3200" dirty="0" smtClean="0"/>
          </a:p>
          <a:p>
            <a:r>
              <a:rPr lang="en-US" sz="3200" dirty="0" smtClean="0"/>
              <a:t>Experimentalist C </a:t>
            </a:r>
            <a:r>
              <a:rPr lang="en-US" sz="3200" b="1" dirty="0" smtClean="0"/>
              <a:t>repeats </a:t>
            </a:r>
            <a:r>
              <a:rPr lang="en-US" sz="3200" dirty="0" smtClean="0"/>
              <a:t>the same sensory stimulation 500 times (1 per day), but every day he </a:t>
            </a:r>
            <a:r>
              <a:rPr lang="en-US" sz="3200" b="1" dirty="0" smtClean="0"/>
              <a:t>picks a random neuron </a:t>
            </a:r>
            <a:r>
              <a:rPr lang="en-US" sz="3200" dirty="0" smtClean="0"/>
              <a:t>(amongst the 500 neurons).</a:t>
            </a:r>
          </a:p>
          <a:p>
            <a:endParaRPr lang="en-US" sz="3200" dirty="0" smtClean="0"/>
          </a:p>
          <a:p>
            <a:r>
              <a:rPr lang="en-US" sz="3200" dirty="0" smtClean="0"/>
              <a:t>All three determine the time-dependent firing rate.</a:t>
            </a:r>
          </a:p>
          <a:p>
            <a:r>
              <a:rPr lang="en-US" sz="3200" dirty="0" smtClean="0"/>
              <a:t>[ ] A and B and C are expected to find the same result.</a:t>
            </a:r>
          </a:p>
          <a:p>
            <a:r>
              <a:rPr lang="en-US" sz="3200" dirty="0" smtClean="0"/>
              <a:t>[ ] A and B are expected to find the same result, but that of C is expected to be  different.</a:t>
            </a:r>
          </a:p>
          <a:p>
            <a:r>
              <a:rPr lang="en-US" sz="3200" dirty="0" smtClean="0"/>
              <a:t>[ ] B and C are expected to find the same result, but that of A is expected to be  different.</a:t>
            </a:r>
          </a:p>
          <a:p>
            <a:r>
              <a:rPr lang="en-US" sz="3200" dirty="0" smtClean="0"/>
              <a:t>[ ] None of the above three options is correct.</a:t>
            </a:r>
            <a:endParaRPr lang="en-US" sz="4000" dirty="0" smtClean="0"/>
          </a:p>
          <a:p>
            <a:endParaRPr lang="en-US" sz="4000" dirty="0" smtClean="0"/>
          </a:p>
          <a:p>
            <a:endParaRPr lang="en-US" sz="4000" dirty="0" smtClean="0"/>
          </a:p>
          <a:p>
            <a:endParaRPr lang="en-US" sz="4000" dirty="0" smtClean="0"/>
          </a:p>
          <a:p>
            <a:endParaRPr lang="en-US" sz="4000" dirty="0" smtClean="0"/>
          </a:p>
          <a:p>
            <a:endParaRPr lang="en-US" sz="4000" dirty="0" smtClean="0"/>
          </a:p>
          <a:p>
            <a:r>
              <a:rPr lang="en-US" sz="4000" dirty="0" smtClean="0"/>
              <a:t> </a:t>
            </a:r>
          </a:p>
        </p:txBody>
      </p:sp>
      <p:sp>
        <p:nvSpPr>
          <p:cNvPr id="36" name="Rectangle 46"/>
          <p:cNvSpPr>
            <a:spLocks noChangeArrowheads="1"/>
          </p:cNvSpPr>
          <p:nvPr/>
        </p:nvSpPr>
        <p:spPr bwMode="auto">
          <a:xfrm>
            <a:off x="0" y="1171411"/>
            <a:ext cx="21443098" cy="10980901"/>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a:p>
        </p:txBody>
      </p:sp>
      <p:grpSp>
        <p:nvGrpSpPr>
          <p:cNvPr id="2" name="Group 33"/>
          <p:cNvGrpSpPr>
            <a:grpSpLocks/>
          </p:cNvGrpSpPr>
          <p:nvPr/>
        </p:nvGrpSpPr>
        <p:grpSpPr bwMode="auto">
          <a:xfrm>
            <a:off x="18440190" y="2195765"/>
            <a:ext cx="2169187" cy="1946621"/>
            <a:chOff x="4611" y="3499"/>
            <a:chExt cx="715" cy="692"/>
          </a:xfrm>
        </p:grpSpPr>
        <p:sp>
          <p:nvSpPr>
            <p:cNvPr id="9" name="Oval 34"/>
            <p:cNvSpPr>
              <a:spLocks noChangeArrowheads="1"/>
            </p:cNvSpPr>
            <p:nvPr/>
          </p:nvSpPr>
          <p:spPr bwMode="auto">
            <a:xfrm>
              <a:off x="4825" y="3572"/>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0" name="Oval 35"/>
            <p:cNvSpPr>
              <a:spLocks noChangeArrowheads="1"/>
            </p:cNvSpPr>
            <p:nvPr/>
          </p:nvSpPr>
          <p:spPr bwMode="auto">
            <a:xfrm>
              <a:off x="4897" y="3645"/>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1" name="Oval 36"/>
            <p:cNvSpPr>
              <a:spLocks noChangeArrowheads="1"/>
            </p:cNvSpPr>
            <p:nvPr/>
          </p:nvSpPr>
          <p:spPr bwMode="auto">
            <a:xfrm>
              <a:off x="4968" y="360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2" name="Oval 37"/>
            <p:cNvSpPr>
              <a:spLocks noChangeArrowheads="1"/>
            </p:cNvSpPr>
            <p:nvPr/>
          </p:nvSpPr>
          <p:spPr bwMode="auto">
            <a:xfrm>
              <a:off x="4933" y="408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3" name="Oval 38"/>
            <p:cNvSpPr>
              <a:spLocks noChangeArrowheads="1"/>
            </p:cNvSpPr>
            <p:nvPr/>
          </p:nvSpPr>
          <p:spPr bwMode="auto">
            <a:xfrm>
              <a:off x="5183"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4" name="Oval 39"/>
            <p:cNvSpPr>
              <a:spLocks noChangeArrowheads="1"/>
            </p:cNvSpPr>
            <p:nvPr/>
          </p:nvSpPr>
          <p:spPr bwMode="auto">
            <a:xfrm>
              <a:off x="5075" y="3718"/>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5" name="Oval 40"/>
            <p:cNvSpPr>
              <a:spLocks noChangeArrowheads="1"/>
            </p:cNvSpPr>
            <p:nvPr/>
          </p:nvSpPr>
          <p:spPr bwMode="auto">
            <a:xfrm>
              <a:off x="4897" y="3827"/>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6" name="Oval 41"/>
            <p:cNvSpPr>
              <a:spLocks noChangeArrowheads="1"/>
            </p:cNvSpPr>
            <p:nvPr/>
          </p:nvSpPr>
          <p:spPr bwMode="auto">
            <a:xfrm>
              <a:off x="4968" y="3754"/>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7" name="Oval 42"/>
            <p:cNvSpPr>
              <a:spLocks noChangeArrowheads="1"/>
            </p:cNvSpPr>
            <p:nvPr/>
          </p:nvSpPr>
          <p:spPr bwMode="auto">
            <a:xfrm>
              <a:off x="5040" y="400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8" name="Oval 43"/>
            <p:cNvSpPr>
              <a:spLocks noChangeArrowheads="1"/>
            </p:cNvSpPr>
            <p:nvPr/>
          </p:nvSpPr>
          <p:spPr bwMode="auto">
            <a:xfrm>
              <a:off x="5111"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9" name="Oval 44"/>
            <p:cNvSpPr>
              <a:spLocks noChangeArrowheads="1"/>
            </p:cNvSpPr>
            <p:nvPr/>
          </p:nvSpPr>
          <p:spPr bwMode="auto">
            <a:xfrm>
              <a:off x="4718"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0" name="Oval 45"/>
            <p:cNvSpPr>
              <a:spLocks noChangeArrowheads="1"/>
            </p:cNvSpPr>
            <p:nvPr/>
          </p:nvSpPr>
          <p:spPr bwMode="auto">
            <a:xfrm>
              <a:off x="4683" y="371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1" name="Oval 46"/>
            <p:cNvSpPr>
              <a:spLocks noChangeArrowheads="1"/>
            </p:cNvSpPr>
            <p:nvPr/>
          </p:nvSpPr>
          <p:spPr bwMode="auto">
            <a:xfrm>
              <a:off x="4611" y="3499"/>
              <a:ext cx="715" cy="692"/>
            </a:xfrm>
            <a:prstGeom prst="ellipse">
              <a:avLst/>
            </a:prstGeom>
            <a:noFill/>
            <a:ln w="9525">
              <a:solidFill>
                <a:schemeClr val="tx1"/>
              </a:solidFill>
              <a:prstDash val="sysDot"/>
              <a:round/>
              <a:headEnd/>
              <a:tailEnd/>
            </a:ln>
          </p:spPr>
          <p:txBody>
            <a:bodyPr wrap="none" anchor="ctr"/>
            <a:lstStyle/>
            <a:p>
              <a:endParaRPr lang="en-US"/>
            </a:p>
          </p:txBody>
        </p:sp>
        <p:sp>
          <p:nvSpPr>
            <p:cNvPr id="22" name="Oval 47"/>
            <p:cNvSpPr>
              <a:spLocks noChangeArrowheads="1"/>
            </p:cNvSpPr>
            <p:nvPr/>
          </p:nvSpPr>
          <p:spPr bwMode="auto">
            <a:xfrm>
              <a:off x="4790" y="397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3" name="Oval 48"/>
            <p:cNvSpPr>
              <a:spLocks noChangeArrowheads="1"/>
            </p:cNvSpPr>
            <p:nvPr/>
          </p:nvSpPr>
          <p:spPr bwMode="auto">
            <a:xfrm>
              <a:off x="4754"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24" name="Line 49"/>
            <p:cNvSpPr>
              <a:spLocks noChangeShapeType="1"/>
            </p:cNvSpPr>
            <p:nvPr/>
          </p:nvSpPr>
          <p:spPr bwMode="auto">
            <a:xfrm>
              <a:off x="4933" y="3900"/>
              <a:ext cx="35" cy="182"/>
            </a:xfrm>
            <a:prstGeom prst="line">
              <a:avLst/>
            </a:prstGeom>
            <a:noFill/>
            <a:ln w="9525">
              <a:solidFill>
                <a:srgbClr val="FF0000"/>
              </a:solidFill>
              <a:round/>
              <a:headEnd/>
              <a:tailEnd/>
            </a:ln>
          </p:spPr>
          <p:txBody>
            <a:bodyPr wrap="none" anchor="ctr"/>
            <a:lstStyle/>
            <a:p>
              <a:endParaRPr lang="en-US"/>
            </a:p>
          </p:txBody>
        </p:sp>
        <p:sp>
          <p:nvSpPr>
            <p:cNvPr id="25" name="Line 50"/>
            <p:cNvSpPr>
              <a:spLocks noChangeShapeType="1"/>
            </p:cNvSpPr>
            <p:nvPr/>
          </p:nvSpPr>
          <p:spPr bwMode="auto">
            <a:xfrm>
              <a:off x="5040" y="3827"/>
              <a:ext cx="107" cy="109"/>
            </a:xfrm>
            <a:prstGeom prst="line">
              <a:avLst/>
            </a:prstGeom>
            <a:noFill/>
            <a:ln w="9525">
              <a:solidFill>
                <a:srgbClr val="FF0000"/>
              </a:solidFill>
              <a:round/>
              <a:headEnd/>
              <a:tailEnd/>
            </a:ln>
          </p:spPr>
          <p:txBody>
            <a:bodyPr wrap="none" anchor="ctr"/>
            <a:lstStyle/>
            <a:p>
              <a:endParaRPr lang="en-US"/>
            </a:p>
          </p:txBody>
        </p:sp>
        <p:sp>
          <p:nvSpPr>
            <p:cNvPr id="26" name="Line 51"/>
            <p:cNvSpPr>
              <a:spLocks noChangeShapeType="1"/>
            </p:cNvSpPr>
            <p:nvPr/>
          </p:nvSpPr>
          <p:spPr bwMode="auto">
            <a:xfrm flipV="1">
              <a:off x="4825" y="3936"/>
              <a:ext cx="286" cy="73"/>
            </a:xfrm>
            <a:prstGeom prst="line">
              <a:avLst/>
            </a:prstGeom>
            <a:noFill/>
            <a:ln w="9525">
              <a:solidFill>
                <a:srgbClr val="FF0000"/>
              </a:solidFill>
              <a:round/>
              <a:headEnd/>
              <a:tailEnd/>
            </a:ln>
          </p:spPr>
          <p:txBody>
            <a:bodyPr wrap="none" anchor="ctr"/>
            <a:lstStyle/>
            <a:p>
              <a:endParaRPr lang="en-US"/>
            </a:p>
          </p:txBody>
        </p:sp>
        <p:sp>
          <p:nvSpPr>
            <p:cNvPr id="28" name="Line 52"/>
            <p:cNvSpPr>
              <a:spLocks noChangeShapeType="1"/>
            </p:cNvSpPr>
            <p:nvPr/>
          </p:nvSpPr>
          <p:spPr bwMode="auto">
            <a:xfrm>
              <a:off x="4933" y="3900"/>
              <a:ext cx="142" cy="146"/>
            </a:xfrm>
            <a:prstGeom prst="line">
              <a:avLst/>
            </a:prstGeom>
            <a:noFill/>
            <a:ln w="9525">
              <a:solidFill>
                <a:srgbClr val="FF0000"/>
              </a:solidFill>
              <a:round/>
              <a:headEnd/>
              <a:tailEnd/>
            </a:ln>
          </p:spPr>
          <p:txBody>
            <a:bodyPr wrap="none" anchor="ctr"/>
            <a:lstStyle/>
            <a:p>
              <a:endParaRPr lang="en-US"/>
            </a:p>
          </p:txBody>
        </p:sp>
        <p:sp>
          <p:nvSpPr>
            <p:cNvPr id="32" name="Line 53"/>
            <p:cNvSpPr>
              <a:spLocks noChangeShapeType="1"/>
            </p:cNvSpPr>
            <p:nvPr/>
          </p:nvSpPr>
          <p:spPr bwMode="auto">
            <a:xfrm>
              <a:off x="4790" y="3864"/>
              <a:ext cx="35" cy="109"/>
            </a:xfrm>
            <a:prstGeom prst="line">
              <a:avLst/>
            </a:prstGeom>
            <a:noFill/>
            <a:ln w="9525">
              <a:solidFill>
                <a:srgbClr val="FF0000"/>
              </a:solidFill>
              <a:round/>
              <a:headEnd/>
              <a:tailEnd/>
            </a:ln>
          </p:spPr>
          <p:txBody>
            <a:bodyPr wrap="none" anchor="ctr"/>
            <a:lstStyle/>
            <a:p>
              <a:endParaRPr lang="en-US"/>
            </a:p>
          </p:txBody>
        </p:sp>
        <p:sp>
          <p:nvSpPr>
            <p:cNvPr id="33" name="Line 54"/>
            <p:cNvSpPr>
              <a:spLocks noChangeShapeType="1"/>
            </p:cNvSpPr>
            <p:nvPr/>
          </p:nvSpPr>
          <p:spPr bwMode="auto">
            <a:xfrm>
              <a:off x="5111" y="3791"/>
              <a:ext cx="36" cy="109"/>
            </a:xfrm>
            <a:prstGeom prst="line">
              <a:avLst/>
            </a:prstGeom>
            <a:noFill/>
            <a:ln w="9525">
              <a:solidFill>
                <a:srgbClr val="FF0000"/>
              </a:solidFill>
              <a:round/>
              <a:headEnd/>
              <a:tailEnd/>
            </a:ln>
          </p:spPr>
          <p:txBody>
            <a:bodyPr wrap="none" anchor="ctr"/>
            <a:lstStyle/>
            <a:p>
              <a:endParaRPr lang="en-US"/>
            </a:p>
          </p:txBody>
        </p:sp>
        <p:sp>
          <p:nvSpPr>
            <p:cNvPr id="34" name="Line 55"/>
            <p:cNvSpPr>
              <a:spLocks noChangeShapeType="1"/>
            </p:cNvSpPr>
            <p:nvPr/>
          </p:nvSpPr>
          <p:spPr bwMode="auto">
            <a:xfrm>
              <a:off x="5004" y="3645"/>
              <a:ext cx="107" cy="109"/>
            </a:xfrm>
            <a:prstGeom prst="line">
              <a:avLst/>
            </a:prstGeom>
            <a:noFill/>
            <a:ln w="9525">
              <a:solidFill>
                <a:srgbClr val="FF0000"/>
              </a:solidFill>
              <a:round/>
              <a:headEnd/>
              <a:tailEnd/>
            </a:ln>
          </p:spPr>
          <p:txBody>
            <a:bodyPr wrap="none" anchor="ctr"/>
            <a:lstStyle/>
            <a:p>
              <a:endParaRPr lang="en-US"/>
            </a:p>
          </p:txBody>
        </p:sp>
        <p:sp>
          <p:nvSpPr>
            <p:cNvPr id="35" name="Line 56"/>
            <p:cNvSpPr>
              <a:spLocks noChangeShapeType="1"/>
            </p:cNvSpPr>
            <p:nvPr/>
          </p:nvSpPr>
          <p:spPr bwMode="auto">
            <a:xfrm flipH="1">
              <a:off x="4825" y="3718"/>
              <a:ext cx="108" cy="109"/>
            </a:xfrm>
            <a:prstGeom prst="line">
              <a:avLst/>
            </a:prstGeom>
            <a:noFill/>
            <a:ln w="9525">
              <a:solidFill>
                <a:srgbClr val="FF0000"/>
              </a:solidFill>
              <a:round/>
              <a:headEnd/>
              <a:tailEnd/>
            </a:ln>
          </p:spPr>
          <p:txBody>
            <a:bodyPr wrap="none" anchor="ctr"/>
            <a:lstStyle/>
            <a:p>
              <a:endParaRPr lang="en-US"/>
            </a:p>
          </p:txBody>
        </p:sp>
        <p:sp>
          <p:nvSpPr>
            <p:cNvPr id="37" name="Line 57"/>
            <p:cNvSpPr>
              <a:spLocks noChangeShapeType="1"/>
            </p:cNvSpPr>
            <p:nvPr/>
          </p:nvSpPr>
          <p:spPr bwMode="auto">
            <a:xfrm flipH="1">
              <a:off x="4718" y="3645"/>
              <a:ext cx="107" cy="109"/>
            </a:xfrm>
            <a:prstGeom prst="line">
              <a:avLst/>
            </a:prstGeom>
            <a:noFill/>
            <a:ln w="9525">
              <a:solidFill>
                <a:srgbClr val="FF0000"/>
              </a:solidFill>
              <a:round/>
              <a:headEnd/>
              <a:tailEnd/>
            </a:ln>
          </p:spPr>
          <p:txBody>
            <a:bodyPr wrap="none" anchor="ctr"/>
            <a:lstStyle/>
            <a:p>
              <a:endParaRPr lang="en-US"/>
            </a:p>
          </p:txBody>
        </p:sp>
        <p:sp>
          <p:nvSpPr>
            <p:cNvPr id="38" name="Line 58"/>
            <p:cNvSpPr>
              <a:spLocks noChangeShapeType="1"/>
            </p:cNvSpPr>
            <p:nvPr/>
          </p:nvSpPr>
          <p:spPr bwMode="auto">
            <a:xfrm>
              <a:off x="4718" y="3791"/>
              <a:ext cx="36" cy="145"/>
            </a:xfrm>
            <a:prstGeom prst="line">
              <a:avLst/>
            </a:prstGeom>
            <a:noFill/>
            <a:ln w="9525">
              <a:solidFill>
                <a:srgbClr val="FF0000"/>
              </a:solidFill>
              <a:round/>
              <a:headEnd/>
              <a:tailEnd/>
            </a:ln>
          </p:spPr>
          <p:txBody>
            <a:bodyPr wrap="none" anchor="ctr"/>
            <a:lstStyle/>
            <a:p>
              <a:endParaRPr lang="en-US"/>
            </a:p>
          </p:txBody>
        </p:sp>
        <p:sp>
          <p:nvSpPr>
            <p:cNvPr id="39" name="Line 59"/>
            <p:cNvSpPr>
              <a:spLocks noChangeShapeType="1"/>
            </p:cNvSpPr>
            <p:nvPr/>
          </p:nvSpPr>
          <p:spPr bwMode="auto">
            <a:xfrm flipV="1">
              <a:off x="4825" y="3791"/>
              <a:ext cx="143" cy="36"/>
            </a:xfrm>
            <a:prstGeom prst="line">
              <a:avLst/>
            </a:prstGeom>
            <a:noFill/>
            <a:ln w="9525">
              <a:solidFill>
                <a:srgbClr val="FF0000"/>
              </a:solidFill>
              <a:round/>
              <a:headEnd/>
              <a:tailEnd/>
            </a:ln>
          </p:spPr>
          <p:txBody>
            <a:bodyPr wrap="none" anchor="ctr"/>
            <a:lstStyle/>
            <a:p>
              <a:endParaRPr lang="en-US"/>
            </a:p>
          </p:txBody>
        </p:sp>
        <p:sp>
          <p:nvSpPr>
            <p:cNvPr id="40" name="Line 60"/>
            <p:cNvSpPr>
              <a:spLocks noChangeShapeType="1"/>
            </p:cNvSpPr>
            <p:nvPr/>
          </p:nvSpPr>
          <p:spPr bwMode="auto">
            <a:xfrm flipH="1">
              <a:off x="4968" y="3827"/>
              <a:ext cx="250" cy="37"/>
            </a:xfrm>
            <a:prstGeom prst="line">
              <a:avLst/>
            </a:prstGeom>
            <a:noFill/>
            <a:ln w="9525">
              <a:solidFill>
                <a:srgbClr val="FF0000"/>
              </a:solidFill>
              <a:round/>
              <a:headEnd/>
              <a:tailEnd/>
            </a:ln>
          </p:spPr>
          <p:txBody>
            <a:bodyPr wrap="none" anchor="ctr"/>
            <a:lstStyle/>
            <a:p>
              <a:endParaRPr lang="en-US"/>
            </a:p>
          </p:txBody>
        </p:sp>
        <p:sp>
          <p:nvSpPr>
            <p:cNvPr id="41" name="Line 61"/>
            <p:cNvSpPr>
              <a:spLocks noChangeShapeType="1"/>
            </p:cNvSpPr>
            <p:nvPr/>
          </p:nvSpPr>
          <p:spPr bwMode="auto">
            <a:xfrm>
              <a:off x="4825" y="4009"/>
              <a:ext cx="143" cy="73"/>
            </a:xfrm>
            <a:prstGeom prst="line">
              <a:avLst/>
            </a:prstGeom>
            <a:noFill/>
            <a:ln w="9525">
              <a:solidFill>
                <a:srgbClr val="FF0000"/>
              </a:solidFill>
              <a:round/>
              <a:headEnd/>
              <a:tailEnd/>
            </a:ln>
          </p:spPr>
          <p:txBody>
            <a:bodyPr wrap="none" anchor="ctr"/>
            <a:lstStyle/>
            <a:p>
              <a:endParaRPr lang="en-US"/>
            </a:p>
          </p:txBody>
        </p:sp>
        <p:sp>
          <p:nvSpPr>
            <p:cNvPr id="42" name="Line 62"/>
            <p:cNvSpPr>
              <a:spLocks noChangeShapeType="1"/>
            </p:cNvSpPr>
            <p:nvPr/>
          </p:nvSpPr>
          <p:spPr bwMode="auto">
            <a:xfrm>
              <a:off x="4861" y="3645"/>
              <a:ext cx="72" cy="37"/>
            </a:xfrm>
            <a:prstGeom prst="line">
              <a:avLst/>
            </a:prstGeom>
            <a:noFill/>
            <a:ln w="9525">
              <a:solidFill>
                <a:srgbClr val="FF0000"/>
              </a:solidFill>
              <a:round/>
              <a:headEnd/>
              <a:tailEnd/>
            </a:ln>
          </p:spPr>
          <p:txBody>
            <a:bodyPr wrap="none" anchor="ctr"/>
            <a:lstStyle/>
            <a:p>
              <a:endParaRPr lang="en-US"/>
            </a:p>
          </p:txBody>
        </p:sp>
        <p:sp>
          <p:nvSpPr>
            <p:cNvPr id="43" name="Line 63"/>
            <p:cNvSpPr>
              <a:spLocks noChangeShapeType="1"/>
            </p:cNvSpPr>
            <p:nvPr/>
          </p:nvSpPr>
          <p:spPr bwMode="auto">
            <a:xfrm>
              <a:off x="4718" y="3754"/>
              <a:ext cx="250" cy="37"/>
            </a:xfrm>
            <a:prstGeom prst="line">
              <a:avLst/>
            </a:prstGeom>
            <a:noFill/>
            <a:ln w="9525">
              <a:solidFill>
                <a:srgbClr val="FF0000"/>
              </a:solidFill>
              <a:round/>
              <a:headEnd/>
              <a:tailEnd/>
            </a:ln>
          </p:spPr>
          <p:txBody>
            <a:bodyPr wrap="none" anchor="ctr"/>
            <a:lstStyle/>
            <a:p>
              <a:endParaRPr lang="en-US"/>
            </a:p>
          </p:txBody>
        </p:sp>
        <p:sp>
          <p:nvSpPr>
            <p:cNvPr id="44" name="Line 64"/>
            <p:cNvSpPr>
              <a:spLocks noChangeShapeType="1"/>
            </p:cNvSpPr>
            <p:nvPr/>
          </p:nvSpPr>
          <p:spPr bwMode="auto">
            <a:xfrm flipV="1">
              <a:off x="4825" y="3864"/>
              <a:ext cx="108" cy="145"/>
            </a:xfrm>
            <a:prstGeom prst="line">
              <a:avLst/>
            </a:prstGeom>
            <a:noFill/>
            <a:ln w="9525">
              <a:solidFill>
                <a:srgbClr val="FF0000"/>
              </a:solidFill>
              <a:round/>
              <a:headEnd/>
              <a:tailEnd/>
            </a:ln>
          </p:spPr>
          <p:txBody>
            <a:bodyPr wrap="none" anchor="ctr"/>
            <a:lstStyle/>
            <a:p>
              <a:endParaRPr lang="en-US"/>
            </a:p>
          </p:txBody>
        </p:sp>
        <p:sp>
          <p:nvSpPr>
            <p:cNvPr id="45" name="Line 65"/>
            <p:cNvSpPr>
              <a:spLocks noChangeShapeType="1"/>
            </p:cNvSpPr>
            <p:nvPr/>
          </p:nvSpPr>
          <p:spPr bwMode="auto">
            <a:xfrm flipV="1">
              <a:off x="4754" y="3864"/>
              <a:ext cx="179" cy="72"/>
            </a:xfrm>
            <a:prstGeom prst="line">
              <a:avLst/>
            </a:prstGeom>
            <a:noFill/>
            <a:ln w="9525">
              <a:solidFill>
                <a:srgbClr val="FF0000"/>
              </a:solidFill>
              <a:round/>
              <a:headEnd/>
              <a:tailEnd/>
            </a:ln>
          </p:spPr>
          <p:txBody>
            <a:bodyPr wrap="none" anchor="ctr"/>
            <a:lstStyle/>
            <a:p>
              <a:endParaRPr lang="en-US"/>
            </a:p>
          </p:txBody>
        </p:sp>
        <p:sp>
          <p:nvSpPr>
            <p:cNvPr id="46" name="Line 66"/>
            <p:cNvSpPr>
              <a:spLocks noChangeShapeType="1"/>
            </p:cNvSpPr>
            <p:nvPr/>
          </p:nvSpPr>
          <p:spPr bwMode="auto">
            <a:xfrm flipH="1">
              <a:off x="5147" y="3827"/>
              <a:ext cx="71" cy="109"/>
            </a:xfrm>
            <a:prstGeom prst="line">
              <a:avLst/>
            </a:prstGeom>
            <a:noFill/>
            <a:ln w="9525">
              <a:solidFill>
                <a:srgbClr val="FF0000"/>
              </a:solidFill>
              <a:round/>
              <a:headEnd/>
              <a:tailEnd/>
            </a:ln>
          </p:spPr>
          <p:txBody>
            <a:bodyPr wrap="none" anchor="ctr"/>
            <a:lstStyle/>
            <a:p>
              <a:endParaRPr lang="en-US"/>
            </a:p>
          </p:txBody>
        </p:sp>
        <p:sp>
          <p:nvSpPr>
            <p:cNvPr id="47" name="Line 67"/>
            <p:cNvSpPr>
              <a:spLocks noChangeShapeType="1"/>
            </p:cNvSpPr>
            <p:nvPr/>
          </p:nvSpPr>
          <p:spPr bwMode="auto">
            <a:xfrm>
              <a:off x="4933" y="3864"/>
              <a:ext cx="250" cy="72"/>
            </a:xfrm>
            <a:prstGeom prst="line">
              <a:avLst/>
            </a:prstGeom>
            <a:noFill/>
            <a:ln w="9525">
              <a:solidFill>
                <a:srgbClr val="FF0000"/>
              </a:solidFill>
              <a:round/>
              <a:headEnd/>
              <a:tailEnd/>
            </a:ln>
          </p:spPr>
          <p:txBody>
            <a:bodyPr wrap="none" anchor="ctr"/>
            <a:lstStyle/>
            <a:p>
              <a:endParaRPr lang="en-US"/>
            </a:p>
          </p:txBody>
        </p:sp>
      </p:grpSp>
      <p:sp>
        <p:nvSpPr>
          <p:cNvPr id="48" name="Line 72"/>
          <p:cNvSpPr>
            <a:spLocks noChangeShapeType="1"/>
          </p:cNvSpPr>
          <p:nvPr/>
        </p:nvSpPr>
        <p:spPr bwMode="auto">
          <a:xfrm flipH="1">
            <a:off x="20066322" y="1436247"/>
            <a:ext cx="1361719" cy="1274304"/>
          </a:xfrm>
          <a:prstGeom prst="line">
            <a:avLst/>
          </a:prstGeom>
          <a:noFill/>
          <a:ln w="9525">
            <a:solidFill>
              <a:schemeClr val="accent2"/>
            </a:solidFill>
            <a:round/>
            <a:headEnd/>
            <a:tailEnd/>
          </a:ln>
        </p:spPr>
        <p:txBody>
          <a:bodyPr lIns="192911" tIns="96455" rIns="192911" bIns="96455"/>
          <a:lstStyle/>
          <a:p>
            <a:endParaRPr lang="en-US"/>
          </a:p>
        </p:txBody>
      </p:sp>
      <p:pic>
        <p:nvPicPr>
          <p:cNvPr id="49" name="Picture 7" descr="pipe_cervelle"/>
          <p:cNvPicPr>
            <a:picLocks noChangeAspect="1" noChangeArrowheads="1"/>
          </p:cNvPicPr>
          <p:nvPr/>
        </p:nvPicPr>
        <p:blipFill>
          <a:blip r:embed="rId3"/>
          <a:srcRect/>
          <a:stretch>
            <a:fillRect/>
          </a:stretch>
        </p:blipFill>
        <p:spPr bwMode="auto">
          <a:xfrm>
            <a:off x="17425463" y="6851338"/>
            <a:ext cx="3117326" cy="2745523"/>
          </a:xfrm>
          <a:prstGeom prst="rect">
            <a:avLst/>
          </a:prstGeom>
          <a:noFill/>
          <a:ln w="9525">
            <a:noFill/>
            <a:miter lim="800000"/>
            <a:headEnd/>
            <a:tailEnd/>
          </a:ln>
        </p:spPr>
      </p:pic>
      <p:sp>
        <p:nvSpPr>
          <p:cNvPr id="50" name="Rectangle 49"/>
          <p:cNvSpPr/>
          <p:nvPr/>
        </p:nvSpPr>
        <p:spPr>
          <a:xfrm>
            <a:off x="17425464" y="8835783"/>
            <a:ext cx="3183914" cy="737015"/>
          </a:xfrm>
          <a:prstGeom prst="rect">
            <a:avLst/>
          </a:prstGeom>
          <a:solidFill>
            <a:schemeClr val="accent6">
              <a:lumMod val="20000"/>
              <a:lumOff val="8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Line 76"/>
          <p:cNvSpPr>
            <a:spLocks noChangeShapeType="1"/>
          </p:cNvSpPr>
          <p:nvPr/>
        </p:nvSpPr>
        <p:spPr bwMode="auto">
          <a:xfrm flipH="1">
            <a:off x="18267629" y="3529144"/>
            <a:ext cx="2275159" cy="3642879"/>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52" name="Line 75"/>
          <p:cNvSpPr>
            <a:spLocks noChangeShapeType="1"/>
          </p:cNvSpPr>
          <p:nvPr/>
        </p:nvSpPr>
        <p:spPr bwMode="auto">
          <a:xfrm flipH="1">
            <a:off x="18267630" y="3346297"/>
            <a:ext cx="172560" cy="3699142"/>
          </a:xfrm>
          <a:prstGeom prst="line">
            <a:avLst/>
          </a:prstGeom>
          <a:noFill/>
          <a:ln w="9525">
            <a:solidFill>
              <a:schemeClr val="tx1"/>
            </a:solidFill>
            <a:prstDash val="lgDash"/>
            <a:round/>
            <a:headEnd/>
            <a:tailEnd/>
          </a:ln>
        </p:spPr>
        <p:txBody>
          <a:bodyPr lIns="192911" tIns="96455" rIns="192911" bIns="96455"/>
          <a:lstStyle/>
          <a:p>
            <a:endParaRPr lang="en-US"/>
          </a:p>
        </p:txBody>
      </p:sp>
      <p:sp>
        <p:nvSpPr>
          <p:cNvPr id="53" name="Text Box 8"/>
          <p:cNvSpPr txBox="1">
            <a:spLocks noChangeArrowheads="1"/>
          </p:cNvSpPr>
          <p:nvPr/>
        </p:nvSpPr>
        <p:spPr bwMode="auto">
          <a:xfrm>
            <a:off x="16898278" y="8893602"/>
            <a:ext cx="593172" cy="1071957"/>
          </a:xfrm>
          <a:prstGeom prst="rect">
            <a:avLst/>
          </a:prstGeom>
          <a:noFill/>
          <a:ln w="9525">
            <a:noFill/>
            <a:miter lim="800000"/>
            <a:headEnd/>
            <a:tailEnd/>
          </a:ln>
        </p:spPr>
        <p:txBody>
          <a:bodyPr wrap="none" lIns="192911" tIns="96455" rIns="192911" bIns="96455">
            <a:spAutoFit/>
          </a:bodyPr>
          <a:lstStyle/>
          <a:p>
            <a:r>
              <a:rPr lang="en-US" dirty="0" smtClean="0"/>
              <a:t> </a:t>
            </a:r>
            <a:endParaRPr lang="en-US" dirty="0"/>
          </a:p>
        </p:txBody>
      </p:sp>
      <p:sp>
        <p:nvSpPr>
          <p:cNvPr id="54" name="Text Box 98"/>
          <p:cNvSpPr txBox="1">
            <a:spLocks noChangeArrowheads="1"/>
          </p:cNvSpPr>
          <p:nvPr/>
        </p:nvSpPr>
        <p:spPr bwMode="auto">
          <a:xfrm>
            <a:off x="16000015" y="10523819"/>
            <a:ext cx="5317221" cy="1549011"/>
          </a:xfrm>
          <a:prstGeom prst="rect">
            <a:avLst/>
          </a:prstGeom>
          <a:solidFill>
            <a:srgbClr val="FFFF00"/>
          </a:solidFill>
          <a:ln w="38100">
            <a:solidFill>
              <a:schemeClr val="accent2"/>
            </a:solidFill>
            <a:miter lim="800000"/>
            <a:headEnd/>
            <a:tailEnd/>
          </a:ln>
        </p:spPr>
        <p:txBody>
          <a:bodyPr wrap="none" lIns="192911" tIns="96455" rIns="192911" bIns="96455">
            <a:spAutoFit/>
          </a:bodyPr>
          <a:lstStyle/>
          <a:p>
            <a:r>
              <a:rPr lang="fr-CH" sz="4400" i="1" dirty="0" smtClean="0"/>
              <a:t>Start </a:t>
            </a:r>
            <a:r>
              <a:rPr lang="fr-CH" sz="4400" i="1" dirty="0" err="1" smtClean="0"/>
              <a:t>at</a:t>
            </a:r>
            <a:r>
              <a:rPr lang="fr-CH" sz="4400" i="1" dirty="0" smtClean="0"/>
              <a:t> 10:50, </a:t>
            </a:r>
          </a:p>
          <a:p>
            <a:r>
              <a:rPr lang="fr-CH" sz="4400" i="1" dirty="0" smtClean="0"/>
              <a:t>Discussion </a:t>
            </a:r>
            <a:r>
              <a:rPr lang="fr-CH" sz="4400" i="1" dirty="0" err="1" smtClean="0"/>
              <a:t>at</a:t>
            </a:r>
            <a:r>
              <a:rPr lang="fr-CH" sz="4400" i="1" dirty="0" smtClean="0"/>
              <a:t> 10:55</a:t>
            </a:r>
            <a:endParaRPr lang="fr-CH" sz="4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.4</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Summary: Rate models</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7" name="Straight Connector 16"/>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97619" y="1210191"/>
            <a:ext cx="20496211" cy="10556736"/>
          </a:xfrm>
          <a:prstGeom prst="rect">
            <a:avLst/>
          </a:prstGeom>
          <a:noFill/>
        </p:spPr>
        <p:txBody>
          <a:bodyPr wrap="square" rtlCol="0">
            <a:spAutoFit/>
          </a:bodyPr>
          <a:lstStyle/>
          <a:p>
            <a:r>
              <a:rPr lang="en-US" sz="4000" dirty="0" smtClean="0"/>
              <a:t>There are three different definitions of rate.</a:t>
            </a:r>
          </a:p>
          <a:p>
            <a:pPr marL="742950" indent="-742950">
              <a:buFontTx/>
              <a:buAutoNum type="arabicPeriod"/>
            </a:pPr>
            <a:r>
              <a:rPr lang="en-US" sz="4000" dirty="0" smtClean="0"/>
              <a:t>Rate as a temporal average: spike count for a single neuron over a few hundred milliseconds are a few seconds, divided by the time. </a:t>
            </a:r>
            <a:r>
              <a:rPr lang="en-US" sz="4000" dirty="0"/>
              <a:t>Disadvantage: it is too slow to be the biological code.</a:t>
            </a:r>
          </a:p>
          <a:p>
            <a:pPr marL="742950" indent="-742950">
              <a:buAutoNum type="arabicPeriod"/>
            </a:pPr>
            <a:endParaRPr lang="en-US" sz="4000" dirty="0" smtClean="0"/>
          </a:p>
          <a:p>
            <a:pPr marL="742950" indent="-742950">
              <a:buAutoNum type="arabicPeriod"/>
            </a:pPr>
            <a:r>
              <a:rPr lang="en-US" sz="4000" dirty="0" smtClean="0"/>
              <a:t>Rate </a:t>
            </a:r>
            <a:r>
              <a:rPr lang="en-US" sz="4000" dirty="0"/>
              <a:t>as an average of several repetitions of the same </a:t>
            </a:r>
            <a:r>
              <a:rPr lang="en-US" sz="4000" dirty="0" smtClean="0"/>
              <a:t>experiment: spike count in a short time bin (a few milliseconds), summed over repetitions, divided by bin width and number of repetitions.</a:t>
            </a:r>
          </a:p>
          <a:p>
            <a:r>
              <a:rPr lang="en-US" sz="4000" dirty="0"/>
              <a:t> </a:t>
            </a:r>
            <a:r>
              <a:rPr lang="en-US" sz="4000" dirty="0" smtClean="0"/>
              <a:t>    Disadvantage: it is too slow (we need repetitions!) to be the biological code, even though the temporal resolution is high</a:t>
            </a:r>
          </a:p>
          <a:p>
            <a:endParaRPr lang="en-US" sz="4000" dirty="0" smtClean="0"/>
          </a:p>
          <a:p>
            <a:r>
              <a:rPr lang="en-US" sz="4000" dirty="0" smtClean="0"/>
              <a:t>3.  Rate as an average over a population: Populations activity A(t) defined earlier.</a:t>
            </a:r>
          </a:p>
          <a:p>
            <a:r>
              <a:rPr lang="en-US" sz="4000" dirty="0" smtClean="0"/>
              <a:t>      several repetitions of the same experiment. </a:t>
            </a:r>
          </a:p>
          <a:p>
            <a:r>
              <a:rPr lang="en-US" sz="4000" dirty="0"/>
              <a:t> </a:t>
            </a:r>
            <a:r>
              <a:rPr lang="en-US" sz="4000" dirty="0" smtClean="0"/>
              <a:t>    Disadvantage: works best for completely homogeneous populations, but should also work for ‘similar’ neurons such as those within one layer of a cortical column.</a:t>
            </a:r>
          </a:p>
          <a:p>
            <a:r>
              <a:rPr lang="en-US" sz="4000" dirty="0"/>
              <a:t> </a:t>
            </a:r>
            <a:r>
              <a:rPr lang="en-US" sz="4000" dirty="0" smtClean="0"/>
              <a:t>    Advantages: it is a rapid code and averaging over group is natural since every postsynaptic neuron does this.</a:t>
            </a:r>
            <a:endParaRPr lang="en-US" sz="4000" dirty="0"/>
          </a:p>
        </p:txBody>
      </p:sp>
    </p:spTree>
    <p:extLst>
      <p:ext uri="{BB962C8B-B14F-4D97-AF65-F5344CB8AC3E}">
        <p14:creationId xmlns:p14="http://schemas.microsoft.com/office/powerpoint/2010/main" val="3191140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1161211" y="-26871"/>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noProof="0" dirty="0" smtClean="0">
                <a:solidFill>
                  <a:srgbClr val="FF0000"/>
                </a:solidFill>
                <a:latin typeface="Impact" charset="0"/>
                <a:ea typeface="ＭＳ Ｐゴシック" charset="0"/>
                <a:cs typeface="Impact" charset="0"/>
              </a:rPr>
              <a:t>10.1</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Variability in vivo – Neurons in MT/V5</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7" name="Straight Connector 16"/>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22211" name="Picture 3"/>
          <p:cNvPicPr>
            <a:picLocks noChangeAspect="1" noChangeArrowheads="1"/>
          </p:cNvPicPr>
          <p:nvPr/>
        </p:nvPicPr>
        <p:blipFill>
          <a:blip r:embed="rId2"/>
          <a:srcRect/>
          <a:stretch>
            <a:fillRect/>
          </a:stretch>
        </p:blipFill>
        <p:spPr bwMode="auto">
          <a:xfrm>
            <a:off x="1804736" y="2690410"/>
            <a:ext cx="9877425" cy="6343650"/>
          </a:xfrm>
          <a:prstGeom prst="rect">
            <a:avLst/>
          </a:prstGeom>
          <a:noFill/>
          <a:ln w="9525">
            <a:noFill/>
            <a:miter lim="800000"/>
            <a:headEnd/>
            <a:tailEnd/>
          </a:ln>
        </p:spPr>
      </p:pic>
      <p:sp>
        <p:nvSpPr>
          <p:cNvPr id="7" name="TextBox 6"/>
          <p:cNvSpPr txBox="1"/>
          <p:nvPr/>
        </p:nvSpPr>
        <p:spPr>
          <a:xfrm>
            <a:off x="2646947" y="9034060"/>
            <a:ext cx="8945077" cy="1446550"/>
          </a:xfrm>
          <a:prstGeom prst="rect">
            <a:avLst/>
          </a:prstGeom>
          <a:noFill/>
        </p:spPr>
        <p:txBody>
          <a:bodyPr wrap="none" rtlCol="0">
            <a:spAutoFit/>
          </a:bodyPr>
          <a:lstStyle/>
          <a:p>
            <a:r>
              <a:rPr lang="en-US" sz="4400" i="1" dirty="0" smtClean="0"/>
              <a:t>adapted from Bair and Koch 1996; </a:t>
            </a:r>
          </a:p>
          <a:p>
            <a:r>
              <a:rPr lang="en-US" sz="4400" i="1" dirty="0" smtClean="0"/>
              <a:t>data from Newsome 1989</a:t>
            </a:r>
            <a:endParaRPr lang="en-US" sz="4400" i="1" dirty="0"/>
          </a:p>
        </p:txBody>
      </p:sp>
      <p:grpSp>
        <p:nvGrpSpPr>
          <p:cNvPr id="46" name="Group 45"/>
          <p:cNvGrpSpPr/>
          <p:nvPr/>
        </p:nvGrpSpPr>
        <p:grpSpPr>
          <a:xfrm>
            <a:off x="15170993" y="2537832"/>
            <a:ext cx="3244788" cy="5269830"/>
            <a:chOff x="1449179" y="3081682"/>
            <a:chExt cx="2493436" cy="3908789"/>
          </a:xfrm>
        </p:grpSpPr>
        <p:sp>
          <p:nvSpPr>
            <p:cNvPr id="9" name="TextBox 53"/>
            <p:cNvSpPr txBox="1">
              <a:spLocks noChangeArrowheads="1"/>
            </p:cNvSpPr>
            <p:nvPr/>
          </p:nvSpPr>
          <p:spPr bwMode="auto">
            <a:xfrm>
              <a:off x="1449183" y="3081682"/>
              <a:ext cx="361303" cy="1696817"/>
            </a:xfrm>
            <a:prstGeom prst="rect">
              <a:avLst/>
            </a:prstGeom>
            <a:noFill/>
            <a:ln w="9525">
              <a:noFill/>
              <a:miter lim="800000"/>
              <a:headEnd/>
              <a:tailEnd/>
            </a:ln>
          </p:spPr>
          <p:txBody>
            <a:bodyPr wrap="none">
              <a:spAutoFit/>
            </a:bodyPr>
            <a:lstStyle/>
            <a:p>
              <a:endParaRPr lang="en-US" dirty="0"/>
            </a:p>
          </p:txBody>
        </p:sp>
        <p:sp>
          <p:nvSpPr>
            <p:cNvPr id="24" name="Oval 29"/>
            <p:cNvSpPr>
              <a:spLocks noChangeArrowheads="1"/>
            </p:cNvSpPr>
            <p:nvPr/>
          </p:nvSpPr>
          <p:spPr bwMode="auto">
            <a:xfrm rot="1620000">
              <a:off x="2405336" y="3781752"/>
              <a:ext cx="1537279" cy="1511273"/>
            </a:xfrm>
            <a:prstGeom prst="ellipse">
              <a:avLst/>
            </a:prstGeom>
            <a:noFill/>
            <a:ln w="28575">
              <a:solidFill>
                <a:srgbClr val="008000"/>
              </a:solidFill>
              <a:round/>
              <a:headEnd/>
              <a:tailEnd/>
            </a:ln>
          </p:spPr>
          <p:txBody>
            <a:bodyPr wrap="none" anchor="ctr"/>
            <a:lstStyle/>
            <a:p>
              <a:endParaRPr lang="en-US"/>
            </a:p>
          </p:txBody>
        </p:sp>
        <p:sp>
          <p:nvSpPr>
            <p:cNvPr id="25" name="Oval 37"/>
            <p:cNvSpPr>
              <a:spLocks noChangeArrowheads="1"/>
            </p:cNvSpPr>
            <p:nvPr/>
          </p:nvSpPr>
          <p:spPr bwMode="auto">
            <a:xfrm rot="19980000">
              <a:off x="3554961" y="4330182"/>
              <a:ext cx="139754" cy="125012"/>
            </a:xfrm>
            <a:prstGeom prst="ellipse">
              <a:avLst/>
            </a:prstGeom>
            <a:solidFill>
              <a:srgbClr val="FF6600"/>
            </a:solidFill>
            <a:ln w="9525">
              <a:solidFill>
                <a:srgbClr val="FF3300"/>
              </a:solidFill>
              <a:round/>
              <a:headEnd/>
              <a:tailEnd/>
            </a:ln>
          </p:spPr>
          <p:txBody>
            <a:bodyPr wrap="none" anchor="ctr"/>
            <a:lstStyle/>
            <a:p>
              <a:endParaRPr lang="en-US"/>
            </a:p>
          </p:txBody>
        </p:sp>
        <p:sp>
          <p:nvSpPr>
            <p:cNvPr id="26" name="Oval 38"/>
            <p:cNvSpPr>
              <a:spLocks noChangeArrowheads="1"/>
            </p:cNvSpPr>
            <p:nvPr/>
          </p:nvSpPr>
          <p:spPr bwMode="auto">
            <a:xfrm rot="19980000">
              <a:off x="3370382" y="4838347"/>
              <a:ext cx="139754" cy="125012"/>
            </a:xfrm>
            <a:prstGeom prst="ellipse">
              <a:avLst/>
            </a:prstGeom>
            <a:solidFill>
              <a:srgbClr val="FF6600"/>
            </a:solidFill>
            <a:ln w="9525">
              <a:solidFill>
                <a:srgbClr val="FF3300"/>
              </a:solidFill>
              <a:round/>
              <a:headEnd/>
              <a:tailEnd/>
            </a:ln>
          </p:spPr>
          <p:txBody>
            <a:bodyPr wrap="none" anchor="ctr"/>
            <a:lstStyle/>
            <a:p>
              <a:endParaRPr lang="en-US"/>
            </a:p>
          </p:txBody>
        </p:sp>
        <p:sp>
          <p:nvSpPr>
            <p:cNvPr id="27" name="Oval 39"/>
            <p:cNvSpPr>
              <a:spLocks noChangeArrowheads="1"/>
            </p:cNvSpPr>
            <p:nvPr/>
          </p:nvSpPr>
          <p:spPr bwMode="auto">
            <a:xfrm rot="19980000">
              <a:off x="3081282" y="4159460"/>
              <a:ext cx="139754" cy="125012"/>
            </a:xfrm>
            <a:prstGeom prst="ellipse">
              <a:avLst/>
            </a:prstGeom>
            <a:solidFill>
              <a:srgbClr val="FF6600"/>
            </a:solidFill>
            <a:ln w="9525">
              <a:solidFill>
                <a:srgbClr val="FF3300"/>
              </a:solidFill>
              <a:round/>
              <a:headEnd/>
              <a:tailEnd/>
            </a:ln>
          </p:spPr>
          <p:txBody>
            <a:bodyPr wrap="none" anchor="ctr"/>
            <a:lstStyle/>
            <a:p>
              <a:endParaRPr lang="en-US"/>
            </a:p>
          </p:txBody>
        </p:sp>
        <p:sp>
          <p:nvSpPr>
            <p:cNvPr id="28" name="Oval 40"/>
            <p:cNvSpPr>
              <a:spLocks noChangeArrowheads="1"/>
            </p:cNvSpPr>
            <p:nvPr/>
          </p:nvSpPr>
          <p:spPr bwMode="auto">
            <a:xfrm rot="19980000">
              <a:off x="3181399" y="4500448"/>
              <a:ext cx="139752" cy="125012"/>
            </a:xfrm>
            <a:prstGeom prst="ellipse">
              <a:avLst/>
            </a:prstGeom>
            <a:solidFill>
              <a:srgbClr val="FF6600"/>
            </a:solidFill>
            <a:ln w="9525">
              <a:solidFill>
                <a:srgbClr val="FF3300"/>
              </a:solidFill>
              <a:round/>
              <a:headEnd/>
              <a:tailEnd/>
            </a:ln>
          </p:spPr>
          <p:txBody>
            <a:bodyPr wrap="none" anchor="ctr"/>
            <a:lstStyle/>
            <a:p>
              <a:endParaRPr lang="en-US"/>
            </a:p>
          </p:txBody>
        </p:sp>
        <p:sp>
          <p:nvSpPr>
            <p:cNvPr id="29" name="Oval 41"/>
            <p:cNvSpPr>
              <a:spLocks noChangeArrowheads="1"/>
            </p:cNvSpPr>
            <p:nvPr/>
          </p:nvSpPr>
          <p:spPr bwMode="auto">
            <a:xfrm rot="19980000">
              <a:off x="2994449" y="4729082"/>
              <a:ext cx="139754" cy="125012"/>
            </a:xfrm>
            <a:prstGeom prst="ellipse">
              <a:avLst/>
            </a:prstGeom>
            <a:solidFill>
              <a:srgbClr val="FF6600"/>
            </a:solidFill>
            <a:ln w="9525">
              <a:solidFill>
                <a:srgbClr val="FF3300"/>
              </a:solidFill>
              <a:round/>
              <a:headEnd/>
              <a:tailEnd/>
            </a:ln>
          </p:spPr>
          <p:txBody>
            <a:bodyPr wrap="none" anchor="ctr"/>
            <a:lstStyle/>
            <a:p>
              <a:endParaRPr lang="en-US"/>
            </a:p>
          </p:txBody>
        </p:sp>
        <p:sp>
          <p:nvSpPr>
            <p:cNvPr id="30" name="Oval 42"/>
            <p:cNvSpPr>
              <a:spLocks noChangeArrowheads="1"/>
            </p:cNvSpPr>
            <p:nvPr/>
          </p:nvSpPr>
          <p:spPr bwMode="auto">
            <a:xfrm rot="19980000">
              <a:off x="2927221" y="4335689"/>
              <a:ext cx="139752" cy="125012"/>
            </a:xfrm>
            <a:prstGeom prst="ellipse">
              <a:avLst/>
            </a:prstGeom>
            <a:solidFill>
              <a:srgbClr val="FF6600"/>
            </a:solidFill>
            <a:ln w="9525">
              <a:solidFill>
                <a:srgbClr val="FF3300"/>
              </a:solidFill>
              <a:round/>
              <a:headEnd/>
              <a:tailEnd/>
            </a:ln>
          </p:spPr>
          <p:txBody>
            <a:bodyPr wrap="none" anchor="ctr"/>
            <a:lstStyle/>
            <a:p>
              <a:endParaRPr lang="en-US"/>
            </a:p>
          </p:txBody>
        </p:sp>
        <p:sp>
          <p:nvSpPr>
            <p:cNvPr id="31" name="Line 44"/>
            <p:cNvSpPr>
              <a:spLocks noChangeShapeType="1"/>
            </p:cNvSpPr>
            <p:nvPr/>
          </p:nvSpPr>
          <p:spPr bwMode="auto">
            <a:xfrm rot="19980000" flipH="1">
              <a:off x="3254017" y="4909280"/>
              <a:ext cx="230442" cy="202751"/>
            </a:xfrm>
            <a:prstGeom prst="line">
              <a:avLst/>
            </a:prstGeom>
            <a:noFill/>
            <a:ln w="9525">
              <a:solidFill>
                <a:schemeClr val="tx1"/>
              </a:solidFill>
              <a:round/>
              <a:headEnd/>
              <a:tailEnd type="triangle" w="med" len="med"/>
            </a:ln>
          </p:spPr>
          <p:txBody>
            <a:bodyPr/>
            <a:lstStyle/>
            <a:p>
              <a:endParaRPr lang="en-US"/>
            </a:p>
          </p:txBody>
        </p:sp>
        <p:sp>
          <p:nvSpPr>
            <p:cNvPr id="32" name="Line 45"/>
            <p:cNvSpPr>
              <a:spLocks noChangeShapeType="1"/>
            </p:cNvSpPr>
            <p:nvPr/>
          </p:nvSpPr>
          <p:spPr bwMode="auto">
            <a:xfrm rot="19980000" flipH="1" flipV="1">
              <a:off x="2805073" y="4671974"/>
              <a:ext cx="139752" cy="125012"/>
            </a:xfrm>
            <a:prstGeom prst="line">
              <a:avLst/>
            </a:prstGeom>
            <a:noFill/>
            <a:ln w="9525">
              <a:solidFill>
                <a:schemeClr val="tx1"/>
              </a:solidFill>
              <a:round/>
              <a:headEnd/>
              <a:tailEnd type="triangle" w="med" len="med"/>
            </a:ln>
          </p:spPr>
          <p:txBody>
            <a:bodyPr/>
            <a:lstStyle/>
            <a:p>
              <a:endParaRPr lang="en-US"/>
            </a:p>
          </p:txBody>
        </p:sp>
        <p:sp>
          <p:nvSpPr>
            <p:cNvPr id="33" name="Line 46"/>
            <p:cNvSpPr>
              <a:spLocks noChangeShapeType="1"/>
            </p:cNvSpPr>
            <p:nvPr/>
          </p:nvSpPr>
          <p:spPr bwMode="auto">
            <a:xfrm rot="19980000" flipH="1" flipV="1">
              <a:off x="2737842" y="4278580"/>
              <a:ext cx="139754" cy="125012"/>
            </a:xfrm>
            <a:prstGeom prst="line">
              <a:avLst/>
            </a:prstGeom>
            <a:noFill/>
            <a:ln w="9525">
              <a:solidFill>
                <a:schemeClr val="tx1"/>
              </a:solidFill>
              <a:round/>
              <a:headEnd/>
              <a:tailEnd type="triangle" w="med" len="med"/>
            </a:ln>
          </p:spPr>
          <p:txBody>
            <a:bodyPr/>
            <a:lstStyle/>
            <a:p>
              <a:endParaRPr lang="en-US"/>
            </a:p>
          </p:txBody>
        </p:sp>
        <p:sp>
          <p:nvSpPr>
            <p:cNvPr id="34" name="Line 47"/>
            <p:cNvSpPr>
              <a:spLocks noChangeShapeType="1"/>
            </p:cNvSpPr>
            <p:nvPr/>
          </p:nvSpPr>
          <p:spPr bwMode="auto">
            <a:xfrm rot="19980000" flipH="1" flipV="1">
              <a:off x="2990667" y="4447076"/>
              <a:ext cx="139752" cy="125014"/>
            </a:xfrm>
            <a:prstGeom prst="line">
              <a:avLst/>
            </a:prstGeom>
            <a:noFill/>
            <a:ln w="9525">
              <a:solidFill>
                <a:schemeClr val="tx1"/>
              </a:solidFill>
              <a:round/>
              <a:headEnd/>
              <a:tailEnd type="triangle" w="med" len="med"/>
            </a:ln>
          </p:spPr>
          <p:txBody>
            <a:bodyPr/>
            <a:lstStyle/>
            <a:p>
              <a:endParaRPr lang="en-US"/>
            </a:p>
          </p:txBody>
        </p:sp>
        <p:sp>
          <p:nvSpPr>
            <p:cNvPr id="35" name="Line 48"/>
            <p:cNvSpPr>
              <a:spLocks noChangeShapeType="1"/>
            </p:cNvSpPr>
            <p:nvPr/>
          </p:nvSpPr>
          <p:spPr bwMode="auto">
            <a:xfrm rot="19980000" flipV="1">
              <a:off x="3185464" y="4060392"/>
              <a:ext cx="197719" cy="44110"/>
            </a:xfrm>
            <a:prstGeom prst="line">
              <a:avLst/>
            </a:prstGeom>
            <a:noFill/>
            <a:ln w="9525">
              <a:solidFill>
                <a:schemeClr val="tx1"/>
              </a:solidFill>
              <a:round/>
              <a:headEnd/>
              <a:tailEnd type="triangle" w="med" len="med"/>
            </a:ln>
          </p:spPr>
          <p:txBody>
            <a:bodyPr/>
            <a:lstStyle/>
            <a:p>
              <a:endParaRPr lang="en-US"/>
            </a:p>
          </p:txBody>
        </p:sp>
        <p:sp>
          <p:nvSpPr>
            <p:cNvPr id="36" name="Oval 39"/>
            <p:cNvSpPr>
              <a:spLocks noChangeArrowheads="1"/>
            </p:cNvSpPr>
            <p:nvPr/>
          </p:nvSpPr>
          <p:spPr bwMode="auto">
            <a:xfrm rot="19980000">
              <a:off x="2585575" y="4666010"/>
              <a:ext cx="139752" cy="125012"/>
            </a:xfrm>
            <a:prstGeom prst="ellipse">
              <a:avLst/>
            </a:prstGeom>
            <a:solidFill>
              <a:srgbClr val="FFC000"/>
            </a:solidFill>
            <a:ln w="9525">
              <a:solidFill>
                <a:srgbClr val="FF3300"/>
              </a:solidFill>
              <a:round/>
              <a:headEnd/>
              <a:tailEnd/>
            </a:ln>
          </p:spPr>
          <p:txBody>
            <a:bodyPr wrap="none" anchor="ctr"/>
            <a:lstStyle/>
            <a:p>
              <a:endParaRPr lang="en-US"/>
            </a:p>
          </p:txBody>
        </p:sp>
        <p:sp>
          <p:nvSpPr>
            <p:cNvPr id="37" name="Line 48"/>
            <p:cNvSpPr>
              <a:spLocks noChangeShapeType="1"/>
            </p:cNvSpPr>
            <p:nvPr/>
          </p:nvSpPr>
          <p:spPr bwMode="auto">
            <a:xfrm rot="19980000" flipV="1">
              <a:off x="2649356" y="4507956"/>
              <a:ext cx="90063" cy="125014"/>
            </a:xfrm>
            <a:prstGeom prst="line">
              <a:avLst/>
            </a:prstGeom>
            <a:noFill/>
            <a:ln w="9525">
              <a:solidFill>
                <a:schemeClr val="tx1"/>
              </a:solidFill>
              <a:round/>
              <a:headEnd/>
              <a:tailEnd type="triangle" w="med" len="med"/>
            </a:ln>
          </p:spPr>
          <p:txBody>
            <a:bodyPr/>
            <a:lstStyle/>
            <a:p>
              <a:endParaRPr lang="en-US"/>
            </a:p>
          </p:txBody>
        </p:sp>
        <p:sp>
          <p:nvSpPr>
            <p:cNvPr id="38" name="Line 48"/>
            <p:cNvSpPr>
              <a:spLocks noChangeShapeType="1"/>
            </p:cNvSpPr>
            <p:nvPr/>
          </p:nvSpPr>
          <p:spPr bwMode="auto">
            <a:xfrm rot="19980000" flipV="1">
              <a:off x="3575979" y="4207203"/>
              <a:ext cx="90063" cy="125014"/>
            </a:xfrm>
            <a:prstGeom prst="line">
              <a:avLst/>
            </a:prstGeom>
            <a:noFill/>
            <a:ln w="9525">
              <a:solidFill>
                <a:schemeClr val="tx1"/>
              </a:solidFill>
              <a:round/>
              <a:headEnd/>
              <a:tailEnd type="triangle" w="med" len="med"/>
            </a:ln>
          </p:spPr>
          <p:txBody>
            <a:bodyPr/>
            <a:lstStyle/>
            <a:p>
              <a:endParaRPr lang="en-US"/>
            </a:p>
          </p:txBody>
        </p:sp>
        <p:sp>
          <p:nvSpPr>
            <p:cNvPr id="43" name="Oval 41"/>
            <p:cNvSpPr>
              <a:spLocks noChangeArrowheads="1"/>
            </p:cNvSpPr>
            <p:nvPr/>
          </p:nvSpPr>
          <p:spPr bwMode="auto">
            <a:xfrm rot="19980000">
              <a:off x="3687215" y="4669285"/>
              <a:ext cx="139754" cy="125012"/>
            </a:xfrm>
            <a:prstGeom prst="ellipse">
              <a:avLst/>
            </a:prstGeom>
            <a:solidFill>
              <a:srgbClr val="FF6600"/>
            </a:solidFill>
            <a:ln w="9525">
              <a:solidFill>
                <a:srgbClr val="FF3300"/>
              </a:solidFill>
              <a:round/>
              <a:headEnd/>
              <a:tailEnd/>
            </a:ln>
          </p:spPr>
          <p:txBody>
            <a:bodyPr wrap="none" anchor="ctr"/>
            <a:lstStyle/>
            <a:p>
              <a:endParaRPr lang="en-US"/>
            </a:p>
          </p:txBody>
        </p:sp>
        <p:sp>
          <p:nvSpPr>
            <p:cNvPr id="44" name="Line 45"/>
            <p:cNvSpPr>
              <a:spLocks noChangeShapeType="1"/>
            </p:cNvSpPr>
            <p:nvPr/>
          </p:nvSpPr>
          <p:spPr bwMode="auto">
            <a:xfrm rot="19980000" flipH="1" flipV="1">
              <a:off x="3547461" y="4626155"/>
              <a:ext cx="139752" cy="125012"/>
            </a:xfrm>
            <a:prstGeom prst="line">
              <a:avLst/>
            </a:prstGeom>
            <a:noFill/>
            <a:ln w="9525">
              <a:solidFill>
                <a:schemeClr val="tx1"/>
              </a:solidFill>
              <a:round/>
              <a:headEnd/>
              <a:tailEnd type="triangle" w="med" len="med"/>
            </a:ln>
          </p:spPr>
          <p:txBody>
            <a:bodyPr/>
            <a:lstStyle/>
            <a:p>
              <a:endParaRPr lang="en-US"/>
            </a:p>
          </p:txBody>
        </p:sp>
        <p:sp>
          <p:nvSpPr>
            <p:cNvPr id="45" name="TextBox 56"/>
            <p:cNvSpPr txBox="1">
              <a:spLocks noChangeArrowheads="1"/>
            </p:cNvSpPr>
            <p:nvPr/>
          </p:nvSpPr>
          <p:spPr bwMode="auto">
            <a:xfrm flipH="1">
              <a:off x="1449179" y="5293654"/>
              <a:ext cx="361301" cy="1696817"/>
            </a:xfrm>
            <a:prstGeom prst="rect">
              <a:avLst/>
            </a:prstGeom>
            <a:noFill/>
            <a:ln w="9525">
              <a:noFill/>
              <a:miter lim="800000"/>
              <a:headEnd/>
              <a:tailEnd/>
            </a:ln>
          </p:spPr>
          <p:txBody>
            <a:bodyPr wrap="none">
              <a:spAutoFit/>
            </a:bodyPr>
            <a:lstStyle/>
            <a:p>
              <a:endParaRPr lang="en-US" dirty="0"/>
            </a:p>
          </p:txBody>
        </p:sp>
      </p:grpSp>
      <p:sp>
        <p:nvSpPr>
          <p:cNvPr id="39" name="TextBox 38"/>
          <p:cNvSpPr txBox="1"/>
          <p:nvPr/>
        </p:nvSpPr>
        <p:spPr>
          <a:xfrm>
            <a:off x="1161211" y="1479189"/>
            <a:ext cx="14683828" cy="830997"/>
          </a:xfrm>
          <a:prstGeom prst="rect">
            <a:avLst/>
          </a:prstGeom>
          <a:noFill/>
        </p:spPr>
        <p:txBody>
          <a:bodyPr wrap="none" rtlCol="0">
            <a:spAutoFit/>
          </a:bodyPr>
          <a:lstStyle/>
          <a:p>
            <a:r>
              <a:rPr lang="en-US" sz="4800" dirty="0" smtClean="0"/>
              <a:t>15 repetitions of the </a:t>
            </a:r>
            <a:r>
              <a:rPr lang="en-US" sz="4800" b="1" dirty="0" smtClean="0"/>
              <a:t>same</a:t>
            </a:r>
            <a:r>
              <a:rPr lang="en-US" sz="4800" dirty="0" smtClean="0"/>
              <a:t> random dot motion pattern</a:t>
            </a:r>
            <a:endParaRPr lang="en-US" sz="4800" dirty="0"/>
          </a:p>
        </p:txBody>
      </p:sp>
      <p:sp>
        <p:nvSpPr>
          <p:cNvPr id="40" name="Rounded Rectangle 39"/>
          <p:cNvSpPr/>
          <p:nvPr/>
        </p:nvSpPr>
        <p:spPr>
          <a:xfrm>
            <a:off x="7074568" y="2690410"/>
            <a:ext cx="360948" cy="5117252"/>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226" y="218677"/>
            <a:ext cx="18392444" cy="2921566"/>
          </a:xfrm>
        </p:spPr>
        <p:txBody>
          <a:bodyPr wrap="square" lIns="91440" tIns="45720" rIns="91440" bIns="45720" numCol="1" anchor="t" anchorCtr="0" compatLnSpc="1">
            <a:prstTxWarp prst="textNoShape">
              <a:avLst/>
            </a:prstTxWarp>
          </a:bodyPr>
          <a:lstStyle/>
          <a:p>
            <a:pPr>
              <a:defRPr/>
            </a:pPr>
            <a:r>
              <a:rPr lang="en-US" dirty="0" smtClean="0">
                <a:latin typeface="Impact" charset="0"/>
                <a:cs typeface="Impact" charset="0"/>
              </a:rPr>
              <a:t>Biological Modeling of Neural Networks</a:t>
            </a:r>
            <a:br>
              <a:rPr lang="en-US" dirty="0" smtClean="0">
                <a:latin typeface="Impact" charset="0"/>
                <a:cs typeface="Impact" charset="0"/>
              </a:rPr>
            </a:br>
            <a:endParaRPr dirty="0">
              <a:latin typeface="Impact" charset="0"/>
              <a:cs typeface="Impact" charset="0"/>
            </a:endParaRPr>
          </a:p>
        </p:txBody>
      </p:sp>
      <p:sp>
        <p:nvSpPr>
          <p:cNvPr id="9219" name="Text Placeholder 2"/>
          <p:cNvSpPr>
            <a:spLocks noGrp="1"/>
          </p:cNvSpPr>
          <p:nvPr>
            <p:ph type="body" sz="quarter" idx="12"/>
          </p:nvPr>
        </p:nvSpPr>
        <p:spPr bwMode="auto">
          <a:xfrm>
            <a:off x="1042226" y="2945392"/>
            <a:ext cx="10160829" cy="2136186"/>
          </a:xfrm>
          <a:noFill/>
          <a:ln>
            <a:miter lim="800000"/>
            <a:headEnd/>
            <a:tailEnd/>
          </a:ln>
        </p:spPr>
        <p:txBody>
          <a:bodyPr wrap="square" lIns="91440" tIns="45720" rIns="91440" bIns="45720" numCol="1" anchor="t" anchorCtr="0" compatLnSpc="1">
            <a:prstTxWarp prst="textNoShape">
              <a:avLst/>
            </a:prstTxWarp>
          </a:bodyPr>
          <a:lstStyle/>
          <a:p>
            <a:r>
              <a:rPr lang="en-US" sz="6000" dirty="0" smtClean="0">
                <a:solidFill>
                  <a:schemeClr val="tx1"/>
                </a:solidFill>
                <a:latin typeface="Arial Narrow" pitchFamily="34" charset="0"/>
                <a:ea typeface="ＭＳ Ｐゴシック" pitchFamily="34" charset="-128"/>
              </a:rPr>
              <a:t>Week 10 – Variability and Noise:</a:t>
            </a:r>
          </a:p>
          <a:p>
            <a:r>
              <a:rPr lang="en-US" sz="6000" dirty="0" smtClean="0">
                <a:solidFill>
                  <a:schemeClr val="tx1"/>
                </a:solidFill>
                <a:latin typeface="Arial Narrow" pitchFamily="34" charset="0"/>
                <a:ea typeface="ＭＳ Ｐゴシック" pitchFamily="34" charset="-128"/>
              </a:rPr>
              <a:t>The question of </a:t>
            </a:r>
            <a:r>
              <a:rPr lang="en-US" sz="4800" dirty="0" smtClean="0">
                <a:solidFill>
                  <a:schemeClr val="tx1"/>
                </a:solidFill>
                <a:latin typeface="Arial Narrow" pitchFamily="34" charset="0"/>
                <a:ea typeface="ＭＳ Ｐゴシック" pitchFamily="34" charset="-128"/>
              </a:rPr>
              <a:t> </a:t>
            </a:r>
            <a:r>
              <a:rPr lang="en-US" sz="6000" dirty="0" smtClean="0">
                <a:solidFill>
                  <a:schemeClr val="tx1"/>
                </a:solidFill>
                <a:latin typeface="Arial Narrow" pitchFamily="34" charset="0"/>
                <a:ea typeface="ＭＳ Ｐゴシック" pitchFamily="34" charset="-128"/>
              </a:rPr>
              <a:t>the neural code</a:t>
            </a:r>
            <a:endParaRPr lang="en-US" sz="6000" dirty="0">
              <a:solidFill>
                <a:schemeClr val="tx1"/>
              </a:solidFill>
              <a:latin typeface="Arial Narrow" pitchFamily="34" charset="0"/>
              <a:ea typeface="ＭＳ Ｐゴシック" pitchFamily="34" charset="-128"/>
            </a:endParaRPr>
          </a:p>
        </p:txBody>
      </p:sp>
      <p:sp>
        <p:nvSpPr>
          <p:cNvPr id="9220" name="Text Placeholder 3"/>
          <p:cNvSpPr>
            <a:spLocks noGrp="1"/>
          </p:cNvSpPr>
          <p:nvPr>
            <p:ph type="body" sz="quarter" idx="13"/>
          </p:nvPr>
        </p:nvSpPr>
        <p:spPr bwMode="auto">
          <a:xfrm>
            <a:off x="1042226" y="5375402"/>
            <a:ext cx="7638207" cy="1906420"/>
          </a:xfrm>
          <a:noFill/>
          <a:ln>
            <a:miter lim="800000"/>
            <a:headEnd/>
            <a:tailEnd/>
          </a:ln>
        </p:spPr>
        <p:txBody>
          <a:bodyPr wrap="square" lIns="91440" tIns="45720" rIns="91440" bIns="45720" numCol="1" anchor="t" anchorCtr="0" compatLnSpc="1">
            <a:prstTxWarp prst="textNoShape">
              <a:avLst/>
            </a:prstTxWarp>
          </a:bodyPr>
          <a:lstStyle/>
          <a:p>
            <a:r>
              <a:rPr lang="en-US" dirty="0" err="1" smtClean="0">
                <a:latin typeface="Arial Narrow" pitchFamily="34" charset="0"/>
                <a:ea typeface="ＭＳ Ｐゴシック" pitchFamily="34" charset="-128"/>
              </a:rPr>
              <a:t>Wulfram</a:t>
            </a:r>
            <a:r>
              <a:rPr lang="en-US" dirty="0" smtClean="0">
                <a:latin typeface="Arial Narrow" pitchFamily="34" charset="0"/>
                <a:ea typeface="ＭＳ Ｐゴシック" pitchFamily="34" charset="-128"/>
              </a:rPr>
              <a:t> Gerstner</a:t>
            </a:r>
          </a:p>
          <a:p>
            <a:r>
              <a:rPr lang="en-US" sz="4000" dirty="0" smtClean="0">
                <a:latin typeface="Arial Narrow" pitchFamily="34" charset="0"/>
                <a:ea typeface="ＭＳ Ｐゴシック" pitchFamily="34" charset="-128"/>
              </a:rPr>
              <a:t>EPFL, Lausanne, Switzerland</a:t>
            </a:r>
            <a:endParaRPr lang="en-US" sz="4000" dirty="0">
              <a:latin typeface="Arial Narrow" pitchFamily="34" charset="0"/>
              <a:ea typeface="ＭＳ Ｐゴシック" pitchFamily="34" charset="-128"/>
            </a:endParaRPr>
          </a:p>
        </p:txBody>
      </p:sp>
      <p:grpSp>
        <p:nvGrpSpPr>
          <p:cNvPr id="13" name="Group 12"/>
          <p:cNvGrpSpPr/>
          <p:nvPr/>
        </p:nvGrpSpPr>
        <p:grpSpPr>
          <a:xfrm>
            <a:off x="11205611" y="4311853"/>
            <a:ext cx="312822" cy="659981"/>
            <a:chOff x="11381873" y="2275724"/>
            <a:chExt cx="312822" cy="659981"/>
          </a:xfrm>
        </p:grpSpPr>
        <p:cxnSp>
          <p:nvCxnSpPr>
            <p:cNvPr id="10" name="Straight Connector 9"/>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11518433" y="8111296"/>
            <a:ext cx="9773651" cy="157513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11205611" y="2730703"/>
            <a:ext cx="312822" cy="659981"/>
            <a:chOff x="11381873" y="2275724"/>
            <a:chExt cx="312822" cy="659981"/>
          </a:xfrm>
        </p:grpSpPr>
        <p:cxnSp>
          <p:nvCxnSpPr>
            <p:cNvPr id="15" name="Straight Connector 14"/>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11205611" y="5796630"/>
            <a:ext cx="312822" cy="659981"/>
            <a:chOff x="11381873" y="2275724"/>
            <a:chExt cx="312822" cy="659981"/>
          </a:xfrm>
        </p:grpSpPr>
        <p:cxnSp>
          <p:nvCxnSpPr>
            <p:cNvPr id="18" name="Straight Connector 17"/>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3" name="Espace réservé du contenu 1"/>
          <p:cNvSpPr txBox="1">
            <a:spLocks/>
          </p:cNvSpPr>
          <p:nvPr/>
        </p:nvSpPr>
        <p:spPr bwMode="auto">
          <a:xfrm>
            <a:off x="11037795" y="1104402"/>
            <a:ext cx="10422104" cy="9769642"/>
          </a:xfrm>
          <a:prstGeom prst="rect">
            <a:avLst/>
          </a:prstGeom>
          <a:noFill/>
          <a:ln>
            <a:miter lim="800000"/>
            <a:headEnd/>
            <a:tailEnd/>
          </a:ln>
        </p:spPr>
        <p:txBody>
          <a:bodyPr vert="horz" wrap="square" numCol="1" anchor="ctr" anchorCtr="0" compatLnSpc="1">
            <a:prstTxWarp prst="textNoShape">
              <a:avLst/>
            </a:prstTxWarp>
          </a:bodyPr>
          <a:lstStyle/>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noProof="0"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.1</a:t>
            </a: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err="1" smtClean="0">
                <a:latin typeface="Arial Narrow" pitchFamily="34" charset="0"/>
                <a:cs typeface="ＭＳ Ｐゴシック" charset="0"/>
              </a:rPr>
              <a:t>Variability</a:t>
            </a:r>
            <a:r>
              <a:rPr lang="fr-CH" sz="5400" b="1" dirty="0" smtClean="0">
                <a:latin typeface="Arial Narrow" pitchFamily="34" charset="0"/>
                <a:cs typeface="ＭＳ Ｐゴシック" charset="0"/>
              </a:rPr>
              <a:t> of </a:t>
            </a:r>
            <a:r>
              <a:rPr lang="fr-CH" sz="5400" b="1" dirty="0" err="1" smtClean="0">
                <a:latin typeface="Arial Narrow" pitchFamily="34" charset="0"/>
                <a:cs typeface="ＭＳ Ｐゴシック" charset="0"/>
              </a:rPr>
              <a:t>spike</a:t>
            </a:r>
            <a:r>
              <a:rPr lang="fr-CH" sz="5400" b="1" dirty="0" smtClean="0">
                <a:latin typeface="Arial Narrow" pitchFamily="34" charset="0"/>
                <a:cs typeface="ＭＳ Ｐゴシック" charset="0"/>
              </a:rPr>
              <a:t> trains</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 </a:t>
            </a:r>
            <a:r>
              <a:rPr kumimoji="0" lang="fr-CH" sz="5400" b="0"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experiments</a:t>
            </a:r>
            <a:endParaRPr kumimoji="0" lang="fr-CH" sz="5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.2 Sources of </a:t>
            </a:r>
            <a:r>
              <a:rPr kumimoji="0" lang="fr-CH" sz="5400" b="1" i="0" u="none" strike="noStrike" kern="1200" cap="none" spc="0" normalizeH="0" baseline="0" noProof="0" dirty="0" err="1" smtClean="0">
                <a:ln>
                  <a:noFill/>
                </a:ln>
                <a:solidFill>
                  <a:schemeClr val="tx1"/>
                </a:solidFill>
                <a:effectLst/>
                <a:uLnTx/>
                <a:uFillTx/>
                <a:latin typeface="Arial Narrow" pitchFamily="34" charset="0"/>
                <a:ea typeface="ＭＳ Ｐゴシック" pitchFamily="34" charset="-128"/>
                <a:cs typeface="ＭＳ Ｐゴシック" charset="0"/>
              </a:rPr>
              <a:t>Variability</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lang="fr-CH" sz="5400" b="1" dirty="0" smtClean="0">
                <a:latin typeface="Arial Narrow" pitchFamily="34" charset="0"/>
                <a:cs typeface="ＭＳ Ｐゴシック" charset="0"/>
              </a:rPr>
              <a:t> </a:t>
            </a:r>
            <a:endPar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509713" marR="0" lvl="1" indent="-568325" algn="l" defTabSz="1079500" rtl="0" eaLnBrk="0" fontAlgn="base" latinLnBrk="0" hangingPunct="0">
              <a:lnSpc>
                <a:spcPct val="100000"/>
              </a:lnSpc>
              <a:spcBef>
                <a:spcPct val="0"/>
              </a:spcBef>
              <a:spcAft>
                <a:spcPct val="0"/>
              </a:spcAft>
              <a:buClr>
                <a:srgbClr val="FF0000"/>
              </a:buClr>
              <a:buSzPct val="150000"/>
              <a:tabLst/>
              <a:defRPr/>
            </a:pPr>
            <a:r>
              <a:rPr kumimoji="0" lang="fr-CH" sz="4400" b="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mn-cs"/>
              </a:rPr>
              <a:t>      - </a:t>
            </a:r>
            <a:r>
              <a:rPr lang="fr-CH" sz="4400" noProof="0" dirty="0" smtClean="0">
                <a:latin typeface="Arial Narrow" pitchFamily="34" charset="0"/>
              </a:rPr>
              <a:t>Is </a:t>
            </a:r>
            <a:r>
              <a:rPr lang="fr-CH" sz="4400" noProof="0" dirty="0" err="1" smtClean="0">
                <a:latin typeface="Arial Narrow" pitchFamily="34" charset="0"/>
              </a:rPr>
              <a:t>variability</a:t>
            </a:r>
            <a:r>
              <a:rPr lang="fr-CH" sz="4400" noProof="0" dirty="0" smtClean="0">
                <a:latin typeface="Arial Narrow" pitchFamily="34" charset="0"/>
              </a:rPr>
              <a:t> </a:t>
            </a:r>
            <a:r>
              <a:rPr lang="fr-CH" sz="4400" noProof="0" dirty="0" err="1" smtClean="0">
                <a:latin typeface="Arial Narrow" pitchFamily="34" charset="0"/>
              </a:rPr>
              <a:t>equal</a:t>
            </a:r>
            <a:r>
              <a:rPr lang="fr-CH" sz="4400" noProof="0" dirty="0" smtClean="0">
                <a:latin typeface="Arial Narrow" pitchFamily="34" charset="0"/>
              </a:rPr>
              <a:t> to noise?</a:t>
            </a:r>
            <a:endParaRPr lang="fr-CH" sz="4400" dirty="0" smtClean="0">
              <a:latin typeface="Arial Narrow" pitchFamily="34"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.3 Poisson</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Model</a:t>
            </a: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kumimoji="0" lang="en-US"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en-US" sz="48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homogeneous/inhomogeneous</a:t>
            </a:r>
            <a:endParaRPr kumimoji="0" lang="fr-CH" sz="480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en-US" sz="5400" b="1" dirty="0" smtClean="0">
                <a:latin typeface="Arial Narrow" pitchFamily="34" charset="0"/>
                <a:cs typeface="ＭＳ Ｐゴシック" charset="0"/>
              </a:rPr>
              <a:t>10.4 Three definitions of Rate Code</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lvl="0" indent="-568325" eaLnBrk="0" hangingPunct="0">
              <a:buClr>
                <a:srgbClr val="FF0000"/>
              </a:buClr>
              <a:buSzPct val="150000"/>
              <a:defRPr/>
            </a:pPr>
            <a:r>
              <a:rPr lang="fr-CH" sz="5400" b="1" dirty="0" smtClean="0">
                <a:latin typeface="Arial Narrow" pitchFamily="34" charset="0"/>
                <a:cs typeface="ＭＳ Ｐゴシック" charset="0"/>
              </a:rPr>
              <a:t>10</a:t>
            </a:r>
            <a:r>
              <a:rPr kumimoji="0" lang="fr-CH" sz="5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rPr>
              <a:t>.5</a:t>
            </a:r>
            <a:r>
              <a:rPr kumimoji="0" lang="fr-CH" sz="5400" b="0"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Stochastic</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spike</a:t>
            </a:r>
            <a:r>
              <a:rPr kumimoji="0" lang="fr-CH" sz="5400" b="1" i="0" u="none" strike="noStrike" kern="1200" cap="none" spc="0" normalizeH="0" noProof="0" dirty="0" smtClean="0">
                <a:ln>
                  <a:noFill/>
                </a:ln>
                <a:solidFill>
                  <a:schemeClr val="tx1"/>
                </a:solidFill>
                <a:effectLst/>
                <a:uLnTx/>
                <a:uFillTx/>
                <a:latin typeface="Arial Narrow" pitchFamily="34" charset="0"/>
                <a:ea typeface="ＭＳ Ｐゴシック" pitchFamily="34" charset="-128"/>
                <a:cs typeface="ＭＳ Ｐゴシック" charset="0"/>
              </a:rPr>
              <a:t> </a:t>
            </a:r>
            <a:r>
              <a:rPr kumimoji="0" lang="fr-CH" sz="5400" b="1" i="0" u="none" strike="noStrike" kern="1200" cap="none" spc="0" normalizeH="0" noProof="0" dirty="0" err="1" smtClean="0">
                <a:ln>
                  <a:noFill/>
                </a:ln>
                <a:solidFill>
                  <a:schemeClr val="tx1"/>
                </a:solidFill>
                <a:effectLst/>
                <a:uLnTx/>
                <a:uFillTx/>
                <a:latin typeface="Arial Narrow" pitchFamily="34" charset="0"/>
                <a:ea typeface="ＭＳ Ｐゴシック" pitchFamily="34" charset="-128"/>
                <a:cs typeface="ＭＳ Ｐゴシック" charset="0"/>
              </a:rPr>
              <a:t>arrival</a:t>
            </a:r>
            <a:endParaRPr kumimoji="0" lang="fr-CH" sz="4400" b="1"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a:p>
            <a:pPr marL="1079500" marR="0" lvl="0" indent="-568325" algn="l" defTabSz="1079500" rtl="0" eaLnBrk="0" fontAlgn="base" latinLnBrk="0" hangingPunct="0">
              <a:lnSpc>
                <a:spcPct val="100000"/>
              </a:lnSpc>
              <a:spcBef>
                <a:spcPct val="0"/>
              </a:spcBef>
              <a:spcAft>
                <a:spcPct val="0"/>
              </a:spcAft>
              <a:buClr>
                <a:srgbClr val="FF0000"/>
              </a:buClr>
              <a:buSzPct val="150000"/>
              <a:buFont typeface="Arial" charset="0"/>
              <a:buNone/>
              <a:tabLst/>
              <a:defRPr/>
            </a:pPr>
            <a:r>
              <a:rPr lang="fr-CH" sz="4400" b="1" dirty="0" smtClean="0">
                <a:latin typeface="Arial Narrow" pitchFamily="34" charset="0"/>
                <a:cs typeface="ＭＳ Ｐゴシック" charset="0"/>
              </a:rPr>
              <a:t>        </a:t>
            </a:r>
            <a:r>
              <a:rPr lang="fr-CH" sz="4400" dirty="0" smtClean="0">
                <a:latin typeface="Arial Narrow" pitchFamily="34" charset="0"/>
                <a:cs typeface="ＭＳ Ｐゴシック" charset="0"/>
              </a:rPr>
              <a:t>- Membrane </a:t>
            </a:r>
            <a:r>
              <a:rPr lang="fr-CH" sz="4400" dirty="0" err="1" smtClean="0">
                <a:latin typeface="Arial Narrow" pitchFamily="34" charset="0"/>
                <a:cs typeface="ＭＳ Ｐゴシック" charset="0"/>
              </a:rPr>
              <a:t>potential</a:t>
            </a:r>
            <a:r>
              <a:rPr lang="fr-CH" sz="4400" dirty="0" smtClean="0">
                <a:latin typeface="Arial Narrow" pitchFamily="34" charset="0"/>
                <a:cs typeface="ＭＳ Ｐゴシック" charset="0"/>
              </a:rPr>
              <a:t> fluctuations</a:t>
            </a:r>
            <a:endParaRPr kumimoji="0" lang="fr-CH" sz="5400" i="0" u="none" strike="noStrike" kern="1200" cap="none" spc="0" normalizeH="0" baseline="0" noProof="0" dirty="0" smtClean="0">
              <a:ln>
                <a:noFill/>
              </a:ln>
              <a:solidFill>
                <a:schemeClr val="tx1"/>
              </a:solidFill>
              <a:effectLst/>
              <a:uLnTx/>
              <a:uFillTx/>
              <a:latin typeface="Arial Narrow" pitchFamily="34" charset="0"/>
              <a:ea typeface="ＭＳ Ｐゴシック" pitchFamily="34" charset="-128"/>
              <a:cs typeface="ＭＳ Ｐゴシック" charset="0"/>
            </a:endParaRPr>
          </a:p>
        </p:txBody>
      </p:sp>
      <p:grpSp>
        <p:nvGrpSpPr>
          <p:cNvPr id="24" name="Group 23"/>
          <p:cNvGrpSpPr/>
          <p:nvPr/>
        </p:nvGrpSpPr>
        <p:grpSpPr>
          <a:xfrm>
            <a:off x="11179744" y="7317829"/>
            <a:ext cx="312822" cy="659981"/>
            <a:chOff x="11381873" y="2275724"/>
            <a:chExt cx="312822" cy="659981"/>
          </a:xfrm>
        </p:grpSpPr>
        <p:cxnSp>
          <p:nvCxnSpPr>
            <p:cNvPr id="25" name="Straight Connector 24"/>
            <p:cNvCxnSpPr/>
            <p:nvPr/>
          </p:nvCxnSpPr>
          <p:spPr>
            <a:xfrm>
              <a:off x="11381873" y="2574758"/>
              <a:ext cx="312822" cy="36094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1694695" y="2275724"/>
              <a:ext cx="0" cy="65998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893429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2"/>
          <p:cNvPicPr>
            <a:picLocks noChangeAspect="1" noChangeArrowheads="1"/>
          </p:cNvPicPr>
          <p:nvPr/>
        </p:nvPicPr>
        <p:blipFill>
          <a:blip r:embed="rId2" cstate="print"/>
          <a:srcRect/>
          <a:stretch>
            <a:fillRect/>
          </a:stretch>
        </p:blipFill>
        <p:spPr bwMode="auto">
          <a:xfrm>
            <a:off x="8693629" y="5566999"/>
            <a:ext cx="13593264" cy="4388335"/>
          </a:xfrm>
          <a:prstGeom prst="rect">
            <a:avLst/>
          </a:prstGeom>
          <a:noFill/>
          <a:ln w="9525">
            <a:noFill/>
            <a:miter lim="800000"/>
            <a:headEnd/>
            <a:tailEnd/>
          </a:ln>
        </p:spPr>
      </p:pic>
      <p:sp>
        <p:nvSpPr>
          <p:cNvPr id="38922" name="TextBox 109"/>
          <p:cNvSpPr txBox="1">
            <a:spLocks noChangeArrowheads="1"/>
          </p:cNvSpPr>
          <p:nvPr/>
        </p:nvSpPr>
        <p:spPr bwMode="auto">
          <a:xfrm>
            <a:off x="14568841" y="9495310"/>
            <a:ext cx="5725135" cy="933450"/>
          </a:xfrm>
          <a:prstGeom prst="rect">
            <a:avLst/>
          </a:prstGeom>
          <a:noFill/>
          <a:ln w="9525">
            <a:noFill/>
            <a:miter lim="800000"/>
            <a:headEnd/>
            <a:tailEnd/>
          </a:ln>
        </p:spPr>
        <p:txBody>
          <a:bodyPr wrap="none" lIns="192902" tIns="96451" rIns="192902" bIns="96451">
            <a:spAutoFit/>
          </a:bodyPr>
          <a:lstStyle/>
          <a:p>
            <a:r>
              <a:rPr lang="en-US" sz="4800" i="1" dirty="0"/>
              <a:t>Crochet et al., 2011</a:t>
            </a:r>
          </a:p>
        </p:txBody>
      </p:sp>
      <p:sp>
        <p:nvSpPr>
          <p:cNvPr id="38923" name="TextBox 110"/>
          <p:cNvSpPr txBox="1">
            <a:spLocks noChangeArrowheads="1"/>
          </p:cNvSpPr>
          <p:nvPr/>
        </p:nvSpPr>
        <p:spPr bwMode="auto">
          <a:xfrm>
            <a:off x="10803534" y="4924028"/>
            <a:ext cx="9991559" cy="1071949"/>
          </a:xfrm>
          <a:prstGeom prst="rect">
            <a:avLst/>
          </a:prstGeom>
          <a:noFill/>
          <a:ln w="9525">
            <a:noFill/>
            <a:miter lim="800000"/>
            <a:headEnd/>
            <a:tailEnd/>
          </a:ln>
        </p:spPr>
        <p:txBody>
          <a:bodyPr wrap="none" lIns="192902" tIns="96451" rIns="192902" bIns="96451">
            <a:spAutoFit/>
          </a:bodyPr>
          <a:lstStyle/>
          <a:p>
            <a:r>
              <a:rPr lang="en-US" sz="5400" dirty="0"/>
              <a:t>awake mouse</a:t>
            </a:r>
            <a:r>
              <a:rPr lang="en-US" sz="5400" dirty="0" smtClean="0"/>
              <a:t>, </a:t>
            </a:r>
            <a:r>
              <a:rPr lang="en-US" sz="5400" dirty="0"/>
              <a:t>freely whisking</a:t>
            </a:r>
            <a:r>
              <a:rPr lang="en-US" dirty="0"/>
              <a:t>, </a:t>
            </a:r>
          </a:p>
        </p:txBody>
      </p:sp>
      <p:sp>
        <p:nvSpPr>
          <p:cNvPr id="13" name="TextBox 12"/>
          <p:cNvSpPr txBox="1"/>
          <p:nvPr/>
        </p:nvSpPr>
        <p:spPr>
          <a:xfrm>
            <a:off x="10783802" y="1434427"/>
            <a:ext cx="9212778" cy="969496"/>
          </a:xfrm>
          <a:prstGeom prst="rect">
            <a:avLst/>
          </a:prstGeom>
          <a:noFill/>
        </p:spPr>
        <p:txBody>
          <a:bodyPr wrap="none" rtlCol="0">
            <a:spAutoFit/>
          </a:bodyPr>
          <a:lstStyle/>
          <a:p>
            <a:r>
              <a:rPr lang="en-US" dirty="0" smtClean="0"/>
              <a:t>Spontaneous activity </a:t>
            </a:r>
            <a:r>
              <a:rPr lang="en-US" i="1" dirty="0" smtClean="0"/>
              <a:t>in vivo</a:t>
            </a:r>
            <a:endParaRPr lang="en-US" i="1" dirty="0"/>
          </a:p>
        </p:txBody>
      </p:sp>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.5</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Variability in vivo – review from 10.1</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sp>
        <p:nvSpPr>
          <p:cNvPr id="15" name="Text Box 46"/>
          <p:cNvSpPr txBox="1">
            <a:spLocks noChangeArrowheads="1"/>
          </p:cNvSpPr>
          <p:nvPr/>
        </p:nvSpPr>
        <p:spPr bwMode="auto">
          <a:xfrm>
            <a:off x="10783802" y="2982166"/>
            <a:ext cx="9800802" cy="2287666"/>
          </a:xfrm>
          <a:prstGeom prst="rect">
            <a:avLst/>
          </a:prstGeom>
          <a:noFill/>
          <a:ln w="9525">
            <a:noFill/>
            <a:miter lim="800000"/>
            <a:headEnd/>
            <a:tailEnd/>
          </a:ln>
        </p:spPr>
        <p:txBody>
          <a:bodyPr wrap="none" lIns="192902" tIns="96451" rIns="192902" bIns="96451">
            <a:spAutoFit/>
          </a:bodyPr>
          <a:lstStyle/>
          <a:p>
            <a:r>
              <a:rPr lang="en-US" sz="6800" dirty="0" smtClean="0">
                <a:solidFill>
                  <a:srgbClr val="FF0000"/>
                </a:solidFill>
              </a:rPr>
              <a:t>Variability </a:t>
            </a:r>
          </a:p>
          <a:p>
            <a:r>
              <a:rPr lang="en-US" sz="6800" dirty="0" smtClean="0">
                <a:solidFill>
                  <a:srgbClr val="FF0000"/>
                </a:solidFill>
              </a:rPr>
              <a:t>of membrane potential? </a:t>
            </a:r>
          </a:p>
        </p:txBody>
      </p:sp>
      <p:cxnSp>
        <p:nvCxnSpPr>
          <p:cNvPr id="9" name="Straight Connector 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21607463" cy="12152313"/>
          </a:xfrm>
          <a:prstGeom prst="rect">
            <a:avLst/>
          </a:prstGeom>
          <a:noFill/>
          <a:ln w="9525">
            <a:solidFill>
              <a:schemeClr val="tx1"/>
            </a:solidFill>
            <a:miter lim="800000"/>
            <a:headEnd/>
            <a:tailEnd/>
          </a:ln>
        </p:spPr>
        <p:txBody>
          <a:bodyPr wrap="none" lIns="192911" tIns="96455" rIns="192911" bIns="96455" anchor="ctr"/>
          <a:lstStyle/>
          <a:p>
            <a:pPr algn="ctr">
              <a:lnSpc>
                <a:spcPct val="110000"/>
              </a:lnSpc>
            </a:pPr>
            <a:endParaRPr lang="fr-FR" sz="5100" dirty="0"/>
          </a:p>
        </p:txBody>
      </p:sp>
      <p:sp>
        <p:nvSpPr>
          <p:cNvPr id="40963" name="Text Box 3"/>
          <p:cNvSpPr txBox="1">
            <a:spLocks noChangeArrowheads="1"/>
          </p:cNvSpPr>
          <p:nvPr/>
        </p:nvSpPr>
        <p:spPr bwMode="auto">
          <a:xfrm>
            <a:off x="806887" y="8236568"/>
            <a:ext cx="7183116" cy="3426448"/>
          </a:xfrm>
          <a:prstGeom prst="rect">
            <a:avLst/>
          </a:prstGeom>
          <a:noFill/>
          <a:ln w="9525">
            <a:noFill/>
            <a:miter lim="800000"/>
            <a:headEnd/>
            <a:tailEnd/>
          </a:ln>
        </p:spPr>
        <p:txBody>
          <a:bodyPr wrap="none" lIns="192911" tIns="96455" rIns="192911" bIns="96455">
            <a:spAutoFit/>
          </a:bodyPr>
          <a:lstStyle/>
          <a:p>
            <a:r>
              <a:rPr lang="en-US" dirty="0"/>
              <a:t>Population</a:t>
            </a:r>
          </a:p>
          <a:p>
            <a:r>
              <a:rPr lang="en-US" sz="5100" dirty="0"/>
              <a:t>- 50 000 neurons</a:t>
            </a:r>
          </a:p>
          <a:p>
            <a:r>
              <a:rPr lang="en-US" sz="5100" dirty="0"/>
              <a:t>- 20 percent inhibitory</a:t>
            </a:r>
          </a:p>
          <a:p>
            <a:r>
              <a:rPr lang="en-US" sz="5100" dirty="0"/>
              <a:t>- </a:t>
            </a:r>
            <a:r>
              <a:rPr lang="en-US" sz="5100" b="1" dirty="0"/>
              <a:t>randomly connected</a:t>
            </a:r>
          </a:p>
        </p:txBody>
      </p:sp>
      <p:grpSp>
        <p:nvGrpSpPr>
          <p:cNvPr id="2" name="Group 4"/>
          <p:cNvGrpSpPr>
            <a:grpSpLocks/>
          </p:cNvGrpSpPr>
          <p:nvPr/>
        </p:nvGrpSpPr>
        <p:grpSpPr bwMode="auto">
          <a:xfrm>
            <a:off x="1347073" y="2025386"/>
            <a:ext cx="5055732" cy="2970565"/>
            <a:chOff x="288" y="720"/>
            <a:chExt cx="2064" cy="1392"/>
          </a:xfrm>
        </p:grpSpPr>
        <p:sp>
          <p:nvSpPr>
            <p:cNvPr id="41000" name="AutoShape 5"/>
            <p:cNvSpPr>
              <a:spLocks noChangeArrowheads="1"/>
            </p:cNvSpPr>
            <p:nvPr/>
          </p:nvSpPr>
          <p:spPr bwMode="auto">
            <a:xfrm>
              <a:off x="288" y="720"/>
              <a:ext cx="2064" cy="1392"/>
            </a:xfrm>
            <a:prstGeom prst="roundRect">
              <a:avLst>
                <a:gd name="adj" fmla="val 16667"/>
              </a:avLst>
            </a:prstGeom>
            <a:noFill/>
            <a:ln w="9525">
              <a:solidFill>
                <a:schemeClr val="tx1"/>
              </a:solidFill>
              <a:round/>
              <a:headEnd/>
              <a:tailEnd/>
            </a:ln>
          </p:spPr>
          <p:txBody>
            <a:bodyPr wrap="none" anchor="ctr"/>
            <a:lstStyle/>
            <a:p>
              <a:endParaRPr lang="en-US"/>
            </a:p>
          </p:txBody>
        </p:sp>
        <p:sp>
          <p:nvSpPr>
            <p:cNvPr id="41001" name="Oval 6"/>
            <p:cNvSpPr>
              <a:spLocks noChangeArrowheads="1"/>
            </p:cNvSpPr>
            <p:nvPr/>
          </p:nvSpPr>
          <p:spPr bwMode="auto">
            <a:xfrm>
              <a:off x="1248" y="1104"/>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2" name="Oval 7"/>
            <p:cNvSpPr>
              <a:spLocks noChangeArrowheads="1"/>
            </p:cNvSpPr>
            <p:nvPr/>
          </p:nvSpPr>
          <p:spPr bwMode="auto">
            <a:xfrm>
              <a:off x="1344" y="120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3" name="Oval 8"/>
            <p:cNvSpPr>
              <a:spLocks noChangeArrowheads="1"/>
            </p:cNvSpPr>
            <p:nvPr/>
          </p:nvSpPr>
          <p:spPr bwMode="auto">
            <a:xfrm>
              <a:off x="1440" y="115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4" name="Oval 9"/>
            <p:cNvSpPr>
              <a:spLocks noChangeArrowheads="1"/>
            </p:cNvSpPr>
            <p:nvPr/>
          </p:nvSpPr>
          <p:spPr bwMode="auto">
            <a:xfrm>
              <a:off x="1392" y="177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5" name="Oval 10"/>
            <p:cNvSpPr>
              <a:spLocks noChangeArrowheads="1"/>
            </p:cNvSpPr>
            <p:nvPr/>
          </p:nvSpPr>
          <p:spPr bwMode="auto">
            <a:xfrm>
              <a:off x="1728" y="139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6" name="Oval 11"/>
            <p:cNvSpPr>
              <a:spLocks noChangeArrowheads="1"/>
            </p:cNvSpPr>
            <p:nvPr/>
          </p:nvSpPr>
          <p:spPr bwMode="auto">
            <a:xfrm>
              <a:off x="1584" y="129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7" name="Oval 12"/>
            <p:cNvSpPr>
              <a:spLocks noChangeArrowheads="1"/>
            </p:cNvSpPr>
            <p:nvPr/>
          </p:nvSpPr>
          <p:spPr bwMode="auto">
            <a:xfrm>
              <a:off x="1344" y="144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8" name="Oval 13"/>
            <p:cNvSpPr>
              <a:spLocks noChangeArrowheads="1"/>
            </p:cNvSpPr>
            <p:nvPr/>
          </p:nvSpPr>
          <p:spPr bwMode="auto">
            <a:xfrm>
              <a:off x="1440" y="1344"/>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09" name="Oval 14"/>
            <p:cNvSpPr>
              <a:spLocks noChangeArrowheads="1"/>
            </p:cNvSpPr>
            <p:nvPr/>
          </p:nvSpPr>
          <p:spPr bwMode="auto">
            <a:xfrm>
              <a:off x="1536" y="1680"/>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10" name="Oval 15"/>
            <p:cNvSpPr>
              <a:spLocks noChangeArrowheads="1"/>
            </p:cNvSpPr>
            <p:nvPr/>
          </p:nvSpPr>
          <p:spPr bwMode="auto">
            <a:xfrm>
              <a:off x="1632" y="153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11" name="Oval 16"/>
            <p:cNvSpPr>
              <a:spLocks noChangeArrowheads="1"/>
            </p:cNvSpPr>
            <p:nvPr/>
          </p:nvSpPr>
          <p:spPr bwMode="auto">
            <a:xfrm>
              <a:off x="1104" y="153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12" name="Oval 17"/>
            <p:cNvSpPr>
              <a:spLocks noChangeArrowheads="1"/>
            </p:cNvSpPr>
            <p:nvPr/>
          </p:nvSpPr>
          <p:spPr bwMode="auto">
            <a:xfrm>
              <a:off x="1056" y="129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13" name="Oval 18"/>
            <p:cNvSpPr>
              <a:spLocks noChangeArrowheads="1"/>
            </p:cNvSpPr>
            <p:nvPr/>
          </p:nvSpPr>
          <p:spPr bwMode="auto">
            <a:xfrm>
              <a:off x="960" y="1008"/>
              <a:ext cx="864" cy="912"/>
            </a:xfrm>
            <a:prstGeom prst="ellipse">
              <a:avLst/>
            </a:prstGeom>
            <a:noFill/>
            <a:ln w="9525">
              <a:solidFill>
                <a:schemeClr val="tx1"/>
              </a:solidFill>
              <a:prstDash val="sysDot"/>
              <a:round/>
              <a:headEnd/>
              <a:tailEnd/>
            </a:ln>
          </p:spPr>
          <p:txBody>
            <a:bodyPr wrap="none" anchor="ctr"/>
            <a:lstStyle/>
            <a:p>
              <a:endParaRPr lang="en-US"/>
            </a:p>
          </p:txBody>
        </p:sp>
        <p:sp>
          <p:nvSpPr>
            <p:cNvPr id="41014" name="Oval 19"/>
            <p:cNvSpPr>
              <a:spLocks noChangeArrowheads="1"/>
            </p:cNvSpPr>
            <p:nvPr/>
          </p:nvSpPr>
          <p:spPr bwMode="auto">
            <a:xfrm>
              <a:off x="1200" y="163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15" name="Oval 20"/>
            <p:cNvSpPr>
              <a:spLocks noChangeArrowheads="1"/>
            </p:cNvSpPr>
            <p:nvPr/>
          </p:nvSpPr>
          <p:spPr bwMode="auto">
            <a:xfrm>
              <a:off x="1152" y="1392"/>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41016" name="Line 21"/>
            <p:cNvSpPr>
              <a:spLocks noChangeShapeType="1"/>
            </p:cNvSpPr>
            <p:nvPr/>
          </p:nvSpPr>
          <p:spPr bwMode="auto">
            <a:xfrm>
              <a:off x="384" y="1152"/>
              <a:ext cx="384" cy="0"/>
            </a:xfrm>
            <a:prstGeom prst="line">
              <a:avLst/>
            </a:prstGeom>
            <a:noFill/>
            <a:ln w="9525">
              <a:solidFill>
                <a:schemeClr val="tx1"/>
              </a:solidFill>
              <a:round/>
              <a:headEnd/>
              <a:tailEnd/>
            </a:ln>
          </p:spPr>
          <p:txBody>
            <a:bodyPr wrap="none" anchor="ctr"/>
            <a:lstStyle/>
            <a:p>
              <a:endParaRPr lang="en-US"/>
            </a:p>
          </p:txBody>
        </p:sp>
        <p:sp>
          <p:nvSpPr>
            <p:cNvPr id="41017" name="Line 22"/>
            <p:cNvSpPr>
              <a:spLocks noChangeShapeType="1"/>
            </p:cNvSpPr>
            <p:nvPr/>
          </p:nvSpPr>
          <p:spPr bwMode="auto">
            <a:xfrm>
              <a:off x="384" y="1392"/>
              <a:ext cx="384" cy="0"/>
            </a:xfrm>
            <a:prstGeom prst="line">
              <a:avLst/>
            </a:prstGeom>
            <a:noFill/>
            <a:ln w="9525">
              <a:solidFill>
                <a:schemeClr val="tx1"/>
              </a:solidFill>
              <a:round/>
              <a:headEnd/>
              <a:tailEnd/>
            </a:ln>
          </p:spPr>
          <p:txBody>
            <a:bodyPr wrap="none" anchor="ctr"/>
            <a:lstStyle/>
            <a:p>
              <a:endParaRPr lang="en-US"/>
            </a:p>
          </p:txBody>
        </p:sp>
        <p:sp>
          <p:nvSpPr>
            <p:cNvPr id="41018" name="Line 23"/>
            <p:cNvSpPr>
              <a:spLocks noChangeShapeType="1"/>
            </p:cNvSpPr>
            <p:nvPr/>
          </p:nvSpPr>
          <p:spPr bwMode="auto">
            <a:xfrm>
              <a:off x="384" y="1632"/>
              <a:ext cx="384" cy="0"/>
            </a:xfrm>
            <a:prstGeom prst="line">
              <a:avLst/>
            </a:prstGeom>
            <a:noFill/>
            <a:ln w="9525">
              <a:solidFill>
                <a:schemeClr val="tx1"/>
              </a:solidFill>
              <a:round/>
              <a:headEnd/>
              <a:tailEnd/>
            </a:ln>
          </p:spPr>
          <p:txBody>
            <a:bodyPr wrap="none" anchor="ctr"/>
            <a:lstStyle/>
            <a:p>
              <a:endParaRPr lang="en-US"/>
            </a:p>
          </p:txBody>
        </p:sp>
        <p:sp>
          <p:nvSpPr>
            <p:cNvPr id="41019" name="Line 24"/>
            <p:cNvSpPr>
              <a:spLocks noChangeShapeType="1"/>
            </p:cNvSpPr>
            <p:nvPr/>
          </p:nvSpPr>
          <p:spPr bwMode="auto">
            <a:xfrm>
              <a:off x="384" y="1872"/>
              <a:ext cx="384" cy="0"/>
            </a:xfrm>
            <a:prstGeom prst="line">
              <a:avLst/>
            </a:prstGeom>
            <a:noFill/>
            <a:ln w="9525">
              <a:solidFill>
                <a:schemeClr val="tx1"/>
              </a:solidFill>
              <a:round/>
              <a:headEnd/>
              <a:tailEnd/>
            </a:ln>
          </p:spPr>
          <p:txBody>
            <a:bodyPr wrap="none" anchor="ctr"/>
            <a:lstStyle/>
            <a:p>
              <a:endParaRPr lang="en-US"/>
            </a:p>
          </p:txBody>
        </p:sp>
        <p:sp>
          <p:nvSpPr>
            <p:cNvPr id="41020" name="Line 25"/>
            <p:cNvSpPr>
              <a:spLocks noChangeShapeType="1"/>
            </p:cNvSpPr>
            <p:nvPr/>
          </p:nvSpPr>
          <p:spPr bwMode="auto">
            <a:xfrm>
              <a:off x="480" y="960"/>
              <a:ext cx="0" cy="192"/>
            </a:xfrm>
            <a:prstGeom prst="line">
              <a:avLst/>
            </a:prstGeom>
            <a:noFill/>
            <a:ln w="57150">
              <a:solidFill>
                <a:schemeClr val="tx1"/>
              </a:solidFill>
              <a:round/>
              <a:headEnd/>
              <a:tailEnd/>
            </a:ln>
          </p:spPr>
          <p:txBody>
            <a:bodyPr wrap="none" anchor="ctr"/>
            <a:lstStyle/>
            <a:p>
              <a:endParaRPr lang="en-US"/>
            </a:p>
          </p:txBody>
        </p:sp>
        <p:sp>
          <p:nvSpPr>
            <p:cNvPr id="41021" name="Line 26"/>
            <p:cNvSpPr>
              <a:spLocks noChangeShapeType="1"/>
            </p:cNvSpPr>
            <p:nvPr/>
          </p:nvSpPr>
          <p:spPr bwMode="auto">
            <a:xfrm>
              <a:off x="576" y="1200"/>
              <a:ext cx="0" cy="192"/>
            </a:xfrm>
            <a:prstGeom prst="line">
              <a:avLst/>
            </a:prstGeom>
            <a:noFill/>
            <a:ln w="57150">
              <a:solidFill>
                <a:schemeClr val="tx1"/>
              </a:solidFill>
              <a:round/>
              <a:headEnd/>
              <a:tailEnd/>
            </a:ln>
          </p:spPr>
          <p:txBody>
            <a:bodyPr wrap="none" anchor="ctr"/>
            <a:lstStyle/>
            <a:p>
              <a:endParaRPr lang="en-US"/>
            </a:p>
          </p:txBody>
        </p:sp>
        <p:sp>
          <p:nvSpPr>
            <p:cNvPr id="41022" name="Line 27"/>
            <p:cNvSpPr>
              <a:spLocks noChangeShapeType="1"/>
            </p:cNvSpPr>
            <p:nvPr/>
          </p:nvSpPr>
          <p:spPr bwMode="auto">
            <a:xfrm>
              <a:off x="432" y="1440"/>
              <a:ext cx="0" cy="192"/>
            </a:xfrm>
            <a:prstGeom prst="line">
              <a:avLst/>
            </a:prstGeom>
            <a:noFill/>
            <a:ln w="57150">
              <a:solidFill>
                <a:schemeClr val="tx1"/>
              </a:solidFill>
              <a:round/>
              <a:headEnd/>
              <a:tailEnd/>
            </a:ln>
          </p:spPr>
          <p:txBody>
            <a:bodyPr wrap="none" anchor="ctr"/>
            <a:lstStyle/>
            <a:p>
              <a:endParaRPr lang="en-US"/>
            </a:p>
          </p:txBody>
        </p:sp>
        <p:sp>
          <p:nvSpPr>
            <p:cNvPr id="41023" name="Line 28"/>
            <p:cNvSpPr>
              <a:spLocks noChangeShapeType="1"/>
            </p:cNvSpPr>
            <p:nvPr/>
          </p:nvSpPr>
          <p:spPr bwMode="auto">
            <a:xfrm>
              <a:off x="528" y="1440"/>
              <a:ext cx="0" cy="192"/>
            </a:xfrm>
            <a:prstGeom prst="line">
              <a:avLst/>
            </a:prstGeom>
            <a:noFill/>
            <a:ln w="57150">
              <a:solidFill>
                <a:schemeClr val="tx1"/>
              </a:solidFill>
              <a:round/>
              <a:headEnd/>
              <a:tailEnd/>
            </a:ln>
          </p:spPr>
          <p:txBody>
            <a:bodyPr wrap="none" anchor="ctr"/>
            <a:lstStyle/>
            <a:p>
              <a:endParaRPr lang="en-US"/>
            </a:p>
          </p:txBody>
        </p:sp>
        <p:sp>
          <p:nvSpPr>
            <p:cNvPr id="41024" name="Line 29"/>
            <p:cNvSpPr>
              <a:spLocks noChangeShapeType="1"/>
            </p:cNvSpPr>
            <p:nvPr/>
          </p:nvSpPr>
          <p:spPr bwMode="auto">
            <a:xfrm>
              <a:off x="672" y="1680"/>
              <a:ext cx="0" cy="192"/>
            </a:xfrm>
            <a:prstGeom prst="line">
              <a:avLst/>
            </a:prstGeom>
            <a:noFill/>
            <a:ln w="57150">
              <a:solidFill>
                <a:schemeClr val="tx1"/>
              </a:solidFill>
              <a:round/>
              <a:headEnd/>
              <a:tailEnd/>
            </a:ln>
          </p:spPr>
          <p:txBody>
            <a:bodyPr wrap="none" anchor="ctr"/>
            <a:lstStyle/>
            <a:p>
              <a:endParaRPr lang="en-US"/>
            </a:p>
          </p:txBody>
        </p:sp>
        <p:sp>
          <p:nvSpPr>
            <p:cNvPr id="41025" name="Line 30"/>
            <p:cNvSpPr>
              <a:spLocks noChangeShapeType="1"/>
            </p:cNvSpPr>
            <p:nvPr/>
          </p:nvSpPr>
          <p:spPr bwMode="auto">
            <a:xfrm>
              <a:off x="816" y="1056"/>
              <a:ext cx="288" cy="192"/>
            </a:xfrm>
            <a:prstGeom prst="line">
              <a:avLst/>
            </a:prstGeom>
            <a:noFill/>
            <a:ln w="9525">
              <a:solidFill>
                <a:schemeClr val="tx1"/>
              </a:solidFill>
              <a:round/>
              <a:headEnd/>
              <a:tailEnd type="triangle" w="med" len="med"/>
            </a:ln>
          </p:spPr>
          <p:txBody>
            <a:bodyPr wrap="none" anchor="ctr"/>
            <a:lstStyle/>
            <a:p>
              <a:endParaRPr lang="en-US"/>
            </a:p>
          </p:txBody>
        </p:sp>
        <p:sp>
          <p:nvSpPr>
            <p:cNvPr id="41026" name="Line 31"/>
            <p:cNvSpPr>
              <a:spLocks noChangeShapeType="1"/>
            </p:cNvSpPr>
            <p:nvPr/>
          </p:nvSpPr>
          <p:spPr bwMode="auto">
            <a:xfrm>
              <a:off x="768" y="1248"/>
              <a:ext cx="288" cy="192"/>
            </a:xfrm>
            <a:prstGeom prst="line">
              <a:avLst/>
            </a:prstGeom>
            <a:noFill/>
            <a:ln w="9525">
              <a:solidFill>
                <a:schemeClr val="tx1"/>
              </a:solidFill>
              <a:round/>
              <a:headEnd/>
              <a:tailEnd type="triangle" w="med" len="med"/>
            </a:ln>
          </p:spPr>
          <p:txBody>
            <a:bodyPr wrap="none" anchor="ctr"/>
            <a:lstStyle/>
            <a:p>
              <a:endParaRPr lang="en-US"/>
            </a:p>
          </p:txBody>
        </p:sp>
        <p:sp>
          <p:nvSpPr>
            <p:cNvPr id="41027" name="Line 32"/>
            <p:cNvSpPr>
              <a:spLocks noChangeShapeType="1"/>
            </p:cNvSpPr>
            <p:nvPr/>
          </p:nvSpPr>
          <p:spPr bwMode="auto">
            <a:xfrm>
              <a:off x="768" y="1488"/>
              <a:ext cx="288" cy="48"/>
            </a:xfrm>
            <a:prstGeom prst="line">
              <a:avLst/>
            </a:prstGeom>
            <a:noFill/>
            <a:ln w="9525">
              <a:solidFill>
                <a:schemeClr val="tx1"/>
              </a:solidFill>
              <a:round/>
              <a:headEnd/>
              <a:tailEnd type="triangle" w="med" len="med"/>
            </a:ln>
          </p:spPr>
          <p:txBody>
            <a:bodyPr wrap="none" anchor="ctr"/>
            <a:lstStyle/>
            <a:p>
              <a:endParaRPr lang="en-US"/>
            </a:p>
          </p:txBody>
        </p:sp>
        <p:sp>
          <p:nvSpPr>
            <p:cNvPr id="41028" name="Line 33"/>
            <p:cNvSpPr>
              <a:spLocks noChangeShapeType="1"/>
            </p:cNvSpPr>
            <p:nvPr/>
          </p:nvSpPr>
          <p:spPr bwMode="auto">
            <a:xfrm flipV="1">
              <a:off x="816" y="1632"/>
              <a:ext cx="240" cy="144"/>
            </a:xfrm>
            <a:prstGeom prst="line">
              <a:avLst/>
            </a:prstGeom>
            <a:noFill/>
            <a:ln w="9525">
              <a:solidFill>
                <a:schemeClr val="tx1"/>
              </a:solidFill>
              <a:round/>
              <a:headEnd/>
              <a:tailEnd type="triangle" w="med" len="med"/>
            </a:ln>
          </p:spPr>
          <p:txBody>
            <a:bodyPr wrap="none" anchor="ctr"/>
            <a:lstStyle/>
            <a:p>
              <a:endParaRPr lang="en-US"/>
            </a:p>
          </p:txBody>
        </p:sp>
        <p:sp>
          <p:nvSpPr>
            <p:cNvPr id="41029" name="Line 34"/>
            <p:cNvSpPr>
              <a:spLocks noChangeShapeType="1"/>
            </p:cNvSpPr>
            <p:nvPr/>
          </p:nvSpPr>
          <p:spPr bwMode="auto">
            <a:xfrm>
              <a:off x="1392" y="1536"/>
              <a:ext cx="48" cy="240"/>
            </a:xfrm>
            <a:prstGeom prst="line">
              <a:avLst/>
            </a:prstGeom>
            <a:noFill/>
            <a:ln w="9525">
              <a:solidFill>
                <a:srgbClr val="FF0000"/>
              </a:solidFill>
              <a:round/>
              <a:headEnd/>
              <a:tailEnd/>
            </a:ln>
          </p:spPr>
          <p:txBody>
            <a:bodyPr wrap="none" anchor="ctr"/>
            <a:lstStyle/>
            <a:p>
              <a:endParaRPr lang="en-US"/>
            </a:p>
          </p:txBody>
        </p:sp>
        <p:sp>
          <p:nvSpPr>
            <p:cNvPr id="41030" name="Line 35"/>
            <p:cNvSpPr>
              <a:spLocks noChangeShapeType="1"/>
            </p:cNvSpPr>
            <p:nvPr/>
          </p:nvSpPr>
          <p:spPr bwMode="auto">
            <a:xfrm>
              <a:off x="1536" y="1440"/>
              <a:ext cx="144" cy="144"/>
            </a:xfrm>
            <a:prstGeom prst="line">
              <a:avLst/>
            </a:prstGeom>
            <a:noFill/>
            <a:ln w="9525">
              <a:solidFill>
                <a:srgbClr val="FF0000"/>
              </a:solidFill>
              <a:round/>
              <a:headEnd/>
              <a:tailEnd/>
            </a:ln>
          </p:spPr>
          <p:txBody>
            <a:bodyPr wrap="none" anchor="ctr"/>
            <a:lstStyle/>
            <a:p>
              <a:endParaRPr lang="en-US"/>
            </a:p>
          </p:txBody>
        </p:sp>
        <p:sp>
          <p:nvSpPr>
            <p:cNvPr id="41031" name="Line 36"/>
            <p:cNvSpPr>
              <a:spLocks noChangeShapeType="1"/>
            </p:cNvSpPr>
            <p:nvPr/>
          </p:nvSpPr>
          <p:spPr bwMode="auto">
            <a:xfrm flipV="1">
              <a:off x="1248" y="1584"/>
              <a:ext cx="384" cy="96"/>
            </a:xfrm>
            <a:prstGeom prst="line">
              <a:avLst/>
            </a:prstGeom>
            <a:noFill/>
            <a:ln w="9525">
              <a:solidFill>
                <a:srgbClr val="FF0000"/>
              </a:solidFill>
              <a:round/>
              <a:headEnd/>
              <a:tailEnd/>
            </a:ln>
          </p:spPr>
          <p:txBody>
            <a:bodyPr wrap="none" anchor="ctr"/>
            <a:lstStyle/>
            <a:p>
              <a:endParaRPr lang="en-US"/>
            </a:p>
          </p:txBody>
        </p:sp>
        <p:sp>
          <p:nvSpPr>
            <p:cNvPr id="41032" name="Line 37"/>
            <p:cNvSpPr>
              <a:spLocks noChangeShapeType="1"/>
            </p:cNvSpPr>
            <p:nvPr/>
          </p:nvSpPr>
          <p:spPr bwMode="auto">
            <a:xfrm>
              <a:off x="1392" y="1536"/>
              <a:ext cx="192" cy="192"/>
            </a:xfrm>
            <a:prstGeom prst="line">
              <a:avLst/>
            </a:prstGeom>
            <a:noFill/>
            <a:ln w="9525">
              <a:solidFill>
                <a:srgbClr val="FF0000"/>
              </a:solidFill>
              <a:round/>
              <a:headEnd/>
              <a:tailEnd/>
            </a:ln>
          </p:spPr>
          <p:txBody>
            <a:bodyPr wrap="none" anchor="ctr"/>
            <a:lstStyle/>
            <a:p>
              <a:endParaRPr lang="en-US"/>
            </a:p>
          </p:txBody>
        </p:sp>
        <p:sp>
          <p:nvSpPr>
            <p:cNvPr id="41033" name="Line 38"/>
            <p:cNvSpPr>
              <a:spLocks noChangeShapeType="1"/>
            </p:cNvSpPr>
            <p:nvPr/>
          </p:nvSpPr>
          <p:spPr bwMode="auto">
            <a:xfrm>
              <a:off x="1200" y="1488"/>
              <a:ext cx="48" cy="144"/>
            </a:xfrm>
            <a:prstGeom prst="line">
              <a:avLst/>
            </a:prstGeom>
            <a:noFill/>
            <a:ln w="9525">
              <a:solidFill>
                <a:srgbClr val="FF0000"/>
              </a:solidFill>
              <a:round/>
              <a:headEnd/>
              <a:tailEnd/>
            </a:ln>
          </p:spPr>
          <p:txBody>
            <a:bodyPr wrap="none" anchor="ctr"/>
            <a:lstStyle/>
            <a:p>
              <a:endParaRPr lang="en-US"/>
            </a:p>
          </p:txBody>
        </p:sp>
        <p:sp>
          <p:nvSpPr>
            <p:cNvPr id="41034" name="Line 39"/>
            <p:cNvSpPr>
              <a:spLocks noChangeShapeType="1"/>
            </p:cNvSpPr>
            <p:nvPr/>
          </p:nvSpPr>
          <p:spPr bwMode="auto">
            <a:xfrm>
              <a:off x="1632" y="1392"/>
              <a:ext cx="48" cy="144"/>
            </a:xfrm>
            <a:prstGeom prst="line">
              <a:avLst/>
            </a:prstGeom>
            <a:noFill/>
            <a:ln w="9525">
              <a:solidFill>
                <a:srgbClr val="FF0000"/>
              </a:solidFill>
              <a:round/>
              <a:headEnd/>
              <a:tailEnd/>
            </a:ln>
          </p:spPr>
          <p:txBody>
            <a:bodyPr wrap="none" anchor="ctr"/>
            <a:lstStyle/>
            <a:p>
              <a:endParaRPr lang="en-US"/>
            </a:p>
          </p:txBody>
        </p:sp>
        <p:sp>
          <p:nvSpPr>
            <p:cNvPr id="41035" name="Line 40"/>
            <p:cNvSpPr>
              <a:spLocks noChangeShapeType="1"/>
            </p:cNvSpPr>
            <p:nvPr/>
          </p:nvSpPr>
          <p:spPr bwMode="auto">
            <a:xfrm>
              <a:off x="1488" y="1200"/>
              <a:ext cx="144" cy="144"/>
            </a:xfrm>
            <a:prstGeom prst="line">
              <a:avLst/>
            </a:prstGeom>
            <a:noFill/>
            <a:ln w="9525">
              <a:solidFill>
                <a:srgbClr val="FF0000"/>
              </a:solidFill>
              <a:round/>
              <a:headEnd/>
              <a:tailEnd/>
            </a:ln>
          </p:spPr>
          <p:txBody>
            <a:bodyPr wrap="none" anchor="ctr"/>
            <a:lstStyle/>
            <a:p>
              <a:endParaRPr lang="en-US"/>
            </a:p>
          </p:txBody>
        </p:sp>
        <p:sp>
          <p:nvSpPr>
            <p:cNvPr id="41036" name="Line 41"/>
            <p:cNvSpPr>
              <a:spLocks noChangeShapeType="1"/>
            </p:cNvSpPr>
            <p:nvPr/>
          </p:nvSpPr>
          <p:spPr bwMode="auto">
            <a:xfrm flipH="1">
              <a:off x="1248" y="1296"/>
              <a:ext cx="144" cy="144"/>
            </a:xfrm>
            <a:prstGeom prst="line">
              <a:avLst/>
            </a:prstGeom>
            <a:noFill/>
            <a:ln w="9525">
              <a:solidFill>
                <a:srgbClr val="FF0000"/>
              </a:solidFill>
              <a:round/>
              <a:headEnd/>
              <a:tailEnd/>
            </a:ln>
          </p:spPr>
          <p:txBody>
            <a:bodyPr wrap="none" anchor="ctr"/>
            <a:lstStyle/>
            <a:p>
              <a:endParaRPr lang="en-US"/>
            </a:p>
          </p:txBody>
        </p:sp>
        <p:sp>
          <p:nvSpPr>
            <p:cNvPr id="41037" name="Line 42"/>
            <p:cNvSpPr>
              <a:spLocks noChangeShapeType="1"/>
            </p:cNvSpPr>
            <p:nvPr/>
          </p:nvSpPr>
          <p:spPr bwMode="auto">
            <a:xfrm flipH="1">
              <a:off x="1104" y="1200"/>
              <a:ext cx="144" cy="144"/>
            </a:xfrm>
            <a:prstGeom prst="line">
              <a:avLst/>
            </a:prstGeom>
            <a:noFill/>
            <a:ln w="9525">
              <a:solidFill>
                <a:srgbClr val="FF0000"/>
              </a:solidFill>
              <a:round/>
              <a:headEnd/>
              <a:tailEnd/>
            </a:ln>
          </p:spPr>
          <p:txBody>
            <a:bodyPr wrap="none" anchor="ctr"/>
            <a:lstStyle/>
            <a:p>
              <a:endParaRPr lang="en-US"/>
            </a:p>
          </p:txBody>
        </p:sp>
        <p:sp>
          <p:nvSpPr>
            <p:cNvPr id="41038" name="Line 43"/>
            <p:cNvSpPr>
              <a:spLocks noChangeShapeType="1"/>
            </p:cNvSpPr>
            <p:nvPr/>
          </p:nvSpPr>
          <p:spPr bwMode="auto">
            <a:xfrm>
              <a:off x="1104" y="1392"/>
              <a:ext cx="48" cy="192"/>
            </a:xfrm>
            <a:prstGeom prst="line">
              <a:avLst/>
            </a:prstGeom>
            <a:noFill/>
            <a:ln w="9525">
              <a:solidFill>
                <a:srgbClr val="FF0000"/>
              </a:solidFill>
              <a:round/>
              <a:headEnd/>
              <a:tailEnd/>
            </a:ln>
          </p:spPr>
          <p:txBody>
            <a:bodyPr wrap="none" anchor="ctr"/>
            <a:lstStyle/>
            <a:p>
              <a:endParaRPr lang="en-US"/>
            </a:p>
          </p:txBody>
        </p:sp>
        <p:sp>
          <p:nvSpPr>
            <p:cNvPr id="41039" name="Line 44"/>
            <p:cNvSpPr>
              <a:spLocks noChangeShapeType="1"/>
            </p:cNvSpPr>
            <p:nvPr/>
          </p:nvSpPr>
          <p:spPr bwMode="auto">
            <a:xfrm flipV="1">
              <a:off x="1248" y="1392"/>
              <a:ext cx="192" cy="48"/>
            </a:xfrm>
            <a:prstGeom prst="line">
              <a:avLst/>
            </a:prstGeom>
            <a:noFill/>
            <a:ln w="9525">
              <a:solidFill>
                <a:srgbClr val="FF0000"/>
              </a:solidFill>
              <a:round/>
              <a:headEnd/>
              <a:tailEnd/>
            </a:ln>
          </p:spPr>
          <p:txBody>
            <a:bodyPr wrap="none" anchor="ctr"/>
            <a:lstStyle/>
            <a:p>
              <a:endParaRPr lang="en-US"/>
            </a:p>
          </p:txBody>
        </p:sp>
        <p:sp>
          <p:nvSpPr>
            <p:cNvPr id="41040" name="Line 45"/>
            <p:cNvSpPr>
              <a:spLocks noChangeShapeType="1"/>
            </p:cNvSpPr>
            <p:nvPr/>
          </p:nvSpPr>
          <p:spPr bwMode="auto">
            <a:xfrm flipH="1">
              <a:off x="1440" y="1440"/>
              <a:ext cx="336" cy="48"/>
            </a:xfrm>
            <a:prstGeom prst="line">
              <a:avLst/>
            </a:prstGeom>
            <a:noFill/>
            <a:ln w="9525">
              <a:solidFill>
                <a:srgbClr val="FF0000"/>
              </a:solidFill>
              <a:round/>
              <a:headEnd/>
              <a:tailEnd/>
            </a:ln>
          </p:spPr>
          <p:txBody>
            <a:bodyPr wrap="none" anchor="ctr"/>
            <a:lstStyle/>
            <a:p>
              <a:endParaRPr lang="en-US"/>
            </a:p>
          </p:txBody>
        </p:sp>
        <p:sp>
          <p:nvSpPr>
            <p:cNvPr id="41041" name="Line 46"/>
            <p:cNvSpPr>
              <a:spLocks noChangeShapeType="1"/>
            </p:cNvSpPr>
            <p:nvPr/>
          </p:nvSpPr>
          <p:spPr bwMode="auto">
            <a:xfrm>
              <a:off x="1248" y="1680"/>
              <a:ext cx="192" cy="96"/>
            </a:xfrm>
            <a:prstGeom prst="line">
              <a:avLst/>
            </a:prstGeom>
            <a:noFill/>
            <a:ln w="9525">
              <a:solidFill>
                <a:srgbClr val="FF0000"/>
              </a:solidFill>
              <a:round/>
              <a:headEnd/>
              <a:tailEnd/>
            </a:ln>
          </p:spPr>
          <p:txBody>
            <a:bodyPr wrap="none" anchor="ctr"/>
            <a:lstStyle/>
            <a:p>
              <a:endParaRPr lang="en-US"/>
            </a:p>
          </p:txBody>
        </p:sp>
        <p:sp>
          <p:nvSpPr>
            <p:cNvPr id="41042" name="Line 47"/>
            <p:cNvSpPr>
              <a:spLocks noChangeShapeType="1"/>
            </p:cNvSpPr>
            <p:nvPr/>
          </p:nvSpPr>
          <p:spPr bwMode="auto">
            <a:xfrm>
              <a:off x="1296" y="1200"/>
              <a:ext cx="96" cy="48"/>
            </a:xfrm>
            <a:prstGeom prst="line">
              <a:avLst/>
            </a:prstGeom>
            <a:noFill/>
            <a:ln w="9525">
              <a:solidFill>
                <a:srgbClr val="FF0000"/>
              </a:solidFill>
              <a:round/>
              <a:headEnd/>
              <a:tailEnd/>
            </a:ln>
          </p:spPr>
          <p:txBody>
            <a:bodyPr wrap="none" anchor="ctr"/>
            <a:lstStyle/>
            <a:p>
              <a:endParaRPr lang="en-US"/>
            </a:p>
          </p:txBody>
        </p:sp>
        <p:sp>
          <p:nvSpPr>
            <p:cNvPr id="41043" name="Line 48"/>
            <p:cNvSpPr>
              <a:spLocks noChangeShapeType="1"/>
            </p:cNvSpPr>
            <p:nvPr/>
          </p:nvSpPr>
          <p:spPr bwMode="auto">
            <a:xfrm>
              <a:off x="1104" y="1344"/>
              <a:ext cx="336" cy="48"/>
            </a:xfrm>
            <a:prstGeom prst="line">
              <a:avLst/>
            </a:prstGeom>
            <a:noFill/>
            <a:ln w="9525">
              <a:solidFill>
                <a:srgbClr val="FF0000"/>
              </a:solidFill>
              <a:round/>
              <a:headEnd/>
              <a:tailEnd/>
            </a:ln>
          </p:spPr>
          <p:txBody>
            <a:bodyPr wrap="none" anchor="ctr"/>
            <a:lstStyle/>
            <a:p>
              <a:endParaRPr lang="en-US"/>
            </a:p>
          </p:txBody>
        </p:sp>
        <p:sp>
          <p:nvSpPr>
            <p:cNvPr id="41044" name="Line 49"/>
            <p:cNvSpPr>
              <a:spLocks noChangeShapeType="1"/>
            </p:cNvSpPr>
            <p:nvPr/>
          </p:nvSpPr>
          <p:spPr bwMode="auto">
            <a:xfrm flipV="1">
              <a:off x="1248" y="1488"/>
              <a:ext cx="144" cy="192"/>
            </a:xfrm>
            <a:prstGeom prst="line">
              <a:avLst/>
            </a:prstGeom>
            <a:noFill/>
            <a:ln w="9525">
              <a:solidFill>
                <a:srgbClr val="FF0000"/>
              </a:solidFill>
              <a:round/>
              <a:headEnd/>
              <a:tailEnd/>
            </a:ln>
          </p:spPr>
          <p:txBody>
            <a:bodyPr wrap="none" anchor="ctr"/>
            <a:lstStyle/>
            <a:p>
              <a:endParaRPr lang="en-US"/>
            </a:p>
          </p:txBody>
        </p:sp>
        <p:sp>
          <p:nvSpPr>
            <p:cNvPr id="41045" name="Line 50"/>
            <p:cNvSpPr>
              <a:spLocks noChangeShapeType="1"/>
            </p:cNvSpPr>
            <p:nvPr/>
          </p:nvSpPr>
          <p:spPr bwMode="auto">
            <a:xfrm flipV="1">
              <a:off x="1152" y="1488"/>
              <a:ext cx="240" cy="96"/>
            </a:xfrm>
            <a:prstGeom prst="line">
              <a:avLst/>
            </a:prstGeom>
            <a:noFill/>
            <a:ln w="9525">
              <a:solidFill>
                <a:srgbClr val="FF0000"/>
              </a:solidFill>
              <a:round/>
              <a:headEnd/>
              <a:tailEnd/>
            </a:ln>
          </p:spPr>
          <p:txBody>
            <a:bodyPr wrap="none" anchor="ctr"/>
            <a:lstStyle/>
            <a:p>
              <a:endParaRPr lang="en-US"/>
            </a:p>
          </p:txBody>
        </p:sp>
        <p:sp>
          <p:nvSpPr>
            <p:cNvPr id="41046" name="Line 51"/>
            <p:cNvSpPr>
              <a:spLocks noChangeShapeType="1"/>
            </p:cNvSpPr>
            <p:nvPr/>
          </p:nvSpPr>
          <p:spPr bwMode="auto">
            <a:xfrm flipH="1">
              <a:off x="1680" y="1440"/>
              <a:ext cx="96" cy="144"/>
            </a:xfrm>
            <a:prstGeom prst="line">
              <a:avLst/>
            </a:prstGeom>
            <a:noFill/>
            <a:ln w="9525">
              <a:solidFill>
                <a:srgbClr val="FF0000"/>
              </a:solidFill>
              <a:round/>
              <a:headEnd/>
              <a:tailEnd/>
            </a:ln>
          </p:spPr>
          <p:txBody>
            <a:bodyPr wrap="none" anchor="ctr"/>
            <a:lstStyle/>
            <a:p>
              <a:endParaRPr lang="en-US"/>
            </a:p>
          </p:txBody>
        </p:sp>
        <p:sp>
          <p:nvSpPr>
            <p:cNvPr id="41047" name="Line 52"/>
            <p:cNvSpPr>
              <a:spLocks noChangeShapeType="1"/>
            </p:cNvSpPr>
            <p:nvPr/>
          </p:nvSpPr>
          <p:spPr bwMode="auto">
            <a:xfrm>
              <a:off x="1392" y="1488"/>
              <a:ext cx="336" cy="96"/>
            </a:xfrm>
            <a:prstGeom prst="line">
              <a:avLst/>
            </a:prstGeom>
            <a:noFill/>
            <a:ln w="9525">
              <a:solidFill>
                <a:srgbClr val="FF0000"/>
              </a:solidFill>
              <a:round/>
              <a:headEnd/>
              <a:tailEnd/>
            </a:ln>
          </p:spPr>
          <p:txBody>
            <a:bodyPr wrap="none" anchor="ctr"/>
            <a:lstStyle/>
            <a:p>
              <a:endParaRPr lang="en-US"/>
            </a:p>
          </p:txBody>
        </p:sp>
      </p:grpSp>
      <p:pic>
        <p:nvPicPr>
          <p:cNvPr id="40965" name="Picture 53" descr="spike_brunel_rot"/>
          <p:cNvPicPr>
            <a:picLocks noChangeAspect="1" noChangeArrowheads="1"/>
          </p:cNvPicPr>
          <p:nvPr/>
        </p:nvPicPr>
        <p:blipFill>
          <a:blip r:embed="rId3"/>
          <a:srcRect/>
          <a:stretch>
            <a:fillRect/>
          </a:stretch>
        </p:blipFill>
        <p:spPr bwMode="auto">
          <a:xfrm>
            <a:off x="9903420" y="551355"/>
            <a:ext cx="11163856" cy="6469981"/>
          </a:xfrm>
          <a:prstGeom prst="rect">
            <a:avLst/>
          </a:prstGeom>
          <a:noFill/>
          <a:ln w="9525">
            <a:noFill/>
            <a:miter lim="800000"/>
            <a:headEnd/>
            <a:tailEnd/>
          </a:ln>
        </p:spPr>
      </p:pic>
      <p:pic>
        <p:nvPicPr>
          <p:cNvPr id="40967" name="Picture 55" descr="3spikes_rot2"/>
          <p:cNvPicPr>
            <a:picLocks noChangeAspect="1" noChangeArrowheads="1"/>
          </p:cNvPicPr>
          <p:nvPr/>
        </p:nvPicPr>
        <p:blipFill>
          <a:blip r:embed="rId4"/>
          <a:srcRect/>
          <a:stretch>
            <a:fillRect/>
          </a:stretch>
        </p:blipFill>
        <p:spPr bwMode="auto">
          <a:xfrm>
            <a:off x="9993452" y="6076157"/>
            <a:ext cx="11073825" cy="6419347"/>
          </a:xfrm>
          <a:prstGeom prst="rect">
            <a:avLst/>
          </a:prstGeom>
          <a:noFill/>
          <a:ln w="9525">
            <a:noFill/>
            <a:miter lim="800000"/>
            <a:headEnd/>
            <a:tailEnd/>
          </a:ln>
        </p:spPr>
      </p:pic>
      <p:sp>
        <p:nvSpPr>
          <p:cNvPr id="40968" name="Text Box 56"/>
          <p:cNvSpPr txBox="1">
            <a:spLocks noChangeArrowheads="1"/>
          </p:cNvSpPr>
          <p:nvPr/>
        </p:nvSpPr>
        <p:spPr bwMode="auto">
          <a:xfrm>
            <a:off x="14044851" y="6076156"/>
            <a:ext cx="1115751" cy="718014"/>
          </a:xfrm>
          <a:prstGeom prst="rect">
            <a:avLst/>
          </a:prstGeom>
          <a:noFill/>
          <a:ln w="9525">
            <a:noFill/>
            <a:miter lim="800000"/>
            <a:headEnd/>
            <a:tailEnd/>
          </a:ln>
        </p:spPr>
        <p:txBody>
          <a:bodyPr wrap="none" lIns="192911" tIns="96455" rIns="192911" bIns="96455">
            <a:spAutoFit/>
          </a:bodyPr>
          <a:lstStyle/>
          <a:p>
            <a:r>
              <a:rPr lang="en-US" sz="3400" dirty="0"/>
              <a:t>100</a:t>
            </a:r>
            <a:endParaRPr lang="en-US" sz="5100" dirty="0"/>
          </a:p>
        </p:txBody>
      </p:sp>
      <p:sp>
        <p:nvSpPr>
          <p:cNvPr id="40969" name="Text Box 57"/>
          <p:cNvSpPr txBox="1">
            <a:spLocks noChangeArrowheads="1"/>
          </p:cNvSpPr>
          <p:nvPr/>
        </p:nvSpPr>
        <p:spPr bwMode="auto">
          <a:xfrm>
            <a:off x="19191629" y="6019896"/>
            <a:ext cx="1115751" cy="718014"/>
          </a:xfrm>
          <a:prstGeom prst="rect">
            <a:avLst/>
          </a:prstGeom>
          <a:noFill/>
          <a:ln w="9525">
            <a:noFill/>
            <a:miter lim="800000"/>
            <a:headEnd/>
            <a:tailEnd/>
          </a:ln>
        </p:spPr>
        <p:txBody>
          <a:bodyPr wrap="none" lIns="192911" tIns="96455" rIns="192911" bIns="96455">
            <a:spAutoFit/>
          </a:bodyPr>
          <a:lstStyle/>
          <a:p>
            <a:r>
              <a:rPr lang="en-US" sz="3400" dirty="0"/>
              <a:t>200</a:t>
            </a:r>
            <a:endParaRPr lang="en-US" sz="5100" dirty="0"/>
          </a:p>
        </p:txBody>
      </p:sp>
      <p:sp>
        <p:nvSpPr>
          <p:cNvPr id="40970" name="Text Box 58"/>
          <p:cNvSpPr txBox="1">
            <a:spLocks noChangeArrowheads="1"/>
          </p:cNvSpPr>
          <p:nvPr/>
        </p:nvSpPr>
        <p:spPr bwMode="auto">
          <a:xfrm>
            <a:off x="15447835" y="6008645"/>
            <a:ext cx="2362887" cy="779569"/>
          </a:xfrm>
          <a:prstGeom prst="rect">
            <a:avLst/>
          </a:prstGeom>
          <a:noFill/>
          <a:ln w="9525">
            <a:noFill/>
            <a:miter lim="800000"/>
            <a:headEnd/>
            <a:tailEnd/>
          </a:ln>
        </p:spPr>
        <p:txBody>
          <a:bodyPr wrap="none" lIns="192911" tIns="96455" rIns="192911" bIns="96455">
            <a:spAutoFit/>
          </a:bodyPr>
          <a:lstStyle/>
          <a:p>
            <a:r>
              <a:rPr lang="en-US" sz="3800" dirty="0"/>
              <a:t>time [ms]</a:t>
            </a:r>
          </a:p>
        </p:txBody>
      </p:sp>
      <p:sp>
        <p:nvSpPr>
          <p:cNvPr id="40971" name="Text Box 59"/>
          <p:cNvSpPr txBox="1">
            <a:spLocks noChangeArrowheads="1"/>
          </p:cNvSpPr>
          <p:nvPr/>
        </p:nvSpPr>
        <p:spPr bwMode="auto">
          <a:xfrm>
            <a:off x="12206716" y="7046655"/>
            <a:ext cx="4254430" cy="841125"/>
          </a:xfrm>
          <a:prstGeom prst="rect">
            <a:avLst/>
          </a:prstGeom>
          <a:noFill/>
          <a:ln w="9525">
            <a:noFill/>
            <a:miter lim="800000"/>
            <a:headEnd/>
            <a:tailEnd/>
          </a:ln>
        </p:spPr>
        <p:txBody>
          <a:bodyPr wrap="none" lIns="192911" tIns="96455" rIns="192911" bIns="96455">
            <a:spAutoFit/>
          </a:bodyPr>
          <a:lstStyle/>
          <a:p>
            <a:r>
              <a:rPr lang="en-US" sz="4200" dirty="0">
                <a:solidFill>
                  <a:srgbClr val="FF0000"/>
                </a:solidFill>
              </a:rPr>
              <a:t>Neuron # 32374</a:t>
            </a:r>
            <a:endParaRPr lang="en-US" sz="5100" dirty="0"/>
          </a:p>
        </p:txBody>
      </p:sp>
      <p:sp>
        <p:nvSpPr>
          <p:cNvPr id="40972" name="Text Box 60"/>
          <p:cNvSpPr txBox="1">
            <a:spLocks noChangeArrowheads="1"/>
          </p:cNvSpPr>
          <p:nvPr/>
        </p:nvSpPr>
        <p:spPr bwMode="auto">
          <a:xfrm>
            <a:off x="11523980" y="6076156"/>
            <a:ext cx="873697" cy="718014"/>
          </a:xfrm>
          <a:prstGeom prst="rect">
            <a:avLst/>
          </a:prstGeom>
          <a:noFill/>
          <a:ln w="9525">
            <a:noFill/>
            <a:miter lim="800000"/>
            <a:headEnd/>
            <a:tailEnd/>
          </a:ln>
        </p:spPr>
        <p:txBody>
          <a:bodyPr wrap="none" lIns="192911" tIns="96455" rIns="192911" bIns="96455">
            <a:spAutoFit/>
          </a:bodyPr>
          <a:lstStyle/>
          <a:p>
            <a:r>
              <a:rPr lang="en-US" sz="3400" dirty="0"/>
              <a:t>50</a:t>
            </a:r>
            <a:endParaRPr lang="en-US" sz="5100" dirty="0"/>
          </a:p>
        </p:txBody>
      </p:sp>
      <p:sp>
        <p:nvSpPr>
          <p:cNvPr id="40973" name="Rectangle 61"/>
          <p:cNvSpPr>
            <a:spLocks noChangeArrowheads="1"/>
          </p:cNvSpPr>
          <p:nvPr/>
        </p:nvSpPr>
        <p:spPr bwMode="auto">
          <a:xfrm>
            <a:off x="9723358" y="6751285"/>
            <a:ext cx="1440498" cy="5941131"/>
          </a:xfrm>
          <a:prstGeom prst="rect">
            <a:avLst/>
          </a:prstGeom>
          <a:solidFill>
            <a:schemeClr val="bg1"/>
          </a:solidFill>
          <a:ln w="9525">
            <a:solidFill>
              <a:schemeClr val="bg1"/>
            </a:solidFill>
            <a:miter lim="800000"/>
            <a:headEnd/>
            <a:tailEnd/>
          </a:ln>
        </p:spPr>
        <p:txBody>
          <a:bodyPr wrap="none" lIns="192911" tIns="96455" rIns="192911" bIns="96455" anchor="ctr"/>
          <a:lstStyle/>
          <a:p>
            <a:endParaRPr lang="en-US"/>
          </a:p>
        </p:txBody>
      </p:sp>
      <p:sp>
        <p:nvSpPr>
          <p:cNvPr id="40974" name="Text Box 62"/>
          <p:cNvSpPr txBox="1">
            <a:spLocks noChangeArrowheads="1"/>
          </p:cNvSpPr>
          <p:nvPr/>
        </p:nvSpPr>
        <p:spPr bwMode="auto">
          <a:xfrm>
            <a:off x="9333224" y="7991835"/>
            <a:ext cx="1795424" cy="779569"/>
          </a:xfrm>
          <a:prstGeom prst="rect">
            <a:avLst/>
          </a:prstGeom>
          <a:noFill/>
          <a:ln w="9525">
            <a:noFill/>
            <a:miter lim="800000"/>
            <a:headEnd/>
            <a:tailEnd/>
          </a:ln>
        </p:spPr>
        <p:txBody>
          <a:bodyPr wrap="none" lIns="192911" tIns="96455" rIns="192911" bIns="96455">
            <a:spAutoFit/>
          </a:bodyPr>
          <a:lstStyle/>
          <a:p>
            <a:r>
              <a:rPr lang="en-US" sz="3800" dirty="0"/>
              <a:t>u [mV]</a:t>
            </a:r>
          </a:p>
        </p:txBody>
      </p:sp>
      <p:sp>
        <p:nvSpPr>
          <p:cNvPr id="40975" name="Text Box 63"/>
          <p:cNvSpPr txBox="1">
            <a:spLocks noChangeArrowheads="1"/>
          </p:cNvSpPr>
          <p:nvPr/>
        </p:nvSpPr>
        <p:spPr bwMode="auto">
          <a:xfrm>
            <a:off x="10083483" y="6751285"/>
            <a:ext cx="1115751" cy="718014"/>
          </a:xfrm>
          <a:prstGeom prst="rect">
            <a:avLst/>
          </a:prstGeom>
          <a:noFill/>
          <a:ln w="9525">
            <a:noFill/>
            <a:miter lim="800000"/>
            <a:headEnd/>
            <a:tailEnd/>
          </a:ln>
        </p:spPr>
        <p:txBody>
          <a:bodyPr wrap="none" lIns="192911" tIns="96455" rIns="192911" bIns="96455">
            <a:spAutoFit/>
          </a:bodyPr>
          <a:lstStyle/>
          <a:p>
            <a:r>
              <a:rPr lang="en-US" sz="3400" dirty="0"/>
              <a:t>100</a:t>
            </a:r>
            <a:endParaRPr lang="en-US" sz="5100" dirty="0"/>
          </a:p>
        </p:txBody>
      </p:sp>
      <p:sp>
        <p:nvSpPr>
          <p:cNvPr id="40976" name="Text Box 64"/>
          <p:cNvSpPr txBox="1">
            <a:spLocks noChangeArrowheads="1"/>
          </p:cNvSpPr>
          <p:nvPr/>
        </p:nvSpPr>
        <p:spPr bwMode="auto">
          <a:xfrm>
            <a:off x="10083483" y="10532004"/>
            <a:ext cx="631644" cy="718014"/>
          </a:xfrm>
          <a:prstGeom prst="rect">
            <a:avLst/>
          </a:prstGeom>
          <a:noFill/>
          <a:ln w="9525">
            <a:noFill/>
            <a:miter lim="800000"/>
            <a:headEnd/>
            <a:tailEnd/>
          </a:ln>
        </p:spPr>
        <p:txBody>
          <a:bodyPr wrap="none" lIns="192911" tIns="96455" rIns="192911" bIns="96455">
            <a:spAutoFit/>
          </a:bodyPr>
          <a:lstStyle/>
          <a:p>
            <a:r>
              <a:rPr lang="en-US" sz="3400" dirty="0"/>
              <a:t>0</a:t>
            </a:r>
            <a:endParaRPr lang="en-US" sz="5100" dirty="0"/>
          </a:p>
        </p:txBody>
      </p:sp>
      <p:sp>
        <p:nvSpPr>
          <p:cNvPr id="40977" name="Rectangle 65"/>
          <p:cNvSpPr>
            <a:spLocks noChangeArrowheads="1"/>
          </p:cNvSpPr>
          <p:nvPr/>
        </p:nvSpPr>
        <p:spPr bwMode="auto">
          <a:xfrm>
            <a:off x="9723358" y="1350257"/>
            <a:ext cx="1440498" cy="4860925"/>
          </a:xfrm>
          <a:prstGeom prst="rect">
            <a:avLst/>
          </a:prstGeom>
          <a:solidFill>
            <a:schemeClr val="bg1"/>
          </a:solidFill>
          <a:ln w="9525">
            <a:noFill/>
            <a:miter lim="800000"/>
            <a:headEnd/>
            <a:tailEnd/>
          </a:ln>
        </p:spPr>
        <p:txBody>
          <a:bodyPr wrap="none" lIns="192911" tIns="96455" rIns="192911" bIns="96455" anchor="ctr"/>
          <a:lstStyle/>
          <a:p>
            <a:endParaRPr lang="en-US"/>
          </a:p>
        </p:txBody>
      </p:sp>
      <p:sp>
        <p:nvSpPr>
          <p:cNvPr id="40978" name="Text Box 66"/>
          <p:cNvSpPr txBox="1">
            <a:spLocks noChangeArrowheads="1"/>
          </p:cNvSpPr>
          <p:nvPr/>
        </p:nvSpPr>
        <p:spPr bwMode="auto">
          <a:xfrm>
            <a:off x="9903421" y="1969125"/>
            <a:ext cx="873697" cy="718014"/>
          </a:xfrm>
          <a:prstGeom prst="rect">
            <a:avLst/>
          </a:prstGeom>
          <a:noFill/>
          <a:ln w="9525">
            <a:noFill/>
            <a:miter lim="800000"/>
            <a:headEnd/>
            <a:tailEnd/>
          </a:ln>
        </p:spPr>
        <p:txBody>
          <a:bodyPr wrap="none" lIns="192911" tIns="96455" rIns="192911" bIns="96455">
            <a:spAutoFit/>
          </a:bodyPr>
          <a:lstStyle/>
          <a:p>
            <a:r>
              <a:rPr lang="en-US" sz="3400" dirty="0"/>
              <a:t>10</a:t>
            </a:r>
            <a:endParaRPr lang="en-US" sz="5100" dirty="0"/>
          </a:p>
        </p:txBody>
      </p:sp>
      <p:sp>
        <p:nvSpPr>
          <p:cNvPr id="40979" name="Text Box 67"/>
          <p:cNvSpPr txBox="1">
            <a:spLocks noChangeArrowheads="1"/>
          </p:cNvSpPr>
          <p:nvPr/>
        </p:nvSpPr>
        <p:spPr bwMode="auto">
          <a:xfrm>
            <a:off x="9363234" y="1350258"/>
            <a:ext cx="1688407" cy="779569"/>
          </a:xfrm>
          <a:prstGeom prst="rect">
            <a:avLst/>
          </a:prstGeom>
          <a:noFill/>
          <a:ln w="9525">
            <a:noFill/>
            <a:miter lim="800000"/>
            <a:headEnd/>
            <a:tailEnd/>
          </a:ln>
        </p:spPr>
        <p:txBody>
          <a:bodyPr wrap="none" lIns="192911" tIns="96455" rIns="192911" bIns="96455">
            <a:spAutoFit/>
          </a:bodyPr>
          <a:lstStyle/>
          <a:p>
            <a:r>
              <a:rPr lang="en-US" sz="3800" dirty="0"/>
              <a:t>A [Hz]</a:t>
            </a:r>
          </a:p>
        </p:txBody>
      </p:sp>
      <p:sp>
        <p:nvSpPr>
          <p:cNvPr id="40980" name="Text Box 68"/>
          <p:cNvSpPr txBox="1">
            <a:spLocks noChangeArrowheads="1"/>
          </p:cNvSpPr>
          <p:nvPr/>
        </p:nvSpPr>
        <p:spPr bwMode="auto">
          <a:xfrm rot="-5400000">
            <a:off x="8323042" y="4116864"/>
            <a:ext cx="2755622" cy="841125"/>
          </a:xfrm>
          <a:prstGeom prst="rect">
            <a:avLst/>
          </a:prstGeom>
          <a:noFill/>
          <a:ln w="9525">
            <a:noFill/>
            <a:miter lim="800000"/>
            <a:headEnd/>
            <a:tailEnd/>
          </a:ln>
        </p:spPr>
        <p:txBody>
          <a:bodyPr wrap="none" lIns="192911" tIns="96455" rIns="192911" bIns="96455">
            <a:spAutoFit/>
          </a:bodyPr>
          <a:lstStyle/>
          <a:p>
            <a:r>
              <a:rPr lang="en-US" sz="4200" dirty="0"/>
              <a:t>Neuron # </a:t>
            </a:r>
            <a:endParaRPr lang="en-US" sz="5100" dirty="0"/>
          </a:p>
        </p:txBody>
      </p:sp>
      <p:sp>
        <p:nvSpPr>
          <p:cNvPr id="40981" name="Text Box 69"/>
          <p:cNvSpPr txBox="1">
            <a:spLocks noChangeArrowheads="1"/>
          </p:cNvSpPr>
          <p:nvPr/>
        </p:nvSpPr>
        <p:spPr bwMode="auto">
          <a:xfrm>
            <a:off x="9543296" y="5806105"/>
            <a:ext cx="1599858" cy="718014"/>
          </a:xfrm>
          <a:prstGeom prst="rect">
            <a:avLst/>
          </a:prstGeom>
          <a:noFill/>
          <a:ln w="9525">
            <a:noFill/>
            <a:miter lim="800000"/>
            <a:headEnd/>
            <a:tailEnd/>
          </a:ln>
        </p:spPr>
        <p:txBody>
          <a:bodyPr wrap="none" lIns="192911" tIns="96455" rIns="192911" bIns="96455">
            <a:spAutoFit/>
          </a:bodyPr>
          <a:lstStyle/>
          <a:p>
            <a:r>
              <a:rPr lang="en-US" sz="3400" dirty="0"/>
              <a:t>32340</a:t>
            </a:r>
            <a:endParaRPr lang="en-US" sz="5100" dirty="0"/>
          </a:p>
        </p:txBody>
      </p:sp>
      <p:sp>
        <p:nvSpPr>
          <p:cNvPr id="40982" name="Text Box 70"/>
          <p:cNvSpPr txBox="1">
            <a:spLocks noChangeArrowheads="1"/>
          </p:cNvSpPr>
          <p:nvPr/>
        </p:nvSpPr>
        <p:spPr bwMode="auto">
          <a:xfrm>
            <a:off x="9543296" y="2430462"/>
            <a:ext cx="1599858" cy="718014"/>
          </a:xfrm>
          <a:prstGeom prst="rect">
            <a:avLst/>
          </a:prstGeom>
          <a:noFill/>
          <a:ln w="9525">
            <a:noFill/>
            <a:miter lim="800000"/>
            <a:headEnd/>
            <a:tailEnd/>
          </a:ln>
        </p:spPr>
        <p:txBody>
          <a:bodyPr wrap="none" lIns="192911" tIns="96455" rIns="192911" bIns="96455">
            <a:spAutoFit/>
          </a:bodyPr>
          <a:lstStyle/>
          <a:p>
            <a:r>
              <a:rPr lang="en-US" sz="3400" dirty="0"/>
              <a:t>32440</a:t>
            </a:r>
            <a:endParaRPr lang="en-US" sz="5100" dirty="0"/>
          </a:p>
        </p:txBody>
      </p:sp>
      <p:sp>
        <p:nvSpPr>
          <p:cNvPr id="40983" name="Rectangle 71"/>
          <p:cNvSpPr>
            <a:spLocks noChangeArrowheads="1"/>
          </p:cNvSpPr>
          <p:nvPr/>
        </p:nvSpPr>
        <p:spPr bwMode="auto">
          <a:xfrm>
            <a:off x="11163856" y="11612210"/>
            <a:ext cx="9003110" cy="540103"/>
          </a:xfrm>
          <a:prstGeom prst="rect">
            <a:avLst/>
          </a:prstGeom>
          <a:solidFill>
            <a:schemeClr val="bg1"/>
          </a:solidFill>
          <a:ln w="9525">
            <a:solidFill>
              <a:schemeClr val="bg1"/>
            </a:solidFill>
            <a:miter lim="800000"/>
            <a:headEnd/>
            <a:tailEnd/>
          </a:ln>
        </p:spPr>
        <p:txBody>
          <a:bodyPr wrap="none" lIns="192911" tIns="96455" rIns="192911" bIns="96455" anchor="ctr"/>
          <a:lstStyle/>
          <a:p>
            <a:endParaRPr lang="en-US"/>
          </a:p>
        </p:txBody>
      </p:sp>
      <p:sp>
        <p:nvSpPr>
          <p:cNvPr id="40984" name="Text Box 72"/>
          <p:cNvSpPr txBox="1">
            <a:spLocks noChangeArrowheads="1"/>
          </p:cNvSpPr>
          <p:nvPr/>
        </p:nvSpPr>
        <p:spPr bwMode="auto">
          <a:xfrm>
            <a:off x="14044851" y="11555949"/>
            <a:ext cx="1115751" cy="718014"/>
          </a:xfrm>
          <a:prstGeom prst="rect">
            <a:avLst/>
          </a:prstGeom>
          <a:noFill/>
          <a:ln w="9525">
            <a:noFill/>
            <a:miter lim="800000"/>
            <a:headEnd/>
            <a:tailEnd/>
          </a:ln>
        </p:spPr>
        <p:txBody>
          <a:bodyPr wrap="none" lIns="192911" tIns="96455" rIns="192911" bIns="96455">
            <a:spAutoFit/>
          </a:bodyPr>
          <a:lstStyle/>
          <a:p>
            <a:r>
              <a:rPr lang="en-US" sz="3400" dirty="0"/>
              <a:t>100</a:t>
            </a:r>
            <a:endParaRPr lang="en-US" sz="5100" dirty="0"/>
          </a:p>
        </p:txBody>
      </p:sp>
      <p:sp>
        <p:nvSpPr>
          <p:cNvPr id="40985" name="Text Box 73"/>
          <p:cNvSpPr txBox="1">
            <a:spLocks noChangeArrowheads="1"/>
          </p:cNvSpPr>
          <p:nvPr/>
        </p:nvSpPr>
        <p:spPr bwMode="auto">
          <a:xfrm>
            <a:off x="19191629" y="11499689"/>
            <a:ext cx="1115751" cy="718014"/>
          </a:xfrm>
          <a:prstGeom prst="rect">
            <a:avLst/>
          </a:prstGeom>
          <a:noFill/>
          <a:ln w="9525">
            <a:noFill/>
            <a:miter lim="800000"/>
            <a:headEnd/>
            <a:tailEnd/>
          </a:ln>
        </p:spPr>
        <p:txBody>
          <a:bodyPr wrap="none" lIns="192911" tIns="96455" rIns="192911" bIns="96455">
            <a:spAutoFit/>
          </a:bodyPr>
          <a:lstStyle/>
          <a:p>
            <a:r>
              <a:rPr lang="en-US" sz="3400" dirty="0"/>
              <a:t>200</a:t>
            </a:r>
            <a:endParaRPr lang="en-US" sz="5100" dirty="0"/>
          </a:p>
        </p:txBody>
      </p:sp>
      <p:sp>
        <p:nvSpPr>
          <p:cNvPr id="40986" name="Text Box 74"/>
          <p:cNvSpPr txBox="1">
            <a:spLocks noChangeArrowheads="1"/>
          </p:cNvSpPr>
          <p:nvPr/>
        </p:nvSpPr>
        <p:spPr bwMode="auto">
          <a:xfrm>
            <a:off x="15447835" y="11488438"/>
            <a:ext cx="2362887" cy="779569"/>
          </a:xfrm>
          <a:prstGeom prst="rect">
            <a:avLst/>
          </a:prstGeom>
          <a:noFill/>
          <a:ln w="9525">
            <a:noFill/>
            <a:miter lim="800000"/>
            <a:headEnd/>
            <a:tailEnd/>
          </a:ln>
        </p:spPr>
        <p:txBody>
          <a:bodyPr wrap="none" lIns="192911" tIns="96455" rIns="192911" bIns="96455">
            <a:spAutoFit/>
          </a:bodyPr>
          <a:lstStyle/>
          <a:p>
            <a:r>
              <a:rPr lang="en-US" sz="3800" dirty="0"/>
              <a:t>time [ms]</a:t>
            </a:r>
          </a:p>
        </p:txBody>
      </p:sp>
      <p:sp>
        <p:nvSpPr>
          <p:cNvPr id="40987" name="Text Box 75"/>
          <p:cNvSpPr txBox="1">
            <a:spLocks noChangeArrowheads="1"/>
          </p:cNvSpPr>
          <p:nvPr/>
        </p:nvSpPr>
        <p:spPr bwMode="auto">
          <a:xfrm>
            <a:off x="11523980" y="11555949"/>
            <a:ext cx="873697" cy="718014"/>
          </a:xfrm>
          <a:prstGeom prst="rect">
            <a:avLst/>
          </a:prstGeom>
          <a:noFill/>
          <a:ln w="9525">
            <a:noFill/>
            <a:miter lim="800000"/>
            <a:headEnd/>
            <a:tailEnd/>
          </a:ln>
        </p:spPr>
        <p:txBody>
          <a:bodyPr wrap="none" lIns="192911" tIns="96455" rIns="192911" bIns="96455">
            <a:spAutoFit/>
          </a:bodyPr>
          <a:lstStyle/>
          <a:p>
            <a:r>
              <a:rPr lang="en-US" sz="3400" dirty="0"/>
              <a:t>50</a:t>
            </a:r>
            <a:endParaRPr lang="en-US" sz="5100" dirty="0"/>
          </a:p>
        </p:txBody>
      </p:sp>
      <p:grpSp>
        <p:nvGrpSpPr>
          <p:cNvPr id="3" name="Group 76"/>
          <p:cNvGrpSpPr>
            <a:grpSpLocks/>
          </p:cNvGrpSpPr>
          <p:nvPr/>
        </p:nvGrpSpPr>
        <p:grpSpPr bwMode="auto">
          <a:xfrm>
            <a:off x="12964478" y="2295437"/>
            <a:ext cx="180062" cy="3780720"/>
            <a:chOff x="3408" y="816"/>
            <a:chExt cx="48" cy="1344"/>
          </a:xfrm>
        </p:grpSpPr>
        <p:sp>
          <p:nvSpPr>
            <p:cNvPr id="40998" name="Line 77"/>
            <p:cNvSpPr>
              <a:spLocks noChangeShapeType="1"/>
            </p:cNvSpPr>
            <p:nvPr/>
          </p:nvSpPr>
          <p:spPr bwMode="auto">
            <a:xfrm>
              <a:off x="3408" y="816"/>
              <a:ext cx="0" cy="1344"/>
            </a:xfrm>
            <a:prstGeom prst="line">
              <a:avLst/>
            </a:prstGeom>
            <a:noFill/>
            <a:ln w="9525">
              <a:solidFill>
                <a:srgbClr val="FF0000"/>
              </a:solidFill>
              <a:prstDash val="dash"/>
              <a:round/>
              <a:headEnd/>
              <a:tailEnd/>
            </a:ln>
          </p:spPr>
          <p:txBody>
            <a:bodyPr wrap="none" anchor="ctr"/>
            <a:lstStyle/>
            <a:p>
              <a:endParaRPr lang="en-US"/>
            </a:p>
          </p:txBody>
        </p:sp>
        <p:sp>
          <p:nvSpPr>
            <p:cNvPr id="40999" name="Line 78"/>
            <p:cNvSpPr>
              <a:spLocks noChangeShapeType="1"/>
            </p:cNvSpPr>
            <p:nvPr/>
          </p:nvSpPr>
          <p:spPr bwMode="auto">
            <a:xfrm>
              <a:off x="3456" y="816"/>
              <a:ext cx="0" cy="1344"/>
            </a:xfrm>
            <a:prstGeom prst="line">
              <a:avLst/>
            </a:prstGeom>
            <a:noFill/>
            <a:ln w="9525">
              <a:solidFill>
                <a:srgbClr val="FF0000"/>
              </a:solidFill>
              <a:prstDash val="dash"/>
              <a:round/>
              <a:headEnd/>
              <a:tailEnd/>
            </a:ln>
          </p:spPr>
          <p:txBody>
            <a:bodyPr wrap="none" anchor="ctr"/>
            <a:lstStyle/>
            <a:p>
              <a:endParaRPr lang="en-US"/>
            </a:p>
          </p:txBody>
        </p:sp>
      </p:grpSp>
      <p:sp>
        <p:nvSpPr>
          <p:cNvPr id="40989" name="Line 79"/>
          <p:cNvSpPr>
            <a:spLocks noChangeShapeType="1"/>
          </p:cNvSpPr>
          <p:nvPr/>
        </p:nvSpPr>
        <p:spPr bwMode="auto">
          <a:xfrm flipV="1">
            <a:off x="14585038" y="2700514"/>
            <a:ext cx="0" cy="1080206"/>
          </a:xfrm>
          <a:prstGeom prst="line">
            <a:avLst/>
          </a:prstGeom>
          <a:noFill/>
          <a:ln w="57150">
            <a:solidFill>
              <a:srgbClr val="FF0000"/>
            </a:solidFill>
            <a:round/>
            <a:headEnd/>
            <a:tailEnd type="triangle" w="med" len="med"/>
          </a:ln>
        </p:spPr>
        <p:txBody>
          <a:bodyPr wrap="none" lIns="192911" tIns="96455" rIns="192911" bIns="96455" anchor="ctr"/>
          <a:lstStyle/>
          <a:p>
            <a:endParaRPr lang="en-US"/>
          </a:p>
        </p:txBody>
      </p:sp>
      <p:grpSp>
        <p:nvGrpSpPr>
          <p:cNvPr id="4" name="Group 80"/>
          <p:cNvGrpSpPr>
            <a:grpSpLocks/>
          </p:cNvGrpSpPr>
          <p:nvPr/>
        </p:nvGrpSpPr>
        <p:grpSpPr bwMode="auto">
          <a:xfrm>
            <a:off x="409249" y="5401027"/>
            <a:ext cx="4929202" cy="1662503"/>
            <a:chOff x="38" y="2160"/>
            <a:chExt cx="1314" cy="591"/>
          </a:xfrm>
        </p:grpSpPr>
        <p:sp>
          <p:nvSpPr>
            <p:cNvPr id="40995" name="Text Box 81"/>
            <p:cNvSpPr txBox="1">
              <a:spLocks noChangeArrowheads="1"/>
            </p:cNvSpPr>
            <p:nvPr/>
          </p:nvSpPr>
          <p:spPr bwMode="auto">
            <a:xfrm>
              <a:off x="566" y="2160"/>
              <a:ext cx="786" cy="591"/>
            </a:xfrm>
            <a:prstGeom prst="rect">
              <a:avLst/>
            </a:prstGeom>
            <a:noFill/>
            <a:ln w="9525">
              <a:noFill/>
              <a:miter lim="800000"/>
              <a:headEnd/>
              <a:tailEnd/>
            </a:ln>
          </p:spPr>
          <p:txBody>
            <a:bodyPr wrap="none">
              <a:spAutoFit/>
            </a:bodyPr>
            <a:lstStyle/>
            <a:p>
              <a:r>
                <a:rPr lang="en-US" sz="5100" dirty="0">
                  <a:solidFill>
                    <a:schemeClr val="accent2"/>
                  </a:solidFill>
                </a:rPr>
                <a:t>-low rate</a:t>
              </a:r>
            </a:p>
            <a:p>
              <a:r>
                <a:rPr lang="en-US" sz="5100" dirty="0">
                  <a:solidFill>
                    <a:schemeClr val="accent2"/>
                  </a:solidFill>
                </a:rPr>
                <a:t>-high rate</a:t>
              </a:r>
            </a:p>
          </p:txBody>
        </p:sp>
        <p:sp>
          <p:nvSpPr>
            <p:cNvPr id="40996" name="Text Box 82"/>
            <p:cNvSpPr txBox="1">
              <a:spLocks noChangeArrowheads="1"/>
            </p:cNvSpPr>
            <p:nvPr/>
          </p:nvSpPr>
          <p:spPr bwMode="auto">
            <a:xfrm>
              <a:off x="38" y="2234"/>
              <a:ext cx="475" cy="312"/>
            </a:xfrm>
            <a:prstGeom prst="rect">
              <a:avLst/>
            </a:prstGeom>
            <a:noFill/>
            <a:ln w="9525">
              <a:noFill/>
              <a:miter lim="800000"/>
              <a:headEnd/>
              <a:tailEnd/>
            </a:ln>
          </p:spPr>
          <p:txBody>
            <a:bodyPr wrap="none">
              <a:spAutoFit/>
            </a:bodyPr>
            <a:lstStyle/>
            <a:p>
              <a:r>
                <a:rPr lang="en-US" sz="5100" b="1" dirty="0">
                  <a:solidFill>
                    <a:schemeClr val="accent2"/>
                  </a:solidFill>
                </a:rPr>
                <a:t>input</a:t>
              </a:r>
            </a:p>
          </p:txBody>
        </p:sp>
        <p:sp>
          <p:nvSpPr>
            <p:cNvPr id="40997" name="AutoShape 83"/>
            <p:cNvSpPr>
              <a:spLocks/>
            </p:cNvSpPr>
            <p:nvPr/>
          </p:nvSpPr>
          <p:spPr bwMode="auto">
            <a:xfrm>
              <a:off x="576" y="2208"/>
              <a:ext cx="48" cy="384"/>
            </a:xfrm>
            <a:prstGeom prst="leftBrace">
              <a:avLst>
                <a:gd name="adj1" fmla="val 66667"/>
                <a:gd name="adj2" fmla="val 50000"/>
              </a:avLst>
            </a:prstGeom>
            <a:noFill/>
            <a:ln w="38100">
              <a:solidFill>
                <a:schemeClr val="accent2"/>
              </a:solidFill>
              <a:round/>
              <a:headEnd/>
              <a:tailEnd/>
            </a:ln>
          </p:spPr>
          <p:txBody>
            <a:bodyPr wrap="none" anchor="ctr"/>
            <a:lstStyle/>
            <a:p>
              <a:endParaRPr lang="en-US"/>
            </a:p>
          </p:txBody>
        </p:sp>
      </p:grpSp>
      <p:grpSp>
        <p:nvGrpSpPr>
          <p:cNvPr id="5" name="Group 84"/>
          <p:cNvGrpSpPr>
            <a:grpSpLocks/>
          </p:cNvGrpSpPr>
          <p:nvPr/>
        </p:nvGrpSpPr>
        <p:grpSpPr bwMode="auto">
          <a:xfrm>
            <a:off x="806887" y="6886311"/>
            <a:ext cx="3241119" cy="810154"/>
            <a:chOff x="144" y="2688"/>
            <a:chExt cx="864" cy="288"/>
          </a:xfrm>
        </p:grpSpPr>
        <p:sp>
          <p:nvSpPr>
            <p:cNvPr id="40992" name="Line 85"/>
            <p:cNvSpPr>
              <a:spLocks noChangeShapeType="1"/>
            </p:cNvSpPr>
            <p:nvPr/>
          </p:nvSpPr>
          <p:spPr bwMode="auto">
            <a:xfrm>
              <a:off x="144" y="2976"/>
              <a:ext cx="432" cy="0"/>
            </a:xfrm>
            <a:prstGeom prst="line">
              <a:avLst/>
            </a:prstGeom>
            <a:noFill/>
            <a:ln w="38100">
              <a:solidFill>
                <a:schemeClr val="accent2"/>
              </a:solidFill>
              <a:round/>
              <a:headEnd/>
              <a:tailEnd/>
            </a:ln>
          </p:spPr>
          <p:txBody>
            <a:bodyPr wrap="none" anchor="ctr"/>
            <a:lstStyle/>
            <a:p>
              <a:endParaRPr lang="en-US"/>
            </a:p>
          </p:txBody>
        </p:sp>
        <p:sp>
          <p:nvSpPr>
            <p:cNvPr id="40993" name="Line 86"/>
            <p:cNvSpPr>
              <a:spLocks noChangeShapeType="1"/>
            </p:cNvSpPr>
            <p:nvPr/>
          </p:nvSpPr>
          <p:spPr bwMode="auto">
            <a:xfrm>
              <a:off x="576" y="2688"/>
              <a:ext cx="432" cy="0"/>
            </a:xfrm>
            <a:prstGeom prst="line">
              <a:avLst/>
            </a:prstGeom>
            <a:noFill/>
            <a:ln w="38100">
              <a:solidFill>
                <a:schemeClr val="accent2"/>
              </a:solidFill>
              <a:round/>
              <a:headEnd/>
              <a:tailEnd/>
            </a:ln>
          </p:spPr>
          <p:txBody>
            <a:bodyPr wrap="none" anchor="ctr"/>
            <a:lstStyle/>
            <a:p>
              <a:endParaRPr lang="en-US"/>
            </a:p>
          </p:txBody>
        </p:sp>
        <p:sp>
          <p:nvSpPr>
            <p:cNvPr id="40994" name="Line 87"/>
            <p:cNvSpPr>
              <a:spLocks noChangeShapeType="1"/>
            </p:cNvSpPr>
            <p:nvPr/>
          </p:nvSpPr>
          <p:spPr bwMode="auto">
            <a:xfrm>
              <a:off x="576" y="2688"/>
              <a:ext cx="0" cy="288"/>
            </a:xfrm>
            <a:prstGeom prst="line">
              <a:avLst/>
            </a:prstGeom>
            <a:noFill/>
            <a:ln w="38100">
              <a:solidFill>
                <a:schemeClr val="accent2"/>
              </a:solidFill>
              <a:round/>
              <a:headEnd/>
              <a:tailEnd/>
            </a:ln>
          </p:spPr>
          <p:txBody>
            <a:bodyPr wrap="none" anchor="ctr"/>
            <a:lstStyle/>
            <a:p>
              <a:endParaRPr lang="en-US"/>
            </a:p>
          </p:txBody>
        </p:sp>
      </p:grpSp>
      <p:sp>
        <p:nvSpPr>
          <p:cNvPr id="88" name="Line 79"/>
          <p:cNvSpPr>
            <a:spLocks noChangeShapeType="1"/>
          </p:cNvSpPr>
          <p:nvPr/>
        </p:nvSpPr>
        <p:spPr bwMode="auto">
          <a:xfrm flipV="1">
            <a:off x="13432386" y="4965045"/>
            <a:ext cx="1647174" cy="0"/>
          </a:xfrm>
          <a:prstGeom prst="line">
            <a:avLst/>
          </a:prstGeom>
          <a:noFill/>
          <a:ln w="57150">
            <a:solidFill>
              <a:srgbClr val="FF0000"/>
            </a:solidFill>
            <a:round/>
            <a:headEnd/>
            <a:tailEnd type="triangle" w="med" len="med"/>
          </a:ln>
        </p:spPr>
        <p:txBody>
          <a:bodyPr wrap="none" lIns="192911" tIns="96455" rIns="192911" bIns="96455" anchor="ctr"/>
          <a:lstStyle/>
          <a:p>
            <a:endParaRPr lang="en-US"/>
          </a:p>
        </p:txBody>
      </p:sp>
      <p:sp>
        <p:nvSpPr>
          <p:cNvPr id="89"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.5</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Variability in </a:t>
            </a:r>
            <a:r>
              <a:rPr lang="en-US" sz="6600" noProof="0" dirty="0" smtClean="0">
                <a:solidFill>
                  <a:srgbClr val="FF0000"/>
                </a:solidFill>
                <a:latin typeface="Impact" charset="0"/>
                <a:ea typeface="ＭＳ Ｐゴシック" charset="0"/>
                <a:cs typeface="Impact" charset="0"/>
              </a:rPr>
              <a:t>networks</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 review from 10.2</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10.5</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Membrane potential fluctuat</a:t>
            </a:r>
            <a:r>
              <a:rPr kumimoji="0" lang="en-US" sz="72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ions</a:t>
            </a:r>
            <a:endParaRPr kumimoji="0" lang="en-US" sz="72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9" name="Straight Connector 8"/>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2" name="Group 92"/>
          <p:cNvGrpSpPr/>
          <p:nvPr/>
        </p:nvGrpSpPr>
        <p:grpSpPr>
          <a:xfrm>
            <a:off x="1143304" y="6741949"/>
            <a:ext cx="4820416" cy="2447341"/>
            <a:chOff x="2295793" y="6416535"/>
            <a:chExt cx="5784499" cy="2447341"/>
          </a:xfrm>
        </p:grpSpPr>
        <p:sp>
          <p:nvSpPr>
            <p:cNvPr id="11"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12"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16"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17"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18"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19"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20"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21"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22"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23"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24"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25"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26"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27"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28"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29"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30"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31"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32"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33"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34"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35"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36"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37"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38"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39"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40"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41"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42"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43"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44"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45"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46"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47"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48"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49"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50"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51"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52"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53"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54"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55"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56"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57"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58"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59"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60"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61"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62" name="TextBox 61"/>
          <p:cNvSpPr txBox="1"/>
          <p:nvPr/>
        </p:nvSpPr>
        <p:spPr>
          <a:xfrm rot="-1320000">
            <a:off x="5202617" y="7835314"/>
            <a:ext cx="5351145" cy="969496"/>
          </a:xfrm>
          <a:prstGeom prst="rect">
            <a:avLst/>
          </a:prstGeom>
          <a:solidFill>
            <a:srgbClr val="FFFF00"/>
          </a:solidFill>
        </p:spPr>
        <p:txBody>
          <a:bodyPr wrap="none" rtlCol="0">
            <a:spAutoFit/>
          </a:bodyPr>
          <a:lstStyle/>
          <a:p>
            <a:r>
              <a:rPr lang="en-US" dirty="0" smtClean="0">
                <a:solidFill>
                  <a:srgbClr val="FF0000"/>
                </a:solidFill>
              </a:rPr>
              <a:t>big contribution!</a:t>
            </a:r>
            <a:endParaRPr lang="en-US" dirty="0">
              <a:solidFill>
                <a:srgbClr val="FF0000"/>
              </a:solidFill>
            </a:endParaRPr>
          </a:p>
        </p:txBody>
      </p:sp>
      <p:sp>
        <p:nvSpPr>
          <p:cNvPr id="63" name="Text Box 45"/>
          <p:cNvSpPr txBox="1">
            <a:spLocks noChangeArrowheads="1"/>
          </p:cNvSpPr>
          <p:nvPr/>
        </p:nvSpPr>
        <p:spPr bwMode="auto">
          <a:xfrm>
            <a:off x="5015141" y="6306930"/>
            <a:ext cx="5323893" cy="969496"/>
          </a:xfrm>
          <a:prstGeom prst="rect">
            <a:avLst/>
          </a:prstGeom>
          <a:noFill/>
          <a:ln w="9525">
            <a:noFill/>
            <a:miter lim="800000"/>
            <a:headEnd/>
            <a:tailEnd/>
          </a:ln>
        </p:spPr>
        <p:txBody>
          <a:bodyPr wrap="none">
            <a:spAutoFit/>
          </a:bodyPr>
          <a:lstStyle/>
          <a:p>
            <a:r>
              <a:rPr lang="fr-CH" dirty="0" smtClean="0"/>
              <a:t>‘Network noise’ </a:t>
            </a:r>
            <a:endParaRPr lang="fr-FR" dirty="0"/>
          </a:p>
        </p:txBody>
      </p:sp>
      <p:grpSp>
        <p:nvGrpSpPr>
          <p:cNvPr id="3" name="Group 33"/>
          <p:cNvGrpSpPr>
            <a:grpSpLocks/>
          </p:cNvGrpSpPr>
          <p:nvPr/>
        </p:nvGrpSpPr>
        <p:grpSpPr bwMode="auto">
          <a:xfrm>
            <a:off x="2127254" y="2555833"/>
            <a:ext cx="2169187" cy="1946621"/>
            <a:chOff x="4611" y="3499"/>
            <a:chExt cx="715" cy="692"/>
          </a:xfrm>
        </p:grpSpPr>
        <p:sp>
          <p:nvSpPr>
            <p:cNvPr id="65" name="Oval 34"/>
            <p:cNvSpPr>
              <a:spLocks noChangeArrowheads="1"/>
            </p:cNvSpPr>
            <p:nvPr/>
          </p:nvSpPr>
          <p:spPr bwMode="auto">
            <a:xfrm>
              <a:off x="4825" y="3572"/>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6" name="Oval 35"/>
            <p:cNvSpPr>
              <a:spLocks noChangeArrowheads="1"/>
            </p:cNvSpPr>
            <p:nvPr/>
          </p:nvSpPr>
          <p:spPr bwMode="auto">
            <a:xfrm>
              <a:off x="4897" y="3645"/>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7" name="Oval 36"/>
            <p:cNvSpPr>
              <a:spLocks noChangeArrowheads="1"/>
            </p:cNvSpPr>
            <p:nvPr/>
          </p:nvSpPr>
          <p:spPr bwMode="auto">
            <a:xfrm>
              <a:off x="4968" y="360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8" name="Oval 37"/>
            <p:cNvSpPr>
              <a:spLocks noChangeArrowheads="1"/>
            </p:cNvSpPr>
            <p:nvPr/>
          </p:nvSpPr>
          <p:spPr bwMode="auto">
            <a:xfrm>
              <a:off x="4933" y="408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69" name="Oval 38"/>
            <p:cNvSpPr>
              <a:spLocks noChangeArrowheads="1"/>
            </p:cNvSpPr>
            <p:nvPr/>
          </p:nvSpPr>
          <p:spPr bwMode="auto">
            <a:xfrm>
              <a:off x="5183"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0" name="Oval 39"/>
            <p:cNvSpPr>
              <a:spLocks noChangeArrowheads="1"/>
            </p:cNvSpPr>
            <p:nvPr/>
          </p:nvSpPr>
          <p:spPr bwMode="auto">
            <a:xfrm>
              <a:off x="5075" y="3718"/>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1" name="Oval 40"/>
            <p:cNvSpPr>
              <a:spLocks noChangeArrowheads="1"/>
            </p:cNvSpPr>
            <p:nvPr/>
          </p:nvSpPr>
          <p:spPr bwMode="auto">
            <a:xfrm>
              <a:off x="4897" y="3827"/>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2" name="Oval 41"/>
            <p:cNvSpPr>
              <a:spLocks noChangeArrowheads="1"/>
            </p:cNvSpPr>
            <p:nvPr/>
          </p:nvSpPr>
          <p:spPr bwMode="auto">
            <a:xfrm>
              <a:off x="4968" y="3754"/>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3" name="Oval 42"/>
            <p:cNvSpPr>
              <a:spLocks noChangeArrowheads="1"/>
            </p:cNvSpPr>
            <p:nvPr/>
          </p:nvSpPr>
          <p:spPr bwMode="auto">
            <a:xfrm>
              <a:off x="5040" y="400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4" name="Oval 43"/>
            <p:cNvSpPr>
              <a:spLocks noChangeArrowheads="1"/>
            </p:cNvSpPr>
            <p:nvPr/>
          </p:nvSpPr>
          <p:spPr bwMode="auto">
            <a:xfrm>
              <a:off x="5111"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5" name="Oval 44"/>
            <p:cNvSpPr>
              <a:spLocks noChangeArrowheads="1"/>
            </p:cNvSpPr>
            <p:nvPr/>
          </p:nvSpPr>
          <p:spPr bwMode="auto">
            <a:xfrm>
              <a:off x="4718"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6" name="Oval 45"/>
            <p:cNvSpPr>
              <a:spLocks noChangeArrowheads="1"/>
            </p:cNvSpPr>
            <p:nvPr/>
          </p:nvSpPr>
          <p:spPr bwMode="auto">
            <a:xfrm>
              <a:off x="4683" y="371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7" name="Oval 46"/>
            <p:cNvSpPr>
              <a:spLocks noChangeArrowheads="1"/>
            </p:cNvSpPr>
            <p:nvPr/>
          </p:nvSpPr>
          <p:spPr bwMode="auto">
            <a:xfrm>
              <a:off x="4611" y="3499"/>
              <a:ext cx="715" cy="692"/>
            </a:xfrm>
            <a:prstGeom prst="ellipse">
              <a:avLst/>
            </a:prstGeom>
            <a:noFill/>
            <a:ln w="9525">
              <a:solidFill>
                <a:schemeClr val="tx1"/>
              </a:solidFill>
              <a:prstDash val="sysDot"/>
              <a:round/>
              <a:headEnd/>
              <a:tailEnd/>
            </a:ln>
          </p:spPr>
          <p:txBody>
            <a:bodyPr wrap="none" anchor="ctr"/>
            <a:lstStyle/>
            <a:p>
              <a:endParaRPr lang="en-US"/>
            </a:p>
          </p:txBody>
        </p:sp>
        <p:sp>
          <p:nvSpPr>
            <p:cNvPr id="78" name="Oval 47"/>
            <p:cNvSpPr>
              <a:spLocks noChangeArrowheads="1"/>
            </p:cNvSpPr>
            <p:nvPr/>
          </p:nvSpPr>
          <p:spPr bwMode="auto">
            <a:xfrm>
              <a:off x="4790" y="397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79" name="Oval 48"/>
            <p:cNvSpPr>
              <a:spLocks noChangeArrowheads="1"/>
            </p:cNvSpPr>
            <p:nvPr/>
          </p:nvSpPr>
          <p:spPr bwMode="auto">
            <a:xfrm>
              <a:off x="4754"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80" name="Line 49"/>
            <p:cNvSpPr>
              <a:spLocks noChangeShapeType="1"/>
            </p:cNvSpPr>
            <p:nvPr/>
          </p:nvSpPr>
          <p:spPr bwMode="auto">
            <a:xfrm>
              <a:off x="4933" y="3900"/>
              <a:ext cx="35" cy="182"/>
            </a:xfrm>
            <a:prstGeom prst="line">
              <a:avLst/>
            </a:prstGeom>
            <a:noFill/>
            <a:ln w="9525">
              <a:solidFill>
                <a:srgbClr val="FF0000"/>
              </a:solidFill>
              <a:round/>
              <a:headEnd/>
              <a:tailEnd/>
            </a:ln>
          </p:spPr>
          <p:txBody>
            <a:bodyPr wrap="none" anchor="ctr"/>
            <a:lstStyle/>
            <a:p>
              <a:endParaRPr lang="en-US"/>
            </a:p>
          </p:txBody>
        </p:sp>
        <p:sp>
          <p:nvSpPr>
            <p:cNvPr id="81" name="Line 50"/>
            <p:cNvSpPr>
              <a:spLocks noChangeShapeType="1"/>
            </p:cNvSpPr>
            <p:nvPr/>
          </p:nvSpPr>
          <p:spPr bwMode="auto">
            <a:xfrm>
              <a:off x="5040" y="3827"/>
              <a:ext cx="107" cy="109"/>
            </a:xfrm>
            <a:prstGeom prst="line">
              <a:avLst/>
            </a:prstGeom>
            <a:noFill/>
            <a:ln w="9525">
              <a:solidFill>
                <a:srgbClr val="FF0000"/>
              </a:solidFill>
              <a:round/>
              <a:headEnd/>
              <a:tailEnd/>
            </a:ln>
          </p:spPr>
          <p:txBody>
            <a:bodyPr wrap="none" anchor="ctr"/>
            <a:lstStyle/>
            <a:p>
              <a:endParaRPr lang="en-US"/>
            </a:p>
          </p:txBody>
        </p:sp>
        <p:sp>
          <p:nvSpPr>
            <p:cNvPr id="82" name="Line 51"/>
            <p:cNvSpPr>
              <a:spLocks noChangeShapeType="1"/>
            </p:cNvSpPr>
            <p:nvPr/>
          </p:nvSpPr>
          <p:spPr bwMode="auto">
            <a:xfrm flipV="1">
              <a:off x="4825" y="3936"/>
              <a:ext cx="286" cy="73"/>
            </a:xfrm>
            <a:prstGeom prst="line">
              <a:avLst/>
            </a:prstGeom>
            <a:noFill/>
            <a:ln w="9525">
              <a:solidFill>
                <a:srgbClr val="FF0000"/>
              </a:solidFill>
              <a:round/>
              <a:headEnd/>
              <a:tailEnd/>
            </a:ln>
          </p:spPr>
          <p:txBody>
            <a:bodyPr wrap="none" anchor="ctr"/>
            <a:lstStyle/>
            <a:p>
              <a:endParaRPr lang="en-US"/>
            </a:p>
          </p:txBody>
        </p:sp>
        <p:sp>
          <p:nvSpPr>
            <p:cNvPr id="83" name="Line 52"/>
            <p:cNvSpPr>
              <a:spLocks noChangeShapeType="1"/>
            </p:cNvSpPr>
            <p:nvPr/>
          </p:nvSpPr>
          <p:spPr bwMode="auto">
            <a:xfrm>
              <a:off x="4933" y="3900"/>
              <a:ext cx="142" cy="146"/>
            </a:xfrm>
            <a:prstGeom prst="line">
              <a:avLst/>
            </a:prstGeom>
            <a:noFill/>
            <a:ln w="9525">
              <a:solidFill>
                <a:srgbClr val="FF0000"/>
              </a:solidFill>
              <a:round/>
              <a:headEnd/>
              <a:tailEnd/>
            </a:ln>
          </p:spPr>
          <p:txBody>
            <a:bodyPr wrap="none" anchor="ctr"/>
            <a:lstStyle/>
            <a:p>
              <a:endParaRPr lang="en-US"/>
            </a:p>
          </p:txBody>
        </p:sp>
        <p:sp>
          <p:nvSpPr>
            <p:cNvPr id="84" name="Line 53"/>
            <p:cNvSpPr>
              <a:spLocks noChangeShapeType="1"/>
            </p:cNvSpPr>
            <p:nvPr/>
          </p:nvSpPr>
          <p:spPr bwMode="auto">
            <a:xfrm>
              <a:off x="4790" y="3864"/>
              <a:ext cx="35" cy="109"/>
            </a:xfrm>
            <a:prstGeom prst="line">
              <a:avLst/>
            </a:prstGeom>
            <a:noFill/>
            <a:ln w="9525">
              <a:solidFill>
                <a:srgbClr val="FF0000"/>
              </a:solidFill>
              <a:round/>
              <a:headEnd/>
              <a:tailEnd/>
            </a:ln>
          </p:spPr>
          <p:txBody>
            <a:bodyPr wrap="none" anchor="ctr"/>
            <a:lstStyle/>
            <a:p>
              <a:endParaRPr lang="en-US"/>
            </a:p>
          </p:txBody>
        </p:sp>
        <p:sp>
          <p:nvSpPr>
            <p:cNvPr id="85" name="Line 54"/>
            <p:cNvSpPr>
              <a:spLocks noChangeShapeType="1"/>
            </p:cNvSpPr>
            <p:nvPr/>
          </p:nvSpPr>
          <p:spPr bwMode="auto">
            <a:xfrm>
              <a:off x="5111" y="3791"/>
              <a:ext cx="36" cy="109"/>
            </a:xfrm>
            <a:prstGeom prst="line">
              <a:avLst/>
            </a:prstGeom>
            <a:noFill/>
            <a:ln w="9525">
              <a:solidFill>
                <a:srgbClr val="FF0000"/>
              </a:solidFill>
              <a:round/>
              <a:headEnd/>
              <a:tailEnd/>
            </a:ln>
          </p:spPr>
          <p:txBody>
            <a:bodyPr wrap="none" anchor="ctr"/>
            <a:lstStyle/>
            <a:p>
              <a:endParaRPr lang="en-US"/>
            </a:p>
          </p:txBody>
        </p:sp>
        <p:sp>
          <p:nvSpPr>
            <p:cNvPr id="86" name="Line 55"/>
            <p:cNvSpPr>
              <a:spLocks noChangeShapeType="1"/>
            </p:cNvSpPr>
            <p:nvPr/>
          </p:nvSpPr>
          <p:spPr bwMode="auto">
            <a:xfrm>
              <a:off x="5004" y="3645"/>
              <a:ext cx="107" cy="109"/>
            </a:xfrm>
            <a:prstGeom prst="line">
              <a:avLst/>
            </a:prstGeom>
            <a:noFill/>
            <a:ln w="9525">
              <a:solidFill>
                <a:srgbClr val="FF0000"/>
              </a:solidFill>
              <a:round/>
              <a:headEnd/>
              <a:tailEnd/>
            </a:ln>
          </p:spPr>
          <p:txBody>
            <a:bodyPr wrap="none" anchor="ctr"/>
            <a:lstStyle/>
            <a:p>
              <a:endParaRPr lang="en-US"/>
            </a:p>
          </p:txBody>
        </p:sp>
        <p:sp>
          <p:nvSpPr>
            <p:cNvPr id="87" name="Line 56"/>
            <p:cNvSpPr>
              <a:spLocks noChangeShapeType="1"/>
            </p:cNvSpPr>
            <p:nvPr/>
          </p:nvSpPr>
          <p:spPr bwMode="auto">
            <a:xfrm flipH="1">
              <a:off x="4825" y="3718"/>
              <a:ext cx="108" cy="109"/>
            </a:xfrm>
            <a:prstGeom prst="line">
              <a:avLst/>
            </a:prstGeom>
            <a:noFill/>
            <a:ln w="9525">
              <a:solidFill>
                <a:srgbClr val="FF0000"/>
              </a:solidFill>
              <a:round/>
              <a:headEnd/>
              <a:tailEnd/>
            </a:ln>
          </p:spPr>
          <p:txBody>
            <a:bodyPr wrap="none" anchor="ctr"/>
            <a:lstStyle/>
            <a:p>
              <a:endParaRPr lang="en-US"/>
            </a:p>
          </p:txBody>
        </p:sp>
        <p:sp>
          <p:nvSpPr>
            <p:cNvPr id="88" name="Line 57"/>
            <p:cNvSpPr>
              <a:spLocks noChangeShapeType="1"/>
            </p:cNvSpPr>
            <p:nvPr/>
          </p:nvSpPr>
          <p:spPr bwMode="auto">
            <a:xfrm flipH="1">
              <a:off x="4718" y="3645"/>
              <a:ext cx="107" cy="109"/>
            </a:xfrm>
            <a:prstGeom prst="line">
              <a:avLst/>
            </a:prstGeom>
            <a:noFill/>
            <a:ln w="9525">
              <a:solidFill>
                <a:srgbClr val="FF0000"/>
              </a:solidFill>
              <a:round/>
              <a:headEnd/>
              <a:tailEnd/>
            </a:ln>
          </p:spPr>
          <p:txBody>
            <a:bodyPr wrap="none" anchor="ctr"/>
            <a:lstStyle/>
            <a:p>
              <a:endParaRPr lang="en-US"/>
            </a:p>
          </p:txBody>
        </p:sp>
        <p:sp>
          <p:nvSpPr>
            <p:cNvPr id="89" name="Line 58"/>
            <p:cNvSpPr>
              <a:spLocks noChangeShapeType="1"/>
            </p:cNvSpPr>
            <p:nvPr/>
          </p:nvSpPr>
          <p:spPr bwMode="auto">
            <a:xfrm>
              <a:off x="4718" y="3791"/>
              <a:ext cx="36" cy="145"/>
            </a:xfrm>
            <a:prstGeom prst="line">
              <a:avLst/>
            </a:prstGeom>
            <a:noFill/>
            <a:ln w="9525">
              <a:solidFill>
                <a:srgbClr val="FF0000"/>
              </a:solidFill>
              <a:round/>
              <a:headEnd/>
              <a:tailEnd/>
            </a:ln>
          </p:spPr>
          <p:txBody>
            <a:bodyPr wrap="none" anchor="ctr"/>
            <a:lstStyle/>
            <a:p>
              <a:endParaRPr lang="en-US"/>
            </a:p>
          </p:txBody>
        </p:sp>
        <p:sp>
          <p:nvSpPr>
            <p:cNvPr id="90" name="Line 59"/>
            <p:cNvSpPr>
              <a:spLocks noChangeShapeType="1"/>
            </p:cNvSpPr>
            <p:nvPr/>
          </p:nvSpPr>
          <p:spPr bwMode="auto">
            <a:xfrm flipV="1">
              <a:off x="4825" y="3791"/>
              <a:ext cx="143" cy="36"/>
            </a:xfrm>
            <a:prstGeom prst="line">
              <a:avLst/>
            </a:prstGeom>
            <a:noFill/>
            <a:ln w="9525">
              <a:solidFill>
                <a:srgbClr val="FF0000"/>
              </a:solidFill>
              <a:round/>
              <a:headEnd/>
              <a:tailEnd/>
            </a:ln>
          </p:spPr>
          <p:txBody>
            <a:bodyPr wrap="none" anchor="ctr"/>
            <a:lstStyle/>
            <a:p>
              <a:endParaRPr lang="en-US"/>
            </a:p>
          </p:txBody>
        </p:sp>
        <p:sp>
          <p:nvSpPr>
            <p:cNvPr id="91" name="Line 60"/>
            <p:cNvSpPr>
              <a:spLocks noChangeShapeType="1"/>
            </p:cNvSpPr>
            <p:nvPr/>
          </p:nvSpPr>
          <p:spPr bwMode="auto">
            <a:xfrm flipH="1">
              <a:off x="4968" y="3827"/>
              <a:ext cx="250" cy="37"/>
            </a:xfrm>
            <a:prstGeom prst="line">
              <a:avLst/>
            </a:prstGeom>
            <a:noFill/>
            <a:ln w="9525">
              <a:solidFill>
                <a:srgbClr val="FF0000"/>
              </a:solidFill>
              <a:round/>
              <a:headEnd/>
              <a:tailEnd/>
            </a:ln>
          </p:spPr>
          <p:txBody>
            <a:bodyPr wrap="none" anchor="ctr"/>
            <a:lstStyle/>
            <a:p>
              <a:endParaRPr lang="en-US"/>
            </a:p>
          </p:txBody>
        </p:sp>
        <p:sp>
          <p:nvSpPr>
            <p:cNvPr id="92" name="Line 61"/>
            <p:cNvSpPr>
              <a:spLocks noChangeShapeType="1"/>
            </p:cNvSpPr>
            <p:nvPr/>
          </p:nvSpPr>
          <p:spPr bwMode="auto">
            <a:xfrm>
              <a:off x="4825" y="4009"/>
              <a:ext cx="143" cy="73"/>
            </a:xfrm>
            <a:prstGeom prst="line">
              <a:avLst/>
            </a:prstGeom>
            <a:noFill/>
            <a:ln w="9525">
              <a:solidFill>
                <a:srgbClr val="FF0000"/>
              </a:solidFill>
              <a:round/>
              <a:headEnd/>
              <a:tailEnd/>
            </a:ln>
          </p:spPr>
          <p:txBody>
            <a:bodyPr wrap="none" anchor="ctr"/>
            <a:lstStyle/>
            <a:p>
              <a:endParaRPr lang="en-US"/>
            </a:p>
          </p:txBody>
        </p:sp>
        <p:sp>
          <p:nvSpPr>
            <p:cNvPr id="93" name="Line 62"/>
            <p:cNvSpPr>
              <a:spLocks noChangeShapeType="1"/>
            </p:cNvSpPr>
            <p:nvPr/>
          </p:nvSpPr>
          <p:spPr bwMode="auto">
            <a:xfrm>
              <a:off x="4861" y="3645"/>
              <a:ext cx="72" cy="37"/>
            </a:xfrm>
            <a:prstGeom prst="line">
              <a:avLst/>
            </a:prstGeom>
            <a:noFill/>
            <a:ln w="9525">
              <a:solidFill>
                <a:srgbClr val="FF0000"/>
              </a:solidFill>
              <a:round/>
              <a:headEnd/>
              <a:tailEnd/>
            </a:ln>
          </p:spPr>
          <p:txBody>
            <a:bodyPr wrap="none" anchor="ctr"/>
            <a:lstStyle/>
            <a:p>
              <a:endParaRPr lang="en-US"/>
            </a:p>
          </p:txBody>
        </p:sp>
        <p:sp>
          <p:nvSpPr>
            <p:cNvPr id="94" name="Line 63"/>
            <p:cNvSpPr>
              <a:spLocks noChangeShapeType="1"/>
            </p:cNvSpPr>
            <p:nvPr/>
          </p:nvSpPr>
          <p:spPr bwMode="auto">
            <a:xfrm>
              <a:off x="4718" y="3754"/>
              <a:ext cx="250" cy="37"/>
            </a:xfrm>
            <a:prstGeom prst="line">
              <a:avLst/>
            </a:prstGeom>
            <a:noFill/>
            <a:ln w="9525">
              <a:solidFill>
                <a:srgbClr val="FF0000"/>
              </a:solidFill>
              <a:round/>
              <a:headEnd/>
              <a:tailEnd/>
            </a:ln>
          </p:spPr>
          <p:txBody>
            <a:bodyPr wrap="none" anchor="ctr"/>
            <a:lstStyle/>
            <a:p>
              <a:endParaRPr lang="en-US"/>
            </a:p>
          </p:txBody>
        </p:sp>
        <p:sp>
          <p:nvSpPr>
            <p:cNvPr id="95" name="Line 64"/>
            <p:cNvSpPr>
              <a:spLocks noChangeShapeType="1"/>
            </p:cNvSpPr>
            <p:nvPr/>
          </p:nvSpPr>
          <p:spPr bwMode="auto">
            <a:xfrm flipV="1">
              <a:off x="4825" y="3864"/>
              <a:ext cx="108" cy="145"/>
            </a:xfrm>
            <a:prstGeom prst="line">
              <a:avLst/>
            </a:prstGeom>
            <a:noFill/>
            <a:ln w="9525">
              <a:solidFill>
                <a:srgbClr val="FF0000"/>
              </a:solidFill>
              <a:round/>
              <a:headEnd/>
              <a:tailEnd/>
            </a:ln>
          </p:spPr>
          <p:txBody>
            <a:bodyPr wrap="none" anchor="ctr"/>
            <a:lstStyle/>
            <a:p>
              <a:endParaRPr lang="en-US"/>
            </a:p>
          </p:txBody>
        </p:sp>
        <p:sp>
          <p:nvSpPr>
            <p:cNvPr id="96" name="Line 65"/>
            <p:cNvSpPr>
              <a:spLocks noChangeShapeType="1"/>
            </p:cNvSpPr>
            <p:nvPr/>
          </p:nvSpPr>
          <p:spPr bwMode="auto">
            <a:xfrm flipV="1">
              <a:off x="4754" y="3864"/>
              <a:ext cx="179" cy="72"/>
            </a:xfrm>
            <a:prstGeom prst="line">
              <a:avLst/>
            </a:prstGeom>
            <a:noFill/>
            <a:ln w="9525">
              <a:solidFill>
                <a:srgbClr val="FF0000"/>
              </a:solidFill>
              <a:round/>
              <a:headEnd/>
              <a:tailEnd/>
            </a:ln>
          </p:spPr>
          <p:txBody>
            <a:bodyPr wrap="none" anchor="ctr"/>
            <a:lstStyle/>
            <a:p>
              <a:endParaRPr lang="en-US"/>
            </a:p>
          </p:txBody>
        </p:sp>
        <p:sp>
          <p:nvSpPr>
            <p:cNvPr id="97" name="Line 66"/>
            <p:cNvSpPr>
              <a:spLocks noChangeShapeType="1"/>
            </p:cNvSpPr>
            <p:nvPr/>
          </p:nvSpPr>
          <p:spPr bwMode="auto">
            <a:xfrm flipH="1">
              <a:off x="5147" y="3827"/>
              <a:ext cx="71" cy="109"/>
            </a:xfrm>
            <a:prstGeom prst="line">
              <a:avLst/>
            </a:prstGeom>
            <a:noFill/>
            <a:ln w="9525">
              <a:solidFill>
                <a:srgbClr val="FF0000"/>
              </a:solidFill>
              <a:round/>
              <a:headEnd/>
              <a:tailEnd/>
            </a:ln>
          </p:spPr>
          <p:txBody>
            <a:bodyPr wrap="none" anchor="ctr"/>
            <a:lstStyle/>
            <a:p>
              <a:endParaRPr lang="en-US"/>
            </a:p>
          </p:txBody>
        </p:sp>
        <p:sp>
          <p:nvSpPr>
            <p:cNvPr id="98" name="Line 67"/>
            <p:cNvSpPr>
              <a:spLocks noChangeShapeType="1"/>
            </p:cNvSpPr>
            <p:nvPr/>
          </p:nvSpPr>
          <p:spPr bwMode="auto">
            <a:xfrm>
              <a:off x="4933" y="3864"/>
              <a:ext cx="250" cy="72"/>
            </a:xfrm>
            <a:prstGeom prst="line">
              <a:avLst/>
            </a:prstGeom>
            <a:noFill/>
            <a:ln w="9525">
              <a:solidFill>
                <a:srgbClr val="FF0000"/>
              </a:solidFill>
              <a:round/>
              <a:headEnd/>
              <a:tailEnd/>
            </a:ln>
          </p:spPr>
          <p:txBody>
            <a:bodyPr wrap="none" anchor="ctr"/>
            <a:lstStyle/>
            <a:p>
              <a:endParaRPr lang="en-US"/>
            </a:p>
          </p:txBody>
        </p:sp>
      </p:grpSp>
      <p:sp>
        <p:nvSpPr>
          <p:cNvPr id="99" name="TextBox 98"/>
          <p:cNvSpPr txBox="1"/>
          <p:nvPr/>
        </p:nvSpPr>
        <p:spPr>
          <a:xfrm>
            <a:off x="386183" y="5587787"/>
            <a:ext cx="5083443" cy="769441"/>
          </a:xfrm>
          <a:prstGeom prst="rect">
            <a:avLst/>
          </a:prstGeom>
          <a:noFill/>
        </p:spPr>
        <p:txBody>
          <a:bodyPr wrap="none" rtlCol="0">
            <a:spAutoFit/>
          </a:bodyPr>
          <a:lstStyle/>
          <a:p>
            <a:r>
              <a:rPr lang="en-US" sz="4400" i="1" dirty="0" smtClean="0">
                <a:solidFill>
                  <a:srgbClr val="FF0000"/>
                </a:solidFill>
              </a:rPr>
              <a:t>Pull out one neuron</a:t>
            </a:r>
            <a:endParaRPr lang="en-US" sz="4400" i="1" dirty="0">
              <a:solidFill>
                <a:srgbClr val="FF0000"/>
              </a:solidFill>
            </a:endParaRPr>
          </a:p>
        </p:txBody>
      </p:sp>
      <p:sp>
        <p:nvSpPr>
          <p:cNvPr id="100" name="TextBox 99"/>
          <p:cNvSpPr txBox="1"/>
          <p:nvPr/>
        </p:nvSpPr>
        <p:spPr>
          <a:xfrm>
            <a:off x="12609095" y="2395340"/>
            <a:ext cx="8281434" cy="2723823"/>
          </a:xfrm>
          <a:prstGeom prst="rect">
            <a:avLst/>
          </a:prstGeom>
          <a:noFill/>
        </p:spPr>
        <p:txBody>
          <a:bodyPr wrap="none" rtlCol="0">
            <a:spAutoFit/>
          </a:bodyPr>
          <a:lstStyle/>
          <a:p>
            <a:r>
              <a:rPr lang="en-US" dirty="0" smtClean="0"/>
              <a:t>from neuron’s point</a:t>
            </a:r>
          </a:p>
          <a:p>
            <a:r>
              <a:rPr lang="en-US" dirty="0" smtClean="0"/>
              <a:t>  of view:</a:t>
            </a:r>
          </a:p>
          <a:p>
            <a:r>
              <a:rPr lang="en-US" b="1" i="1" dirty="0" smtClean="0">
                <a:solidFill>
                  <a:srgbClr val="FF0000"/>
                </a:solidFill>
              </a:rPr>
              <a:t>stochastic spike arrival</a:t>
            </a:r>
            <a:endParaRPr lang="en-US"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0" y="0"/>
            <a:ext cx="21607463" cy="12152313"/>
          </a:xfrm>
          <a:prstGeom prst="rect">
            <a:avLst/>
          </a:prstGeom>
          <a:noFill/>
          <a:ln w="28575">
            <a:noFill/>
            <a:miter lim="800000"/>
            <a:headEnd/>
            <a:tailEnd/>
          </a:ln>
        </p:spPr>
        <p:txBody>
          <a:bodyPr wrap="none" lIns="192911" tIns="96455" rIns="192911" bIns="96455" anchor="ctr"/>
          <a:lstStyle/>
          <a:p>
            <a:pPr algn="ctr">
              <a:lnSpc>
                <a:spcPct val="110000"/>
              </a:lnSpc>
            </a:pPr>
            <a:endParaRPr lang="fr-FR" sz="5100" dirty="0">
              <a:solidFill>
                <a:srgbClr val="FF0000"/>
              </a:solidFill>
            </a:endParaRPr>
          </a:p>
        </p:txBody>
      </p:sp>
      <p:grpSp>
        <p:nvGrpSpPr>
          <p:cNvPr id="2" name="Group 106"/>
          <p:cNvGrpSpPr>
            <a:grpSpLocks/>
          </p:cNvGrpSpPr>
          <p:nvPr/>
        </p:nvGrpSpPr>
        <p:grpSpPr bwMode="auto">
          <a:xfrm>
            <a:off x="9864211" y="6461490"/>
            <a:ext cx="9465620" cy="2291986"/>
            <a:chOff x="231738" y="1029604"/>
            <a:chExt cx="4005750" cy="1293454"/>
          </a:xfrm>
        </p:grpSpPr>
        <p:graphicFrame>
          <p:nvGraphicFramePr>
            <p:cNvPr id="11267" name="Object 4"/>
            <p:cNvGraphicFramePr>
              <a:graphicFrameLocks noChangeAspect="1"/>
            </p:cNvGraphicFramePr>
            <p:nvPr/>
          </p:nvGraphicFramePr>
          <p:xfrm>
            <a:off x="316604" y="1576785"/>
            <a:ext cx="1828675" cy="746273"/>
          </p:xfrm>
          <a:graphic>
            <a:graphicData uri="http://schemas.openxmlformats.org/presentationml/2006/ole">
              <mc:AlternateContent xmlns:mc="http://schemas.openxmlformats.org/markup-compatibility/2006">
                <mc:Choice xmlns:v="urn:schemas-microsoft-com:vml" Requires="v">
                  <p:oleObj spid="_x0000_s13398" name="Equation" r:id="rId4" imgW="799920" imgH="228600" progId="Equation.DSMT4">
                    <p:embed/>
                  </p:oleObj>
                </mc:Choice>
                <mc:Fallback>
                  <p:oleObj name="Equation" r:id="rId4" imgW="799920" imgH="228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604" y="1576785"/>
                          <a:ext cx="1828675" cy="74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1277" name="TextBox 104"/>
            <p:cNvSpPr txBox="1">
              <a:spLocks noChangeArrowheads="1"/>
            </p:cNvSpPr>
            <p:nvPr/>
          </p:nvSpPr>
          <p:spPr bwMode="auto">
            <a:xfrm>
              <a:off x="231738" y="1029604"/>
              <a:ext cx="4005750" cy="547123"/>
            </a:xfrm>
            <a:prstGeom prst="rect">
              <a:avLst/>
            </a:prstGeom>
            <a:noFill/>
            <a:ln w="9525">
              <a:noFill/>
              <a:miter lim="800000"/>
              <a:headEnd/>
              <a:tailEnd/>
            </a:ln>
          </p:spPr>
          <p:txBody>
            <a:bodyPr wrap="square">
              <a:spAutoFit/>
            </a:bodyPr>
            <a:lstStyle/>
            <a:p>
              <a:r>
                <a:rPr lang="en-US" dirty="0"/>
                <a:t>Probability of </a:t>
              </a:r>
              <a:r>
                <a:rPr lang="en-US" dirty="0" smtClean="0"/>
                <a:t>spike arrival:</a:t>
              </a:r>
              <a:endParaRPr lang="en-US" dirty="0"/>
            </a:p>
          </p:txBody>
        </p:sp>
      </p:grpSp>
      <p:sp>
        <p:nvSpPr>
          <p:cNvPr id="40"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.5</a:t>
            </a:r>
            <a:r>
              <a:rPr lang="en-US" sz="6600" dirty="0" smtClean="0">
                <a:solidFill>
                  <a:srgbClr val="FF0000"/>
                </a:solidFill>
                <a:latin typeface="Impact" charset="0"/>
                <a:ea typeface="ＭＳ Ｐゴシック" charset="0"/>
                <a:cs typeface="Impact" charset="0"/>
              </a:rPr>
              <a:t>. Stochastic Spike Arrival (Poisson model of input)</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41" name="Straight Connector 40"/>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9380802" y="8753475"/>
            <a:ext cx="1690591" cy="969496"/>
          </a:xfrm>
          <a:prstGeom prst="rect">
            <a:avLst/>
          </a:prstGeom>
          <a:noFill/>
        </p:spPr>
        <p:txBody>
          <a:bodyPr wrap="none" rtlCol="0">
            <a:spAutoFit/>
          </a:bodyPr>
          <a:lstStyle/>
          <a:p>
            <a:r>
              <a:rPr lang="en-US" sz="4800" dirty="0" smtClean="0"/>
              <a:t>Take</a:t>
            </a:r>
            <a:r>
              <a:rPr lang="en-US" dirty="0" smtClean="0"/>
              <a:t>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942273567"/>
              </p:ext>
            </p:extLst>
          </p:nvPr>
        </p:nvGraphicFramePr>
        <p:xfrm>
          <a:off x="10792358" y="8771292"/>
          <a:ext cx="2517775" cy="1136316"/>
        </p:xfrm>
        <a:graphic>
          <a:graphicData uri="http://schemas.openxmlformats.org/presentationml/2006/ole">
            <mc:AlternateContent xmlns:mc="http://schemas.openxmlformats.org/markup-compatibility/2006">
              <mc:Choice xmlns:v="urn:schemas-microsoft-com:vml" Requires="v">
                <p:oleObj spid="_x0000_s13399" name="Equation" r:id="rId6" imgW="507960" imgH="203040" progId="Equation.DSMT4">
                  <p:embed/>
                </p:oleObj>
              </mc:Choice>
              <mc:Fallback>
                <p:oleObj name="Equation" r:id="rId6" imgW="50796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2358" y="8771292"/>
                        <a:ext cx="2517775" cy="113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nvGrpSpPr>
          <p:cNvPr id="3" name="Group 95"/>
          <p:cNvGrpSpPr/>
          <p:nvPr/>
        </p:nvGrpSpPr>
        <p:grpSpPr>
          <a:xfrm>
            <a:off x="9177501" y="2333526"/>
            <a:ext cx="12154197" cy="2233550"/>
            <a:chOff x="3544977" y="4341574"/>
            <a:chExt cx="14348705" cy="3038079"/>
          </a:xfrm>
        </p:grpSpPr>
        <p:grpSp>
          <p:nvGrpSpPr>
            <p:cNvPr id="4" name="Group 90"/>
            <p:cNvGrpSpPr>
              <a:grpSpLocks/>
            </p:cNvGrpSpPr>
            <p:nvPr/>
          </p:nvGrpSpPr>
          <p:grpSpPr bwMode="auto">
            <a:xfrm>
              <a:off x="3544977" y="5146103"/>
              <a:ext cx="14348705" cy="714511"/>
              <a:chOff x="1500166" y="3311845"/>
              <a:chExt cx="6072230" cy="402907"/>
            </a:xfrm>
          </p:grpSpPr>
          <p:sp>
            <p:nvSpPr>
              <p:cNvPr id="11296" name="Line 13"/>
              <p:cNvSpPr>
                <a:spLocks noChangeShapeType="1"/>
              </p:cNvSpPr>
              <p:nvPr/>
            </p:nvSpPr>
            <p:spPr bwMode="auto">
              <a:xfrm flipV="1">
                <a:off x="1500166" y="3669033"/>
                <a:ext cx="6072230" cy="45719"/>
              </a:xfrm>
              <a:prstGeom prst="line">
                <a:avLst/>
              </a:prstGeom>
              <a:noFill/>
              <a:ln w="9525">
                <a:solidFill>
                  <a:schemeClr val="tx1"/>
                </a:solidFill>
                <a:round/>
                <a:headEnd/>
                <a:tailEnd/>
              </a:ln>
            </p:spPr>
            <p:txBody>
              <a:bodyPr wrap="none" anchor="ctr"/>
              <a:lstStyle/>
              <a:p>
                <a:endParaRPr lang="en-US"/>
              </a:p>
            </p:txBody>
          </p:sp>
          <p:sp>
            <p:nvSpPr>
              <p:cNvPr id="11297" name="Line 14"/>
              <p:cNvSpPr>
                <a:spLocks noChangeShapeType="1"/>
              </p:cNvSpPr>
              <p:nvPr/>
            </p:nvSpPr>
            <p:spPr bwMode="auto">
              <a:xfrm>
                <a:off x="2428860" y="3311845"/>
                <a:ext cx="0" cy="388938"/>
              </a:xfrm>
              <a:prstGeom prst="line">
                <a:avLst/>
              </a:prstGeom>
              <a:noFill/>
              <a:ln w="38100">
                <a:solidFill>
                  <a:schemeClr val="tx1"/>
                </a:solidFill>
                <a:round/>
                <a:headEnd/>
                <a:tailEnd/>
              </a:ln>
            </p:spPr>
            <p:txBody>
              <a:bodyPr wrap="none" anchor="ctr"/>
              <a:lstStyle/>
              <a:p>
                <a:endParaRPr lang="en-US"/>
              </a:p>
            </p:txBody>
          </p:sp>
          <p:sp>
            <p:nvSpPr>
              <p:cNvPr id="11298" name="Line 15"/>
              <p:cNvSpPr>
                <a:spLocks noChangeShapeType="1"/>
              </p:cNvSpPr>
              <p:nvPr/>
            </p:nvSpPr>
            <p:spPr bwMode="auto">
              <a:xfrm>
                <a:off x="3676650" y="3311845"/>
                <a:ext cx="0" cy="388938"/>
              </a:xfrm>
              <a:prstGeom prst="line">
                <a:avLst/>
              </a:prstGeom>
              <a:noFill/>
              <a:ln w="38100">
                <a:solidFill>
                  <a:schemeClr val="tx1"/>
                </a:solidFill>
                <a:round/>
                <a:headEnd/>
                <a:tailEnd/>
              </a:ln>
            </p:spPr>
            <p:txBody>
              <a:bodyPr wrap="none" anchor="ctr"/>
              <a:lstStyle/>
              <a:p>
                <a:endParaRPr lang="en-US"/>
              </a:p>
            </p:txBody>
          </p:sp>
          <p:sp>
            <p:nvSpPr>
              <p:cNvPr id="11299" name="Line 16"/>
              <p:cNvSpPr>
                <a:spLocks noChangeShapeType="1"/>
              </p:cNvSpPr>
              <p:nvPr/>
            </p:nvSpPr>
            <p:spPr bwMode="auto">
              <a:xfrm>
                <a:off x="5786446" y="3311845"/>
                <a:ext cx="0" cy="388938"/>
              </a:xfrm>
              <a:prstGeom prst="line">
                <a:avLst/>
              </a:prstGeom>
              <a:noFill/>
              <a:ln w="38100">
                <a:solidFill>
                  <a:schemeClr val="tx1"/>
                </a:solidFill>
                <a:round/>
                <a:headEnd/>
                <a:tailEnd/>
              </a:ln>
            </p:spPr>
            <p:txBody>
              <a:bodyPr wrap="none" anchor="ctr"/>
              <a:lstStyle/>
              <a:p>
                <a:endParaRPr lang="en-US"/>
              </a:p>
            </p:txBody>
          </p:sp>
          <p:sp>
            <p:nvSpPr>
              <p:cNvPr id="11300" name="Line 17"/>
              <p:cNvSpPr>
                <a:spLocks noChangeShapeType="1"/>
              </p:cNvSpPr>
              <p:nvPr/>
            </p:nvSpPr>
            <p:spPr bwMode="auto">
              <a:xfrm>
                <a:off x="4019550" y="3311845"/>
                <a:ext cx="0" cy="388938"/>
              </a:xfrm>
              <a:prstGeom prst="line">
                <a:avLst/>
              </a:prstGeom>
              <a:noFill/>
              <a:ln w="38100">
                <a:solidFill>
                  <a:schemeClr val="tx1"/>
                </a:solidFill>
                <a:round/>
                <a:headEnd/>
                <a:tailEnd/>
              </a:ln>
            </p:spPr>
            <p:txBody>
              <a:bodyPr wrap="none" anchor="ctr"/>
              <a:lstStyle/>
              <a:p>
                <a:endParaRPr lang="en-US"/>
              </a:p>
            </p:txBody>
          </p:sp>
          <p:sp>
            <p:nvSpPr>
              <p:cNvPr id="11301" name="Line 18"/>
              <p:cNvSpPr>
                <a:spLocks noChangeShapeType="1"/>
              </p:cNvSpPr>
              <p:nvPr/>
            </p:nvSpPr>
            <p:spPr bwMode="auto">
              <a:xfrm>
                <a:off x="4500562" y="3311845"/>
                <a:ext cx="0" cy="388938"/>
              </a:xfrm>
              <a:prstGeom prst="line">
                <a:avLst/>
              </a:prstGeom>
              <a:noFill/>
              <a:ln w="38100">
                <a:solidFill>
                  <a:schemeClr val="tx1"/>
                </a:solidFill>
                <a:round/>
                <a:headEnd/>
                <a:tailEnd/>
              </a:ln>
            </p:spPr>
            <p:txBody>
              <a:bodyPr wrap="none" anchor="ctr"/>
              <a:lstStyle/>
              <a:p>
                <a:endParaRPr lang="en-US"/>
              </a:p>
            </p:txBody>
          </p:sp>
          <p:sp>
            <p:nvSpPr>
              <p:cNvPr id="11302" name="Line 19"/>
              <p:cNvSpPr>
                <a:spLocks noChangeShapeType="1"/>
              </p:cNvSpPr>
              <p:nvPr/>
            </p:nvSpPr>
            <p:spPr bwMode="auto">
              <a:xfrm>
                <a:off x="5929322" y="3311845"/>
                <a:ext cx="0" cy="388938"/>
              </a:xfrm>
              <a:prstGeom prst="line">
                <a:avLst/>
              </a:prstGeom>
              <a:noFill/>
              <a:ln w="38100">
                <a:solidFill>
                  <a:schemeClr val="tx1"/>
                </a:solidFill>
                <a:round/>
                <a:headEnd/>
                <a:tailEnd/>
              </a:ln>
            </p:spPr>
            <p:txBody>
              <a:bodyPr wrap="none" anchor="ctr"/>
              <a:lstStyle/>
              <a:p>
                <a:endParaRPr lang="en-US"/>
              </a:p>
            </p:txBody>
          </p:sp>
          <p:sp>
            <p:nvSpPr>
              <p:cNvPr id="11303" name="Line 14"/>
              <p:cNvSpPr>
                <a:spLocks noChangeShapeType="1"/>
              </p:cNvSpPr>
              <p:nvPr/>
            </p:nvSpPr>
            <p:spPr bwMode="auto">
              <a:xfrm>
                <a:off x="2786050" y="3311845"/>
                <a:ext cx="0" cy="388938"/>
              </a:xfrm>
              <a:prstGeom prst="line">
                <a:avLst/>
              </a:prstGeom>
              <a:noFill/>
              <a:ln w="38100">
                <a:solidFill>
                  <a:schemeClr val="tx1"/>
                </a:solidFill>
                <a:round/>
                <a:headEnd/>
                <a:tailEnd/>
              </a:ln>
            </p:spPr>
            <p:txBody>
              <a:bodyPr wrap="none" anchor="ctr"/>
              <a:lstStyle/>
              <a:p>
                <a:endParaRPr lang="en-US"/>
              </a:p>
            </p:txBody>
          </p:sp>
        </p:grpSp>
        <p:grpSp>
          <p:nvGrpSpPr>
            <p:cNvPr id="5" name="Group 91"/>
            <p:cNvGrpSpPr>
              <a:grpSpLocks/>
            </p:cNvGrpSpPr>
            <p:nvPr/>
          </p:nvGrpSpPr>
          <p:grpSpPr bwMode="auto">
            <a:xfrm>
              <a:off x="10462365" y="4341574"/>
              <a:ext cx="5912042" cy="2661132"/>
              <a:chOff x="4427536" y="2857496"/>
              <a:chExt cx="2501918" cy="1500992"/>
            </a:xfrm>
          </p:grpSpPr>
          <p:cxnSp>
            <p:nvCxnSpPr>
              <p:cNvPr id="11287" name="Straight Connector 79"/>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1288" name="Straight Connector 82"/>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1289" name="Straight Connector 83"/>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1290" name="Straight Connector 84"/>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1291" name="Straight Connector 85"/>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1292" name="Straight Connector 86"/>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1293" name="Straight Connector 87"/>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1294" name="Straight Connector 88"/>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1295" name="Straight Connector 89"/>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pSp>
          <p:nvGrpSpPr>
            <p:cNvPr id="7" name="Group 92"/>
            <p:cNvGrpSpPr>
              <a:grpSpLocks/>
            </p:cNvGrpSpPr>
            <p:nvPr/>
          </p:nvGrpSpPr>
          <p:grpSpPr bwMode="auto">
            <a:xfrm>
              <a:off x="3882592" y="4341574"/>
              <a:ext cx="5912042" cy="2661132"/>
              <a:chOff x="4427536" y="2857496"/>
              <a:chExt cx="2501918" cy="1500992"/>
            </a:xfrm>
          </p:grpSpPr>
          <p:cxnSp>
            <p:nvCxnSpPr>
              <p:cNvPr id="11278" name="Straight Connector 93"/>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1279" name="Straight Connector 94"/>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1280" name="Straight Connector 95"/>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1281" name="Straight Connector 96"/>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1282" name="Straight Connector 97"/>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1283" name="Straight Connector 98"/>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1284" name="Straight Connector 99"/>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1285" name="Straight Connector 100"/>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1286" name="Straight Connector 101"/>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aphicFrame>
          <p:nvGraphicFramePr>
            <p:cNvPr id="424965" name="Object 5"/>
            <p:cNvGraphicFramePr>
              <a:graphicFrameLocks noChangeAspect="1"/>
            </p:cNvGraphicFramePr>
            <p:nvPr/>
          </p:nvGraphicFramePr>
          <p:xfrm>
            <a:off x="3713783" y="6746721"/>
            <a:ext cx="1069120" cy="632932"/>
          </p:xfrm>
          <a:graphic>
            <a:graphicData uri="http://schemas.openxmlformats.org/presentationml/2006/ole">
              <mc:AlternateContent xmlns:mc="http://schemas.openxmlformats.org/markup-compatibility/2006">
                <mc:Choice xmlns:v="urn:schemas-microsoft-com:vml" Requires="v">
                  <p:oleObj spid="_x0000_s13400" name="Equation" r:id="rId8" imgW="215640" imgH="203040" progId="Equation.DSMT4">
                    <p:embed/>
                  </p:oleObj>
                </mc:Choice>
                <mc:Fallback>
                  <p:oleObj name="Equation" r:id="rId8" imgW="215640" imgH="20304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3783" y="6746721"/>
                          <a:ext cx="1069120" cy="6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43" name="Oval 70"/>
            <p:cNvSpPr>
              <a:spLocks noChangeArrowheads="1"/>
            </p:cNvSpPr>
            <p:nvPr/>
          </p:nvSpPr>
          <p:spPr bwMode="auto">
            <a:xfrm>
              <a:off x="15252016" y="4829760"/>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44" name="Text Box 85"/>
            <p:cNvSpPr txBox="1">
              <a:spLocks noChangeArrowheads="1"/>
            </p:cNvSpPr>
            <p:nvPr/>
          </p:nvSpPr>
          <p:spPr bwMode="auto">
            <a:xfrm>
              <a:off x="14100367" y="4933843"/>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sp>
        <p:nvSpPr>
          <p:cNvPr id="97" name="TextBox 96"/>
          <p:cNvSpPr txBox="1"/>
          <p:nvPr/>
        </p:nvSpPr>
        <p:spPr>
          <a:xfrm>
            <a:off x="9466660" y="1434427"/>
            <a:ext cx="11457688" cy="830997"/>
          </a:xfrm>
          <a:prstGeom prst="rect">
            <a:avLst/>
          </a:prstGeom>
          <a:noFill/>
        </p:spPr>
        <p:txBody>
          <a:bodyPr wrap="none" rtlCol="0">
            <a:spAutoFit/>
          </a:bodyPr>
          <a:lstStyle/>
          <a:p>
            <a:r>
              <a:rPr lang="en-US" sz="4800" dirty="0" smtClean="0"/>
              <a:t>Total spike train of K </a:t>
            </a:r>
            <a:r>
              <a:rPr lang="en-US" sz="4800" dirty="0" err="1" smtClean="0"/>
              <a:t>presynaptic</a:t>
            </a:r>
            <a:r>
              <a:rPr lang="en-US" sz="4800" dirty="0" smtClean="0"/>
              <a:t> neurons</a:t>
            </a:r>
            <a:endParaRPr lang="en-US" sz="4800" dirty="0"/>
          </a:p>
        </p:txBody>
      </p:sp>
      <p:sp>
        <p:nvSpPr>
          <p:cNvPr id="98" name="TextBox 97"/>
          <p:cNvSpPr txBox="1"/>
          <p:nvPr/>
        </p:nvSpPr>
        <p:spPr>
          <a:xfrm>
            <a:off x="9463481" y="4929463"/>
            <a:ext cx="3722494" cy="969496"/>
          </a:xfrm>
          <a:prstGeom prst="rect">
            <a:avLst/>
          </a:prstGeom>
          <a:noFill/>
        </p:spPr>
        <p:txBody>
          <a:bodyPr wrap="none" rtlCol="0">
            <a:spAutoFit/>
          </a:bodyPr>
          <a:lstStyle/>
          <a:p>
            <a:r>
              <a:rPr lang="en-US" i="1" dirty="0" smtClean="0">
                <a:solidFill>
                  <a:srgbClr val="FF0000"/>
                </a:solidFill>
              </a:rPr>
              <a:t>spike train</a:t>
            </a:r>
            <a:r>
              <a:rPr lang="en-US" dirty="0" smtClean="0"/>
              <a:t> </a:t>
            </a:r>
            <a:endParaRPr lang="en-US" dirty="0"/>
          </a:p>
        </p:txBody>
      </p:sp>
      <p:graphicFrame>
        <p:nvGraphicFramePr>
          <p:cNvPr id="99" name="Object 4"/>
          <p:cNvGraphicFramePr>
            <a:graphicFrameLocks noChangeAspect="1"/>
          </p:cNvGraphicFramePr>
          <p:nvPr>
            <p:extLst>
              <p:ext uri="{D42A27DB-BD31-4B8C-83A1-F6EECF244321}">
                <p14:modId xmlns:p14="http://schemas.microsoft.com/office/powerpoint/2010/main" val="867702940"/>
              </p:ext>
            </p:extLst>
          </p:nvPr>
        </p:nvGraphicFramePr>
        <p:xfrm>
          <a:off x="9734262" y="9856200"/>
          <a:ext cx="5262622" cy="1897073"/>
        </p:xfrm>
        <a:graphic>
          <a:graphicData uri="http://schemas.openxmlformats.org/presentationml/2006/ole">
            <mc:AlternateContent xmlns:mc="http://schemas.openxmlformats.org/markup-compatibility/2006">
              <mc:Choice xmlns:v="urn:schemas-microsoft-com:vml" Requires="v">
                <p:oleObj spid="_x0000_s13401" name="Equation" r:id="rId10" imgW="1320480" imgH="444240" progId="Equation.DSMT4">
                  <p:embed/>
                </p:oleObj>
              </mc:Choice>
              <mc:Fallback>
                <p:oleObj name="Equation" r:id="rId10" imgW="1320480" imgH="44424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34262" y="9856200"/>
                        <a:ext cx="5262622" cy="189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01" name="TextBox 100"/>
          <p:cNvSpPr txBox="1"/>
          <p:nvPr/>
        </p:nvSpPr>
        <p:spPr>
          <a:xfrm>
            <a:off x="16779710" y="9440701"/>
            <a:ext cx="3337773" cy="830997"/>
          </a:xfrm>
          <a:prstGeom prst="rect">
            <a:avLst/>
          </a:prstGeom>
          <a:noFill/>
        </p:spPr>
        <p:txBody>
          <a:bodyPr wrap="none" rtlCol="0">
            <a:spAutoFit/>
          </a:bodyPr>
          <a:lstStyle/>
          <a:p>
            <a:r>
              <a:rPr lang="en-US" sz="4800" i="1" dirty="0" smtClean="0">
                <a:solidFill>
                  <a:srgbClr val="FF0000"/>
                </a:solidFill>
              </a:rPr>
              <a:t>expectation</a:t>
            </a:r>
            <a:endParaRPr lang="en-US" sz="4800" i="1" dirty="0">
              <a:solidFill>
                <a:srgbClr val="FF0000"/>
              </a:solidFill>
            </a:endParaRPr>
          </a:p>
        </p:txBody>
      </p:sp>
      <p:grpSp>
        <p:nvGrpSpPr>
          <p:cNvPr id="8" name="Group 92"/>
          <p:cNvGrpSpPr/>
          <p:nvPr/>
        </p:nvGrpSpPr>
        <p:grpSpPr>
          <a:xfrm>
            <a:off x="2019604" y="6741949"/>
            <a:ext cx="4820416" cy="2447341"/>
            <a:chOff x="2295793" y="6416535"/>
            <a:chExt cx="5784499" cy="2447341"/>
          </a:xfrm>
        </p:grpSpPr>
        <p:sp>
          <p:nvSpPr>
            <p:cNvPr id="103"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104"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105"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106"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107"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108"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109"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110"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111"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112"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113"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114"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115"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116"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117"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118"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119"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120"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121"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122"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123"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124"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125"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126"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127"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128"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129"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130"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131"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132"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133"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134"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135"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136"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137"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138"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139"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140"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141"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142"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143"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144"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145"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146"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147"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148"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149"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150"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grpSp>
        <p:nvGrpSpPr>
          <p:cNvPr id="9" name="Group 33"/>
          <p:cNvGrpSpPr>
            <a:grpSpLocks/>
          </p:cNvGrpSpPr>
          <p:nvPr/>
        </p:nvGrpSpPr>
        <p:grpSpPr bwMode="auto">
          <a:xfrm>
            <a:off x="2127254" y="2555833"/>
            <a:ext cx="2169187" cy="1946621"/>
            <a:chOff x="4611" y="3499"/>
            <a:chExt cx="715" cy="692"/>
          </a:xfrm>
        </p:grpSpPr>
        <p:sp>
          <p:nvSpPr>
            <p:cNvPr id="152" name="Oval 34"/>
            <p:cNvSpPr>
              <a:spLocks noChangeArrowheads="1"/>
            </p:cNvSpPr>
            <p:nvPr/>
          </p:nvSpPr>
          <p:spPr bwMode="auto">
            <a:xfrm>
              <a:off x="4825" y="3572"/>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 name="Oval 35"/>
            <p:cNvSpPr>
              <a:spLocks noChangeArrowheads="1"/>
            </p:cNvSpPr>
            <p:nvPr/>
          </p:nvSpPr>
          <p:spPr bwMode="auto">
            <a:xfrm>
              <a:off x="4897" y="3645"/>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54" name="Oval 36"/>
            <p:cNvSpPr>
              <a:spLocks noChangeArrowheads="1"/>
            </p:cNvSpPr>
            <p:nvPr/>
          </p:nvSpPr>
          <p:spPr bwMode="auto">
            <a:xfrm>
              <a:off x="4968" y="3609"/>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55" name="Oval 37"/>
            <p:cNvSpPr>
              <a:spLocks noChangeArrowheads="1"/>
            </p:cNvSpPr>
            <p:nvPr/>
          </p:nvSpPr>
          <p:spPr bwMode="auto">
            <a:xfrm>
              <a:off x="4933" y="4082"/>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56" name="Oval 38"/>
            <p:cNvSpPr>
              <a:spLocks noChangeArrowheads="1"/>
            </p:cNvSpPr>
            <p:nvPr/>
          </p:nvSpPr>
          <p:spPr bwMode="auto">
            <a:xfrm>
              <a:off x="5183"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57" name="Oval 39"/>
            <p:cNvSpPr>
              <a:spLocks noChangeArrowheads="1"/>
            </p:cNvSpPr>
            <p:nvPr/>
          </p:nvSpPr>
          <p:spPr bwMode="auto">
            <a:xfrm>
              <a:off x="5075" y="3718"/>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58" name="Oval 40"/>
            <p:cNvSpPr>
              <a:spLocks noChangeArrowheads="1"/>
            </p:cNvSpPr>
            <p:nvPr/>
          </p:nvSpPr>
          <p:spPr bwMode="auto">
            <a:xfrm>
              <a:off x="4897" y="3827"/>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59" name="Oval 41"/>
            <p:cNvSpPr>
              <a:spLocks noChangeArrowheads="1"/>
            </p:cNvSpPr>
            <p:nvPr/>
          </p:nvSpPr>
          <p:spPr bwMode="auto">
            <a:xfrm>
              <a:off x="4968" y="3754"/>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60" name="Oval 42"/>
            <p:cNvSpPr>
              <a:spLocks noChangeArrowheads="1"/>
            </p:cNvSpPr>
            <p:nvPr/>
          </p:nvSpPr>
          <p:spPr bwMode="auto">
            <a:xfrm>
              <a:off x="5040" y="4009"/>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61" name="Oval 43"/>
            <p:cNvSpPr>
              <a:spLocks noChangeArrowheads="1"/>
            </p:cNvSpPr>
            <p:nvPr/>
          </p:nvSpPr>
          <p:spPr bwMode="auto">
            <a:xfrm>
              <a:off x="5111"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62" name="Oval 44"/>
            <p:cNvSpPr>
              <a:spLocks noChangeArrowheads="1"/>
            </p:cNvSpPr>
            <p:nvPr/>
          </p:nvSpPr>
          <p:spPr bwMode="auto">
            <a:xfrm>
              <a:off x="4718" y="3900"/>
              <a:ext cx="72"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63" name="Oval 45"/>
            <p:cNvSpPr>
              <a:spLocks noChangeArrowheads="1"/>
            </p:cNvSpPr>
            <p:nvPr/>
          </p:nvSpPr>
          <p:spPr bwMode="auto">
            <a:xfrm>
              <a:off x="4683" y="3718"/>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64" name="Oval 46"/>
            <p:cNvSpPr>
              <a:spLocks noChangeArrowheads="1"/>
            </p:cNvSpPr>
            <p:nvPr/>
          </p:nvSpPr>
          <p:spPr bwMode="auto">
            <a:xfrm>
              <a:off x="4611" y="3499"/>
              <a:ext cx="715" cy="692"/>
            </a:xfrm>
            <a:prstGeom prst="ellipse">
              <a:avLst/>
            </a:prstGeom>
            <a:noFill/>
            <a:ln w="9525">
              <a:solidFill>
                <a:schemeClr val="tx1"/>
              </a:solidFill>
              <a:prstDash val="sysDot"/>
              <a:round/>
              <a:headEnd/>
              <a:tailEnd/>
            </a:ln>
          </p:spPr>
          <p:txBody>
            <a:bodyPr wrap="none" anchor="ctr"/>
            <a:lstStyle/>
            <a:p>
              <a:endParaRPr lang="en-US"/>
            </a:p>
          </p:txBody>
        </p:sp>
        <p:sp>
          <p:nvSpPr>
            <p:cNvPr id="165" name="Oval 47"/>
            <p:cNvSpPr>
              <a:spLocks noChangeArrowheads="1"/>
            </p:cNvSpPr>
            <p:nvPr/>
          </p:nvSpPr>
          <p:spPr bwMode="auto">
            <a:xfrm>
              <a:off x="4790" y="3973"/>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66" name="Oval 48"/>
            <p:cNvSpPr>
              <a:spLocks noChangeArrowheads="1"/>
            </p:cNvSpPr>
            <p:nvPr/>
          </p:nvSpPr>
          <p:spPr bwMode="auto">
            <a:xfrm>
              <a:off x="4754" y="3791"/>
              <a:ext cx="71" cy="73"/>
            </a:xfrm>
            <a:prstGeom prst="ellipse">
              <a:avLst/>
            </a:prstGeom>
            <a:solidFill>
              <a:srgbClr val="FFFF00"/>
            </a:solidFill>
            <a:ln w="9525">
              <a:solidFill>
                <a:schemeClr val="tx1"/>
              </a:solidFill>
              <a:round/>
              <a:headEnd/>
              <a:tailEnd/>
            </a:ln>
          </p:spPr>
          <p:txBody>
            <a:bodyPr wrap="none" anchor="ctr"/>
            <a:lstStyle/>
            <a:p>
              <a:endParaRPr lang="en-US"/>
            </a:p>
          </p:txBody>
        </p:sp>
        <p:sp>
          <p:nvSpPr>
            <p:cNvPr id="167" name="Line 49"/>
            <p:cNvSpPr>
              <a:spLocks noChangeShapeType="1"/>
            </p:cNvSpPr>
            <p:nvPr/>
          </p:nvSpPr>
          <p:spPr bwMode="auto">
            <a:xfrm>
              <a:off x="4933" y="3900"/>
              <a:ext cx="35" cy="182"/>
            </a:xfrm>
            <a:prstGeom prst="line">
              <a:avLst/>
            </a:prstGeom>
            <a:noFill/>
            <a:ln w="9525">
              <a:solidFill>
                <a:srgbClr val="FF0000"/>
              </a:solidFill>
              <a:round/>
              <a:headEnd/>
              <a:tailEnd/>
            </a:ln>
          </p:spPr>
          <p:txBody>
            <a:bodyPr wrap="none" anchor="ctr"/>
            <a:lstStyle/>
            <a:p>
              <a:endParaRPr lang="en-US"/>
            </a:p>
          </p:txBody>
        </p:sp>
        <p:sp>
          <p:nvSpPr>
            <p:cNvPr id="168" name="Line 50"/>
            <p:cNvSpPr>
              <a:spLocks noChangeShapeType="1"/>
            </p:cNvSpPr>
            <p:nvPr/>
          </p:nvSpPr>
          <p:spPr bwMode="auto">
            <a:xfrm>
              <a:off x="5040" y="3827"/>
              <a:ext cx="107" cy="109"/>
            </a:xfrm>
            <a:prstGeom prst="line">
              <a:avLst/>
            </a:prstGeom>
            <a:noFill/>
            <a:ln w="9525">
              <a:solidFill>
                <a:srgbClr val="FF0000"/>
              </a:solidFill>
              <a:round/>
              <a:headEnd/>
              <a:tailEnd/>
            </a:ln>
          </p:spPr>
          <p:txBody>
            <a:bodyPr wrap="none" anchor="ctr"/>
            <a:lstStyle/>
            <a:p>
              <a:endParaRPr lang="en-US"/>
            </a:p>
          </p:txBody>
        </p:sp>
        <p:sp>
          <p:nvSpPr>
            <p:cNvPr id="169" name="Line 51"/>
            <p:cNvSpPr>
              <a:spLocks noChangeShapeType="1"/>
            </p:cNvSpPr>
            <p:nvPr/>
          </p:nvSpPr>
          <p:spPr bwMode="auto">
            <a:xfrm flipV="1">
              <a:off x="4825" y="3936"/>
              <a:ext cx="286" cy="73"/>
            </a:xfrm>
            <a:prstGeom prst="line">
              <a:avLst/>
            </a:prstGeom>
            <a:noFill/>
            <a:ln w="9525">
              <a:solidFill>
                <a:srgbClr val="FF0000"/>
              </a:solidFill>
              <a:round/>
              <a:headEnd/>
              <a:tailEnd/>
            </a:ln>
          </p:spPr>
          <p:txBody>
            <a:bodyPr wrap="none" anchor="ctr"/>
            <a:lstStyle/>
            <a:p>
              <a:endParaRPr lang="en-US"/>
            </a:p>
          </p:txBody>
        </p:sp>
        <p:sp>
          <p:nvSpPr>
            <p:cNvPr id="170" name="Line 52"/>
            <p:cNvSpPr>
              <a:spLocks noChangeShapeType="1"/>
            </p:cNvSpPr>
            <p:nvPr/>
          </p:nvSpPr>
          <p:spPr bwMode="auto">
            <a:xfrm>
              <a:off x="4933" y="3900"/>
              <a:ext cx="142" cy="146"/>
            </a:xfrm>
            <a:prstGeom prst="line">
              <a:avLst/>
            </a:prstGeom>
            <a:noFill/>
            <a:ln w="9525">
              <a:solidFill>
                <a:srgbClr val="FF0000"/>
              </a:solidFill>
              <a:round/>
              <a:headEnd/>
              <a:tailEnd/>
            </a:ln>
          </p:spPr>
          <p:txBody>
            <a:bodyPr wrap="none" anchor="ctr"/>
            <a:lstStyle/>
            <a:p>
              <a:endParaRPr lang="en-US"/>
            </a:p>
          </p:txBody>
        </p:sp>
        <p:sp>
          <p:nvSpPr>
            <p:cNvPr id="171" name="Line 53"/>
            <p:cNvSpPr>
              <a:spLocks noChangeShapeType="1"/>
            </p:cNvSpPr>
            <p:nvPr/>
          </p:nvSpPr>
          <p:spPr bwMode="auto">
            <a:xfrm>
              <a:off x="4790" y="3864"/>
              <a:ext cx="35" cy="109"/>
            </a:xfrm>
            <a:prstGeom prst="line">
              <a:avLst/>
            </a:prstGeom>
            <a:noFill/>
            <a:ln w="9525">
              <a:solidFill>
                <a:srgbClr val="FF0000"/>
              </a:solidFill>
              <a:round/>
              <a:headEnd/>
              <a:tailEnd/>
            </a:ln>
          </p:spPr>
          <p:txBody>
            <a:bodyPr wrap="none" anchor="ctr"/>
            <a:lstStyle/>
            <a:p>
              <a:endParaRPr lang="en-US"/>
            </a:p>
          </p:txBody>
        </p:sp>
        <p:sp>
          <p:nvSpPr>
            <p:cNvPr id="172" name="Line 54"/>
            <p:cNvSpPr>
              <a:spLocks noChangeShapeType="1"/>
            </p:cNvSpPr>
            <p:nvPr/>
          </p:nvSpPr>
          <p:spPr bwMode="auto">
            <a:xfrm>
              <a:off x="5111" y="3791"/>
              <a:ext cx="36" cy="109"/>
            </a:xfrm>
            <a:prstGeom prst="line">
              <a:avLst/>
            </a:prstGeom>
            <a:noFill/>
            <a:ln w="9525">
              <a:solidFill>
                <a:srgbClr val="FF0000"/>
              </a:solidFill>
              <a:round/>
              <a:headEnd/>
              <a:tailEnd/>
            </a:ln>
          </p:spPr>
          <p:txBody>
            <a:bodyPr wrap="none" anchor="ctr"/>
            <a:lstStyle/>
            <a:p>
              <a:endParaRPr lang="en-US"/>
            </a:p>
          </p:txBody>
        </p:sp>
        <p:sp>
          <p:nvSpPr>
            <p:cNvPr id="173" name="Line 55"/>
            <p:cNvSpPr>
              <a:spLocks noChangeShapeType="1"/>
            </p:cNvSpPr>
            <p:nvPr/>
          </p:nvSpPr>
          <p:spPr bwMode="auto">
            <a:xfrm>
              <a:off x="5004" y="3645"/>
              <a:ext cx="107" cy="109"/>
            </a:xfrm>
            <a:prstGeom prst="line">
              <a:avLst/>
            </a:prstGeom>
            <a:noFill/>
            <a:ln w="9525">
              <a:solidFill>
                <a:srgbClr val="FF0000"/>
              </a:solidFill>
              <a:round/>
              <a:headEnd/>
              <a:tailEnd/>
            </a:ln>
          </p:spPr>
          <p:txBody>
            <a:bodyPr wrap="none" anchor="ctr"/>
            <a:lstStyle/>
            <a:p>
              <a:endParaRPr lang="en-US"/>
            </a:p>
          </p:txBody>
        </p:sp>
        <p:sp>
          <p:nvSpPr>
            <p:cNvPr id="174" name="Line 56"/>
            <p:cNvSpPr>
              <a:spLocks noChangeShapeType="1"/>
            </p:cNvSpPr>
            <p:nvPr/>
          </p:nvSpPr>
          <p:spPr bwMode="auto">
            <a:xfrm flipH="1">
              <a:off x="4825" y="3718"/>
              <a:ext cx="108" cy="109"/>
            </a:xfrm>
            <a:prstGeom prst="line">
              <a:avLst/>
            </a:prstGeom>
            <a:noFill/>
            <a:ln w="9525">
              <a:solidFill>
                <a:srgbClr val="FF0000"/>
              </a:solidFill>
              <a:round/>
              <a:headEnd/>
              <a:tailEnd/>
            </a:ln>
          </p:spPr>
          <p:txBody>
            <a:bodyPr wrap="none" anchor="ctr"/>
            <a:lstStyle/>
            <a:p>
              <a:endParaRPr lang="en-US"/>
            </a:p>
          </p:txBody>
        </p:sp>
        <p:sp>
          <p:nvSpPr>
            <p:cNvPr id="175" name="Line 57"/>
            <p:cNvSpPr>
              <a:spLocks noChangeShapeType="1"/>
            </p:cNvSpPr>
            <p:nvPr/>
          </p:nvSpPr>
          <p:spPr bwMode="auto">
            <a:xfrm flipH="1">
              <a:off x="4718" y="3645"/>
              <a:ext cx="107" cy="109"/>
            </a:xfrm>
            <a:prstGeom prst="line">
              <a:avLst/>
            </a:prstGeom>
            <a:noFill/>
            <a:ln w="9525">
              <a:solidFill>
                <a:srgbClr val="FF0000"/>
              </a:solidFill>
              <a:round/>
              <a:headEnd/>
              <a:tailEnd/>
            </a:ln>
          </p:spPr>
          <p:txBody>
            <a:bodyPr wrap="none" anchor="ctr"/>
            <a:lstStyle/>
            <a:p>
              <a:endParaRPr lang="en-US"/>
            </a:p>
          </p:txBody>
        </p:sp>
        <p:sp>
          <p:nvSpPr>
            <p:cNvPr id="176" name="Line 58"/>
            <p:cNvSpPr>
              <a:spLocks noChangeShapeType="1"/>
            </p:cNvSpPr>
            <p:nvPr/>
          </p:nvSpPr>
          <p:spPr bwMode="auto">
            <a:xfrm>
              <a:off x="4718" y="3791"/>
              <a:ext cx="36" cy="145"/>
            </a:xfrm>
            <a:prstGeom prst="line">
              <a:avLst/>
            </a:prstGeom>
            <a:noFill/>
            <a:ln w="9525">
              <a:solidFill>
                <a:srgbClr val="FF0000"/>
              </a:solidFill>
              <a:round/>
              <a:headEnd/>
              <a:tailEnd/>
            </a:ln>
          </p:spPr>
          <p:txBody>
            <a:bodyPr wrap="none" anchor="ctr"/>
            <a:lstStyle/>
            <a:p>
              <a:endParaRPr lang="en-US"/>
            </a:p>
          </p:txBody>
        </p:sp>
        <p:sp>
          <p:nvSpPr>
            <p:cNvPr id="177" name="Line 59"/>
            <p:cNvSpPr>
              <a:spLocks noChangeShapeType="1"/>
            </p:cNvSpPr>
            <p:nvPr/>
          </p:nvSpPr>
          <p:spPr bwMode="auto">
            <a:xfrm flipV="1">
              <a:off x="4825" y="3791"/>
              <a:ext cx="143" cy="36"/>
            </a:xfrm>
            <a:prstGeom prst="line">
              <a:avLst/>
            </a:prstGeom>
            <a:noFill/>
            <a:ln w="9525">
              <a:solidFill>
                <a:srgbClr val="FF0000"/>
              </a:solidFill>
              <a:round/>
              <a:headEnd/>
              <a:tailEnd/>
            </a:ln>
          </p:spPr>
          <p:txBody>
            <a:bodyPr wrap="none" anchor="ctr"/>
            <a:lstStyle/>
            <a:p>
              <a:endParaRPr lang="en-US"/>
            </a:p>
          </p:txBody>
        </p:sp>
        <p:sp>
          <p:nvSpPr>
            <p:cNvPr id="178" name="Line 60"/>
            <p:cNvSpPr>
              <a:spLocks noChangeShapeType="1"/>
            </p:cNvSpPr>
            <p:nvPr/>
          </p:nvSpPr>
          <p:spPr bwMode="auto">
            <a:xfrm flipH="1">
              <a:off x="4968" y="3827"/>
              <a:ext cx="250" cy="37"/>
            </a:xfrm>
            <a:prstGeom prst="line">
              <a:avLst/>
            </a:prstGeom>
            <a:noFill/>
            <a:ln w="9525">
              <a:solidFill>
                <a:srgbClr val="FF0000"/>
              </a:solidFill>
              <a:round/>
              <a:headEnd/>
              <a:tailEnd/>
            </a:ln>
          </p:spPr>
          <p:txBody>
            <a:bodyPr wrap="none" anchor="ctr"/>
            <a:lstStyle/>
            <a:p>
              <a:endParaRPr lang="en-US"/>
            </a:p>
          </p:txBody>
        </p:sp>
        <p:sp>
          <p:nvSpPr>
            <p:cNvPr id="179" name="Line 61"/>
            <p:cNvSpPr>
              <a:spLocks noChangeShapeType="1"/>
            </p:cNvSpPr>
            <p:nvPr/>
          </p:nvSpPr>
          <p:spPr bwMode="auto">
            <a:xfrm>
              <a:off x="4825" y="4009"/>
              <a:ext cx="143" cy="73"/>
            </a:xfrm>
            <a:prstGeom prst="line">
              <a:avLst/>
            </a:prstGeom>
            <a:noFill/>
            <a:ln w="9525">
              <a:solidFill>
                <a:srgbClr val="FF0000"/>
              </a:solidFill>
              <a:round/>
              <a:headEnd/>
              <a:tailEnd/>
            </a:ln>
          </p:spPr>
          <p:txBody>
            <a:bodyPr wrap="none" anchor="ctr"/>
            <a:lstStyle/>
            <a:p>
              <a:endParaRPr lang="en-US"/>
            </a:p>
          </p:txBody>
        </p:sp>
        <p:sp>
          <p:nvSpPr>
            <p:cNvPr id="180" name="Line 62"/>
            <p:cNvSpPr>
              <a:spLocks noChangeShapeType="1"/>
            </p:cNvSpPr>
            <p:nvPr/>
          </p:nvSpPr>
          <p:spPr bwMode="auto">
            <a:xfrm>
              <a:off x="4861" y="3645"/>
              <a:ext cx="72" cy="37"/>
            </a:xfrm>
            <a:prstGeom prst="line">
              <a:avLst/>
            </a:prstGeom>
            <a:noFill/>
            <a:ln w="9525">
              <a:solidFill>
                <a:srgbClr val="FF0000"/>
              </a:solidFill>
              <a:round/>
              <a:headEnd/>
              <a:tailEnd/>
            </a:ln>
          </p:spPr>
          <p:txBody>
            <a:bodyPr wrap="none" anchor="ctr"/>
            <a:lstStyle/>
            <a:p>
              <a:endParaRPr lang="en-US"/>
            </a:p>
          </p:txBody>
        </p:sp>
        <p:sp>
          <p:nvSpPr>
            <p:cNvPr id="181" name="Line 63"/>
            <p:cNvSpPr>
              <a:spLocks noChangeShapeType="1"/>
            </p:cNvSpPr>
            <p:nvPr/>
          </p:nvSpPr>
          <p:spPr bwMode="auto">
            <a:xfrm>
              <a:off x="4718" y="3754"/>
              <a:ext cx="250" cy="37"/>
            </a:xfrm>
            <a:prstGeom prst="line">
              <a:avLst/>
            </a:prstGeom>
            <a:noFill/>
            <a:ln w="9525">
              <a:solidFill>
                <a:srgbClr val="FF0000"/>
              </a:solidFill>
              <a:round/>
              <a:headEnd/>
              <a:tailEnd/>
            </a:ln>
          </p:spPr>
          <p:txBody>
            <a:bodyPr wrap="none" anchor="ctr"/>
            <a:lstStyle/>
            <a:p>
              <a:endParaRPr lang="en-US"/>
            </a:p>
          </p:txBody>
        </p:sp>
        <p:sp>
          <p:nvSpPr>
            <p:cNvPr id="182" name="Line 64"/>
            <p:cNvSpPr>
              <a:spLocks noChangeShapeType="1"/>
            </p:cNvSpPr>
            <p:nvPr/>
          </p:nvSpPr>
          <p:spPr bwMode="auto">
            <a:xfrm flipV="1">
              <a:off x="4825" y="3864"/>
              <a:ext cx="108" cy="145"/>
            </a:xfrm>
            <a:prstGeom prst="line">
              <a:avLst/>
            </a:prstGeom>
            <a:noFill/>
            <a:ln w="9525">
              <a:solidFill>
                <a:srgbClr val="FF0000"/>
              </a:solidFill>
              <a:round/>
              <a:headEnd/>
              <a:tailEnd/>
            </a:ln>
          </p:spPr>
          <p:txBody>
            <a:bodyPr wrap="none" anchor="ctr"/>
            <a:lstStyle/>
            <a:p>
              <a:endParaRPr lang="en-US"/>
            </a:p>
          </p:txBody>
        </p:sp>
        <p:sp>
          <p:nvSpPr>
            <p:cNvPr id="183" name="Line 65"/>
            <p:cNvSpPr>
              <a:spLocks noChangeShapeType="1"/>
            </p:cNvSpPr>
            <p:nvPr/>
          </p:nvSpPr>
          <p:spPr bwMode="auto">
            <a:xfrm flipV="1">
              <a:off x="4754" y="3864"/>
              <a:ext cx="179" cy="72"/>
            </a:xfrm>
            <a:prstGeom prst="line">
              <a:avLst/>
            </a:prstGeom>
            <a:noFill/>
            <a:ln w="9525">
              <a:solidFill>
                <a:srgbClr val="FF0000"/>
              </a:solidFill>
              <a:round/>
              <a:headEnd/>
              <a:tailEnd/>
            </a:ln>
          </p:spPr>
          <p:txBody>
            <a:bodyPr wrap="none" anchor="ctr"/>
            <a:lstStyle/>
            <a:p>
              <a:endParaRPr lang="en-US"/>
            </a:p>
          </p:txBody>
        </p:sp>
        <p:sp>
          <p:nvSpPr>
            <p:cNvPr id="184" name="Line 66"/>
            <p:cNvSpPr>
              <a:spLocks noChangeShapeType="1"/>
            </p:cNvSpPr>
            <p:nvPr/>
          </p:nvSpPr>
          <p:spPr bwMode="auto">
            <a:xfrm flipH="1">
              <a:off x="5147" y="3827"/>
              <a:ext cx="71" cy="109"/>
            </a:xfrm>
            <a:prstGeom prst="line">
              <a:avLst/>
            </a:prstGeom>
            <a:noFill/>
            <a:ln w="9525">
              <a:solidFill>
                <a:srgbClr val="FF0000"/>
              </a:solidFill>
              <a:round/>
              <a:headEnd/>
              <a:tailEnd/>
            </a:ln>
          </p:spPr>
          <p:txBody>
            <a:bodyPr wrap="none" anchor="ctr"/>
            <a:lstStyle/>
            <a:p>
              <a:endParaRPr lang="en-US"/>
            </a:p>
          </p:txBody>
        </p:sp>
        <p:sp>
          <p:nvSpPr>
            <p:cNvPr id="185" name="Line 67"/>
            <p:cNvSpPr>
              <a:spLocks noChangeShapeType="1"/>
            </p:cNvSpPr>
            <p:nvPr/>
          </p:nvSpPr>
          <p:spPr bwMode="auto">
            <a:xfrm>
              <a:off x="4933" y="3864"/>
              <a:ext cx="250" cy="72"/>
            </a:xfrm>
            <a:prstGeom prst="line">
              <a:avLst/>
            </a:prstGeom>
            <a:noFill/>
            <a:ln w="9525">
              <a:solidFill>
                <a:srgbClr val="FF0000"/>
              </a:solidFill>
              <a:round/>
              <a:headEnd/>
              <a:tailEnd/>
            </a:ln>
          </p:spPr>
          <p:txBody>
            <a:bodyPr wrap="none" anchor="ctr"/>
            <a:lstStyle/>
            <a:p>
              <a:endParaRPr lang="en-US"/>
            </a:p>
          </p:txBody>
        </p:sp>
      </p:grpSp>
      <p:sp>
        <p:nvSpPr>
          <p:cNvPr id="186" name="TextBox 185"/>
          <p:cNvSpPr txBox="1"/>
          <p:nvPr/>
        </p:nvSpPr>
        <p:spPr>
          <a:xfrm>
            <a:off x="1262483" y="5587787"/>
            <a:ext cx="5083443" cy="769441"/>
          </a:xfrm>
          <a:prstGeom prst="rect">
            <a:avLst/>
          </a:prstGeom>
          <a:noFill/>
        </p:spPr>
        <p:txBody>
          <a:bodyPr wrap="none" rtlCol="0">
            <a:spAutoFit/>
          </a:bodyPr>
          <a:lstStyle/>
          <a:p>
            <a:r>
              <a:rPr lang="en-US" sz="4400" i="1" dirty="0" smtClean="0">
                <a:solidFill>
                  <a:srgbClr val="FF0000"/>
                </a:solidFill>
              </a:rPr>
              <a:t>Pull out one neuron</a:t>
            </a:r>
            <a:endParaRPr lang="en-US" sz="4400" i="1" dirty="0">
              <a:solidFill>
                <a:srgbClr val="FF0000"/>
              </a:solidFill>
            </a:endParaRPr>
          </a:p>
        </p:txBody>
      </p:sp>
      <p:sp>
        <p:nvSpPr>
          <p:cNvPr id="187" name="TextBox 186"/>
          <p:cNvSpPr txBox="1"/>
          <p:nvPr/>
        </p:nvSpPr>
        <p:spPr>
          <a:xfrm>
            <a:off x="4721825" y="1434427"/>
            <a:ext cx="3844322" cy="1846659"/>
          </a:xfrm>
          <a:prstGeom prst="rect">
            <a:avLst/>
          </a:prstGeom>
          <a:solidFill>
            <a:srgbClr val="87D4F7"/>
          </a:solidFill>
        </p:spPr>
        <p:txBody>
          <a:bodyPr wrap="none" rtlCol="0">
            <a:spAutoFit/>
          </a:bodyPr>
          <a:lstStyle/>
          <a:p>
            <a:r>
              <a:rPr lang="en-US" dirty="0" smtClean="0"/>
              <a:t>Blackboard</a:t>
            </a:r>
          </a:p>
          <a:p>
            <a:r>
              <a:rPr lang="en-US" dirty="0" smtClean="0"/>
              <a:t>       now!</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16669337" y="10298272"/>
                <a:ext cx="4255011" cy="8771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CH"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𝑆</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e>
                      </m:d>
                      <m:r>
                        <a:rPr lang="fr-CH"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𝐾</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ea typeface="Cambria Math" panose="02040503050406030204" pitchFamily="18" charset="0"/>
                            </a:rPr>
                            <m:t>𝜌</m:t>
                          </m:r>
                        </m:e>
                        <m:sub>
                          <m:r>
                            <a:rPr lang="en-US" b="0" i="1" smtClean="0">
                              <a:solidFill>
                                <a:srgbClr val="FF0000"/>
                              </a:solidFill>
                              <a:latin typeface="Cambria Math" panose="02040503050406030204" pitchFamily="18" charset="0"/>
                            </a:rPr>
                            <m:t>0</m:t>
                          </m:r>
                        </m:sub>
                      </m:sSub>
                    </m:oMath>
                  </m:oMathPara>
                </a14:m>
                <a:endParaRPr lang="fr-CH"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6669337" y="10298272"/>
                <a:ext cx="4255011" cy="877163"/>
              </a:xfrm>
              <a:prstGeom prst="rect">
                <a:avLst/>
              </a:prstGeom>
              <a:blipFill rotWithShape="0">
                <a:blip r:embed="rId12"/>
                <a:stretch>
                  <a:fillRect/>
                </a:stretch>
              </a:blipFill>
            </p:spPr>
            <p:txBody>
              <a:bodyPr/>
              <a:lstStyle/>
              <a:p>
                <a:r>
                  <a:rPr lang="fr-CH">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1" grpId="0"/>
      <p:bldP spid="18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786" y="162838"/>
            <a:ext cx="22509271" cy="1235066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09344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3"/>
          <p:cNvSpPr txBox="1">
            <a:spLocks/>
          </p:cNvSpPr>
          <p:nvPr/>
        </p:nvSpPr>
        <p:spPr>
          <a:xfrm>
            <a:off x="1925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10</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.5</a:t>
            </a:r>
            <a:r>
              <a:rPr lang="en-US" sz="6000" dirty="0" smtClean="0">
                <a:solidFill>
                  <a:srgbClr val="FF0000"/>
                </a:solidFill>
                <a:latin typeface="Impact" charset="0"/>
                <a:ea typeface="ＭＳ Ｐゴシック" charset="0"/>
                <a:cs typeface="Impact" charset="0"/>
              </a:rPr>
              <a:t>. Calculating the mean</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2" name="Group 95"/>
          <p:cNvGrpSpPr/>
          <p:nvPr/>
        </p:nvGrpSpPr>
        <p:grpSpPr>
          <a:xfrm>
            <a:off x="11928203" y="1970385"/>
            <a:ext cx="9262554" cy="1595045"/>
            <a:chOff x="3544977" y="4341574"/>
            <a:chExt cx="14348705" cy="3038079"/>
          </a:xfrm>
        </p:grpSpPr>
        <p:grpSp>
          <p:nvGrpSpPr>
            <p:cNvPr id="3" name="Group 90"/>
            <p:cNvGrpSpPr>
              <a:grpSpLocks/>
            </p:cNvGrpSpPr>
            <p:nvPr/>
          </p:nvGrpSpPr>
          <p:grpSpPr bwMode="auto">
            <a:xfrm>
              <a:off x="3544977" y="5146103"/>
              <a:ext cx="14348705" cy="714511"/>
              <a:chOff x="1500166" y="3311845"/>
              <a:chExt cx="6072230" cy="402907"/>
            </a:xfrm>
          </p:grpSpPr>
          <p:sp>
            <p:nvSpPr>
              <p:cNvPr id="157" name="Line 13"/>
              <p:cNvSpPr>
                <a:spLocks noChangeShapeType="1"/>
              </p:cNvSpPr>
              <p:nvPr/>
            </p:nvSpPr>
            <p:spPr bwMode="auto">
              <a:xfrm flipV="1">
                <a:off x="1500166" y="3669033"/>
                <a:ext cx="6072230" cy="45719"/>
              </a:xfrm>
              <a:prstGeom prst="line">
                <a:avLst/>
              </a:prstGeom>
              <a:noFill/>
              <a:ln w="9525">
                <a:solidFill>
                  <a:schemeClr val="tx1"/>
                </a:solidFill>
                <a:round/>
                <a:headEnd/>
                <a:tailEnd/>
              </a:ln>
            </p:spPr>
            <p:txBody>
              <a:bodyPr wrap="none" anchor="ctr"/>
              <a:lstStyle/>
              <a:p>
                <a:endParaRPr lang="en-US"/>
              </a:p>
            </p:txBody>
          </p:sp>
          <p:sp>
            <p:nvSpPr>
              <p:cNvPr id="158" name="Line 14"/>
              <p:cNvSpPr>
                <a:spLocks noChangeShapeType="1"/>
              </p:cNvSpPr>
              <p:nvPr/>
            </p:nvSpPr>
            <p:spPr bwMode="auto">
              <a:xfrm>
                <a:off x="2428860" y="3311845"/>
                <a:ext cx="0" cy="388938"/>
              </a:xfrm>
              <a:prstGeom prst="line">
                <a:avLst/>
              </a:prstGeom>
              <a:noFill/>
              <a:ln w="38100">
                <a:solidFill>
                  <a:schemeClr val="tx1"/>
                </a:solidFill>
                <a:round/>
                <a:headEnd/>
                <a:tailEnd/>
              </a:ln>
            </p:spPr>
            <p:txBody>
              <a:bodyPr wrap="none" anchor="ctr"/>
              <a:lstStyle/>
              <a:p>
                <a:endParaRPr lang="en-US"/>
              </a:p>
            </p:txBody>
          </p:sp>
          <p:sp>
            <p:nvSpPr>
              <p:cNvPr id="159" name="Line 15"/>
              <p:cNvSpPr>
                <a:spLocks noChangeShapeType="1"/>
              </p:cNvSpPr>
              <p:nvPr/>
            </p:nvSpPr>
            <p:spPr bwMode="auto">
              <a:xfrm>
                <a:off x="3676650" y="3311845"/>
                <a:ext cx="0" cy="388938"/>
              </a:xfrm>
              <a:prstGeom prst="line">
                <a:avLst/>
              </a:prstGeom>
              <a:noFill/>
              <a:ln w="38100">
                <a:solidFill>
                  <a:schemeClr val="tx1"/>
                </a:solidFill>
                <a:round/>
                <a:headEnd/>
                <a:tailEnd/>
              </a:ln>
            </p:spPr>
            <p:txBody>
              <a:bodyPr wrap="none" anchor="ctr"/>
              <a:lstStyle/>
              <a:p>
                <a:endParaRPr lang="en-US"/>
              </a:p>
            </p:txBody>
          </p:sp>
          <p:sp>
            <p:nvSpPr>
              <p:cNvPr id="160" name="Line 16"/>
              <p:cNvSpPr>
                <a:spLocks noChangeShapeType="1"/>
              </p:cNvSpPr>
              <p:nvPr/>
            </p:nvSpPr>
            <p:spPr bwMode="auto">
              <a:xfrm>
                <a:off x="5786446" y="3311845"/>
                <a:ext cx="0" cy="388938"/>
              </a:xfrm>
              <a:prstGeom prst="line">
                <a:avLst/>
              </a:prstGeom>
              <a:noFill/>
              <a:ln w="38100">
                <a:solidFill>
                  <a:schemeClr val="tx1"/>
                </a:solidFill>
                <a:round/>
                <a:headEnd/>
                <a:tailEnd/>
              </a:ln>
            </p:spPr>
            <p:txBody>
              <a:bodyPr wrap="none" anchor="ctr"/>
              <a:lstStyle/>
              <a:p>
                <a:endParaRPr lang="en-US"/>
              </a:p>
            </p:txBody>
          </p:sp>
          <p:sp>
            <p:nvSpPr>
              <p:cNvPr id="161" name="Line 17"/>
              <p:cNvSpPr>
                <a:spLocks noChangeShapeType="1"/>
              </p:cNvSpPr>
              <p:nvPr/>
            </p:nvSpPr>
            <p:spPr bwMode="auto">
              <a:xfrm>
                <a:off x="4019550" y="3311845"/>
                <a:ext cx="0" cy="388938"/>
              </a:xfrm>
              <a:prstGeom prst="line">
                <a:avLst/>
              </a:prstGeom>
              <a:noFill/>
              <a:ln w="38100">
                <a:solidFill>
                  <a:schemeClr val="tx1"/>
                </a:solidFill>
                <a:round/>
                <a:headEnd/>
                <a:tailEnd/>
              </a:ln>
            </p:spPr>
            <p:txBody>
              <a:bodyPr wrap="none" anchor="ctr"/>
              <a:lstStyle/>
              <a:p>
                <a:endParaRPr lang="en-US"/>
              </a:p>
            </p:txBody>
          </p:sp>
          <p:sp>
            <p:nvSpPr>
              <p:cNvPr id="162" name="Line 18"/>
              <p:cNvSpPr>
                <a:spLocks noChangeShapeType="1"/>
              </p:cNvSpPr>
              <p:nvPr/>
            </p:nvSpPr>
            <p:spPr bwMode="auto">
              <a:xfrm>
                <a:off x="4500562" y="3311845"/>
                <a:ext cx="0" cy="388938"/>
              </a:xfrm>
              <a:prstGeom prst="line">
                <a:avLst/>
              </a:prstGeom>
              <a:noFill/>
              <a:ln w="38100">
                <a:solidFill>
                  <a:schemeClr val="tx1"/>
                </a:solidFill>
                <a:round/>
                <a:headEnd/>
                <a:tailEnd/>
              </a:ln>
            </p:spPr>
            <p:txBody>
              <a:bodyPr wrap="none" anchor="ctr"/>
              <a:lstStyle/>
              <a:p>
                <a:endParaRPr lang="en-US"/>
              </a:p>
            </p:txBody>
          </p:sp>
          <p:sp>
            <p:nvSpPr>
              <p:cNvPr id="163" name="Line 19"/>
              <p:cNvSpPr>
                <a:spLocks noChangeShapeType="1"/>
              </p:cNvSpPr>
              <p:nvPr/>
            </p:nvSpPr>
            <p:spPr bwMode="auto">
              <a:xfrm>
                <a:off x="5929322" y="3311845"/>
                <a:ext cx="0" cy="388938"/>
              </a:xfrm>
              <a:prstGeom prst="line">
                <a:avLst/>
              </a:prstGeom>
              <a:noFill/>
              <a:ln w="38100">
                <a:solidFill>
                  <a:schemeClr val="tx1"/>
                </a:solidFill>
                <a:round/>
                <a:headEnd/>
                <a:tailEnd/>
              </a:ln>
            </p:spPr>
            <p:txBody>
              <a:bodyPr wrap="none" anchor="ctr"/>
              <a:lstStyle/>
              <a:p>
                <a:endParaRPr lang="en-US"/>
              </a:p>
            </p:txBody>
          </p:sp>
          <p:sp>
            <p:nvSpPr>
              <p:cNvPr id="164" name="Line 14"/>
              <p:cNvSpPr>
                <a:spLocks noChangeShapeType="1"/>
              </p:cNvSpPr>
              <p:nvPr/>
            </p:nvSpPr>
            <p:spPr bwMode="auto">
              <a:xfrm>
                <a:off x="2786050" y="3311845"/>
                <a:ext cx="0" cy="388938"/>
              </a:xfrm>
              <a:prstGeom prst="line">
                <a:avLst/>
              </a:prstGeom>
              <a:noFill/>
              <a:ln w="38100">
                <a:solidFill>
                  <a:schemeClr val="tx1"/>
                </a:solidFill>
                <a:round/>
                <a:headEnd/>
                <a:tailEnd/>
              </a:ln>
            </p:spPr>
            <p:txBody>
              <a:bodyPr wrap="none" anchor="ctr"/>
              <a:lstStyle/>
              <a:p>
                <a:endParaRPr lang="en-US"/>
              </a:p>
            </p:txBody>
          </p:sp>
        </p:grpSp>
        <p:grpSp>
          <p:nvGrpSpPr>
            <p:cNvPr id="4" name="Group 91"/>
            <p:cNvGrpSpPr>
              <a:grpSpLocks/>
            </p:cNvGrpSpPr>
            <p:nvPr/>
          </p:nvGrpSpPr>
          <p:grpSpPr bwMode="auto">
            <a:xfrm>
              <a:off x="10462365" y="4341574"/>
              <a:ext cx="5912042" cy="2661132"/>
              <a:chOff x="4427536" y="2857496"/>
              <a:chExt cx="2501918" cy="1500992"/>
            </a:xfrm>
          </p:grpSpPr>
          <p:cxnSp>
            <p:nvCxnSpPr>
              <p:cNvPr id="148" name="Straight Connector 79"/>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49" name="Straight Connector 82"/>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50" name="Straight Connector 83"/>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51" name="Straight Connector 84"/>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52" name="Straight Connector 85"/>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53" name="Straight Connector 86"/>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54" name="Straight Connector 87"/>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55" name="Straight Connector 88"/>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56" name="Straight Connector 89"/>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pSp>
          <p:nvGrpSpPr>
            <p:cNvPr id="5" name="Group 92"/>
            <p:cNvGrpSpPr>
              <a:grpSpLocks/>
            </p:cNvGrpSpPr>
            <p:nvPr/>
          </p:nvGrpSpPr>
          <p:grpSpPr bwMode="auto">
            <a:xfrm>
              <a:off x="3882592" y="4341574"/>
              <a:ext cx="5912042" cy="2661132"/>
              <a:chOff x="4427536" y="2857496"/>
              <a:chExt cx="2501918" cy="1500992"/>
            </a:xfrm>
          </p:grpSpPr>
          <p:cxnSp>
            <p:nvCxnSpPr>
              <p:cNvPr id="139" name="Straight Connector 93"/>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40" name="Straight Connector 94"/>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41" name="Straight Connector 95"/>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42" name="Straight Connector 96"/>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43" name="Straight Connector 97"/>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44" name="Straight Connector 98"/>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45" name="Straight Connector 99"/>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46" name="Straight Connector 100"/>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47" name="Straight Connector 101"/>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aphicFrame>
          <p:nvGraphicFramePr>
            <p:cNvPr id="136" name="Object 5"/>
            <p:cNvGraphicFramePr>
              <a:graphicFrameLocks noChangeAspect="1"/>
            </p:cNvGraphicFramePr>
            <p:nvPr/>
          </p:nvGraphicFramePr>
          <p:xfrm>
            <a:off x="3713783" y="6746721"/>
            <a:ext cx="1069120" cy="632932"/>
          </p:xfrm>
          <a:graphic>
            <a:graphicData uri="http://schemas.openxmlformats.org/presentationml/2006/ole">
              <mc:AlternateContent xmlns:mc="http://schemas.openxmlformats.org/markup-compatibility/2006">
                <mc:Choice xmlns:v="urn:schemas-microsoft-com:vml" Requires="v">
                  <p:oleObj spid="_x0000_s16536" name="Equation" r:id="rId4" imgW="215640" imgH="203040" progId="Equation.DSMT4">
                    <p:embed/>
                  </p:oleObj>
                </mc:Choice>
                <mc:Fallback>
                  <p:oleObj name="Equation" r:id="rId4" imgW="215640" imgH="2030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783" y="6746721"/>
                          <a:ext cx="1069120" cy="6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37" name="Oval 70"/>
            <p:cNvSpPr>
              <a:spLocks noChangeArrowheads="1"/>
            </p:cNvSpPr>
            <p:nvPr/>
          </p:nvSpPr>
          <p:spPr bwMode="auto">
            <a:xfrm>
              <a:off x="15252016" y="4829760"/>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138" name="Text Box 85"/>
            <p:cNvSpPr txBox="1">
              <a:spLocks noChangeArrowheads="1"/>
            </p:cNvSpPr>
            <p:nvPr/>
          </p:nvSpPr>
          <p:spPr bwMode="auto">
            <a:xfrm>
              <a:off x="14100367" y="4933843"/>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graphicFrame>
        <p:nvGraphicFramePr>
          <p:cNvPr id="378952" name="Object 72"/>
          <p:cNvGraphicFramePr>
            <a:graphicFrameLocks noChangeAspect="1"/>
          </p:cNvGraphicFramePr>
          <p:nvPr/>
        </p:nvGraphicFramePr>
        <p:xfrm>
          <a:off x="12309537" y="3945773"/>
          <a:ext cx="6205538" cy="1425575"/>
        </p:xfrm>
        <a:graphic>
          <a:graphicData uri="http://schemas.openxmlformats.org/presentationml/2006/ole">
            <mc:AlternateContent xmlns:mc="http://schemas.openxmlformats.org/markup-compatibility/2006">
              <mc:Choice xmlns:v="urn:schemas-microsoft-com:vml" Requires="v">
                <p:oleObj spid="_x0000_s16537" name="Equation" r:id="rId6" imgW="1917360" imgH="368280" progId="Equation.DSMT4">
                  <p:embed/>
                </p:oleObj>
              </mc:Choice>
              <mc:Fallback>
                <p:oleObj name="Equation" r:id="rId6" imgW="1917360" imgH="3682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09537" y="3945773"/>
                        <a:ext cx="6205538"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7" name="Object 72"/>
          <p:cNvGraphicFramePr>
            <a:graphicFrameLocks noChangeAspect="1"/>
          </p:cNvGraphicFramePr>
          <p:nvPr>
            <p:extLst>
              <p:ext uri="{D42A27DB-BD31-4B8C-83A1-F6EECF244321}">
                <p14:modId xmlns:p14="http://schemas.microsoft.com/office/powerpoint/2010/main" val="500824382"/>
              </p:ext>
            </p:extLst>
          </p:nvPr>
        </p:nvGraphicFramePr>
        <p:xfrm>
          <a:off x="11907016" y="5628372"/>
          <a:ext cx="7275513" cy="1866900"/>
        </p:xfrm>
        <a:graphic>
          <a:graphicData uri="http://schemas.openxmlformats.org/presentationml/2006/ole">
            <mc:AlternateContent xmlns:mc="http://schemas.openxmlformats.org/markup-compatibility/2006">
              <mc:Choice xmlns:v="urn:schemas-microsoft-com:vml" Requires="v">
                <p:oleObj spid="_x0000_s16538" name="Equation" r:id="rId8" imgW="2247840" imgH="482400" progId="Equation.DSMT4">
                  <p:embed/>
                </p:oleObj>
              </mc:Choice>
              <mc:Fallback>
                <p:oleObj name="Equation" r:id="rId8" imgW="2247840" imgH="4824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07016" y="5628372"/>
                        <a:ext cx="727551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pSp>
        <p:nvGrpSpPr>
          <p:cNvPr id="6" name="Group 180"/>
          <p:cNvGrpSpPr/>
          <p:nvPr/>
        </p:nvGrpSpPr>
        <p:grpSpPr>
          <a:xfrm>
            <a:off x="13675924" y="9210487"/>
            <a:ext cx="6492483" cy="2019506"/>
            <a:chOff x="13941684" y="9601201"/>
            <a:chExt cx="6492483" cy="2019506"/>
          </a:xfrm>
        </p:grpSpPr>
        <p:cxnSp>
          <p:nvCxnSpPr>
            <p:cNvPr id="166" name="Straight Arrow Connector 165"/>
            <p:cNvCxnSpPr/>
            <p:nvPr/>
          </p:nvCxnSpPr>
          <p:spPr>
            <a:xfrm flipV="1">
              <a:off x="16285895" y="9601201"/>
              <a:ext cx="566961" cy="6070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7" name="TextBox 166"/>
            <p:cNvSpPr txBox="1"/>
            <p:nvPr/>
          </p:nvSpPr>
          <p:spPr>
            <a:xfrm>
              <a:off x="13941684" y="10051047"/>
              <a:ext cx="6492483" cy="1569660"/>
            </a:xfrm>
            <a:prstGeom prst="rect">
              <a:avLst/>
            </a:prstGeom>
            <a:noFill/>
          </p:spPr>
          <p:txBody>
            <a:bodyPr wrap="none" rtlCol="0">
              <a:spAutoFit/>
            </a:bodyPr>
            <a:lstStyle/>
            <a:p>
              <a:r>
                <a:rPr lang="en-US" sz="4800" dirty="0" smtClean="0">
                  <a:solidFill>
                    <a:srgbClr val="FF0000"/>
                  </a:solidFill>
                </a:rPr>
                <a:t>rate of inhomogeneous</a:t>
              </a:r>
            </a:p>
            <a:p>
              <a:r>
                <a:rPr lang="en-US" sz="4800" dirty="0" smtClean="0">
                  <a:solidFill>
                    <a:srgbClr val="FF0000"/>
                  </a:solidFill>
                </a:rPr>
                <a:t>Poisson process</a:t>
              </a:r>
              <a:endParaRPr lang="en-US" sz="4800" dirty="0">
                <a:solidFill>
                  <a:srgbClr val="FF0000"/>
                </a:solidFill>
              </a:endParaRPr>
            </a:p>
          </p:txBody>
        </p:sp>
      </p:grpSp>
      <p:sp>
        <p:nvSpPr>
          <p:cNvPr id="180" name="TextBox 179"/>
          <p:cNvSpPr txBox="1"/>
          <p:nvPr/>
        </p:nvSpPr>
        <p:spPr>
          <a:xfrm rot="-1380000">
            <a:off x="6588332" y="7194637"/>
            <a:ext cx="5553123" cy="969496"/>
          </a:xfrm>
          <a:prstGeom prst="rect">
            <a:avLst/>
          </a:prstGeom>
          <a:solidFill>
            <a:srgbClr val="FFFF00"/>
          </a:solidFill>
        </p:spPr>
        <p:txBody>
          <a:bodyPr wrap="none" rtlCol="0">
            <a:spAutoFit/>
          </a:bodyPr>
          <a:lstStyle/>
          <a:p>
            <a:r>
              <a:rPr lang="en-US" dirty="0" smtClean="0">
                <a:solidFill>
                  <a:srgbClr val="FF0000"/>
                </a:solidFill>
              </a:rPr>
              <a:t>use for exercise</a:t>
            </a:r>
          </a:p>
        </p:txBody>
      </p:sp>
      <p:graphicFrame>
        <p:nvGraphicFramePr>
          <p:cNvPr id="9" name="Object 72"/>
          <p:cNvGraphicFramePr>
            <a:graphicFrameLocks noChangeAspect="1"/>
          </p:cNvGraphicFramePr>
          <p:nvPr/>
        </p:nvGraphicFramePr>
        <p:xfrm>
          <a:off x="11991891" y="8305800"/>
          <a:ext cx="5424487" cy="1081088"/>
        </p:xfrm>
        <a:graphic>
          <a:graphicData uri="http://schemas.openxmlformats.org/presentationml/2006/ole">
            <mc:AlternateContent xmlns:mc="http://schemas.openxmlformats.org/markup-compatibility/2006">
              <mc:Choice xmlns:v="urn:schemas-microsoft-com:vml" Requires="v">
                <p:oleObj spid="_x0000_s16539" name="Equation" r:id="rId10" imgW="1676160" imgH="279360" progId="Equation.DSMT4">
                  <p:embed/>
                </p:oleObj>
              </mc:Choice>
              <mc:Fallback>
                <p:oleObj name="Equation" r:id="rId10" imgW="1676160" imgH="27936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91891" y="8305800"/>
                        <a:ext cx="542448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3"/>
          <p:cNvSpPr txBox="1">
            <a:spLocks/>
          </p:cNvSpPr>
          <p:nvPr/>
        </p:nvSpPr>
        <p:spPr>
          <a:xfrm>
            <a:off x="1925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week 10 </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lang="en-US" sz="6000" dirty="0" smtClean="0">
                <a:solidFill>
                  <a:srgbClr val="FF0000"/>
                </a:solidFill>
                <a:latin typeface="Impact" charset="0"/>
                <a:ea typeface="ＭＳ Ｐゴシック" charset="0"/>
                <a:cs typeface="Impact" charset="0"/>
              </a:rPr>
              <a:t> Quiz </a:t>
            </a:r>
            <a:r>
              <a:rPr lang="en-US" sz="6000" dirty="0">
                <a:solidFill>
                  <a:srgbClr val="FF0000"/>
                </a:solidFill>
                <a:latin typeface="Impact" charset="0"/>
                <a:ea typeface="ＭＳ Ｐゴシック" charset="0"/>
                <a:cs typeface="Impact" charset="0"/>
              </a:rPr>
              <a:t>5</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378952" name="Object 72"/>
          <p:cNvGraphicFramePr>
            <a:graphicFrameLocks noChangeAspect="1"/>
          </p:cNvGraphicFramePr>
          <p:nvPr/>
        </p:nvGraphicFramePr>
        <p:xfrm>
          <a:off x="2188937" y="2369401"/>
          <a:ext cx="6904037" cy="1425575"/>
        </p:xfrm>
        <a:graphic>
          <a:graphicData uri="http://schemas.openxmlformats.org/presentationml/2006/ole">
            <mc:AlternateContent xmlns:mc="http://schemas.openxmlformats.org/markup-compatibility/2006">
              <mc:Choice xmlns:v="urn:schemas-microsoft-com:vml" Requires="v">
                <p:oleObj spid="_x0000_s26726" name="Equation" r:id="rId4" imgW="2133360" imgH="368280" progId="Equation.DSMT4">
                  <p:embed/>
                </p:oleObj>
              </mc:Choice>
              <mc:Fallback>
                <p:oleObj name="Equation" r:id="rId4" imgW="2133360" imgH="368280" progId="Equation.DSMT4">
                  <p:embed/>
                  <p:pic>
                    <p:nvPicPr>
                      <p:cNvPr id="0"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8937" y="2369401"/>
                        <a:ext cx="6904037"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52" name="Oval 5"/>
          <p:cNvSpPr>
            <a:spLocks noChangeArrowheads="1"/>
          </p:cNvSpPr>
          <p:nvPr/>
        </p:nvSpPr>
        <p:spPr bwMode="auto">
          <a:xfrm>
            <a:off x="14749173" y="2637759"/>
            <a:ext cx="225078"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64" name="Line 17"/>
          <p:cNvSpPr>
            <a:spLocks noChangeShapeType="1"/>
          </p:cNvSpPr>
          <p:nvPr/>
        </p:nvSpPr>
        <p:spPr bwMode="auto">
          <a:xfrm flipV="1">
            <a:off x="17695800" y="2369401"/>
            <a:ext cx="2469604" cy="69430"/>
          </a:xfrm>
          <a:prstGeom prst="line">
            <a:avLst/>
          </a:prstGeom>
          <a:noFill/>
          <a:ln w="9525">
            <a:solidFill>
              <a:schemeClr val="tx1"/>
            </a:solidFill>
            <a:round/>
            <a:headEnd/>
            <a:tailEnd/>
          </a:ln>
        </p:spPr>
        <p:txBody>
          <a:bodyPr wrap="none" anchor="ctr"/>
          <a:lstStyle/>
          <a:p>
            <a:endParaRPr lang="en-US"/>
          </a:p>
        </p:txBody>
      </p:sp>
      <p:sp>
        <p:nvSpPr>
          <p:cNvPr id="67" name="Line 20"/>
          <p:cNvSpPr>
            <a:spLocks noChangeShapeType="1"/>
          </p:cNvSpPr>
          <p:nvPr/>
        </p:nvSpPr>
        <p:spPr bwMode="auto">
          <a:xfrm>
            <a:off x="17920878" y="2028129"/>
            <a:ext cx="0" cy="410703"/>
          </a:xfrm>
          <a:prstGeom prst="line">
            <a:avLst/>
          </a:prstGeom>
          <a:noFill/>
          <a:ln w="57150">
            <a:solidFill>
              <a:schemeClr val="tx1"/>
            </a:solidFill>
            <a:round/>
            <a:headEnd/>
            <a:tailEnd/>
          </a:ln>
        </p:spPr>
        <p:txBody>
          <a:bodyPr wrap="none" anchor="ctr"/>
          <a:lstStyle/>
          <a:p>
            <a:endParaRPr lang="en-US"/>
          </a:p>
        </p:txBody>
      </p:sp>
      <p:sp>
        <p:nvSpPr>
          <p:cNvPr id="92" name="Line 47"/>
          <p:cNvSpPr>
            <a:spLocks noChangeShapeType="1"/>
          </p:cNvSpPr>
          <p:nvPr/>
        </p:nvSpPr>
        <p:spPr bwMode="auto">
          <a:xfrm>
            <a:off x="18974369" y="1958699"/>
            <a:ext cx="0" cy="410703"/>
          </a:xfrm>
          <a:prstGeom prst="line">
            <a:avLst/>
          </a:prstGeom>
          <a:noFill/>
          <a:ln w="57150">
            <a:solidFill>
              <a:schemeClr val="tx1"/>
            </a:solidFill>
            <a:round/>
            <a:headEnd/>
            <a:tailEnd/>
          </a:ln>
        </p:spPr>
        <p:txBody>
          <a:bodyPr wrap="none" anchor="ctr"/>
          <a:lstStyle/>
          <a:p>
            <a:endParaRPr lang="en-US"/>
          </a:p>
        </p:txBody>
      </p:sp>
      <p:sp>
        <p:nvSpPr>
          <p:cNvPr id="93" name="Line 48"/>
          <p:cNvSpPr>
            <a:spLocks noChangeShapeType="1"/>
          </p:cNvSpPr>
          <p:nvPr/>
        </p:nvSpPr>
        <p:spPr bwMode="auto">
          <a:xfrm>
            <a:off x="18549221" y="2028129"/>
            <a:ext cx="0" cy="410703"/>
          </a:xfrm>
          <a:prstGeom prst="line">
            <a:avLst/>
          </a:prstGeom>
          <a:noFill/>
          <a:ln w="57150">
            <a:solidFill>
              <a:schemeClr val="tx1"/>
            </a:solidFill>
            <a:round/>
            <a:headEnd/>
            <a:tailEnd/>
          </a:ln>
        </p:spPr>
        <p:txBody>
          <a:bodyPr wrap="none" anchor="ctr"/>
          <a:lstStyle/>
          <a:p>
            <a:endParaRPr lang="en-US"/>
          </a:p>
        </p:txBody>
      </p:sp>
      <p:sp>
        <p:nvSpPr>
          <p:cNvPr id="94" name="Oval 49"/>
          <p:cNvSpPr>
            <a:spLocks noChangeArrowheads="1"/>
          </p:cNvSpPr>
          <p:nvPr/>
        </p:nvSpPr>
        <p:spPr bwMode="auto">
          <a:xfrm>
            <a:off x="19311983" y="3178662"/>
            <a:ext cx="650225"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95" name="Freeform 50"/>
          <p:cNvSpPr>
            <a:spLocks/>
          </p:cNvSpPr>
          <p:nvPr/>
        </p:nvSpPr>
        <p:spPr bwMode="auto">
          <a:xfrm>
            <a:off x="14974251" y="2326311"/>
            <a:ext cx="4422138"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100" name="Rectangle 46"/>
          <p:cNvSpPr>
            <a:spLocks noChangeArrowheads="1"/>
          </p:cNvSpPr>
          <p:nvPr/>
        </p:nvSpPr>
        <p:spPr bwMode="auto">
          <a:xfrm>
            <a:off x="0" y="1243601"/>
            <a:ext cx="21607463" cy="10908712"/>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a:p>
        </p:txBody>
      </p:sp>
      <p:graphicFrame>
        <p:nvGraphicFramePr>
          <p:cNvPr id="101" name="Object 68"/>
          <p:cNvGraphicFramePr>
            <a:graphicFrameLocks noChangeAspect="1"/>
          </p:cNvGraphicFramePr>
          <p:nvPr/>
        </p:nvGraphicFramePr>
        <p:xfrm>
          <a:off x="1290972" y="4625015"/>
          <a:ext cx="7385050" cy="1704975"/>
        </p:xfrm>
        <a:graphic>
          <a:graphicData uri="http://schemas.openxmlformats.org/presentationml/2006/ole">
            <mc:AlternateContent xmlns:mc="http://schemas.openxmlformats.org/markup-compatibility/2006">
              <mc:Choice xmlns:v="urn:schemas-microsoft-com:vml" Requires="v">
                <p:oleObj spid="_x0000_s26727" name="Equation" r:id="rId6" imgW="2450880" imgH="431640" progId="Equation.DSMT4">
                  <p:embed/>
                </p:oleObj>
              </mc:Choice>
              <mc:Fallback>
                <p:oleObj name="Equation" r:id="rId6" imgW="2450880" imgH="431640" progId="Equation.DSMT4">
                  <p:embed/>
                  <p:pic>
                    <p:nvPicPr>
                      <p:cNvPr id="0" name="Object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0972" y="4625015"/>
                        <a:ext cx="73850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02" name="TextBox 101"/>
          <p:cNvSpPr txBox="1"/>
          <p:nvPr/>
        </p:nvSpPr>
        <p:spPr>
          <a:xfrm>
            <a:off x="577516" y="1290223"/>
            <a:ext cx="15036167" cy="830997"/>
          </a:xfrm>
          <a:prstGeom prst="rect">
            <a:avLst/>
          </a:prstGeom>
          <a:noFill/>
        </p:spPr>
        <p:txBody>
          <a:bodyPr wrap="none" rtlCol="0">
            <a:spAutoFit/>
          </a:bodyPr>
          <a:lstStyle/>
          <a:p>
            <a:r>
              <a:rPr lang="en-US" sz="4800" dirty="0" smtClean="0"/>
              <a:t>A linear (=passive) membrane has a potential given by</a:t>
            </a:r>
            <a:endParaRPr lang="en-US" sz="4800" dirty="0"/>
          </a:p>
        </p:txBody>
      </p:sp>
      <p:sp>
        <p:nvSpPr>
          <p:cNvPr id="104" name="TextBox 103"/>
          <p:cNvSpPr txBox="1"/>
          <p:nvPr/>
        </p:nvSpPr>
        <p:spPr>
          <a:xfrm>
            <a:off x="0" y="3656182"/>
            <a:ext cx="12692898" cy="830997"/>
          </a:xfrm>
          <a:prstGeom prst="rect">
            <a:avLst/>
          </a:prstGeom>
          <a:noFill/>
        </p:spPr>
        <p:txBody>
          <a:bodyPr wrap="none" rtlCol="0">
            <a:spAutoFit/>
          </a:bodyPr>
          <a:lstStyle/>
          <a:p>
            <a:r>
              <a:rPr lang="en-US" sz="4800" dirty="0" smtClean="0"/>
              <a:t>Suppose the neuronal dynamics  are given by</a:t>
            </a:r>
            <a:endParaRPr lang="en-US" sz="4800" dirty="0"/>
          </a:p>
        </p:txBody>
      </p:sp>
      <p:sp>
        <p:nvSpPr>
          <p:cNvPr id="106" name="TextBox 105"/>
          <p:cNvSpPr txBox="1"/>
          <p:nvPr/>
        </p:nvSpPr>
        <p:spPr>
          <a:xfrm>
            <a:off x="577516" y="6606281"/>
            <a:ext cx="10538462" cy="707886"/>
          </a:xfrm>
          <a:prstGeom prst="rect">
            <a:avLst/>
          </a:prstGeom>
          <a:noFill/>
        </p:spPr>
        <p:txBody>
          <a:bodyPr wrap="none" rtlCol="0">
            <a:spAutoFit/>
          </a:bodyPr>
          <a:lstStyle/>
          <a:p>
            <a:r>
              <a:rPr lang="en-US" sz="4000" dirty="0" smtClean="0"/>
              <a:t>[ ] the filter </a:t>
            </a:r>
            <a:r>
              <a:rPr lang="en-US" sz="4000" i="1" dirty="0" smtClean="0"/>
              <a:t>f</a:t>
            </a:r>
            <a:r>
              <a:rPr lang="en-US" sz="4000" dirty="0" smtClean="0"/>
              <a:t> is exponential with time constant </a:t>
            </a:r>
            <a:endParaRPr lang="en-US" sz="4000" dirty="0"/>
          </a:p>
        </p:txBody>
      </p:sp>
      <p:graphicFrame>
        <p:nvGraphicFramePr>
          <p:cNvPr id="305161" name="Object 68"/>
          <p:cNvGraphicFramePr>
            <a:graphicFrameLocks noChangeAspect="1"/>
          </p:cNvGraphicFramePr>
          <p:nvPr/>
        </p:nvGraphicFramePr>
        <p:xfrm>
          <a:off x="11115978" y="6606281"/>
          <a:ext cx="496888" cy="801687"/>
        </p:xfrm>
        <a:graphic>
          <a:graphicData uri="http://schemas.openxmlformats.org/presentationml/2006/ole">
            <mc:AlternateContent xmlns:mc="http://schemas.openxmlformats.org/markup-compatibility/2006">
              <mc:Choice xmlns:v="urn:schemas-microsoft-com:vml" Requires="v">
                <p:oleObj spid="_x0000_s26728" name="Equation" r:id="rId8" imgW="164880" imgH="203040" progId="Equation.DSMT4">
                  <p:embed/>
                </p:oleObj>
              </mc:Choice>
              <mc:Fallback>
                <p:oleObj name="Equation" r:id="rId8" imgW="164880" imgH="2030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5978" y="6606281"/>
                        <a:ext cx="49688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07" name="TextBox 106"/>
          <p:cNvSpPr txBox="1"/>
          <p:nvPr/>
        </p:nvSpPr>
        <p:spPr>
          <a:xfrm>
            <a:off x="633664" y="7466567"/>
            <a:ext cx="10939213" cy="707886"/>
          </a:xfrm>
          <a:prstGeom prst="rect">
            <a:avLst/>
          </a:prstGeom>
          <a:noFill/>
        </p:spPr>
        <p:txBody>
          <a:bodyPr wrap="none" rtlCol="0">
            <a:spAutoFit/>
          </a:bodyPr>
          <a:lstStyle/>
          <a:p>
            <a:r>
              <a:rPr lang="en-US" sz="4000" dirty="0" smtClean="0"/>
              <a:t>[ ] the constant </a:t>
            </a:r>
            <a:r>
              <a:rPr lang="en-US" sz="4000" i="1" dirty="0" smtClean="0"/>
              <a:t>a</a:t>
            </a:r>
            <a:r>
              <a:rPr lang="en-US" sz="4000" dirty="0" smtClean="0"/>
              <a:t> is equal to the  time constant </a:t>
            </a:r>
            <a:endParaRPr lang="en-US" sz="4000" dirty="0"/>
          </a:p>
        </p:txBody>
      </p:sp>
      <p:graphicFrame>
        <p:nvGraphicFramePr>
          <p:cNvPr id="305162" name="Object 68"/>
          <p:cNvGraphicFramePr>
            <a:graphicFrameLocks noChangeAspect="1"/>
          </p:cNvGraphicFramePr>
          <p:nvPr/>
        </p:nvGraphicFramePr>
        <p:xfrm>
          <a:off x="11284419" y="7338230"/>
          <a:ext cx="496888" cy="801687"/>
        </p:xfrm>
        <a:graphic>
          <a:graphicData uri="http://schemas.openxmlformats.org/presentationml/2006/ole">
            <mc:AlternateContent xmlns:mc="http://schemas.openxmlformats.org/markup-compatibility/2006">
              <mc:Choice xmlns:v="urn:schemas-microsoft-com:vml" Requires="v">
                <p:oleObj spid="_x0000_s26729" name="Equation" r:id="rId10" imgW="164880" imgH="203040" progId="Equation.DSMT4">
                  <p:embed/>
                </p:oleObj>
              </mc:Choice>
              <mc:Fallback>
                <p:oleObj name="Equation" r:id="rId10" imgW="164880" imgH="203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84419" y="7338230"/>
                        <a:ext cx="49688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08" name="TextBox 107"/>
          <p:cNvSpPr txBox="1"/>
          <p:nvPr/>
        </p:nvSpPr>
        <p:spPr>
          <a:xfrm>
            <a:off x="577516" y="8326853"/>
            <a:ext cx="6745757" cy="707886"/>
          </a:xfrm>
          <a:prstGeom prst="rect">
            <a:avLst/>
          </a:prstGeom>
          <a:noFill/>
        </p:spPr>
        <p:txBody>
          <a:bodyPr wrap="none" rtlCol="0">
            <a:spAutoFit/>
          </a:bodyPr>
          <a:lstStyle/>
          <a:p>
            <a:r>
              <a:rPr lang="en-US" sz="4000" dirty="0" smtClean="0"/>
              <a:t>[ ] the constant </a:t>
            </a:r>
            <a:r>
              <a:rPr lang="en-US" sz="4000" i="1" dirty="0" smtClean="0"/>
              <a:t>a </a:t>
            </a:r>
            <a:r>
              <a:rPr lang="en-US" sz="4000" dirty="0" smtClean="0"/>
              <a:t>is equal to  </a:t>
            </a:r>
            <a:endParaRPr lang="en-US" sz="4000" dirty="0"/>
          </a:p>
        </p:txBody>
      </p:sp>
      <p:graphicFrame>
        <p:nvGraphicFramePr>
          <p:cNvPr id="305163" name="Object 68"/>
          <p:cNvGraphicFramePr>
            <a:graphicFrameLocks noChangeAspect="1"/>
          </p:cNvGraphicFramePr>
          <p:nvPr/>
        </p:nvGraphicFramePr>
        <p:xfrm>
          <a:off x="7017887" y="8326853"/>
          <a:ext cx="803275" cy="903288"/>
        </p:xfrm>
        <a:graphic>
          <a:graphicData uri="http://schemas.openxmlformats.org/presentationml/2006/ole">
            <mc:AlternateContent xmlns:mc="http://schemas.openxmlformats.org/markup-compatibility/2006">
              <mc:Choice xmlns:v="urn:schemas-microsoft-com:vml" Requires="v">
                <p:oleObj spid="_x0000_s26730" name="Equation" r:id="rId11" imgW="266400" imgH="228600" progId="Equation.DSMT4">
                  <p:embed/>
                </p:oleObj>
              </mc:Choice>
              <mc:Fallback>
                <p:oleObj name="Equation" r:id="rId11" imgW="26640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7887" y="8326853"/>
                        <a:ext cx="80327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09" name="TextBox 108"/>
          <p:cNvSpPr txBox="1"/>
          <p:nvPr/>
        </p:nvSpPr>
        <p:spPr>
          <a:xfrm>
            <a:off x="729916" y="9230141"/>
            <a:ext cx="11025775" cy="707886"/>
          </a:xfrm>
          <a:prstGeom prst="rect">
            <a:avLst/>
          </a:prstGeom>
          <a:noFill/>
        </p:spPr>
        <p:txBody>
          <a:bodyPr wrap="none" rtlCol="0">
            <a:spAutoFit/>
          </a:bodyPr>
          <a:lstStyle/>
          <a:p>
            <a:r>
              <a:rPr lang="en-US" sz="4000" dirty="0" smtClean="0"/>
              <a:t>[ ] the amplitude of the filter </a:t>
            </a:r>
            <a:r>
              <a:rPr lang="en-US" sz="4000" i="1" dirty="0" smtClean="0"/>
              <a:t>f</a:t>
            </a:r>
            <a:r>
              <a:rPr lang="en-US" sz="4000" dirty="0" smtClean="0"/>
              <a:t> is proportional to </a:t>
            </a:r>
            <a:r>
              <a:rPr lang="en-US" sz="4000" i="1" dirty="0" smtClean="0"/>
              <a:t>q</a:t>
            </a:r>
            <a:endParaRPr lang="en-US" sz="4000" i="1" dirty="0"/>
          </a:p>
        </p:txBody>
      </p:sp>
      <p:sp>
        <p:nvSpPr>
          <p:cNvPr id="110" name="TextBox 109"/>
          <p:cNvSpPr txBox="1"/>
          <p:nvPr/>
        </p:nvSpPr>
        <p:spPr>
          <a:xfrm>
            <a:off x="633664" y="10090427"/>
            <a:ext cx="7744428" cy="707886"/>
          </a:xfrm>
          <a:prstGeom prst="rect">
            <a:avLst/>
          </a:prstGeom>
          <a:noFill/>
        </p:spPr>
        <p:txBody>
          <a:bodyPr wrap="none" rtlCol="0">
            <a:spAutoFit/>
          </a:bodyPr>
          <a:lstStyle/>
          <a:p>
            <a:r>
              <a:rPr lang="en-US" sz="4000" dirty="0" smtClean="0"/>
              <a:t>[ ] the amplitude of the filter </a:t>
            </a:r>
            <a:r>
              <a:rPr lang="en-US" sz="4000" i="1" dirty="0" smtClean="0"/>
              <a:t>f</a:t>
            </a:r>
            <a:r>
              <a:rPr lang="en-US" sz="4000" dirty="0" smtClean="0"/>
              <a:t> is q </a:t>
            </a:r>
            <a:endParaRPr lang="en-US" sz="4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3"/>
          <p:cNvSpPr txBox="1">
            <a:spLocks/>
          </p:cNvSpPr>
          <p:nvPr/>
        </p:nvSpPr>
        <p:spPr>
          <a:xfrm>
            <a:off x="1925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Week 10 - </a:t>
            </a:r>
            <a:r>
              <a:rPr lang="en-US" sz="6000" dirty="0" smtClean="0">
                <a:solidFill>
                  <a:srgbClr val="FF0000"/>
                </a:solidFill>
                <a:latin typeface="Impact" charset="0"/>
                <a:ea typeface="ＭＳ Ｐゴシック" charset="0"/>
                <a:cs typeface="Impact" charset="0"/>
              </a:rPr>
              <a:t>Exercise 2.1 NOW</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2" name="Group 95"/>
          <p:cNvGrpSpPr/>
          <p:nvPr/>
        </p:nvGrpSpPr>
        <p:grpSpPr>
          <a:xfrm>
            <a:off x="9364893" y="1970385"/>
            <a:ext cx="9262554" cy="1595045"/>
            <a:chOff x="3544977" y="4341574"/>
            <a:chExt cx="14348705" cy="3038079"/>
          </a:xfrm>
        </p:grpSpPr>
        <p:grpSp>
          <p:nvGrpSpPr>
            <p:cNvPr id="3" name="Group 90"/>
            <p:cNvGrpSpPr>
              <a:grpSpLocks/>
            </p:cNvGrpSpPr>
            <p:nvPr/>
          </p:nvGrpSpPr>
          <p:grpSpPr bwMode="auto">
            <a:xfrm>
              <a:off x="3544977" y="5146103"/>
              <a:ext cx="14348705" cy="714511"/>
              <a:chOff x="1500166" y="3311845"/>
              <a:chExt cx="6072230" cy="402907"/>
            </a:xfrm>
          </p:grpSpPr>
          <p:sp>
            <p:nvSpPr>
              <p:cNvPr id="157" name="Line 13"/>
              <p:cNvSpPr>
                <a:spLocks noChangeShapeType="1"/>
              </p:cNvSpPr>
              <p:nvPr/>
            </p:nvSpPr>
            <p:spPr bwMode="auto">
              <a:xfrm flipV="1">
                <a:off x="1500166" y="3669033"/>
                <a:ext cx="6072230" cy="45719"/>
              </a:xfrm>
              <a:prstGeom prst="line">
                <a:avLst/>
              </a:prstGeom>
              <a:noFill/>
              <a:ln w="9525">
                <a:solidFill>
                  <a:schemeClr val="tx1"/>
                </a:solidFill>
                <a:round/>
                <a:headEnd/>
                <a:tailEnd/>
              </a:ln>
            </p:spPr>
            <p:txBody>
              <a:bodyPr wrap="none" anchor="ctr"/>
              <a:lstStyle/>
              <a:p>
                <a:endParaRPr lang="en-US"/>
              </a:p>
            </p:txBody>
          </p:sp>
          <p:sp>
            <p:nvSpPr>
              <p:cNvPr id="158" name="Line 14"/>
              <p:cNvSpPr>
                <a:spLocks noChangeShapeType="1"/>
              </p:cNvSpPr>
              <p:nvPr/>
            </p:nvSpPr>
            <p:spPr bwMode="auto">
              <a:xfrm>
                <a:off x="2428860" y="3311845"/>
                <a:ext cx="0" cy="388938"/>
              </a:xfrm>
              <a:prstGeom prst="line">
                <a:avLst/>
              </a:prstGeom>
              <a:noFill/>
              <a:ln w="38100">
                <a:solidFill>
                  <a:schemeClr val="tx1"/>
                </a:solidFill>
                <a:round/>
                <a:headEnd/>
                <a:tailEnd/>
              </a:ln>
            </p:spPr>
            <p:txBody>
              <a:bodyPr wrap="none" anchor="ctr"/>
              <a:lstStyle/>
              <a:p>
                <a:endParaRPr lang="en-US"/>
              </a:p>
            </p:txBody>
          </p:sp>
          <p:sp>
            <p:nvSpPr>
              <p:cNvPr id="159" name="Line 15"/>
              <p:cNvSpPr>
                <a:spLocks noChangeShapeType="1"/>
              </p:cNvSpPr>
              <p:nvPr/>
            </p:nvSpPr>
            <p:spPr bwMode="auto">
              <a:xfrm>
                <a:off x="3676650" y="3311845"/>
                <a:ext cx="0" cy="388938"/>
              </a:xfrm>
              <a:prstGeom prst="line">
                <a:avLst/>
              </a:prstGeom>
              <a:noFill/>
              <a:ln w="38100">
                <a:solidFill>
                  <a:schemeClr val="tx1"/>
                </a:solidFill>
                <a:round/>
                <a:headEnd/>
                <a:tailEnd/>
              </a:ln>
            </p:spPr>
            <p:txBody>
              <a:bodyPr wrap="none" anchor="ctr"/>
              <a:lstStyle/>
              <a:p>
                <a:endParaRPr lang="en-US"/>
              </a:p>
            </p:txBody>
          </p:sp>
          <p:sp>
            <p:nvSpPr>
              <p:cNvPr id="160" name="Line 16"/>
              <p:cNvSpPr>
                <a:spLocks noChangeShapeType="1"/>
              </p:cNvSpPr>
              <p:nvPr/>
            </p:nvSpPr>
            <p:spPr bwMode="auto">
              <a:xfrm>
                <a:off x="5786446" y="3311845"/>
                <a:ext cx="0" cy="388938"/>
              </a:xfrm>
              <a:prstGeom prst="line">
                <a:avLst/>
              </a:prstGeom>
              <a:noFill/>
              <a:ln w="38100">
                <a:solidFill>
                  <a:schemeClr val="tx1"/>
                </a:solidFill>
                <a:round/>
                <a:headEnd/>
                <a:tailEnd/>
              </a:ln>
            </p:spPr>
            <p:txBody>
              <a:bodyPr wrap="none" anchor="ctr"/>
              <a:lstStyle/>
              <a:p>
                <a:endParaRPr lang="en-US"/>
              </a:p>
            </p:txBody>
          </p:sp>
          <p:sp>
            <p:nvSpPr>
              <p:cNvPr id="161" name="Line 17"/>
              <p:cNvSpPr>
                <a:spLocks noChangeShapeType="1"/>
              </p:cNvSpPr>
              <p:nvPr/>
            </p:nvSpPr>
            <p:spPr bwMode="auto">
              <a:xfrm>
                <a:off x="4019550" y="3311845"/>
                <a:ext cx="0" cy="388938"/>
              </a:xfrm>
              <a:prstGeom prst="line">
                <a:avLst/>
              </a:prstGeom>
              <a:noFill/>
              <a:ln w="38100">
                <a:solidFill>
                  <a:schemeClr val="tx1"/>
                </a:solidFill>
                <a:round/>
                <a:headEnd/>
                <a:tailEnd/>
              </a:ln>
            </p:spPr>
            <p:txBody>
              <a:bodyPr wrap="none" anchor="ctr"/>
              <a:lstStyle/>
              <a:p>
                <a:endParaRPr lang="en-US"/>
              </a:p>
            </p:txBody>
          </p:sp>
          <p:sp>
            <p:nvSpPr>
              <p:cNvPr id="162" name="Line 18"/>
              <p:cNvSpPr>
                <a:spLocks noChangeShapeType="1"/>
              </p:cNvSpPr>
              <p:nvPr/>
            </p:nvSpPr>
            <p:spPr bwMode="auto">
              <a:xfrm>
                <a:off x="4500562" y="3311845"/>
                <a:ext cx="0" cy="388938"/>
              </a:xfrm>
              <a:prstGeom prst="line">
                <a:avLst/>
              </a:prstGeom>
              <a:noFill/>
              <a:ln w="38100">
                <a:solidFill>
                  <a:schemeClr val="tx1"/>
                </a:solidFill>
                <a:round/>
                <a:headEnd/>
                <a:tailEnd/>
              </a:ln>
            </p:spPr>
            <p:txBody>
              <a:bodyPr wrap="none" anchor="ctr"/>
              <a:lstStyle/>
              <a:p>
                <a:endParaRPr lang="en-US"/>
              </a:p>
            </p:txBody>
          </p:sp>
          <p:sp>
            <p:nvSpPr>
              <p:cNvPr id="163" name="Line 19"/>
              <p:cNvSpPr>
                <a:spLocks noChangeShapeType="1"/>
              </p:cNvSpPr>
              <p:nvPr/>
            </p:nvSpPr>
            <p:spPr bwMode="auto">
              <a:xfrm>
                <a:off x="5929322" y="3311845"/>
                <a:ext cx="0" cy="388938"/>
              </a:xfrm>
              <a:prstGeom prst="line">
                <a:avLst/>
              </a:prstGeom>
              <a:noFill/>
              <a:ln w="38100">
                <a:solidFill>
                  <a:schemeClr val="tx1"/>
                </a:solidFill>
                <a:round/>
                <a:headEnd/>
                <a:tailEnd/>
              </a:ln>
            </p:spPr>
            <p:txBody>
              <a:bodyPr wrap="none" anchor="ctr"/>
              <a:lstStyle/>
              <a:p>
                <a:endParaRPr lang="en-US"/>
              </a:p>
            </p:txBody>
          </p:sp>
          <p:sp>
            <p:nvSpPr>
              <p:cNvPr id="164" name="Line 14"/>
              <p:cNvSpPr>
                <a:spLocks noChangeShapeType="1"/>
              </p:cNvSpPr>
              <p:nvPr/>
            </p:nvSpPr>
            <p:spPr bwMode="auto">
              <a:xfrm>
                <a:off x="2786050" y="3311845"/>
                <a:ext cx="0" cy="388938"/>
              </a:xfrm>
              <a:prstGeom prst="line">
                <a:avLst/>
              </a:prstGeom>
              <a:noFill/>
              <a:ln w="38100">
                <a:solidFill>
                  <a:schemeClr val="tx1"/>
                </a:solidFill>
                <a:round/>
                <a:headEnd/>
                <a:tailEnd/>
              </a:ln>
            </p:spPr>
            <p:txBody>
              <a:bodyPr wrap="none" anchor="ctr"/>
              <a:lstStyle/>
              <a:p>
                <a:endParaRPr lang="en-US"/>
              </a:p>
            </p:txBody>
          </p:sp>
        </p:grpSp>
        <p:grpSp>
          <p:nvGrpSpPr>
            <p:cNvPr id="4" name="Group 91"/>
            <p:cNvGrpSpPr>
              <a:grpSpLocks/>
            </p:cNvGrpSpPr>
            <p:nvPr/>
          </p:nvGrpSpPr>
          <p:grpSpPr bwMode="auto">
            <a:xfrm>
              <a:off x="10462365" y="4341574"/>
              <a:ext cx="5912042" cy="2661132"/>
              <a:chOff x="4427536" y="2857496"/>
              <a:chExt cx="2501918" cy="1500992"/>
            </a:xfrm>
          </p:grpSpPr>
          <p:cxnSp>
            <p:nvCxnSpPr>
              <p:cNvPr id="148" name="Straight Connector 79"/>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49" name="Straight Connector 82"/>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50" name="Straight Connector 83"/>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51" name="Straight Connector 84"/>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52" name="Straight Connector 85"/>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53" name="Straight Connector 86"/>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54" name="Straight Connector 87"/>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55" name="Straight Connector 88"/>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56" name="Straight Connector 89"/>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pSp>
          <p:nvGrpSpPr>
            <p:cNvPr id="5" name="Group 92"/>
            <p:cNvGrpSpPr>
              <a:grpSpLocks/>
            </p:cNvGrpSpPr>
            <p:nvPr/>
          </p:nvGrpSpPr>
          <p:grpSpPr bwMode="auto">
            <a:xfrm>
              <a:off x="3882592" y="4341574"/>
              <a:ext cx="5912042" cy="2661132"/>
              <a:chOff x="4427536" y="2857496"/>
              <a:chExt cx="2501918" cy="1500992"/>
            </a:xfrm>
          </p:grpSpPr>
          <p:cxnSp>
            <p:nvCxnSpPr>
              <p:cNvPr id="139" name="Straight Connector 93"/>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40" name="Straight Connector 94"/>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41" name="Straight Connector 95"/>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42" name="Straight Connector 96"/>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43" name="Straight Connector 97"/>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44" name="Straight Connector 98"/>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45" name="Straight Connector 99"/>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46" name="Straight Connector 100"/>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47" name="Straight Connector 101"/>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aphicFrame>
          <p:nvGraphicFramePr>
            <p:cNvPr id="136" name="Object 5"/>
            <p:cNvGraphicFramePr>
              <a:graphicFrameLocks noChangeAspect="1"/>
            </p:cNvGraphicFramePr>
            <p:nvPr/>
          </p:nvGraphicFramePr>
          <p:xfrm>
            <a:off x="3713783" y="6746721"/>
            <a:ext cx="1069120" cy="632932"/>
          </p:xfrm>
          <a:graphic>
            <a:graphicData uri="http://schemas.openxmlformats.org/presentationml/2006/ole">
              <mc:AlternateContent xmlns:mc="http://schemas.openxmlformats.org/markup-compatibility/2006">
                <mc:Choice xmlns:v="urn:schemas-microsoft-com:vml" Requires="v">
                  <p:oleObj spid="_x0000_s18497" name="Equation" r:id="rId4" imgW="215640" imgH="203040" progId="Equation.DSMT4">
                    <p:embed/>
                  </p:oleObj>
                </mc:Choice>
                <mc:Fallback>
                  <p:oleObj name="Equation" r:id="rId4" imgW="215640" imgH="2030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783" y="6746721"/>
                          <a:ext cx="1069120" cy="6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37" name="Oval 70"/>
            <p:cNvSpPr>
              <a:spLocks noChangeArrowheads="1"/>
            </p:cNvSpPr>
            <p:nvPr/>
          </p:nvSpPr>
          <p:spPr bwMode="auto">
            <a:xfrm>
              <a:off x="15252016" y="4829760"/>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138" name="Text Box 85"/>
            <p:cNvSpPr txBox="1">
              <a:spLocks noChangeArrowheads="1"/>
            </p:cNvSpPr>
            <p:nvPr/>
          </p:nvSpPr>
          <p:spPr bwMode="auto">
            <a:xfrm>
              <a:off x="14100367" y="4933843"/>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graphicFrame>
        <p:nvGraphicFramePr>
          <p:cNvPr id="378952" name="Object 72"/>
          <p:cNvGraphicFramePr>
            <a:graphicFrameLocks noChangeAspect="1"/>
          </p:cNvGraphicFramePr>
          <p:nvPr/>
        </p:nvGraphicFramePr>
        <p:xfrm>
          <a:off x="11506200" y="5091113"/>
          <a:ext cx="6042025" cy="1425575"/>
        </p:xfrm>
        <a:graphic>
          <a:graphicData uri="http://schemas.openxmlformats.org/presentationml/2006/ole">
            <mc:AlternateContent xmlns:mc="http://schemas.openxmlformats.org/markup-compatibility/2006">
              <mc:Choice xmlns:v="urn:schemas-microsoft-com:vml" Requires="v">
                <p:oleObj spid="_x0000_s18498" name="Equation" r:id="rId6" imgW="1866600" imgH="368280" progId="Equation.DSMT4">
                  <p:embed/>
                </p:oleObj>
              </mc:Choice>
              <mc:Fallback>
                <p:oleObj name="Equation" r:id="rId6" imgW="1866600" imgH="368280" progId="Equation.DSMT4">
                  <p:embed/>
                  <p:pic>
                    <p:nvPicPr>
                      <p:cNvPr id="0" name="Object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06200" y="5091113"/>
                        <a:ext cx="60420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pSp>
        <p:nvGrpSpPr>
          <p:cNvPr id="6" name="Group 92"/>
          <p:cNvGrpSpPr/>
          <p:nvPr/>
        </p:nvGrpSpPr>
        <p:grpSpPr>
          <a:xfrm>
            <a:off x="3278655" y="1788870"/>
            <a:ext cx="4820416" cy="2447341"/>
            <a:chOff x="2295793" y="6416535"/>
            <a:chExt cx="5784499" cy="2447341"/>
          </a:xfrm>
        </p:grpSpPr>
        <p:sp>
          <p:nvSpPr>
            <p:cNvPr id="50"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51"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52"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53"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54"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55"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56"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57"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58"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59"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60"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61"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62"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63"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64"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65"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66"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67"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68"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69"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70"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71"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72"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73"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75"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76"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77"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78"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79"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80"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81"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82"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83"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84"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85"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86"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87"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88"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89"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90"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91"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92"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93"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94"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95"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96"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97"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98"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99" name="TextBox 98"/>
          <p:cNvSpPr txBox="1"/>
          <p:nvPr/>
        </p:nvSpPr>
        <p:spPr>
          <a:xfrm>
            <a:off x="1109522" y="6457414"/>
            <a:ext cx="19343993" cy="4478149"/>
          </a:xfrm>
          <a:prstGeom prst="rect">
            <a:avLst/>
          </a:prstGeom>
          <a:noFill/>
        </p:spPr>
        <p:txBody>
          <a:bodyPr wrap="square" rtlCol="0">
            <a:spAutoFit/>
          </a:bodyPr>
          <a:lstStyle/>
          <a:p>
            <a:r>
              <a:rPr lang="en-US" dirty="0" smtClean="0"/>
              <a:t>A leaky integrate-and-fire neuron without threshold (=passive membrane) receives stochastic spike arrival, described as a homogeneous Poisson process.</a:t>
            </a:r>
          </a:p>
          <a:p>
            <a:r>
              <a:rPr lang="en-US" dirty="0" smtClean="0"/>
              <a:t>Calculate the </a:t>
            </a:r>
            <a:r>
              <a:rPr lang="en-US" b="1" dirty="0" smtClean="0"/>
              <a:t>mean membrane potential</a:t>
            </a:r>
            <a:r>
              <a:rPr lang="en-US" dirty="0" smtClean="0"/>
              <a:t>. To do so, use the above formula. </a:t>
            </a:r>
            <a:endParaRPr lang="en-US" dirty="0"/>
          </a:p>
        </p:txBody>
      </p:sp>
      <p:sp>
        <p:nvSpPr>
          <p:cNvPr id="100" name="Rectangle 46"/>
          <p:cNvSpPr>
            <a:spLocks noChangeArrowheads="1"/>
          </p:cNvSpPr>
          <p:nvPr/>
        </p:nvSpPr>
        <p:spPr bwMode="auto">
          <a:xfrm>
            <a:off x="1" y="1243601"/>
            <a:ext cx="21559452" cy="10908712"/>
          </a:xfrm>
          <a:prstGeom prst="rect">
            <a:avLst/>
          </a:prstGeom>
          <a:solidFill>
            <a:srgbClr val="FF9900">
              <a:alpha val="27843"/>
            </a:srgbClr>
          </a:solidFill>
          <a:ln w="57150">
            <a:solidFill>
              <a:schemeClr val="tx1"/>
            </a:solidFill>
            <a:prstDash val="dash"/>
            <a:miter lim="800000"/>
            <a:headEnd/>
            <a:tailEnd/>
          </a:ln>
        </p:spPr>
        <p:txBody>
          <a:bodyPr wrap="none" lIns="192911" tIns="96455" rIns="192911" bIns="96455" anchor="ctr"/>
          <a:lstStyle/>
          <a:p>
            <a:pPr algn="ctr"/>
            <a:endParaRPr lang="fr-FR"/>
          </a:p>
        </p:txBody>
      </p:sp>
      <p:sp>
        <p:nvSpPr>
          <p:cNvPr id="102" name="Text Box 8"/>
          <p:cNvSpPr txBox="1">
            <a:spLocks noChangeArrowheads="1"/>
          </p:cNvSpPr>
          <p:nvPr/>
        </p:nvSpPr>
        <p:spPr bwMode="auto">
          <a:xfrm>
            <a:off x="15093256" y="11080356"/>
            <a:ext cx="593172" cy="1071957"/>
          </a:xfrm>
          <a:prstGeom prst="rect">
            <a:avLst/>
          </a:prstGeom>
          <a:noFill/>
          <a:ln w="9525">
            <a:noFill/>
            <a:miter lim="800000"/>
            <a:headEnd/>
            <a:tailEnd/>
          </a:ln>
        </p:spPr>
        <p:txBody>
          <a:bodyPr wrap="none" lIns="192911" tIns="96455" rIns="192911" bIns="96455">
            <a:spAutoFit/>
          </a:bodyPr>
          <a:lstStyle/>
          <a:p>
            <a:r>
              <a:rPr lang="en-US" dirty="0" smtClean="0"/>
              <a:t> </a:t>
            </a:r>
            <a:endParaRPr lang="en-US" dirty="0"/>
          </a:p>
        </p:txBody>
      </p:sp>
      <p:sp>
        <p:nvSpPr>
          <p:cNvPr id="103" name="Text Box 98"/>
          <p:cNvSpPr txBox="1">
            <a:spLocks noChangeArrowheads="1"/>
          </p:cNvSpPr>
          <p:nvPr/>
        </p:nvSpPr>
        <p:spPr bwMode="auto">
          <a:xfrm>
            <a:off x="9749034" y="10158986"/>
            <a:ext cx="6378280" cy="1856787"/>
          </a:xfrm>
          <a:prstGeom prst="rect">
            <a:avLst/>
          </a:prstGeom>
          <a:solidFill>
            <a:srgbClr val="FFFF00"/>
          </a:solidFill>
          <a:ln w="38100">
            <a:solidFill>
              <a:schemeClr val="accent2"/>
            </a:solidFill>
            <a:miter lim="800000"/>
            <a:headEnd/>
            <a:tailEnd/>
          </a:ln>
        </p:spPr>
        <p:txBody>
          <a:bodyPr wrap="none" lIns="192911" tIns="96455" rIns="192911" bIns="96455">
            <a:spAutoFit/>
          </a:bodyPr>
          <a:lstStyle/>
          <a:p>
            <a:r>
              <a:rPr lang="fr-CH" sz="5400" i="1" dirty="0" smtClean="0"/>
              <a:t>Start at 11:40, </a:t>
            </a:r>
          </a:p>
          <a:p>
            <a:r>
              <a:rPr lang="fr-CH" sz="5400" i="1" dirty="0" smtClean="0"/>
              <a:t>Discussion at 11:52</a:t>
            </a:r>
            <a:endParaRPr lang="fr-CH" sz="5400" i="1" dirty="0"/>
          </a:p>
        </p:txBody>
      </p:sp>
      <p:grpSp>
        <p:nvGrpSpPr>
          <p:cNvPr id="101" name="Group 124"/>
          <p:cNvGrpSpPr/>
          <p:nvPr/>
        </p:nvGrpSpPr>
        <p:grpSpPr>
          <a:xfrm>
            <a:off x="1198559" y="4084306"/>
            <a:ext cx="8011522" cy="2373107"/>
            <a:chOff x="1041956" y="6081439"/>
            <a:chExt cx="5988880" cy="1973253"/>
          </a:xfrm>
        </p:grpSpPr>
        <p:graphicFrame>
          <p:nvGraphicFramePr>
            <p:cNvPr id="104" name="Object 68"/>
            <p:cNvGraphicFramePr>
              <a:graphicFrameLocks noChangeAspect="1"/>
            </p:cNvGraphicFramePr>
            <p:nvPr/>
          </p:nvGraphicFramePr>
          <p:xfrm>
            <a:off x="1041956" y="6650988"/>
            <a:ext cx="5586199" cy="1403704"/>
          </p:xfrm>
          <a:graphic>
            <a:graphicData uri="http://schemas.openxmlformats.org/presentationml/2006/ole">
              <mc:AlternateContent xmlns:mc="http://schemas.openxmlformats.org/markup-compatibility/2006">
                <mc:Choice xmlns:v="urn:schemas-microsoft-com:vml" Requires="v">
                  <p:oleObj spid="_x0000_s18499" name="Equation" r:id="rId8" imgW="1854000" imgH="355320" progId="Equation.3">
                    <p:embed/>
                  </p:oleObj>
                </mc:Choice>
                <mc:Fallback>
                  <p:oleObj name="Equation" r:id="rId8" imgW="1854000" imgH="355320" progId="Equation.3">
                    <p:embed/>
                    <p:pic>
                      <p:nvPicPr>
                        <p:cNvPr id="0" name="Object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956" y="6650988"/>
                          <a:ext cx="5586199" cy="14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05" name="Text Box 70"/>
            <p:cNvSpPr txBox="1">
              <a:spLocks noChangeArrowheads="1"/>
            </p:cNvSpPr>
            <p:nvPr/>
          </p:nvSpPr>
          <p:spPr bwMode="auto">
            <a:xfrm>
              <a:off x="1041956" y="6081439"/>
              <a:ext cx="5988880" cy="979624"/>
            </a:xfrm>
            <a:prstGeom prst="rect">
              <a:avLst/>
            </a:prstGeom>
            <a:noFill/>
            <a:ln w="9525">
              <a:noFill/>
              <a:miter lim="800000"/>
              <a:headEnd/>
              <a:tailEnd/>
            </a:ln>
          </p:spPr>
          <p:txBody>
            <a:bodyPr wrap="none" lIns="192911" tIns="96455" rIns="192911" bIns="96455">
              <a:spAutoFit/>
            </a:bodyPr>
            <a:lstStyle/>
            <a:p>
              <a:r>
                <a:rPr lang="fr-CH" sz="5100" i="1" dirty="0">
                  <a:solidFill>
                    <a:srgbClr val="FF0000"/>
                  </a:solidFill>
                </a:rPr>
                <a:t>Passive membrane</a:t>
              </a:r>
              <a:endParaRPr lang="fr-FR" sz="5100" i="1" dirty="0">
                <a:solidFill>
                  <a:srgbClr val="FF0000"/>
                </a:solidFill>
              </a:endParaRPr>
            </a:p>
          </p:txBody>
        </p:sp>
      </p:grpSp>
      <p:cxnSp>
        <p:nvCxnSpPr>
          <p:cNvPr id="107" name="Straight Arrow Connector 106"/>
          <p:cNvCxnSpPr/>
          <p:nvPr/>
        </p:nvCxnSpPr>
        <p:spPr>
          <a:xfrm flipV="1">
            <a:off x="8671401" y="5606716"/>
            <a:ext cx="2546001" cy="24064"/>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3"/>
          <p:cNvSpPr txBox="1">
            <a:spLocks/>
          </p:cNvSpPr>
          <p:nvPr/>
        </p:nvSpPr>
        <p:spPr>
          <a:xfrm>
            <a:off x="192504"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kumimoji="0" lang="en-US" sz="6600" b="0" i="0" u="none" strike="noStrike" kern="1200" cap="none" spc="0" normalizeH="0" baseline="0" noProof="0" dirty="0" smtClean="0">
                <a:ln>
                  <a:noFill/>
                </a:ln>
                <a:solidFill>
                  <a:schemeClr val="tx1"/>
                </a:solidFill>
                <a:effectLst/>
                <a:uLnTx/>
                <a:uFillTx/>
                <a:latin typeface="Impact" charset="0"/>
                <a:ea typeface="ＭＳ Ｐゴシック" charset="0"/>
                <a:cs typeface="Impact" charset="0"/>
              </a:rPr>
              <a:t> </a:t>
            </a:r>
            <a:r>
              <a:rPr lang="en-US" sz="6000" noProof="0" dirty="0" smtClean="0">
                <a:solidFill>
                  <a:srgbClr val="FF0000"/>
                </a:solidFill>
                <a:latin typeface="Impact" charset="0"/>
                <a:ea typeface="ＭＳ Ｐゴシック" charset="0"/>
                <a:cs typeface="Impact" charset="0"/>
              </a:rPr>
              <a:t>10</a:t>
            </a:r>
            <a:r>
              <a:rPr kumimoji="0" lang="en-US" sz="60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.5</a:t>
            </a:r>
            <a:r>
              <a:rPr lang="en-US" sz="6000" dirty="0" smtClean="0">
                <a:solidFill>
                  <a:srgbClr val="FF0000"/>
                </a:solidFill>
                <a:latin typeface="Impact" charset="0"/>
                <a:ea typeface="ＭＳ Ｐゴシック" charset="0"/>
                <a:cs typeface="Impact" charset="0"/>
              </a:rPr>
              <a:t>. Calculating the mean</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74" name="Object 61"/>
          <p:cNvGraphicFramePr>
            <a:graphicFrameLocks noChangeAspect="1"/>
          </p:cNvGraphicFramePr>
          <p:nvPr/>
        </p:nvGraphicFramePr>
        <p:xfrm>
          <a:off x="935038" y="1718012"/>
          <a:ext cx="7309833" cy="1944352"/>
        </p:xfrm>
        <a:graphic>
          <a:graphicData uri="http://schemas.openxmlformats.org/presentationml/2006/ole">
            <mc:AlternateContent xmlns:mc="http://schemas.openxmlformats.org/markup-compatibility/2006">
              <mc:Choice xmlns:v="urn:schemas-microsoft-com:vml" Requires="v">
                <p:oleObj spid="_x0000_s200734" name="Equation" r:id="rId4" imgW="1600200" imgH="355320" progId="Equation.3">
                  <p:embed/>
                </p:oleObj>
              </mc:Choice>
              <mc:Fallback>
                <p:oleObj name="Equation" r:id="rId4" imgW="1600200" imgH="3553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1718012"/>
                        <a:ext cx="7309833" cy="194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25" name="Object 72"/>
          <p:cNvGraphicFramePr>
            <a:graphicFrameLocks noChangeAspect="1"/>
          </p:cNvGraphicFramePr>
          <p:nvPr/>
        </p:nvGraphicFramePr>
        <p:xfrm>
          <a:off x="935038" y="3897731"/>
          <a:ext cx="7108684" cy="1473617"/>
        </p:xfrm>
        <a:graphic>
          <a:graphicData uri="http://schemas.openxmlformats.org/presentationml/2006/ole">
            <mc:AlternateContent xmlns:mc="http://schemas.openxmlformats.org/markup-compatibility/2006">
              <mc:Choice xmlns:v="urn:schemas-microsoft-com:vml" Requires="v">
                <p:oleObj spid="_x0000_s200735" name="Equation" r:id="rId6" imgW="2197080" imgH="380880" progId="Equation.3">
                  <p:embed/>
                </p:oleObj>
              </mc:Choice>
              <mc:Fallback>
                <p:oleObj name="Equation" r:id="rId6" imgW="2197080" imgH="380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038" y="3897731"/>
                        <a:ext cx="7108684" cy="147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28" name="Object 73"/>
          <p:cNvGraphicFramePr>
            <a:graphicFrameLocks noChangeAspect="1"/>
          </p:cNvGraphicFramePr>
          <p:nvPr/>
        </p:nvGraphicFramePr>
        <p:xfrm>
          <a:off x="229625" y="6533371"/>
          <a:ext cx="7150011" cy="1552407"/>
        </p:xfrm>
        <a:graphic>
          <a:graphicData uri="http://schemas.openxmlformats.org/presentationml/2006/ole">
            <mc:AlternateContent xmlns:mc="http://schemas.openxmlformats.org/markup-compatibility/2006">
              <mc:Choice xmlns:v="urn:schemas-microsoft-com:vml" Requires="v">
                <p:oleObj spid="_x0000_s200736" name="Equation" r:id="rId8" imgW="2730240" imgH="495000" progId="Equation.3">
                  <p:embed/>
                </p:oleObj>
              </mc:Choice>
              <mc:Fallback>
                <p:oleObj name="Equation" r:id="rId8" imgW="2730240" imgH="495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625" y="6533371"/>
                        <a:ext cx="7150011" cy="155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
        <p:nvSpPr>
          <p:cNvPr id="129" name="Text Box 74"/>
          <p:cNvSpPr txBox="1">
            <a:spLocks noChangeArrowheads="1"/>
          </p:cNvSpPr>
          <p:nvPr/>
        </p:nvSpPr>
        <p:spPr bwMode="auto">
          <a:xfrm>
            <a:off x="504202" y="5311292"/>
            <a:ext cx="8919429" cy="830997"/>
          </a:xfrm>
          <a:prstGeom prst="rect">
            <a:avLst/>
          </a:prstGeom>
          <a:noFill/>
          <a:ln w="9525">
            <a:noFill/>
            <a:miter lim="800000"/>
            <a:headEnd/>
            <a:tailEnd/>
          </a:ln>
        </p:spPr>
        <p:txBody>
          <a:bodyPr wrap="none">
            <a:spAutoFit/>
          </a:bodyPr>
          <a:lstStyle/>
          <a:p>
            <a:r>
              <a:rPr lang="fr-CH" sz="4800" dirty="0" err="1" smtClean="0">
                <a:solidFill>
                  <a:srgbClr val="FF0000"/>
                </a:solidFill>
              </a:rPr>
              <a:t>mean</a:t>
            </a:r>
            <a:r>
              <a:rPr lang="fr-CH" sz="4800" dirty="0" smtClean="0">
                <a:solidFill>
                  <a:srgbClr val="FF0000"/>
                </a:solidFill>
              </a:rPr>
              <a:t>: assume Poisson </a:t>
            </a:r>
            <a:r>
              <a:rPr lang="fr-CH" sz="4800" dirty="0" err="1" smtClean="0">
                <a:solidFill>
                  <a:srgbClr val="FF0000"/>
                </a:solidFill>
              </a:rPr>
              <a:t>process</a:t>
            </a:r>
            <a:endParaRPr lang="fr-FR" sz="5400" dirty="0">
              <a:solidFill>
                <a:srgbClr val="FF0000"/>
              </a:solidFill>
            </a:endParaRPr>
          </a:p>
        </p:txBody>
      </p:sp>
      <p:grpSp>
        <p:nvGrpSpPr>
          <p:cNvPr id="2" name="Group 95"/>
          <p:cNvGrpSpPr/>
          <p:nvPr/>
        </p:nvGrpSpPr>
        <p:grpSpPr>
          <a:xfrm>
            <a:off x="11928203" y="1970385"/>
            <a:ext cx="9262554" cy="1595045"/>
            <a:chOff x="3544977" y="4341574"/>
            <a:chExt cx="14348705" cy="3038079"/>
          </a:xfrm>
        </p:grpSpPr>
        <p:grpSp>
          <p:nvGrpSpPr>
            <p:cNvPr id="3" name="Group 90"/>
            <p:cNvGrpSpPr>
              <a:grpSpLocks/>
            </p:cNvGrpSpPr>
            <p:nvPr/>
          </p:nvGrpSpPr>
          <p:grpSpPr bwMode="auto">
            <a:xfrm>
              <a:off x="3544977" y="5146103"/>
              <a:ext cx="14348705" cy="714511"/>
              <a:chOff x="1500166" y="3311845"/>
              <a:chExt cx="6072230" cy="402907"/>
            </a:xfrm>
          </p:grpSpPr>
          <p:sp>
            <p:nvSpPr>
              <p:cNvPr id="157" name="Line 13"/>
              <p:cNvSpPr>
                <a:spLocks noChangeShapeType="1"/>
              </p:cNvSpPr>
              <p:nvPr/>
            </p:nvSpPr>
            <p:spPr bwMode="auto">
              <a:xfrm flipV="1">
                <a:off x="1500166" y="3669033"/>
                <a:ext cx="6072230" cy="45719"/>
              </a:xfrm>
              <a:prstGeom prst="line">
                <a:avLst/>
              </a:prstGeom>
              <a:noFill/>
              <a:ln w="9525">
                <a:solidFill>
                  <a:schemeClr val="tx1"/>
                </a:solidFill>
                <a:round/>
                <a:headEnd/>
                <a:tailEnd/>
              </a:ln>
            </p:spPr>
            <p:txBody>
              <a:bodyPr wrap="none" anchor="ctr"/>
              <a:lstStyle/>
              <a:p>
                <a:endParaRPr lang="en-US"/>
              </a:p>
            </p:txBody>
          </p:sp>
          <p:sp>
            <p:nvSpPr>
              <p:cNvPr id="158" name="Line 14"/>
              <p:cNvSpPr>
                <a:spLocks noChangeShapeType="1"/>
              </p:cNvSpPr>
              <p:nvPr/>
            </p:nvSpPr>
            <p:spPr bwMode="auto">
              <a:xfrm>
                <a:off x="2428860" y="3311845"/>
                <a:ext cx="0" cy="388938"/>
              </a:xfrm>
              <a:prstGeom prst="line">
                <a:avLst/>
              </a:prstGeom>
              <a:noFill/>
              <a:ln w="38100">
                <a:solidFill>
                  <a:schemeClr val="tx1"/>
                </a:solidFill>
                <a:round/>
                <a:headEnd/>
                <a:tailEnd/>
              </a:ln>
            </p:spPr>
            <p:txBody>
              <a:bodyPr wrap="none" anchor="ctr"/>
              <a:lstStyle/>
              <a:p>
                <a:endParaRPr lang="en-US"/>
              </a:p>
            </p:txBody>
          </p:sp>
          <p:sp>
            <p:nvSpPr>
              <p:cNvPr id="159" name="Line 15"/>
              <p:cNvSpPr>
                <a:spLocks noChangeShapeType="1"/>
              </p:cNvSpPr>
              <p:nvPr/>
            </p:nvSpPr>
            <p:spPr bwMode="auto">
              <a:xfrm>
                <a:off x="3676650" y="3311845"/>
                <a:ext cx="0" cy="388938"/>
              </a:xfrm>
              <a:prstGeom prst="line">
                <a:avLst/>
              </a:prstGeom>
              <a:noFill/>
              <a:ln w="38100">
                <a:solidFill>
                  <a:schemeClr val="tx1"/>
                </a:solidFill>
                <a:round/>
                <a:headEnd/>
                <a:tailEnd/>
              </a:ln>
            </p:spPr>
            <p:txBody>
              <a:bodyPr wrap="none" anchor="ctr"/>
              <a:lstStyle/>
              <a:p>
                <a:endParaRPr lang="en-US"/>
              </a:p>
            </p:txBody>
          </p:sp>
          <p:sp>
            <p:nvSpPr>
              <p:cNvPr id="160" name="Line 16"/>
              <p:cNvSpPr>
                <a:spLocks noChangeShapeType="1"/>
              </p:cNvSpPr>
              <p:nvPr/>
            </p:nvSpPr>
            <p:spPr bwMode="auto">
              <a:xfrm>
                <a:off x="5786446" y="3311845"/>
                <a:ext cx="0" cy="388938"/>
              </a:xfrm>
              <a:prstGeom prst="line">
                <a:avLst/>
              </a:prstGeom>
              <a:noFill/>
              <a:ln w="38100">
                <a:solidFill>
                  <a:schemeClr val="tx1"/>
                </a:solidFill>
                <a:round/>
                <a:headEnd/>
                <a:tailEnd/>
              </a:ln>
            </p:spPr>
            <p:txBody>
              <a:bodyPr wrap="none" anchor="ctr"/>
              <a:lstStyle/>
              <a:p>
                <a:endParaRPr lang="en-US"/>
              </a:p>
            </p:txBody>
          </p:sp>
          <p:sp>
            <p:nvSpPr>
              <p:cNvPr id="161" name="Line 17"/>
              <p:cNvSpPr>
                <a:spLocks noChangeShapeType="1"/>
              </p:cNvSpPr>
              <p:nvPr/>
            </p:nvSpPr>
            <p:spPr bwMode="auto">
              <a:xfrm>
                <a:off x="4019550" y="3311845"/>
                <a:ext cx="0" cy="388938"/>
              </a:xfrm>
              <a:prstGeom prst="line">
                <a:avLst/>
              </a:prstGeom>
              <a:noFill/>
              <a:ln w="38100">
                <a:solidFill>
                  <a:schemeClr val="tx1"/>
                </a:solidFill>
                <a:round/>
                <a:headEnd/>
                <a:tailEnd/>
              </a:ln>
            </p:spPr>
            <p:txBody>
              <a:bodyPr wrap="none" anchor="ctr"/>
              <a:lstStyle/>
              <a:p>
                <a:endParaRPr lang="en-US"/>
              </a:p>
            </p:txBody>
          </p:sp>
          <p:sp>
            <p:nvSpPr>
              <p:cNvPr id="162" name="Line 18"/>
              <p:cNvSpPr>
                <a:spLocks noChangeShapeType="1"/>
              </p:cNvSpPr>
              <p:nvPr/>
            </p:nvSpPr>
            <p:spPr bwMode="auto">
              <a:xfrm>
                <a:off x="4500562" y="3311845"/>
                <a:ext cx="0" cy="388938"/>
              </a:xfrm>
              <a:prstGeom prst="line">
                <a:avLst/>
              </a:prstGeom>
              <a:noFill/>
              <a:ln w="38100">
                <a:solidFill>
                  <a:schemeClr val="tx1"/>
                </a:solidFill>
                <a:round/>
                <a:headEnd/>
                <a:tailEnd/>
              </a:ln>
            </p:spPr>
            <p:txBody>
              <a:bodyPr wrap="none" anchor="ctr"/>
              <a:lstStyle/>
              <a:p>
                <a:endParaRPr lang="en-US"/>
              </a:p>
            </p:txBody>
          </p:sp>
          <p:sp>
            <p:nvSpPr>
              <p:cNvPr id="163" name="Line 19"/>
              <p:cNvSpPr>
                <a:spLocks noChangeShapeType="1"/>
              </p:cNvSpPr>
              <p:nvPr/>
            </p:nvSpPr>
            <p:spPr bwMode="auto">
              <a:xfrm>
                <a:off x="5929322" y="3311845"/>
                <a:ext cx="0" cy="388938"/>
              </a:xfrm>
              <a:prstGeom prst="line">
                <a:avLst/>
              </a:prstGeom>
              <a:noFill/>
              <a:ln w="38100">
                <a:solidFill>
                  <a:schemeClr val="tx1"/>
                </a:solidFill>
                <a:round/>
                <a:headEnd/>
                <a:tailEnd/>
              </a:ln>
            </p:spPr>
            <p:txBody>
              <a:bodyPr wrap="none" anchor="ctr"/>
              <a:lstStyle/>
              <a:p>
                <a:endParaRPr lang="en-US"/>
              </a:p>
            </p:txBody>
          </p:sp>
          <p:sp>
            <p:nvSpPr>
              <p:cNvPr id="164" name="Line 14"/>
              <p:cNvSpPr>
                <a:spLocks noChangeShapeType="1"/>
              </p:cNvSpPr>
              <p:nvPr/>
            </p:nvSpPr>
            <p:spPr bwMode="auto">
              <a:xfrm>
                <a:off x="2786050" y="3311845"/>
                <a:ext cx="0" cy="388938"/>
              </a:xfrm>
              <a:prstGeom prst="line">
                <a:avLst/>
              </a:prstGeom>
              <a:noFill/>
              <a:ln w="38100">
                <a:solidFill>
                  <a:schemeClr val="tx1"/>
                </a:solidFill>
                <a:round/>
                <a:headEnd/>
                <a:tailEnd/>
              </a:ln>
            </p:spPr>
            <p:txBody>
              <a:bodyPr wrap="none" anchor="ctr"/>
              <a:lstStyle/>
              <a:p>
                <a:endParaRPr lang="en-US"/>
              </a:p>
            </p:txBody>
          </p:sp>
        </p:grpSp>
        <p:grpSp>
          <p:nvGrpSpPr>
            <p:cNvPr id="4" name="Group 91"/>
            <p:cNvGrpSpPr>
              <a:grpSpLocks/>
            </p:cNvGrpSpPr>
            <p:nvPr/>
          </p:nvGrpSpPr>
          <p:grpSpPr bwMode="auto">
            <a:xfrm>
              <a:off x="10462365" y="4341574"/>
              <a:ext cx="5912042" cy="2661132"/>
              <a:chOff x="4427536" y="2857496"/>
              <a:chExt cx="2501918" cy="1500992"/>
            </a:xfrm>
          </p:grpSpPr>
          <p:cxnSp>
            <p:nvCxnSpPr>
              <p:cNvPr id="148" name="Straight Connector 79"/>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49" name="Straight Connector 82"/>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50" name="Straight Connector 83"/>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51" name="Straight Connector 84"/>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52" name="Straight Connector 85"/>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53" name="Straight Connector 86"/>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54" name="Straight Connector 87"/>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55" name="Straight Connector 88"/>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56" name="Straight Connector 89"/>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pSp>
          <p:nvGrpSpPr>
            <p:cNvPr id="5" name="Group 92"/>
            <p:cNvGrpSpPr>
              <a:grpSpLocks/>
            </p:cNvGrpSpPr>
            <p:nvPr/>
          </p:nvGrpSpPr>
          <p:grpSpPr bwMode="auto">
            <a:xfrm>
              <a:off x="3882592" y="4341574"/>
              <a:ext cx="5912042" cy="2661132"/>
              <a:chOff x="4427536" y="2857496"/>
              <a:chExt cx="2501918" cy="1500992"/>
            </a:xfrm>
          </p:grpSpPr>
          <p:cxnSp>
            <p:nvCxnSpPr>
              <p:cNvPr id="139" name="Straight Connector 93"/>
              <p:cNvCxnSpPr>
                <a:cxnSpLocks noChangeShapeType="1"/>
              </p:cNvCxnSpPr>
              <p:nvPr/>
            </p:nvCxnSpPr>
            <p:spPr bwMode="auto">
              <a:xfrm>
                <a:off x="4429124" y="3857628"/>
                <a:ext cx="357190" cy="1588"/>
              </a:xfrm>
              <a:prstGeom prst="line">
                <a:avLst/>
              </a:prstGeom>
              <a:noFill/>
              <a:ln w="28575" algn="ctr">
                <a:solidFill>
                  <a:schemeClr val="tx1"/>
                </a:solidFill>
                <a:round/>
                <a:headEnd type="triangle" w="med" len="med"/>
                <a:tailEnd type="triangle" w="med" len="med"/>
              </a:ln>
            </p:spPr>
          </p:cxnSp>
          <p:cxnSp>
            <p:nvCxnSpPr>
              <p:cNvPr id="140" name="Straight Connector 94"/>
              <p:cNvCxnSpPr>
                <a:cxnSpLocks noChangeShapeType="1"/>
              </p:cNvCxnSpPr>
              <p:nvPr/>
            </p:nvCxnSpPr>
            <p:spPr bwMode="auto">
              <a:xfrm rot="5400000">
                <a:off x="3678231" y="3607595"/>
                <a:ext cx="1500198" cy="1588"/>
              </a:xfrm>
              <a:prstGeom prst="line">
                <a:avLst/>
              </a:prstGeom>
              <a:noFill/>
              <a:ln w="9525" algn="ctr">
                <a:solidFill>
                  <a:schemeClr val="tx1"/>
                </a:solidFill>
                <a:prstDash val="dash"/>
                <a:round/>
                <a:headEnd/>
                <a:tailEnd/>
              </a:ln>
            </p:spPr>
          </p:cxnSp>
          <p:cxnSp>
            <p:nvCxnSpPr>
              <p:cNvPr id="141" name="Straight Connector 95"/>
              <p:cNvCxnSpPr>
                <a:cxnSpLocks noChangeShapeType="1"/>
              </p:cNvCxnSpPr>
              <p:nvPr/>
            </p:nvCxnSpPr>
            <p:spPr bwMode="auto">
              <a:xfrm rot="5400000">
                <a:off x="4035421" y="3606801"/>
                <a:ext cx="1500198" cy="1588"/>
              </a:xfrm>
              <a:prstGeom prst="line">
                <a:avLst/>
              </a:prstGeom>
              <a:noFill/>
              <a:ln w="9525" algn="ctr">
                <a:solidFill>
                  <a:schemeClr val="tx1"/>
                </a:solidFill>
                <a:prstDash val="dash"/>
                <a:round/>
                <a:headEnd/>
                <a:tailEnd/>
              </a:ln>
            </p:spPr>
          </p:cxnSp>
          <p:cxnSp>
            <p:nvCxnSpPr>
              <p:cNvPr id="142" name="Straight Connector 96"/>
              <p:cNvCxnSpPr>
                <a:cxnSpLocks noChangeShapeType="1"/>
              </p:cNvCxnSpPr>
              <p:nvPr/>
            </p:nvCxnSpPr>
            <p:spPr bwMode="auto">
              <a:xfrm rot="5400000">
                <a:off x="4392611" y="3606801"/>
                <a:ext cx="1500198" cy="1588"/>
              </a:xfrm>
              <a:prstGeom prst="line">
                <a:avLst/>
              </a:prstGeom>
              <a:noFill/>
              <a:ln w="9525" algn="ctr">
                <a:solidFill>
                  <a:schemeClr val="tx1"/>
                </a:solidFill>
                <a:prstDash val="dash"/>
                <a:round/>
                <a:headEnd/>
                <a:tailEnd/>
              </a:ln>
            </p:spPr>
          </p:cxnSp>
          <p:cxnSp>
            <p:nvCxnSpPr>
              <p:cNvPr id="143" name="Straight Connector 97"/>
              <p:cNvCxnSpPr>
                <a:cxnSpLocks noChangeShapeType="1"/>
              </p:cNvCxnSpPr>
              <p:nvPr/>
            </p:nvCxnSpPr>
            <p:spPr bwMode="auto">
              <a:xfrm rot="5400000">
                <a:off x="4749801" y="3606801"/>
                <a:ext cx="1500198" cy="1588"/>
              </a:xfrm>
              <a:prstGeom prst="line">
                <a:avLst/>
              </a:prstGeom>
              <a:noFill/>
              <a:ln w="9525" algn="ctr">
                <a:solidFill>
                  <a:schemeClr val="tx1"/>
                </a:solidFill>
                <a:prstDash val="dash"/>
                <a:round/>
                <a:headEnd/>
                <a:tailEnd/>
              </a:ln>
            </p:spPr>
          </p:cxnSp>
          <p:cxnSp>
            <p:nvCxnSpPr>
              <p:cNvPr id="144" name="Straight Connector 98"/>
              <p:cNvCxnSpPr>
                <a:cxnSpLocks noChangeShapeType="1"/>
              </p:cNvCxnSpPr>
              <p:nvPr/>
            </p:nvCxnSpPr>
            <p:spPr bwMode="auto">
              <a:xfrm rot="5400000">
                <a:off x="5106991" y="3606801"/>
                <a:ext cx="1500198" cy="1588"/>
              </a:xfrm>
              <a:prstGeom prst="line">
                <a:avLst/>
              </a:prstGeom>
              <a:noFill/>
              <a:ln w="9525" algn="ctr">
                <a:solidFill>
                  <a:schemeClr val="tx1"/>
                </a:solidFill>
                <a:prstDash val="dash"/>
                <a:round/>
                <a:headEnd/>
                <a:tailEnd/>
              </a:ln>
            </p:spPr>
          </p:cxnSp>
          <p:cxnSp>
            <p:nvCxnSpPr>
              <p:cNvPr id="145" name="Straight Connector 99"/>
              <p:cNvCxnSpPr>
                <a:cxnSpLocks noChangeShapeType="1"/>
              </p:cNvCxnSpPr>
              <p:nvPr/>
            </p:nvCxnSpPr>
            <p:spPr bwMode="auto">
              <a:xfrm rot="5400000">
                <a:off x="5464181" y="3606801"/>
                <a:ext cx="1500198" cy="1588"/>
              </a:xfrm>
              <a:prstGeom prst="line">
                <a:avLst/>
              </a:prstGeom>
              <a:noFill/>
              <a:ln w="9525" algn="ctr">
                <a:solidFill>
                  <a:schemeClr val="tx1"/>
                </a:solidFill>
                <a:prstDash val="dash"/>
                <a:round/>
                <a:headEnd/>
                <a:tailEnd/>
              </a:ln>
            </p:spPr>
          </p:cxnSp>
          <p:cxnSp>
            <p:nvCxnSpPr>
              <p:cNvPr id="146" name="Straight Connector 100"/>
              <p:cNvCxnSpPr>
                <a:cxnSpLocks noChangeShapeType="1"/>
              </p:cNvCxnSpPr>
              <p:nvPr/>
            </p:nvCxnSpPr>
            <p:spPr bwMode="auto">
              <a:xfrm rot="5400000">
                <a:off x="5821371" y="3606801"/>
                <a:ext cx="1500198" cy="1588"/>
              </a:xfrm>
              <a:prstGeom prst="line">
                <a:avLst/>
              </a:prstGeom>
              <a:noFill/>
              <a:ln w="9525" algn="ctr">
                <a:solidFill>
                  <a:schemeClr val="tx1"/>
                </a:solidFill>
                <a:prstDash val="dash"/>
                <a:round/>
                <a:headEnd/>
                <a:tailEnd/>
              </a:ln>
            </p:spPr>
          </p:cxnSp>
          <p:cxnSp>
            <p:nvCxnSpPr>
              <p:cNvPr id="147" name="Straight Connector 101"/>
              <p:cNvCxnSpPr>
                <a:cxnSpLocks noChangeShapeType="1"/>
              </p:cNvCxnSpPr>
              <p:nvPr/>
            </p:nvCxnSpPr>
            <p:spPr bwMode="auto">
              <a:xfrm rot="5400000">
                <a:off x="6178561" y="3606801"/>
                <a:ext cx="1500198" cy="1588"/>
              </a:xfrm>
              <a:prstGeom prst="line">
                <a:avLst/>
              </a:prstGeom>
              <a:noFill/>
              <a:ln w="9525" algn="ctr">
                <a:solidFill>
                  <a:schemeClr val="tx1"/>
                </a:solidFill>
                <a:prstDash val="dash"/>
                <a:round/>
                <a:headEnd/>
                <a:tailEnd/>
              </a:ln>
            </p:spPr>
          </p:cxnSp>
        </p:grpSp>
        <p:graphicFrame>
          <p:nvGraphicFramePr>
            <p:cNvPr id="136" name="Object 5"/>
            <p:cNvGraphicFramePr>
              <a:graphicFrameLocks noChangeAspect="1"/>
            </p:cNvGraphicFramePr>
            <p:nvPr/>
          </p:nvGraphicFramePr>
          <p:xfrm>
            <a:off x="3713783" y="6746721"/>
            <a:ext cx="1069120" cy="632932"/>
          </p:xfrm>
          <a:graphic>
            <a:graphicData uri="http://schemas.openxmlformats.org/presentationml/2006/ole">
              <mc:AlternateContent xmlns:mc="http://schemas.openxmlformats.org/markup-compatibility/2006">
                <mc:Choice xmlns:v="urn:schemas-microsoft-com:vml" Requires="v">
                  <p:oleObj spid="_x0000_s200737" name="Equation" r:id="rId10" imgW="215640" imgH="203040" progId="Equation.DSMT4">
                    <p:embed/>
                  </p:oleObj>
                </mc:Choice>
                <mc:Fallback>
                  <p:oleObj name="Equation" r:id="rId10" imgW="21564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3783" y="6746721"/>
                          <a:ext cx="1069120" cy="6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137" name="Oval 70"/>
            <p:cNvSpPr>
              <a:spLocks noChangeArrowheads="1"/>
            </p:cNvSpPr>
            <p:nvPr/>
          </p:nvSpPr>
          <p:spPr bwMode="auto">
            <a:xfrm>
              <a:off x="15252016" y="4829760"/>
              <a:ext cx="116289" cy="81579"/>
            </a:xfrm>
            <a:prstGeom prst="ellipse">
              <a:avLst/>
            </a:prstGeom>
            <a:solidFill>
              <a:srgbClr val="FFFF00"/>
            </a:solidFill>
            <a:ln w="9525">
              <a:solidFill>
                <a:schemeClr val="tx1"/>
              </a:solidFill>
              <a:round/>
              <a:headEnd/>
              <a:tailEnd/>
            </a:ln>
          </p:spPr>
          <p:txBody>
            <a:bodyPr wrap="none" lIns="192911" tIns="96455" rIns="192911" bIns="96455" anchor="ctr"/>
            <a:lstStyle/>
            <a:p>
              <a:endParaRPr lang="en-US"/>
            </a:p>
          </p:txBody>
        </p:sp>
        <p:sp>
          <p:nvSpPr>
            <p:cNvPr id="138" name="Text Box 85"/>
            <p:cNvSpPr txBox="1">
              <a:spLocks noChangeArrowheads="1"/>
            </p:cNvSpPr>
            <p:nvPr/>
          </p:nvSpPr>
          <p:spPr bwMode="auto">
            <a:xfrm>
              <a:off x="14100367" y="4933843"/>
              <a:ext cx="389654" cy="979624"/>
            </a:xfrm>
            <a:prstGeom prst="rect">
              <a:avLst/>
            </a:prstGeom>
            <a:noFill/>
            <a:ln w="9525">
              <a:noFill/>
              <a:miter lim="800000"/>
              <a:headEnd/>
              <a:tailEnd/>
            </a:ln>
          </p:spPr>
          <p:txBody>
            <a:bodyPr wrap="none" lIns="192911" tIns="96455" rIns="192911" bIns="96455">
              <a:spAutoFit/>
            </a:bodyPr>
            <a:lstStyle/>
            <a:p>
              <a:endParaRPr lang="fr-FR" sz="5100" dirty="0"/>
            </a:p>
          </p:txBody>
        </p:sp>
      </p:grpSp>
      <p:graphicFrame>
        <p:nvGraphicFramePr>
          <p:cNvPr id="378952" name="Object 72"/>
          <p:cNvGraphicFramePr>
            <a:graphicFrameLocks noChangeAspect="1"/>
          </p:cNvGraphicFramePr>
          <p:nvPr/>
        </p:nvGraphicFramePr>
        <p:xfrm>
          <a:off x="12309537" y="3945773"/>
          <a:ext cx="6205538" cy="1425575"/>
        </p:xfrm>
        <a:graphic>
          <a:graphicData uri="http://schemas.openxmlformats.org/presentationml/2006/ole">
            <mc:AlternateContent xmlns:mc="http://schemas.openxmlformats.org/markup-compatibility/2006">
              <mc:Choice xmlns:v="urn:schemas-microsoft-com:vml" Requires="v">
                <p:oleObj spid="_x0000_s200738" name="Equation" r:id="rId12" imgW="1917360" imgH="368280" progId="Equation.DSMT4">
                  <p:embed/>
                </p:oleObj>
              </mc:Choice>
              <mc:Fallback>
                <p:oleObj name="Equation" r:id="rId12" imgW="19173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09537" y="3945773"/>
                        <a:ext cx="6205538"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7" name="Object 72"/>
          <p:cNvGraphicFramePr>
            <a:graphicFrameLocks noChangeAspect="1"/>
          </p:cNvGraphicFramePr>
          <p:nvPr/>
        </p:nvGraphicFramePr>
        <p:xfrm>
          <a:off x="11925776" y="6391275"/>
          <a:ext cx="7275513" cy="1866900"/>
        </p:xfrm>
        <a:graphic>
          <a:graphicData uri="http://schemas.openxmlformats.org/presentationml/2006/ole">
            <mc:AlternateContent xmlns:mc="http://schemas.openxmlformats.org/markup-compatibility/2006">
              <mc:Choice xmlns:v="urn:schemas-microsoft-com:vml" Requires="v">
                <p:oleObj spid="_x0000_s200739" name="Equation" r:id="rId14" imgW="2247840" imgH="482400" progId="Equation.DSMT4">
                  <p:embed/>
                </p:oleObj>
              </mc:Choice>
              <mc:Fallback>
                <p:oleObj name="Equation" r:id="rId14" imgW="2247840" imgH="4824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25776" y="6391275"/>
                        <a:ext cx="727551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pSp>
        <p:nvGrpSpPr>
          <p:cNvPr id="6" name="Group 180"/>
          <p:cNvGrpSpPr/>
          <p:nvPr/>
        </p:nvGrpSpPr>
        <p:grpSpPr>
          <a:xfrm>
            <a:off x="13675924" y="9210487"/>
            <a:ext cx="6492483" cy="2019506"/>
            <a:chOff x="13941684" y="9601201"/>
            <a:chExt cx="6492483" cy="2019506"/>
          </a:xfrm>
        </p:grpSpPr>
        <p:cxnSp>
          <p:nvCxnSpPr>
            <p:cNvPr id="166" name="Straight Arrow Connector 165"/>
            <p:cNvCxnSpPr/>
            <p:nvPr/>
          </p:nvCxnSpPr>
          <p:spPr>
            <a:xfrm flipV="1">
              <a:off x="16285895" y="9601201"/>
              <a:ext cx="566961" cy="6070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7" name="TextBox 166"/>
            <p:cNvSpPr txBox="1"/>
            <p:nvPr/>
          </p:nvSpPr>
          <p:spPr>
            <a:xfrm>
              <a:off x="13941684" y="10051047"/>
              <a:ext cx="6492483" cy="1569660"/>
            </a:xfrm>
            <a:prstGeom prst="rect">
              <a:avLst/>
            </a:prstGeom>
            <a:noFill/>
          </p:spPr>
          <p:txBody>
            <a:bodyPr wrap="none" rtlCol="0">
              <a:spAutoFit/>
            </a:bodyPr>
            <a:lstStyle/>
            <a:p>
              <a:r>
                <a:rPr lang="en-US" sz="4800" dirty="0" smtClean="0">
                  <a:solidFill>
                    <a:srgbClr val="FF0000"/>
                  </a:solidFill>
                </a:rPr>
                <a:t>rate of inhomogeneous</a:t>
              </a:r>
            </a:p>
            <a:p>
              <a:r>
                <a:rPr lang="en-US" sz="4800" dirty="0" smtClean="0">
                  <a:solidFill>
                    <a:srgbClr val="FF0000"/>
                  </a:solidFill>
                </a:rPr>
                <a:t>Poisson process</a:t>
              </a:r>
              <a:endParaRPr lang="en-US" sz="4800" dirty="0">
                <a:solidFill>
                  <a:srgbClr val="FF0000"/>
                </a:solidFill>
              </a:endParaRPr>
            </a:p>
          </p:txBody>
        </p:sp>
      </p:grpSp>
      <p:sp>
        <p:nvSpPr>
          <p:cNvPr id="180" name="TextBox 179"/>
          <p:cNvSpPr txBox="1"/>
          <p:nvPr/>
        </p:nvSpPr>
        <p:spPr>
          <a:xfrm rot="-1380000">
            <a:off x="6588332" y="7194637"/>
            <a:ext cx="5553123" cy="969496"/>
          </a:xfrm>
          <a:prstGeom prst="rect">
            <a:avLst/>
          </a:prstGeom>
          <a:solidFill>
            <a:srgbClr val="FFFF00"/>
          </a:solidFill>
        </p:spPr>
        <p:txBody>
          <a:bodyPr wrap="none" rtlCol="0">
            <a:spAutoFit/>
          </a:bodyPr>
          <a:lstStyle/>
          <a:p>
            <a:r>
              <a:rPr lang="en-US" dirty="0" smtClean="0">
                <a:solidFill>
                  <a:srgbClr val="FF0000"/>
                </a:solidFill>
              </a:rPr>
              <a:t>use for exercise</a:t>
            </a:r>
          </a:p>
        </p:txBody>
      </p:sp>
      <p:graphicFrame>
        <p:nvGraphicFramePr>
          <p:cNvPr id="9" name="Object 72"/>
          <p:cNvGraphicFramePr>
            <a:graphicFrameLocks noChangeAspect="1"/>
          </p:cNvGraphicFramePr>
          <p:nvPr/>
        </p:nvGraphicFramePr>
        <p:xfrm>
          <a:off x="11991891" y="8305800"/>
          <a:ext cx="5424487" cy="1081088"/>
        </p:xfrm>
        <a:graphic>
          <a:graphicData uri="http://schemas.openxmlformats.org/presentationml/2006/ole">
            <mc:AlternateContent xmlns:mc="http://schemas.openxmlformats.org/markup-compatibility/2006">
              <mc:Choice xmlns:v="urn:schemas-microsoft-com:vml" Requires="v">
                <p:oleObj spid="_x0000_s200740" name="Equation" r:id="rId16" imgW="1676160" imgH="279360" progId="Equation.DSMT4">
                  <p:embed/>
                </p:oleObj>
              </mc:Choice>
              <mc:Fallback>
                <p:oleObj name="Equation" r:id="rId16" imgW="1676160" imgH="27936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991891" y="8305800"/>
                        <a:ext cx="542448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9" name="TextBox 48"/>
              <p:cNvSpPr txBox="1"/>
              <p:nvPr/>
            </p:nvSpPr>
            <p:spPr>
              <a:xfrm>
                <a:off x="504202" y="8982683"/>
                <a:ext cx="10209398" cy="2141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CH" sz="4800" i="1" smtClean="0">
                              <a:solidFill>
                                <a:schemeClr val="tx1"/>
                              </a:solidFill>
                              <a:latin typeface="Cambria Math" panose="02040503050406030204" pitchFamily="18" charset="0"/>
                            </a:rPr>
                          </m:ctrlPr>
                        </m:dPr>
                        <m:e>
                          <m:r>
                            <a:rPr lang="en-US" sz="4800" b="0" i="1" smtClean="0">
                              <a:solidFill>
                                <a:schemeClr val="tx1"/>
                              </a:solidFill>
                              <a:latin typeface="Cambria Math" panose="02040503050406030204" pitchFamily="18" charset="0"/>
                            </a:rPr>
                            <m:t>𝐼</m:t>
                          </m:r>
                          <m:r>
                            <a:rPr lang="en-US" sz="4800" b="0" i="1" smtClean="0">
                              <a:solidFill>
                                <a:schemeClr val="tx1"/>
                              </a:solidFill>
                              <a:latin typeface="Cambria Math" panose="02040503050406030204" pitchFamily="18" charset="0"/>
                            </a:rPr>
                            <m:t>(</m:t>
                          </m:r>
                          <m:r>
                            <a:rPr lang="en-US" sz="4800" b="0" i="1" smtClean="0">
                              <a:solidFill>
                                <a:schemeClr val="tx1"/>
                              </a:solidFill>
                              <a:latin typeface="Cambria Math" panose="02040503050406030204" pitchFamily="18" charset="0"/>
                            </a:rPr>
                            <m:t>𝑡</m:t>
                          </m:r>
                          <m:r>
                            <a:rPr lang="en-US" sz="4800" b="0" i="1" smtClean="0">
                              <a:solidFill>
                                <a:schemeClr val="tx1"/>
                              </a:solidFill>
                              <a:latin typeface="Cambria Math" panose="02040503050406030204" pitchFamily="18" charset="0"/>
                            </a:rPr>
                            <m:t>)</m:t>
                          </m:r>
                        </m:e>
                      </m:d>
                      <m:r>
                        <a:rPr lang="fr-CH" sz="4800" i="1" smtClean="0">
                          <a:solidFill>
                            <a:schemeClr val="tx1"/>
                          </a:solidFill>
                          <a:latin typeface="Cambria Math" panose="02040503050406030204" pitchFamily="18" charset="0"/>
                        </a:rPr>
                        <m:t>=</m:t>
                      </m:r>
                      <m:box>
                        <m:boxPr>
                          <m:ctrlPr>
                            <a:rPr lang="fr-CH" sz="4800" i="1" smtClean="0">
                              <a:solidFill>
                                <a:schemeClr val="tx1"/>
                              </a:solidFill>
                              <a:latin typeface="Cambria Math" panose="02040503050406030204" pitchFamily="18" charset="0"/>
                            </a:rPr>
                          </m:ctrlPr>
                        </m:boxPr>
                        <m:e>
                          <m:argPr>
                            <m:argSz m:val="-1"/>
                          </m:argPr>
                          <m:f>
                            <m:fPr>
                              <m:ctrlPr>
                                <a:rPr lang="fr-CH" sz="4800" i="1" smtClean="0">
                                  <a:solidFill>
                                    <a:schemeClr val="tx1"/>
                                  </a:solidFill>
                                  <a:latin typeface="Cambria Math" panose="02040503050406030204" pitchFamily="18" charset="0"/>
                                </a:rPr>
                              </m:ctrlPr>
                            </m:fPr>
                            <m:num>
                              <m:r>
                                <a:rPr lang="en-US" sz="4800" b="0" i="1" smtClean="0">
                                  <a:solidFill>
                                    <a:schemeClr val="tx1"/>
                                  </a:solidFill>
                                  <a:latin typeface="Cambria Math" panose="02040503050406030204" pitchFamily="18" charset="0"/>
                                </a:rPr>
                                <m:t>1</m:t>
                              </m:r>
                            </m:num>
                            <m:den>
                              <m:r>
                                <a:rPr lang="en-US" sz="4800" b="0" i="1" smtClean="0">
                                  <a:solidFill>
                                    <a:schemeClr val="tx1"/>
                                  </a:solidFill>
                                  <a:latin typeface="Cambria Math" panose="02040503050406030204" pitchFamily="18" charset="0"/>
                                </a:rPr>
                                <m:t>𝑅</m:t>
                              </m:r>
                            </m:den>
                          </m:f>
                        </m:e>
                      </m:box>
                      <m:sSub>
                        <m:sSubPr>
                          <m:ctrlPr>
                            <a:rPr lang="en-US" sz="4800" b="0" i="1" smtClean="0">
                              <a:solidFill>
                                <a:schemeClr val="tx1"/>
                              </a:solidFill>
                              <a:latin typeface="Cambria Math" panose="02040503050406030204" pitchFamily="18" charset="0"/>
                            </a:rPr>
                          </m:ctrlPr>
                        </m:sSubPr>
                        <m:e>
                          <m:nary>
                            <m:naryPr>
                              <m:chr m:val="∑"/>
                              <m:ctrlPr>
                                <a:rPr lang="en-US" sz="4800" b="0" i="1" smtClean="0">
                                  <a:solidFill>
                                    <a:schemeClr val="tx1"/>
                                  </a:solidFill>
                                  <a:latin typeface="Cambria Math" panose="02040503050406030204" pitchFamily="18" charset="0"/>
                                </a:rPr>
                              </m:ctrlPr>
                            </m:naryPr>
                            <m:sub>
                              <m:r>
                                <m:rPr>
                                  <m:brk m:alnAt="23"/>
                                </m:rPr>
                                <a:rPr lang="en-US" sz="4800" b="0" i="1" smtClean="0">
                                  <a:solidFill>
                                    <a:schemeClr val="tx1"/>
                                  </a:solidFill>
                                  <a:latin typeface="Cambria Math" panose="02040503050406030204" pitchFamily="18" charset="0"/>
                                </a:rPr>
                                <m:t>𝑘</m:t>
                              </m:r>
                            </m:sub>
                            <m:sup/>
                            <m:e>
                              <m:sSub>
                                <m:sSubPr>
                                  <m:ctrlPr>
                                    <a:rPr lang="en-US" sz="4800" b="0" i="1" smtClean="0">
                                      <a:solidFill>
                                        <a:schemeClr val="tx1"/>
                                      </a:solidFill>
                                      <a:latin typeface="Cambria Math" panose="02040503050406030204" pitchFamily="18" charset="0"/>
                                    </a:rPr>
                                  </m:ctrlPr>
                                </m:sSubPr>
                                <m:e>
                                  <m:r>
                                    <a:rPr lang="en-US" sz="4800" b="0" i="1" smtClean="0">
                                      <a:solidFill>
                                        <a:schemeClr val="tx1"/>
                                      </a:solidFill>
                                      <a:latin typeface="Cambria Math" panose="02040503050406030204" pitchFamily="18" charset="0"/>
                                    </a:rPr>
                                    <m:t>𝑤</m:t>
                                  </m:r>
                                </m:e>
                                <m:sub>
                                  <m:r>
                                    <a:rPr lang="en-US" sz="4800" b="0" i="1" smtClean="0">
                                      <a:solidFill>
                                        <a:schemeClr val="tx1"/>
                                      </a:solidFill>
                                      <a:latin typeface="Cambria Math" panose="02040503050406030204" pitchFamily="18" charset="0"/>
                                    </a:rPr>
                                    <m:t>𝑘</m:t>
                                  </m:r>
                                </m:sub>
                              </m:sSub>
                            </m:e>
                          </m:nary>
                          <m:nary>
                            <m:naryPr>
                              <m:ctrlPr>
                                <a:rPr lang="en-US" sz="4800" b="0" i="1" smtClean="0">
                                  <a:solidFill>
                                    <a:schemeClr val="tx1"/>
                                  </a:solidFill>
                                  <a:latin typeface="Cambria Math" panose="02040503050406030204" pitchFamily="18" charset="0"/>
                                </a:rPr>
                              </m:ctrlPr>
                            </m:naryPr>
                            <m:sub>
                              <m:r>
                                <m:rPr>
                                  <m:brk m:alnAt="23"/>
                                </m:rPr>
                                <a:rPr lang="en-US" sz="4800" b="0" i="1" smtClean="0">
                                  <a:solidFill>
                                    <a:schemeClr val="tx1"/>
                                  </a:solidFill>
                                  <a:latin typeface="Cambria Math" panose="02040503050406030204" pitchFamily="18" charset="0"/>
                                </a:rPr>
                                <m:t>0</m:t>
                              </m:r>
                            </m:sub>
                            <m:sup>
                              <m:r>
                                <a:rPr lang="en-US" sz="4800" b="0" i="1" smtClean="0">
                                  <a:solidFill>
                                    <a:schemeClr val="tx1"/>
                                  </a:solidFill>
                                  <a:latin typeface="Cambria Math" panose="02040503050406030204" pitchFamily="18" charset="0"/>
                                  <a:ea typeface="Cambria Math" panose="02040503050406030204" pitchFamily="18" charset="0"/>
                                </a:rPr>
                                <m:t>∞</m:t>
                              </m:r>
                            </m:sup>
                            <m:e>
                              <m:r>
                                <a:rPr lang="en-US" sz="4800" i="1">
                                  <a:solidFill>
                                    <a:schemeClr val="tx1"/>
                                  </a:solidFill>
                                  <a:latin typeface="Cambria Math" panose="02040503050406030204" pitchFamily="18" charset="0"/>
                                  <a:ea typeface="Cambria Math" panose="02040503050406030204" pitchFamily="18" charset="0"/>
                                </a:rPr>
                                <m:t>𝛼</m:t>
                              </m:r>
                              <m:d>
                                <m:dPr>
                                  <m:ctrlPr>
                                    <a:rPr lang="en-US" sz="4800" i="1">
                                      <a:solidFill>
                                        <a:schemeClr val="tx1"/>
                                      </a:solidFill>
                                      <a:latin typeface="Cambria Math" panose="02040503050406030204" pitchFamily="18" charset="0"/>
                                      <a:ea typeface="Cambria Math" panose="02040503050406030204" pitchFamily="18" charset="0"/>
                                    </a:rPr>
                                  </m:ctrlPr>
                                </m:dPr>
                                <m:e>
                                  <m:r>
                                    <a:rPr lang="en-US" sz="4800" i="1">
                                      <a:solidFill>
                                        <a:schemeClr val="tx1"/>
                                      </a:solidFill>
                                      <a:latin typeface="Cambria Math" panose="02040503050406030204" pitchFamily="18" charset="0"/>
                                      <a:ea typeface="Cambria Math" panose="02040503050406030204" pitchFamily="18" charset="0"/>
                                    </a:rPr>
                                    <m:t>𝑠</m:t>
                                  </m:r>
                                </m:e>
                              </m:d>
                            </m:e>
                          </m:nary>
                          <m:r>
                            <a:rPr lang="en-US" sz="4800" i="1">
                              <a:solidFill>
                                <a:schemeClr val="tx1"/>
                              </a:solidFill>
                              <a:latin typeface="Cambria Math" panose="02040503050406030204" pitchFamily="18" charset="0"/>
                              <a:ea typeface="Cambria Math" panose="02040503050406030204" pitchFamily="18" charset="0"/>
                            </a:rPr>
                            <m:t>𝜌</m:t>
                          </m:r>
                          <m:d>
                            <m:dPr>
                              <m:ctrlPr>
                                <a:rPr lang="en-US" sz="4800" b="0" i="1" smtClean="0">
                                  <a:solidFill>
                                    <a:schemeClr val="tx1"/>
                                  </a:solidFill>
                                  <a:latin typeface="Cambria Math" panose="02040503050406030204" pitchFamily="18" charset="0"/>
                                  <a:ea typeface="Cambria Math" panose="02040503050406030204" pitchFamily="18" charset="0"/>
                                </a:rPr>
                              </m:ctrlPr>
                            </m:dPr>
                            <m:e>
                              <m:r>
                                <a:rPr lang="en-US" sz="4800" b="0" i="1" smtClean="0">
                                  <a:solidFill>
                                    <a:schemeClr val="tx1"/>
                                  </a:solidFill>
                                  <a:latin typeface="Cambria Math" panose="02040503050406030204" pitchFamily="18" charset="0"/>
                                  <a:ea typeface="Cambria Math" panose="02040503050406030204" pitchFamily="18" charset="0"/>
                                </a:rPr>
                                <m:t>𝑡</m:t>
                              </m:r>
                              <m:r>
                                <a:rPr lang="en-US" sz="4800" b="0" i="1" smtClean="0">
                                  <a:solidFill>
                                    <a:schemeClr val="tx1"/>
                                  </a:solidFill>
                                  <a:latin typeface="Cambria Math" panose="02040503050406030204" pitchFamily="18" charset="0"/>
                                  <a:ea typeface="Cambria Math" panose="02040503050406030204" pitchFamily="18" charset="0"/>
                                </a:rPr>
                                <m:t>−</m:t>
                              </m:r>
                              <m:r>
                                <a:rPr lang="en-US" sz="4800" b="0" i="1" smtClean="0">
                                  <a:solidFill>
                                    <a:schemeClr val="tx1"/>
                                  </a:solidFill>
                                  <a:latin typeface="Cambria Math" panose="02040503050406030204" pitchFamily="18" charset="0"/>
                                  <a:ea typeface="Cambria Math" panose="02040503050406030204" pitchFamily="18" charset="0"/>
                                </a:rPr>
                                <m:t>𝑠</m:t>
                              </m:r>
                            </m:e>
                          </m:d>
                          <m:r>
                            <a:rPr lang="en-US" sz="4800" b="0" i="1" smtClean="0">
                              <a:solidFill>
                                <a:schemeClr val="tx1"/>
                              </a:solidFill>
                              <a:latin typeface="Cambria Math" panose="02040503050406030204" pitchFamily="18" charset="0"/>
                              <a:ea typeface="Cambria Math" panose="02040503050406030204" pitchFamily="18" charset="0"/>
                            </a:rPr>
                            <m:t>𝑑𝑠</m:t>
                          </m:r>
                          <m:r>
                            <a:rPr lang="en-US" sz="4800" b="0" i="1" smtClean="0">
                              <a:solidFill>
                                <a:schemeClr val="tx1"/>
                              </a:solidFill>
                              <a:latin typeface="Cambria Math" panose="02040503050406030204" pitchFamily="18" charset="0"/>
                              <a:ea typeface="Cambria Math" panose="02040503050406030204" pitchFamily="18" charset="0"/>
                            </a:rPr>
                            <m:t> </m:t>
                          </m:r>
                        </m:e>
                        <m:sub/>
                      </m:sSub>
                    </m:oMath>
                  </m:oMathPara>
                </a14:m>
                <a:endParaRPr lang="fr-CH"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04202" y="8982683"/>
                <a:ext cx="10209398" cy="2141868"/>
              </a:xfrm>
              <a:prstGeom prst="rect">
                <a:avLst/>
              </a:prstGeom>
              <a:blipFill rotWithShape="0">
                <a:blip r:embed="rId18"/>
                <a:stretch>
                  <a:fillRect/>
                </a:stretch>
              </a:blipFill>
            </p:spPr>
            <p:txBody>
              <a:bodyPr/>
              <a:lstStyle/>
              <a:p>
                <a:r>
                  <a:rPr lang="fr-CH">
                    <a:noFill/>
                  </a:rPr>
                  <a:t> </a:t>
                </a:r>
              </a:p>
            </p:txBody>
          </p:sp>
        </mc:Fallback>
      </mc:AlternateContent>
      <p:sp>
        <p:nvSpPr>
          <p:cNvPr id="8" name="Rectangle 7"/>
          <p:cNvSpPr/>
          <p:nvPr/>
        </p:nvSpPr>
        <p:spPr>
          <a:xfrm>
            <a:off x="-255784" y="6491299"/>
            <a:ext cx="1124263" cy="16365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59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830290" y="225043"/>
            <a:ext cx="15169028" cy="10443211"/>
            <a:chOff x="423898" y="225043"/>
            <a:chExt cx="20076934" cy="11014027"/>
          </a:xfrm>
        </p:grpSpPr>
        <p:pic>
          <p:nvPicPr>
            <p:cNvPr id="51202" name="Picture 63"/>
            <p:cNvPicPr>
              <a:picLocks noChangeAspect="1" noChangeArrowheads="1"/>
            </p:cNvPicPr>
            <p:nvPr/>
          </p:nvPicPr>
          <p:blipFill>
            <a:blip r:embed="rId3"/>
            <a:srcRect/>
            <a:stretch>
              <a:fillRect/>
            </a:stretch>
          </p:blipFill>
          <p:spPr bwMode="auto">
            <a:xfrm>
              <a:off x="1785617" y="334753"/>
              <a:ext cx="3166094" cy="5448849"/>
            </a:xfrm>
            <a:prstGeom prst="rect">
              <a:avLst/>
            </a:prstGeom>
            <a:noFill/>
            <a:ln w="9525">
              <a:noFill/>
              <a:miter lim="800000"/>
              <a:headEnd/>
              <a:tailEnd/>
            </a:ln>
          </p:spPr>
        </p:pic>
        <p:pic>
          <p:nvPicPr>
            <p:cNvPr id="51204" name="Picture 66"/>
            <p:cNvPicPr>
              <a:picLocks noChangeAspect="1" noChangeArrowheads="1"/>
            </p:cNvPicPr>
            <p:nvPr/>
          </p:nvPicPr>
          <p:blipFill>
            <a:blip r:embed="rId4"/>
            <a:srcRect/>
            <a:stretch>
              <a:fillRect/>
            </a:stretch>
          </p:blipFill>
          <p:spPr bwMode="auto">
            <a:xfrm>
              <a:off x="16246863" y="225043"/>
              <a:ext cx="3406176" cy="5558558"/>
            </a:xfrm>
            <a:prstGeom prst="rect">
              <a:avLst/>
            </a:prstGeom>
            <a:noFill/>
            <a:ln w="9525">
              <a:noFill/>
              <a:miter lim="800000"/>
              <a:headEnd/>
              <a:tailEnd/>
            </a:ln>
          </p:spPr>
        </p:pic>
        <p:grpSp>
          <p:nvGrpSpPr>
            <p:cNvPr id="60" name="Group 59"/>
            <p:cNvGrpSpPr/>
            <p:nvPr/>
          </p:nvGrpSpPr>
          <p:grpSpPr>
            <a:xfrm>
              <a:off x="423898" y="571048"/>
              <a:ext cx="20076934" cy="9204251"/>
              <a:chOff x="423898" y="571048"/>
              <a:chExt cx="20076934" cy="9204251"/>
            </a:xfrm>
          </p:grpSpPr>
          <p:pic>
            <p:nvPicPr>
              <p:cNvPr id="51203" name="Picture 65"/>
              <p:cNvPicPr>
                <a:picLocks noChangeAspect="1" noChangeArrowheads="1"/>
              </p:cNvPicPr>
              <p:nvPr/>
            </p:nvPicPr>
            <p:blipFill>
              <a:blip r:embed="rId5"/>
              <a:srcRect/>
              <a:stretch>
                <a:fillRect/>
              </a:stretch>
            </p:blipFill>
            <p:spPr bwMode="auto">
              <a:xfrm>
                <a:off x="6718573" y="571048"/>
                <a:ext cx="3368664" cy="5212554"/>
              </a:xfrm>
              <a:prstGeom prst="rect">
                <a:avLst/>
              </a:prstGeom>
              <a:noFill/>
              <a:ln w="9525">
                <a:noFill/>
                <a:miter lim="800000"/>
                <a:headEnd/>
                <a:tailEnd/>
              </a:ln>
            </p:spPr>
          </p:pic>
          <p:sp>
            <p:nvSpPr>
              <p:cNvPr id="51205" name="Rounded Rectangle 72"/>
              <p:cNvSpPr>
                <a:spLocks noChangeArrowheads="1"/>
              </p:cNvSpPr>
              <p:nvPr/>
            </p:nvSpPr>
            <p:spPr bwMode="auto">
              <a:xfrm>
                <a:off x="6718572" y="8118420"/>
                <a:ext cx="3406176" cy="1656879"/>
              </a:xfrm>
              <a:prstGeom prst="roundRect">
                <a:avLst>
                  <a:gd name="adj" fmla="val 16667"/>
                </a:avLst>
              </a:prstGeom>
              <a:solidFill>
                <a:schemeClr val="tx1"/>
              </a:solidFill>
              <a:ln w="9525" algn="ctr">
                <a:solidFill>
                  <a:schemeClr val="tx1"/>
                </a:solidFill>
                <a:round/>
                <a:headEnd/>
                <a:tailEnd/>
              </a:ln>
            </p:spPr>
            <p:txBody>
              <a:bodyPr lIns="192911" tIns="96455" rIns="192911" bIns="96455"/>
              <a:lstStyle/>
              <a:p>
                <a:r>
                  <a:rPr lang="en-US" sz="4000" dirty="0">
                    <a:solidFill>
                      <a:schemeClr val="bg1"/>
                    </a:solidFill>
                  </a:rPr>
                  <a:t>Sidney opera</a:t>
                </a:r>
              </a:p>
            </p:txBody>
          </p:sp>
          <p:sp>
            <p:nvSpPr>
              <p:cNvPr id="51206" name="Rounded Rectangle 99"/>
              <p:cNvSpPr>
                <a:spLocks noChangeArrowheads="1"/>
              </p:cNvSpPr>
              <p:nvPr/>
            </p:nvSpPr>
            <p:spPr bwMode="auto">
              <a:xfrm>
                <a:off x="1616810" y="8118420"/>
                <a:ext cx="3402424" cy="1656879"/>
              </a:xfrm>
              <a:prstGeom prst="roundRect">
                <a:avLst>
                  <a:gd name="adj" fmla="val 16667"/>
                </a:avLst>
              </a:prstGeom>
              <a:solidFill>
                <a:schemeClr val="bg1"/>
              </a:solidFill>
              <a:ln w="9525" algn="ctr">
                <a:solidFill>
                  <a:schemeClr val="tx1"/>
                </a:solidFill>
                <a:round/>
                <a:headEnd/>
                <a:tailEnd/>
              </a:ln>
            </p:spPr>
            <p:txBody>
              <a:bodyPr lIns="192911" tIns="96455" rIns="192911" bIns="96455"/>
              <a:lstStyle/>
              <a:p>
                <a:r>
                  <a:rPr lang="en-US" dirty="0">
                    <a:solidFill>
                      <a:schemeClr val="bg1"/>
                    </a:solidFill>
                  </a:rPr>
                  <a:t>S</a:t>
                </a:r>
                <a:r>
                  <a:rPr lang="en-US" sz="5900" dirty="0">
                    <a:solidFill>
                      <a:schemeClr val="bg1"/>
                    </a:solidFill>
                  </a:rPr>
                  <a:t>idney opera</a:t>
                </a:r>
              </a:p>
            </p:txBody>
          </p:sp>
          <p:grpSp>
            <p:nvGrpSpPr>
              <p:cNvPr id="2" name="Group 97"/>
              <p:cNvGrpSpPr>
                <a:grpSpLocks/>
              </p:cNvGrpSpPr>
              <p:nvPr/>
            </p:nvGrpSpPr>
            <p:grpSpPr bwMode="auto">
              <a:xfrm>
                <a:off x="1954428" y="8118420"/>
                <a:ext cx="3064807" cy="1656879"/>
                <a:chOff x="1691680" y="4669809"/>
                <a:chExt cx="3024336" cy="2188191"/>
              </a:xfrm>
            </p:grpSpPr>
            <p:sp>
              <p:nvSpPr>
                <p:cNvPr id="51243" name="Freeform 74"/>
                <p:cNvSpPr>
                  <a:spLocks/>
                </p:cNvSpPr>
                <p:nvPr/>
              </p:nvSpPr>
              <p:spPr bwMode="auto">
                <a:xfrm>
                  <a:off x="1701421" y="5318078"/>
                  <a:ext cx="850710" cy="727880"/>
                </a:xfrm>
                <a:custGeom>
                  <a:avLst/>
                  <a:gdLst>
                    <a:gd name="T0" fmla="*/ 168322 w 850710"/>
                    <a:gd name="T1" fmla="*/ 700585 h 727880"/>
                    <a:gd name="T2" fmla="*/ 113731 w 850710"/>
                    <a:gd name="T3" fmla="*/ 4549 h 727880"/>
                    <a:gd name="T4" fmla="*/ 850710 w 850710"/>
                    <a:gd name="T5" fmla="*/ 727880 h 727880"/>
                    <a:gd name="T6" fmla="*/ 0 60000 65536"/>
                    <a:gd name="T7" fmla="*/ 0 60000 65536"/>
                    <a:gd name="T8" fmla="*/ 0 60000 65536"/>
                    <a:gd name="T9" fmla="*/ 0 w 850710"/>
                    <a:gd name="T10" fmla="*/ 0 h 727880"/>
                    <a:gd name="T11" fmla="*/ 850710 w 850710"/>
                    <a:gd name="T12" fmla="*/ 727880 h 727880"/>
                  </a:gdLst>
                  <a:ahLst/>
                  <a:cxnLst>
                    <a:cxn ang="T6">
                      <a:pos x="T0" y="T1"/>
                    </a:cxn>
                    <a:cxn ang="T7">
                      <a:pos x="T2" y="T3"/>
                    </a:cxn>
                    <a:cxn ang="T8">
                      <a:pos x="T4" y="T5"/>
                    </a:cxn>
                  </a:cxnLst>
                  <a:rect l="T9" t="T10" r="T11" b="T12"/>
                  <a:pathLst>
                    <a:path w="850710" h="727880">
                      <a:moveTo>
                        <a:pt x="168322" y="700585"/>
                      </a:moveTo>
                      <a:cubicBezTo>
                        <a:pt x="84161" y="350292"/>
                        <a:pt x="0" y="0"/>
                        <a:pt x="113731" y="4549"/>
                      </a:cubicBezTo>
                      <a:cubicBezTo>
                        <a:pt x="227462" y="9098"/>
                        <a:pt x="539086" y="368489"/>
                        <a:pt x="850710" y="727880"/>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51244" name="Freeform 75"/>
                <p:cNvSpPr>
                  <a:spLocks/>
                </p:cNvSpPr>
                <p:nvPr/>
              </p:nvSpPr>
              <p:spPr bwMode="auto">
                <a:xfrm>
                  <a:off x="2386084" y="5129283"/>
                  <a:ext cx="698310" cy="998562"/>
                </a:xfrm>
                <a:custGeom>
                  <a:avLst/>
                  <a:gdLst>
                    <a:gd name="T0" fmla="*/ 15922 w 698310"/>
                    <a:gd name="T1" fmla="*/ 206992 h 998562"/>
                    <a:gd name="T2" fmla="*/ 70513 w 698310"/>
                    <a:gd name="T3" fmla="*/ 43218 h 998562"/>
                    <a:gd name="T4" fmla="*/ 439003 w 698310"/>
                    <a:gd name="T5" fmla="*/ 466299 h 998562"/>
                    <a:gd name="T6" fmla="*/ 698310 w 698310"/>
                    <a:gd name="T7" fmla="*/ 998562 h 998562"/>
                    <a:gd name="T8" fmla="*/ 0 60000 65536"/>
                    <a:gd name="T9" fmla="*/ 0 60000 65536"/>
                    <a:gd name="T10" fmla="*/ 0 60000 65536"/>
                    <a:gd name="T11" fmla="*/ 0 60000 65536"/>
                    <a:gd name="T12" fmla="*/ 0 w 698310"/>
                    <a:gd name="T13" fmla="*/ 0 h 998562"/>
                    <a:gd name="T14" fmla="*/ 698310 w 698310"/>
                    <a:gd name="T15" fmla="*/ 998562 h 998562"/>
                  </a:gdLst>
                  <a:ahLst/>
                  <a:cxnLst>
                    <a:cxn ang="T8">
                      <a:pos x="T0" y="T1"/>
                    </a:cxn>
                    <a:cxn ang="T9">
                      <a:pos x="T2" y="T3"/>
                    </a:cxn>
                    <a:cxn ang="T10">
                      <a:pos x="T4" y="T5"/>
                    </a:cxn>
                    <a:cxn ang="T11">
                      <a:pos x="T6" y="T7"/>
                    </a:cxn>
                  </a:cxnLst>
                  <a:rect l="T12" t="T13" r="T14" b="T15"/>
                  <a:pathLst>
                    <a:path w="698310" h="998562">
                      <a:moveTo>
                        <a:pt x="15922" y="206992"/>
                      </a:moveTo>
                      <a:cubicBezTo>
                        <a:pt x="7961" y="103496"/>
                        <a:pt x="0" y="0"/>
                        <a:pt x="70513" y="43218"/>
                      </a:cubicBezTo>
                      <a:cubicBezTo>
                        <a:pt x="141026" y="86436"/>
                        <a:pt x="334370" y="307075"/>
                        <a:pt x="439003" y="466299"/>
                      </a:cubicBezTo>
                      <a:cubicBezTo>
                        <a:pt x="543636" y="625523"/>
                        <a:pt x="620973" y="812042"/>
                        <a:pt x="698310" y="998562"/>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51245" name="Freeform 77"/>
                <p:cNvSpPr>
                  <a:spLocks/>
                </p:cNvSpPr>
                <p:nvPr/>
              </p:nvSpPr>
              <p:spPr bwMode="auto">
                <a:xfrm>
                  <a:off x="2809164" y="4731224"/>
                  <a:ext cx="725606" cy="1478507"/>
                </a:xfrm>
                <a:custGeom>
                  <a:avLst/>
                  <a:gdLst>
                    <a:gd name="T0" fmla="*/ 70514 w 725606"/>
                    <a:gd name="T1" fmla="*/ 454925 h 1478507"/>
                    <a:gd name="T2" fmla="*/ 43218 w 725606"/>
                    <a:gd name="T3" fmla="*/ 4549 h 1478507"/>
                    <a:gd name="T4" fmla="*/ 329821 w 725606"/>
                    <a:gd name="T5" fmla="*/ 427630 h 1478507"/>
                    <a:gd name="T6" fmla="*/ 602776 w 725606"/>
                    <a:gd name="T7" fmla="*/ 946245 h 1478507"/>
                    <a:gd name="T8" fmla="*/ 725606 w 725606"/>
                    <a:gd name="T9" fmla="*/ 1478507 h 1478507"/>
                    <a:gd name="T10" fmla="*/ 0 60000 65536"/>
                    <a:gd name="T11" fmla="*/ 0 60000 65536"/>
                    <a:gd name="T12" fmla="*/ 0 60000 65536"/>
                    <a:gd name="T13" fmla="*/ 0 60000 65536"/>
                    <a:gd name="T14" fmla="*/ 0 60000 65536"/>
                    <a:gd name="T15" fmla="*/ 0 w 725606"/>
                    <a:gd name="T16" fmla="*/ 0 h 1478507"/>
                    <a:gd name="T17" fmla="*/ 725606 w 725606"/>
                    <a:gd name="T18" fmla="*/ 1478507 h 1478507"/>
                  </a:gdLst>
                  <a:ahLst/>
                  <a:cxnLst>
                    <a:cxn ang="T10">
                      <a:pos x="T0" y="T1"/>
                    </a:cxn>
                    <a:cxn ang="T11">
                      <a:pos x="T2" y="T3"/>
                    </a:cxn>
                    <a:cxn ang="T12">
                      <a:pos x="T4" y="T5"/>
                    </a:cxn>
                    <a:cxn ang="T13">
                      <a:pos x="T6" y="T7"/>
                    </a:cxn>
                    <a:cxn ang="T14">
                      <a:pos x="T8" y="T9"/>
                    </a:cxn>
                  </a:cxnLst>
                  <a:rect l="T15" t="T16" r="T17" b="T18"/>
                  <a:pathLst>
                    <a:path w="725606" h="1478507">
                      <a:moveTo>
                        <a:pt x="70514" y="454925"/>
                      </a:moveTo>
                      <a:cubicBezTo>
                        <a:pt x="35257" y="232011"/>
                        <a:pt x="0" y="9098"/>
                        <a:pt x="43218" y="4549"/>
                      </a:cubicBezTo>
                      <a:cubicBezTo>
                        <a:pt x="86436" y="0"/>
                        <a:pt x="236561" y="270681"/>
                        <a:pt x="329821" y="427630"/>
                      </a:cubicBezTo>
                      <a:cubicBezTo>
                        <a:pt x="423081" y="584579"/>
                        <a:pt x="536812" y="771099"/>
                        <a:pt x="602776" y="946245"/>
                      </a:cubicBezTo>
                      <a:cubicBezTo>
                        <a:pt x="668740" y="1121391"/>
                        <a:pt x="697173" y="1299949"/>
                        <a:pt x="725606" y="1478507"/>
                      </a:cubicBezTo>
                    </a:path>
                  </a:pathLst>
                </a:custGeom>
                <a:noFill/>
                <a:ln w="28575" cap="flat" cmpd="sng" algn="ctr">
                  <a:solidFill>
                    <a:schemeClr val="tx1"/>
                  </a:solidFill>
                  <a:prstDash val="solid"/>
                  <a:round/>
                  <a:headEnd type="none" w="med" len="med"/>
                  <a:tailEnd type="none" w="med" len="med"/>
                </a:ln>
              </p:spPr>
              <p:txBody>
                <a:bodyPr/>
                <a:lstStyle/>
                <a:p>
                  <a:endParaRPr lang="en-US"/>
                </a:p>
              </p:txBody>
            </p:sp>
            <p:sp>
              <p:nvSpPr>
                <p:cNvPr id="79" name="Freeform 78"/>
                <p:cNvSpPr/>
                <p:nvPr/>
              </p:nvSpPr>
              <p:spPr bwMode="auto">
                <a:xfrm>
                  <a:off x="2550488" y="5921797"/>
                  <a:ext cx="384983" cy="193185"/>
                </a:xfrm>
                <a:custGeom>
                  <a:avLst/>
                  <a:gdLst>
                    <a:gd name="connsiteX0" fmla="*/ 0 w 382138"/>
                    <a:gd name="connsiteY0" fmla="*/ 97809 h 193343"/>
                    <a:gd name="connsiteX1" fmla="*/ 163773 w 382138"/>
                    <a:gd name="connsiteY1" fmla="*/ 15922 h 193343"/>
                    <a:gd name="connsiteX2" fmla="*/ 382138 w 382138"/>
                    <a:gd name="connsiteY2" fmla="*/ 193343 h 193343"/>
                  </a:gdLst>
                  <a:ahLst/>
                  <a:cxnLst>
                    <a:cxn ang="0">
                      <a:pos x="connsiteX0" y="connsiteY0"/>
                    </a:cxn>
                    <a:cxn ang="0">
                      <a:pos x="connsiteX1" y="connsiteY1"/>
                    </a:cxn>
                    <a:cxn ang="0">
                      <a:pos x="connsiteX2" y="connsiteY2"/>
                    </a:cxn>
                  </a:cxnLst>
                  <a:rect l="l" t="t" r="r" b="b"/>
                  <a:pathLst>
                    <a:path w="382138" h="193343">
                      <a:moveTo>
                        <a:pt x="0" y="97809"/>
                      </a:moveTo>
                      <a:cubicBezTo>
                        <a:pt x="50041" y="48904"/>
                        <a:pt x="100083" y="0"/>
                        <a:pt x="163773" y="15922"/>
                      </a:cubicBezTo>
                      <a:cubicBezTo>
                        <a:pt x="227463" y="31844"/>
                        <a:pt x="304800" y="112593"/>
                        <a:pt x="382138" y="193343"/>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80" name="Freeform 79"/>
                <p:cNvSpPr/>
                <p:nvPr/>
              </p:nvSpPr>
              <p:spPr bwMode="auto">
                <a:xfrm>
                  <a:off x="3113155" y="5999812"/>
                  <a:ext cx="259123" cy="182041"/>
                </a:xfrm>
                <a:custGeom>
                  <a:avLst/>
                  <a:gdLst>
                    <a:gd name="connsiteX0" fmla="*/ 0 w 259306"/>
                    <a:gd name="connsiteY0" fmla="*/ 100083 h 181970"/>
                    <a:gd name="connsiteX1" fmla="*/ 81886 w 259306"/>
                    <a:gd name="connsiteY1" fmla="*/ 4549 h 181970"/>
                    <a:gd name="connsiteX2" fmla="*/ 232011 w 259306"/>
                    <a:gd name="connsiteY2" fmla="*/ 72788 h 181970"/>
                    <a:gd name="connsiteX3" fmla="*/ 245659 w 259306"/>
                    <a:gd name="connsiteY3" fmla="*/ 181970 h 181970"/>
                  </a:gdLst>
                  <a:ahLst/>
                  <a:cxnLst>
                    <a:cxn ang="0">
                      <a:pos x="connsiteX0" y="connsiteY0"/>
                    </a:cxn>
                    <a:cxn ang="0">
                      <a:pos x="connsiteX1" y="connsiteY1"/>
                    </a:cxn>
                    <a:cxn ang="0">
                      <a:pos x="connsiteX2" y="connsiteY2"/>
                    </a:cxn>
                    <a:cxn ang="0">
                      <a:pos x="connsiteX3" y="connsiteY3"/>
                    </a:cxn>
                  </a:cxnLst>
                  <a:rect l="l" t="t" r="r" b="b"/>
                  <a:pathLst>
                    <a:path w="259306" h="181970">
                      <a:moveTo>
                        <a:pt x="0" y="100083"/>
                      </a:moveTo>
                      <a:cubicBezTo>
                        <a:pt x="21609" y="54590"/>
                        <a:pt x="43218" y="9098"/>
                        <a:pt x="81886" y="4549"/>
                      </a:cubicBezTo>
                      <a:cubicBezTo>
                        <a:pt x="120554" y="0"/>
                        <a:pt x="204716" y="43218"/>
                        <a:pt x="232011" y="72788"/>
                      </a:cubicBezTo>
                      <a:cubicBezTo>
                        <a:pt x="259306" y="102358"/>
                        <a:pt x="252482" y="142164"/>
                        <a:pt x="245659" y="181970"/>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81" name="Freeform 80"/>
                <p:cNvSpPr/>
                <p:nvPr/>
              </p:nvSpPr>
              <p:spPr bwMode="auto">
                <a:xfrm>
                  <a:off x="3575874" y="5970092"/>
                  <a:ext cx="422001" cy="185755"/>
                </a:xfrm>
                <a:custGeom>
                  <a:avLst/>
                  <a:gdLst>
                    <a:gd name="connsiteX0" fmla="*/ 0 w 423081"/>
                    <a:gd name="connsiteY0" fmla="*/ 184245 h 184245"/>
                    <a:gd name="connsiteX1" fmla="*/ 54591 w 423081"/>
                    <a:gd name="connsiteY1" fmla="*/ 129654 h 184245"/>
                    <a:gd name="connsiteX2" fmla="*/ 177421 w 423081"/>
                    <a:gd name="connsiteY2" fmla="*/ 6824 h 184245"/>
                    <a:gd name="connsiteX3" fmla="*/ 423081 w 423081"/>
                    <a:gd name="connsiteY3" fmla="*/ 88711 h 184245"/>
                  </a:gdLst>
                  <a:ahLst/>
                  <a:cxnLst>
                    <a:cxn ang="0">
                      <a:pos x="connsiteX0" y="connsiteY0"/>
                    </a:cxn>
                    <a:cxn ang="0">
                      <a:pos x="connsiteX1" y="connsiteY1"/>
                    </a:cxn>
                    <a:cxn ang="0">
                      <a:pos x="connsiteX2" y="connsiteY2"/>
                    </a:cxn>
                    <a:cxn ang="0">
                      <a:pos x="connsiteX3" y="connsiteY3"/>
                    </a:cxn>
                  </a:cxnLst>
                  <a:rect l="l" t="t" r="r" b="b"/>
                  <a:pathLst>
                    <a:path w="423081" h="184245">
                      <a:moveTo>
                        <a:pt x="0" y="184245"/>
                      </a:moveTo>
                      <a:lnTo>
                        <a:pt x="54591" y="129654"/>
                      </a:lnTo>
                      <a:cubicBezTo>
                        <a:pt x="84161" y="100084"/>
                        <a:pt x="116006" y="13648"/>
                        <a:pt x="177421" y="6824"/>
                      </a:cubicBezTo>
                      <a:cubicBezTo>
                        <a:pt x="238836" y="0"/>
                        <a:pt x="330958" y="44355"/>
                        <a:pt x="423081" y="88711"/>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82" name="Freeform 81"/>
                <p:cNvSpPr/>
                <p:nvPr/>
              </p:nvSpPr>
              <p:spPr bwMode="auto">
                <a:xfrm>
                  <a:off x="4068209" y="5877215"/>
                  <a:ext cx="288737" cy="144887"/>
                </a:xfrm>
                <a:custGeom>
                  <a:avLst/>
                  <a:gdLst>
                    <a:gd name="connsiteX0" fmla="*/ 0 w 423081"/>
                    <a:gd name="connsiteY0" fmla="*/ 184245 h 184245"/>
                    <a:gd name="connsiteX1" fmla="*/ 54591 w 423081"/>
                    <a:gd name="connsiteY1" fmla="*/ 129654 h 184245"/>
                    <a:gd name="connsiteX2" fmla="*/ 177421 w 423081"/>
                    <a:gd name="connsiteY2" fmla="*/ 6824 h 184245"/>
                    <a:gd name="connsiteX3" fmla="*/ 423081 w 423081"/>
                    <a:gd name="connsiteY3" fmla="*/ 88711 h 184245"/>
                  </a:gdLst>
                  <a:ahLst/>
                  <a:cxnLst>
                    <a:cxn ang="0">
                      <a:pos x="connsiteX0" y="connsiteY0"/>
                    </a:cxn>
                    <a:cxn ang="0">
                      <a:pos x="connsiteX1" y="connsiteY1"/>
                    </a:cxn>
                    <a:cxn ang="0">
                      <a:pos x="connsiteX2" y="connsiteY2"/>
                    </a:cxn>
                    <a:cxn ang="0">
                      <a:pos x="connsiteX3" y="connsiteY3"/>
                    </a:cxn>
                  </a:cxnLst>
                  <a:rect l="l" t="t" r="r" b="b"/>
                  <a:pathLst>
                    <a:path w="423081" h="184245">
                      <a:moveTo>
                        <a:pt x="0" y="184245"/>
                      </a:moveTo>
                      <a:lnTo>
                        <a:pt x="54591" y="129654"/>
                      </a:lnTo>
                      <a:cubicBezTo>
                        <a:pt x="84161" y="100084"/>
                        <a:pt x="116006" y="13648"/>
                        <a:pt x="177421" y="6824"/>
                      </a:cubicBezTo>
                      <a:cubicBezTo>
                        <a:pt x="238836" y="0"/>
                        <a:pt x="330958" y="44355"/>
                        <a:pt x="423081" y="88711"/>
                      </a:cubicBezTo>
                    </a:path>
                  </a:pathLst>
                </a:cu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sp>
              <p:nvSpPr>
                <p:cNvPr id="51250" name="Freeform 82"/>
                <p:cNvSpPr>
                  <a:spLocks/>
                </p:cNvSpPr>
                <p:nvPr/>
              </p:nvSpPr>
              <p:spPr bwMode="auto">
                <a:xfrm>
                  <a:off x="1828800" y="5288507"/>
                  <a:ext cx="559558" cy="61415"/>
                </a:xfrm>
                <a:custGeom>
                  <a:avLst/>
                  <a:gdLst>
                    <a:gd name="T0" fmla="*/ 0 w 559558"/>
                    <a:gd name="T1" fmla="*/ 20472 h 61415"/>
                    <a:gd name="T2" fmla="*/ 327546 w 559558"/>
                    <a:gd name="T3" fmla="*/ 6824 h 61415"/>
                    <a:gd name="T4" fmla="*/ 559558 w 559558"/>
                    <a:gd name="T5" fmla="*/ 61415 h 61415"/>
                    <a:gd name="T6" fmla="*/ 0 60000 65536"/>
                    <a:gd name="T7" fmla="*/ 0 60000 65536"/>
                    <a:gd name="T8" fmla="*/ 0 60000 65536"/>
                    <a:gd name="T9" fmla="*/ 0 w 559558"/>
                    <a:gd name="T10" fmla="*/ 0 h 61415"/>
                    <a:gd name="T11" fmla="*/ 559558 w 559558"/>
                    <a:gd name="T12" fmla="*/ 61415 h 61415"/>
                  </a:gdLst>
                  <a:ahLst/>
                  <a:cxnLst>
                    <a:cxn ang="T6">
                      <a:pos x="T0" y="T1"/>
                    </a:cxn>
                    <a:cxn ang="T7">
                      <a:pos x="T2" y="T3"/>
                    </a:cxn>
                    <a:cxn ang="T8">
                      <a:pos x="T4" y="T5"/>
                    </a:cxn>
                  </a:cxnLst>
                  <a:rect l="T9" t="T10" r="T11" b="T12"/>
                  <a:pathLst>
                    <a:path w="559558" h="61415">
                      <a:moveTo>
                        <a:pt x="0" y="20472"/>
                      </a:moveTo>
                      <a:cubicBezTo>
                        <a:pt x="117143" y="10236"/>
                        <a:pt x="234286" y="0"/>
                        <a:pt x="327546" y="6824"/>
                      </a:cubicBezTo>
                      <a:cubicBezTo>
                        <a:pt x="420806" y="13648"/>
                        <a:pt x="490182" y="37531"/>
                        <a:pt x="559558" y="61415"/>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51251" name="Freeform 83"/>
                <p:cNvSpPr>
                  <a:spLocks/>
                </p:cNvSpPr>
                <p:nvPr/>
              </p:nvSpPr>
              <p:spPr bwMode="auto">
                <a:xfrm>
                  <a:off x="2456597" y="5088341"/>
                  <a:ext cx="436728" cy="125104"/>
                </a:xfrm>
                <a:custGeom>
                  <a:avLst/>
                  <a:gdLst>
                    <a:gd name="T0" fmla="*/ 0 w 436728"/>
                    <a:gd name="T1" fmla="*/ 29569 h 125104"/>
                    <a:gd name="T2" fmla="*/ 259307 w 436728"/>
                    <a:gd name="T3" fmla="*/ 15922 h 125104"/>
                    <a:gd name="T4" fmla="*/ 436728 w 436728"/>
                    <a:gd name="T5" fmla="*/ 125104 h 125104"/>
                    <a:gd name="T6" fmla="*/ 0 60000 65536"/>
                    <a:gd name="T7" fmla="*/ 0 60000 65536"/>
                    <a:gd name="T8" fmla="*/ 0 60000 65536"/>
                    <a:gd name="T9" fmla="*/ 0 w 436728"/>
                    <a:gd name="T10" fmla="*/ 0 h 125104"/>
                    <a:gd name="T11" fmla="*/ 436728 w 436728"/>
                    <a:gd name="T12" fmla="*/ 125104 h 125104"/>
                  </a:gdLst>
                  <a:ahLst/>
                  <a:cxnLst>
                    <a:cxn ang="T6">
                      <a:pos x="T0" y="T1"/>
                    </a:cxn>
                    <a:cxn ang="T7">
                      <a:pos x="T2" y="T3"/>
                    </a:cxn>
                    <a:cxn ang="T8">
                      <a:pos x="T4" y="T5"/>
                    </a:cxn>
                  </a:cxnLst>
                  <a:rect l="T9" t="T10" r="T11" b="T12"/>
                  <a:pathLst>
                    <a:path w="436728" h="125104">
                      <a:moveTo>
                        <a:pt x="0" y="29569"/>
                      </a:moveTo>
                      <a:cubicBezTo>
                        <a:pt x="93259" y="14784"/>
                        <a:pt x="186519" y="0"/>
                        <a:pt x="259307" y="15922"/>
                      </a:cubicBezTo>
                      <a:cubicBezTo>
                        <a:pt x="332095" y="31844"/>
                        <a:pt x="384411" y="78474"/>
                        <a:pt x="436728" y="125104"/>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51252" name="Freeform 85"/>
                <p:cNvSpPr>
                  <a:spLocks/>
                </p:cNvSpPr>
                <p:nvPr/>
              </p:nvSpPr>
              <p:spPr bwMode="auto">
                <a:xfrm>
                  <a:off x="2893325" y="4669809"/>
                  <a:ext cx="941696" cy="775648"/>
                </a:xfrm>
                <a:custGeom>
                  <a:avLst/>
                  <a:gdLst>
                    <a:gd name="T0" fmla="*/ 0 w 941696"/>
                    <a:gd name="T1" fmla="*/ 38669 h 775648"/>
                    <a:gd name="T2" fmla="*/ 95535 w 941696"/>
                    <a:gd name="T3" fmla="*/ 38669 h 775648"/>
                    <a:gd name="T4" fmla="*/ 450376 w 941696"/>
                    <a:gd name="T5" fmla="*/ 270681 h 775648"/>
                    <a:gd name="T6" fmla="*/ 941696 w 941696"/>
                    <a:gd name="T7" fmla="*/ 775648 h 775648"/>
                    <a:gd name="T8" fmla="*/ 0 60000 65536"/>
                    <a:gd name="T9" fmla="*/ 0 60000 65536"/>
                    <a:gd name="T10" fmla="*/ 0 60000 65536"/>
                    <a:gd name="T11" fmla="*/ 0 60000 65536"/>
                    <a:gd name="T12" fmla="*/ 0 w 941696"/>
                    <a:gd name="T13" fmla="*/ 0 h 775648"/>
                    <a:gd name="T14" fmla="*/ 941696 w 941696"/>
                    <a:gd name="T15" fmla="*/ 775648 h 775648"/>
                  </a:gdLst>
                  <a:ahLst/>
                  <a:cxnLst>
                    <a:cxn ang="T8">
                      <a:pos x="T0" y="T1"/>
                    </a:cxn>
                    <a:cxn ang="T9">
                      <a:pos x="T2" y="T3"/>
                    </a:cxn>
                    <a:cxn ang="T10">
                      <a:pos x="T4" y="T5"/>
                    </a:cxn>
                    <a:cxn ang="T11">
                      <a:pos x="T6" y="T7"/>
                    </a:cxn>
                  </a:cxnLst>
                  <a:rect l="T12" t="T13" r="T14" b="T15"/>
                  <a:pathLst>
                    <a:path w="941696" h="775648">
                      <a:moveTo>
                        <a:pt x="0" y="38669"/>
                      </a:moveTo>
                      <a:cubicBezTo>
                        <a:pt x="10236" y="19334"/>
                        <a:pt x="20472" y="0"/>
                        <a:pt x="95535" y="38669"/>
                      </a:cubicBezTo>
                      <a:cubicBezTo>
                        <a:pt x="170598" y="77338"/>
                        <a:pt x="309349" y="147851"/>
                        <a:pt x="450376" y="270681"/>
                      </a:cubicBezTo>
                      <a:cubicBezTo>
                        <a:pt x="591403" y="393511"/>
                        <a:pt x="766549" y="584579"/>
                        <a:pt x="941696" y="775648"/>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51253" name="Freeform 86"/>
                <p:cNvSpPr>
                  <a:spLocks/>
                </p:cNvSpPr>
                <p:nvPr/>
              </p:nvSpPr>
              <p:spPr bwMode="auto">
                <a:xfrm>
                  <a:off x="3464257" y="5254388"/>
                  <a:ext cx="1135039" cy="896203"/>
                </a:xfrm>
                <a:custGeom>
                  <a:avLst/>
                  <a:gdLst>
                    <a:gd name="T0" fmla="*/ 43218 w 1135039"/>
                    <a:gd name="T1" fmla="*/ 873457 h 896203"/>
                    <a:gd name="T2" fmla="*/ 43218 w 1135039"/>
                    <a:gd name="T3" fmla="*/ 805218 h 896203"/>
                    <a:gd name="T4" fmla="*/ 302525 w 1135039"/>
                    <a:gd name="T5" fmla="*/ 327546 h 896203"/>
                    <a:gd name="T6" fmla="*/ 466298 w 1135039"/>
                    <a:gd name="T7" fmla="*/ 136478 h 896203"/>
                    <a:gd name="T8" fmla="*/ 780197 w 1135039"/>
                    <a:gd name="T9" fmla="*/ 13648 h 896203"/>
                    <a:gd name="T10" fmla="*/ 1135039 w 1135039"/>
                    <a:gd name="T11" fmla="*/ 54591 h 896203"/>
                    <a:gd name="T12" fmla="*/ 0 60000 65536"/>
                    <a:gd name="T13" fmla="*/ 0 60000 65536"/>
                    <a:gd name="T14" fmla="*/ 0 60000 65536"/>
                    <a:gd name="T15" fmla="*/ 0 60000 65536"/>
                    <a:gd name="T16" fmla="*/ 0 60000 65536"/>
                    <a:gd name="T17" fmla="*/ 0 60000 65536"/>
                    <a:gd name="T18" fmla="*/ 0 w 1135039"/>
                    <a:gd name="T19" fmla="*/ 0 h 896203"/>
                    <a:gd name="T20" fmla="*/ 1135039 w 1135039"/>
                    <a:gd name="T21" fmla="*/ 896203 h 896203"/>
                  </a:gdLst>
                  <a:ahLst/>
                  <a:cxnLst>
                    <a:cxn ang="T12">
                      <a:pos x="T0" y="T1"/>
                    </a:cxn>
                    <a:cxn ang="T13">
                      <a:pos x="T2" y="T3"/>
                    </a:cxn>
                    <a:cxn ang="T14">
                      <a:pos x="T4" y="T5"/>
                    </a:cxn>
                    <a:cxn ang="T15">
                      <a:pos x="T6" y="T7"/>
                    </a:cxn>
                    <a:cxn ang="T16">
                      <a:pos x="T8" y="T9"/>
                    </a:cxn>
                    <a:cxn ang="T17">
                      <a:pos x="T10" y="T11"/>
                    </a:cxn>
                  </a:cxnLst>
                  <a:rect l="T18" t="T19" r="T20" b="T21"/>
                  <a:pathLst>
                    <a:path w="1135039" h="896203">
                      <a:moveTo>
                        <a:pt x="43218" y="873457"/>
                      </a:moveTo>
                      <a:cubicBezTo>
                        <a:pt x="21609" y="884830"/>
                        <a:pt x="0" y="896203"/>
                        <a:pt x="43218" y="805218"/>
                      </a:cubicBezTo>
                      <a:cubicBezTo>
                        <a:pt x="86436" y="714233"/>
                        <a:pt x="232012" y="439003"/>
                        <a:pt x="302525" y="327546"/>
                      </a:cubicBezTo>
                      <a:cubicBezTo>
                        <a:pt x="373038" y="216089"/>
                        <a:pt x="386686" y="188794"/>
                        <a:pt x="466298" y="136478"/>
                      </a:cubicBezTo>
                      <a:cubicBezTo>
                        <a:pt x="545910" y="84162"/>
                        <a:pt x="668740" y="27296"/>
                        <a:pt x="780197" y="13648"/>
                      </a:cubicBezTo>
                      <a:cubicBezTo>
                        <a:pt x="891654" y="0"/>
                        <a:pt x="1013346" y="27295"/>
                        <a:pt x="1135039" y="54591"/>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cxnSp>
              <p:nvCxnSpPr>
                <p:cNvPr id="51254" name="Straight Connector 88"/>
                <p:cNvCxnSpPr>
                  <a:cxnSpLocks noChangeShapeType="1"/>
                  <a:stCxn id="51253" idx="5"/>
                </p:cNvCxnSpPr>
                <p:nvPr/>
              </p:nvCxnSpPr>
              <p:spPr bwMode="auto">
                <a:xfrm flipH="1">
                  <a:off x="4427984" y="5308979"/>
                  <a:ext cx="171312" cy="712309"/>
                </a:xfrm>
                <a:prstGeom prst="line">
                  <a:avLst/>
                </a:prstGeom>
                <a:noFill/>
                <a:ln w="9525" algn="ctr">
                  <a:solidFill>
                    <a:schemeClr val="tx1"/>
                  </a:solidFill>
                  <a:round/>
                  <a:headEnd/>
                  <a:tailEnd/>
                </a:ln>
              </p:spPr>
            </p:cxnSp>
            <p:sp>
              <p:nvSpPr>
                <p:cNvPr id="51255" name="Freeform 91"/>
                <p:cNvSpPr>
                  <a:spLocks/>
                </p:cNvSpPr>
                <p:nvPr/>
              </p:nvSpPr>
              <p:spPr bwMode="auto">
                <a:xfrm>
                  <a:off x="2402006" y="5377218"/>
                  <a:ext cx="600501" cy="777922"/>
                </a:xfrm>
                <a:custGeom>
                  <a:avLst/>
                  <a:gdLst>
                    <a:gd name="T0" fmla="*/ 0 w 600501"/>
                    <a:gd name="T1" fmla="*/ 0 h 777922"/>
                    <a:gd name="T2" fmla="*/ 218364 w 600501"/>
                    <a:gd name="T3" fmla="*/ 150125 h 777922"/>
                    <a:gd name="T4" fmla="*/ 491319 w 600501"/>
                    <a:gd name="T5" fmla="*/ 491319 h 777922"/>
                    <a:gd name="T6" fmla="*/ 600501 w 600501"/>
                    <a:gd name="T7" fmla="*/ 777922 h 777922"/>
                    <a:gd name="T8" fmla="*/ 0 60000 65536"/>
                    <a:gd name="T9" fmla="*/ 0 60000 65536"/>
                    <a:gd name="T10" fmla="*/ 0 60000 65536"/>
                    <a:gd name="T11" fmla="*/ 0 60000 65536"/>
                    <a:gd name="T12" fmla="*/ 0 w 600501"/>
                    <a:gd name="T13" fmla="*/ 0 h 777922"/>
                    <a:gd name="T14" fmla="*/ 600501 w 600501"/>
                    <a:gd name="T15" fmla="*/ 777922 h 777922"/>
                  </a:gdLst>
                  <a:ahLst/>
                  <a:cxnLst>
                    <a:cxn ang="T8">
                      <a:pos x="T0" y="T1"/>
                    </a:cxn>
                    <a:cxn ang="T9">
                      <a:pos x="T2" y="T3"/>
                    </a:cxn>
                    <a:cxn ang="T10">
                      <a:pos x="T4" y="T5"/>
                    </a:cxn>
                    <a:cxn ang="T11">
                      <a:pos x="T6" y="T7"/>
                    </a:cxn>
                  </a:cxnLst>
                  <a:rect l="T12" t="T13" r="T14" b="T15"/>
                  <a:pathLst>
                    <a:path w="600501" h="777922">
                      <a:moveTo>
                        <a:pt x="0" y="0"/>
                      </a:moveTo>
                      <a:cubicBezTo>
                        <a:pt x="68239" y="34119"/>
                        <a:pt x="136478" y="68239"/>
                        <a:pt x="218364" y="150125"/>
                      </a:cubicBezTo>
                      <a:cubicBezTo>
                        <a:pt x="300250" y="232011"/>
                        <a:pt x="427630" y="386686"/>
                        <a:pt x="491319" y="491319"/>
                      </a:cubicBezTo>
                      <a:cubicBezTo>
                        <a:pt x="555009" y="595952"/>
                        <a:pt x="577755" y="686937"/>
                        <a:pt x="600501" y="777922"/>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51256" name="Freeform 92"/>
                <p:cNvSpPr>
                  <a:spLocks/>
                </p:cNvSpPr>
                <p:nvPr/>
              </p:nvSpPr>
              <p:spPr bwMode="auto">
                <a:xfrm>
                  <a:off x="2866030" y="5199797"/>
                  <a:ext cx="586854" cy="941696"/>
                </a:xfrm>
                <a:custGeom>
                  <a:avLst/>
                  <a:gdLst>
                    <a:gd name="T0" fmla="*/ 0 w 586854"/>
                    <a:gd name="T1" fmla="*/ 0 h 941696"/>
                    <a:gd name="T2" fmla="*/ 313898 w 586854"/>
                    <a:gd name="T3" fmla="*/ 327546 h 941696"/>
                    <a:gd name="T4" fmla="*/ 586854 w 586854"/>
                    <a:gd name="T5" fmla="*/ 941696 h 941696"/>
                    <a:gd name="T6" fmla="*/ 0 60000 65536"/>
                    <a:gd name="T7" fmla="*/ 0 60000 65536"/>
                    <a:gd name="T8" fmla="*/ 0 60000 65536"/>
                    <a:gd name="T9" fmla="*/ 0 w 586854"/>
                    <a:gd name="T10" fmla="*/ 0 h 941696"/>
                    <a:gd name="T11" fmla="*/ 586854 w 586854"/>
                    <a:gd name="T12" fmla="*/ 941696 h 941696"/>
                  </a:gdLst>
                  <a:ahLst/>
                  <a:cxnLst>
                    <a:cxn ang="T6">
                      <a:pos x="T0" y="T1"/>
                    </a:cxn>
                    <a:cxn ang="T7">
                      <a:pos x="T2" y="T3"/>
                    </a:cxn>
                    <a:cxn ang="T8">
                      <a:pos x="T4" y="T5"/>
                    </a:cxn>
                  </a:cxnLst>
                  <a:rect l="T9" t="T10" r="T11" b="T12"/>
                  <a:pathLst>
                    <a:path w="586854" h="941696">
                      <a:moveTo>
                        <a:pt x="0" y="0"/>
                      </a:moveTo>
                      <a:cubicBezTo>
                        <a:pt x="108044" y="85298"/>
                        <a:pt x="216089" y="170597"/>
                        <a:pt x="313898" y="327546"/>
                      </a:cubicBezTo>
                      <a:cubicBezTo>
                        <a:pt x="411707" y="484495"/>
                        <a:pt x="499280" y="713095"/>
                        <a:pt x="586854" y="941696"/>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94" name="Freeform 93"/>
                <p:cNvSpPr/>
                <p:nvPr/>
              </p:nvSpPr>
              <p:spPr bwMode="auto">
                <a:xfrm>
                  <a:off x="1836047" y="5487129"/>
                  <a:ext cx="647809" cy="627852"/>
                </a:xfrm>
                <a:custGeom>
                  <a:avLst/>
                  <a:gdLst>
                    <a:gd name="connsiteX0" fmla="*/ 184245 w 648269"/>
                    <a:gd name="connsiteY0" fmla="*/ 584579 h 625522"/>
                    <a:gd name="connsiteX1" fmla="*/ 197892 w 648269"/>
                    <a:gd name="connsiteY1" fmla="*/ 529988 h 625522"/>
                    <a:gd name="connsiteX2" fmla="*/ 75063 w 648269"/>
                    <a:gd name="connsiteY2" fmla="*/ 11373 h 625522"/>
                    <a:gd name="connsiteX3" fmla="*/ 648269 w 648269"/>
                    <a:gd name="connsiteY3" fmla="*/ 598226 h 625522"/>
                  </a:gdLst>
                  <a:ahLst/>
                  <a:cxnLst>
                    <a:cxn ang="0">
                      <a:pos x="connsiteX0" y="connsiteY0"/>
                    </a:cxn>
                    <a:cxn ang="0">
                      <a:pos x="connsiteX1" y="connsiteY1"/>
                    </a:cxn>
                    <a:cxn ang="0">
                      <a:pos x="connsiteX2" y="connsiteY2"/>
                    </a:cxn>
                    <a:cxn ang="0">
                      <a:pos x="connsiteX3" y="connsiteY3"/>
                    </a:cxn>
                  </a:cxnLst>
                  <a:rect l="l" t="t" r="r" b="b"/>
                  <a:pathLst>
                    <a:path w="648269" h="625522">
                      <a:moveTo>
                        <a:pt x="184245" y="584579"/>
                      </a:moveTo>
                      <a:cubicBezTo>
                        <a:pt x="200167" y="605050"/>
                        <a:pt x="216089" y="625522"/>
                        <a:pt x="197892" y="529988"/>
                      </a:cubicBezTo>
                      <a:cubicBezTo>
                        <a:pt x="179695" y="434454"/>
                        <a:pt x="0" y="0"/>
                        <a:pt x="75063" y="11373"/>
                      </a:cubicBezTo>
                      <a:cubicBezTo>
                        <a:pt x="150126" y="22746"/>
                        <a:pt x="399197" y="310486"/>
                        <a:pt x="648269" y="598226"/>
                      </a:cubicBez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US" sz="5900" dirty="0"/>
                </a:p>
              </p:txBody>
            </p:sp>
            <p:cxnSp>
              <p:nvCxnSpPr>
                <p:cNvPr id="51258" name="Straight Connector 95"/>
                <p:cNvCxnSpPr>
                  <a:cxnSpLocks noChangeShapeType="1"/>
                </p:cNvCxnSpPr>
                <p:nvPr/>
              </p:nvCxnSpPr>
              <p:spPr bwMode="auto">
                <a:xfrm flipV="1">
                  <a:off x="1691680" y="6597352"/>
                  <a:ext cx="3024336" cy="260648"/>
                </a:xfrm>
                <a:prstGeom prst="line">
                  <a:avLst/>
                </a:prstGeom>
                <a:noFill/>
                <a:ln w="9525" algn="ctr">
                  <a:solidFill>
                    <a:schemeClr val="tx1"/>
                  </a:solidFill>
                  <a:round/>
                  <a:headEnd/>
                  <a:tailEnd/>
                </a:ln>
              </p:spPr>
            </p:cxnSp>
            <p:cxnSp>
              <p:nvCxnSpPr>
                <p:cNvPr id="51259" name="Straight Connector 96"/>
                <p:cNvCxnSpPr>
                  <a:cxnSpLocks noChangeShapeType="1"/>
                </p:cNvCxnSpPr>
                <p:nvPr/>
              </p:nvCxnSpPr>
              <p:spPr bwMode="auto">
                <a:xfrm flipV="1">
                  <a:off x="1691680" y="6480720"/>
                  <a:ext cx="3024336" cy="260648"/>
                </a:xfrm>
                <a:prstGeom prst="line">
                  <a:avLst/>
                </a:prstGeom>
                <a:noFill/>
                <a:ln w="38100" algn="ctr">
                  <a:solidFill>
                    <a:schemeClr val="tx1"/>
                  </a:solidFill>
                  <a:round/>
                  <a:headEnd/>
                  <a:tailEnd/>
                </a:ln>
              </p:spPr>
            </p:cxnSp>
          </p:grpSp>
          <p:grpSp>
            <p:nvGrpSpPr>
              <p:cNvPr id="3" name="Group 153"/>
              <p:cNvGrpSpPr>
                <a:grpSpLocks/>
              </p:cNvGrpSpPr>
              <p:nvPr/>
            </p:nvGrpSpPr>
            <p:grpSpPr bwMode="auto">
              <a:xfrm>
                <a:off x="16246863" y="8118420"/>
                <a:ext cx="3406176" cy="1656879"/>
                <a:chOff x="6588224" y="7389440"/>
                <a:chExt cx="1512168" cy="936104"/>
              </a:xfrm>
            </p:grpSpPr>
            <p:sp>
              <p:nvSpPr>
                <p:cNvPr id="51225" name="Rounded Rectangle 133"/>
                <p:cNvSpPr>
                  <a:spLocks noChangeArrowheads="1"/>
                </p:cNvSpPr>
                <p:nvPr/>
              </p:nvSpPr>
              <p:spPr bwMode="auto">
                <a:xfrm>
                  <a:off x="6588224" y="7389440"/>
                  <a:ext cx="1512168" cy="936104"/>
                </a:xfrm>
                <a:prstGeom prst="roundRect">
                  <a:avLst>
                    <a:gd name="adj" fmla="val 16667"/>
                  </a:avLst>
                </a:prstGeom>
                <a:solidFill>
                  <a:schemeClr val="bg1"/>
                </a:solidFill>
                <a:ln w="9525" algn="ctr">
                  <a:solidFill>
                    <a:schemeClr val="tx1"/>
                  </a:solidFill>
                  <a:round/>
                  <a:headEnd/>
                  <a:tailEnd/>
                </a:ln>
              </p:spPr>
              <p:txBody>
                <a:bodyPr/>
                <a:lstStyle/>
                <a:p>
                  <a:r>
                    <a:rPr lang="en-US" dirty="0">
                      <a:solidFill>
                        <a:schemeClr val="bg1"/>
                      </a:solidFill>
                    </a:rPr>
                    <a:t>S</a:t>
                  </a:r>
                  <a:r>
                    <a:rPr lang="en-US" sz="5900" dirty="0">
                      <a:solidFill>
                        <a:schemeClr val="bg1"/>
                      </a:solidFill>
                    </a:rPr>
                    <a:t>idney opera</a:t>
                  </a:r>
                </a:p>
              </p:txBody>
            </p:sp>
            <p:grpSp>
              <p:nvGrpSpPr>
                <p:cNvPr id="4" name="Group 132"/>
                <p:cNvGrpSpPr>
                  <a:grpSpLocks/>
                </p:cNvGrpSpPr>
                <p:nvPr/>
              </p:nvGrpSpPr>
              <p:grpSpPr bwMode="auto">
                <a:xfrm>
                  <a:off x="6732240" y="7461448"/>
                  <a:ext cx="1152128" cy="864096"/>
                  <a:chOff x="4355976" y="4039737"/>
                  <a:chExt cx="2088232" cy="1765527"/>
                </a:xfrm>
              </p:grpSpPr>
              <p:sp>
                <p:nvSpPr>
                  <p:cNvPr id="51227" name="Freeform 100"/>
                  <p:cNvSpPr>
                    <a:spLocks/>
                  </p:cNvSpPr>
                  <p:nvPr/>
                </p:nvSpPr>
                <p:spPr bwMode="auto">
                  <a:xfrm rot="240000">
                    <a:off x="4694830" y="5079242"/>
                    <a:ext cx="586854" cy="79612"/>
                  </a:xfrm>
                  <a:custGeom>
                    <a:avLst/>
                    <a:gdLst>
                      <a:gd name="T0" fmla="*/ 0 w 586854"/>
                      <a:gd name="T1" fmla="*/ 11373 h 79612"/>
                      <a:gd name="T2" fmla="*/ 409433 w 586854"/>
                      <a:gd name="T3" fmla="*/ 11373 h 79612"/>
                      <a:gd name="T4" fmla="*/ 586854 w 586854"/>
                      <a:gd name="T5" fmla="*/ 79612 h 79612"/>
                      <a:gd name="T6" fmla="*/ 0 60000 65536"/>
                      <a:gd name="T7" fmla="*/ 0 60000 65536"/>
                      <a:gd name="T8" fmla="*/ 0 60000 65536"/>
                      <a:gd name="T9" fmla="*/ 0 w 586854"/>
                      <a:gd name="T10" fmla="*/ 0 h 79612"/>
                      <a:gd name="T11" fmla="*/ 586854 w 586854"/>
                      <a:gd name="T12" fmla="*/ 79612 h 79612"/>
                    </a:gdLst>
                    <a:ahLst/>
                    <a:cxnLst>
                      <a:cxn ang="T6">
                        <a:pos x="T0" y="T1"/>
                      </a:cxn>
                      <a:cxn ang="T7">
                        <a:pos x="T2" y="T3"/>
                      </a:cxn>
                      <a:cxn ang="T8">
                        <a:pos x="T4" y="T5"/>
                      </a:cxn>
                    </a:cxnLst>
                    <a:rect l="T9" t="T10" r="T11" b="T12"/>
                    <a:pathLst>
                      <a:path w="586854" h="79612">
                        <a:moveTo>
                          <a:pt x="0" y="11373"/>
                        </a:moveTo>
                        <a:cubicBezTo>
                          <a:pt x="155812" y="5686"/>
                          <a:pt x="311624" y="0"/>
                          <a:pt x="409433" y="11373"/>
                        </a:cubicBezTo>
                        <a:cubicBezTo>
                          <a:pt x="507242" y="22746"/>
                          <a:pt x="547048" y="51179"/>
                          <a:pt x="586854" y="79612"/>
                        </a:cubicBezTo>
                      </a:path>
                    </a:pathLst>
                  </a:custGeom>
                  <a:solidFill>
                    <a:schemeClr val="bg2"/>
                  </a:solidFill>
                  <a:ln w="9525" cap="flat" cmpd="sng" algn="ctr">
                    <a:solidFill>
                      <a:schemeClr val="tx1"/>
                    </a:solidFill>
                    <a:prstDash val="solid"/>
                    <a:round/>
                    <a:headEnd type="none" w="med" len="med"/>
                    <a:tailEnd type="none" w="med" len="med"/>
                  </a:ln>
                </p:spPr>
                <p:txBody>
                  <a:bodyPr/>
                  <a:lstStyle/>
                  <a:p>
                    <a:endParaRPr lang="en-US"/>
                  </a:p>
                </p:txBody>
              </p:sp>
              <p:sp>
                <p:nvSpPr>
                  <p:cNvPr id="51228" name="Freeform 101"/>
                  <p:cNvSpPr>
                    <a:spLocks/>
                  </p:cNvSpPr>
                  <p:nvPr/>
                </p:nvSpPr>
                <p:spPr bwMode="auto">
                  <a:xfrm rot="240000">
                    <a:off x="4718078" y="4889532"/>
                    <a:ext cx="586854" cy="79612"/>
                  </a:xfrm>
                  <a:custGeom>
                    <a:avLst/>
                    <a:gdLst>
                      <a:gd name="T0" fmla="*/ 0 w 586854"/>
                      <a:gd name="T1" fmla="*/ 11373 h 79612"/>
                      <a:gd name="T2" fmla="*/ 409433 w 586854"/>
                      <a:gd name="T3" fmla="*/ 11373 h 79612"/>
                      <a:gd name="T4" fmla="*/ 586854 w 586854"/>
                      <a:gd name="T5" fmla="*/ 79612 h 79612"/>
                      <a:gd name="T6" fmla="*/ 0 60000 65536"/>
                      <a:gd name="T7" fmla="*/ 0 60000 65536"/>
                      <a:gd name="T8" fmla="*/ 0 60000 65536"/>
                      <a:gd name="T9" fmla="*/ 0 w 586854"/>
                      <a:gd name="T10" fmla="*/ 0 h 79612"/>
                      <a:gd name="T11" fmla="*/ 586854 w 586854"/>
                      <a:gd name="T12" fmla="*/ 79612 h 79612"/>
                    </a:gdLst>
                    <a:ahLst/>
                    <a:cxnLst>
                      <a:cxn ang="T6">
                        <a:pos x="T0" y="T1"/>
                      </a:cxn>
                      <a:cxn ang="T7">
                        <a:pos x="T2" y="T3"/>
                      </a:cxn>
                      <a:cxn ang="T8">
                        <a:pos x="T4" y="T5"/>
                      </a:cxn>
                    </a:cxnLst>
                    <a:rect l="T9" t="T10" r="T11" b="T12"/>
                    <a:pathLst>
                      <a:path w="586854" h="79612">
                        <a:moveTo>
                          <a:pt x="0" y="11373"/>
                        </a:moveTo>
                        <a:cubicBezTo>
                          <a:pt x="155812" y="5686"/>
                          <a:pt x="311624" y="0"/>
                          <a:pt x="409433" y="11373"/>
                        </a:cubicBezTo>
                        <a:cubicBezTo>
                          <a:pt x="507242" y="22746"/>
                          <a:pt x="547048" y="51179"/>
                          <a:pt x="586854" y="79612"/>
                        </a:cubicBezTo>
                      </a:path>
                    </a:pathLst>
                  </a:custGeom>
                  <a:solidFill>
                    <a:schemeClr val="bg2"/>
                  </a:solidFill>
                  <a:ln w="9525" cap="flat" cmpd="sng" algn="ctr">
                    <a:solidFill>
                      <a:schemeClr val="tx1"/>
                    </a:solidFill>
                    <a:prstDash val="solid"/>
                    <a:round/>
                    <a:headEnd type="none" w="med" len="med"/>
                    <a:tailEnd type="none" w="med" len="med"/>
                  </a:ln>
                </p:spPr>
                <p:txBody>
                  <a:bodyPr/>
                  <a:lstStyle/>
                  <a:p>
                    <a:endParaRPr lang="en-US"/>
                  </a:p>
                </p:txBody>
              </p:sp>
              <p:sp>
                <p:nvSpPr>
                  <p:cNvPr id="51229" name="Freeform 102"/>
                  <p:cNvSpPr>
                    <a:spLocks/>
                  </p:cNvSpPr>
                  <p:nvPr/>
                </p:nvSpPr>
                <p:spPr bwMode="auto">
                  <a:xfrm rot="240000">
                    <a:off x="4718078" y="4745516"/>
                    <a:ext cx="586854" cy="79612"/>
                  </a:xfrm>
                  <a:custGeom>
                    <a:avLst/>
                    <a:gdLst>
                      <a:gd name="T0" fmla="*/ 0 w 586854"/>
                      <a:gd name="T1" fmla="*/ 11373 h 79612"/>
                      <a:gd name="T2" fmla="*/ 409433 w 586854"/>
                      <a:gd name="T3" fmla="*/ 11373 h 79612"/>
                      <a:gd name="T4" fmla="*/ 586854 w 586854"/>
                      <a:gd name="T5" fmla="*/ 79612 h 79612"/>
                      <a:gd name="T6" fmla="*/ 0 60000 65536"/>
                      <a:gd name="T7" fmla="*/ 0 60000 65536"/>
                      <a:gd name="T8" fmla="*/ 0 60000 65536"/>
                      <a:gd name="T9" fmla="*/ 0 w 586854"/>
                      <a:gd name="T10" fmla="*/ 0 h 79612"/>
                      <a:gd name="T11" fmla="*/ 586854 w 586854"/>
                      <a:gd name="T12" fmla="*/ 79612 h 79612"/>
                    </a:gdLst>
                    <a:ahLst/>
                    <a:cxnLst>
                      <a:cxn ang="T6">
                        <a:pos x="T0" y="T1"/>
                      </a:cxn>
                      <a:cxn ang="T7">
                        <a:pos x="T2" y="T3"/>
                      </a:cxn>
                      <a:cxn ang="T8">
                        <a:pos x="T4" y="T5"/>
                      </a:cxn>
                    </a:cxnLst>
                    <a:rect l="T9" t="T10" r="T11" b="T12"/>
                    <a:pathLst>
                      <a:path w="586854" h="79612">
                        <a:moveTo>
                          <a:pt x="0" y="11373"/>
                        </a:moveTo>
                        <a:cubicBezTo>
                          <a:pt x="155812" y="5686"/>
                          <a:pt x="311624" y="0"/>
                          <a:pt x="409433" y="11373"/>
                        </a:cubicBezTo>
                        <a:cubicBezTo>
                          <a:pt x="507242" y="22746"/>
                          <a:pt x="547048" y="51179"/>
                          <a:pt x="586854" y="79612"/>
                        </a:cubicBezTo>
                      </a:path>
                    </a:pathLst>
                  </a:custGeom>
                  <a:solidFill>
                    <a:schemeClr val="bg2"/>
                  </a:solidFill>
                  <a:ln w="9525" cap="flat" cmpd="sng" algn="ctr">
                    <a:solidFill>
                      <a:schemeClr val="tx1"/>
                    </a:solidFill>
                    <a:prstDash val="solid"/>
                    <a:round/>
                    <a:headEnd type="none" w="med" len="med"/>
                    <a:tailEnd type="none" w="med" len="med"/>
                  </a:ln>
                </p:spPr>
                <p:txBody>
                  <a:bodyPr/>
                  <a:lstStyle/>
                  <a:p>
                    <a:endParaRPr lang="en-US"/>
                  </a:p>
                </p:txBody>
              </p:sp>
              <p:sp>
                <p:nvSpPr>
                  <p:cNvPr id="51230" name="Freeform 105"/>
                  <p:cNvSpPr>
                    <a:spLocks/>
                  </p:cNvSpPr>
                  <p:nvPr/>
                </p:nvSpPr>
                <p:spPr bwMode="auto">
                  <a:xfrm rot="240000">
                    <a:off x="4718078" y="4553152"/>
                    <a:ext cx="586854" cy="79612"/>
                  </a:xfrm>
                  <a:custGeom>
                    <a:avLst/>
                    <a:gdLst>
                      <a:gd name="T0" fmla="*/ 0 w 586854"/>
                      <a:gd name="T1" fmla="*/ 11373 h 79612"/>
                      <a:gd name="T2" fmla="*/ 409433 w 586854"/>
                      <a:gd name="T3" fmla="*/ 11373 h 79612"/>
                      <a:gd name="T4" fmla="*/ 586854 w 586854"/>
                      <a:gd name="T5" fmla="*/ 79612 h 79612"/>
                      <a:gd name="T6" fmla="*/ 0 60000 65536"/>
                      <a:gd name="T7" fmla="*/ 0 60000 65536"/>
                      <a:gd name="T8" fmla="*/ 0 60000 65536"/>
                      <a:gd name="T9" fmla="*/ 0 w 586854"/>
                      <a:gd name="T10" fmla="*/ 0 h 79612"/>
                      <a:gd name="T11" fmla="*/ 586854 w 586854"/>
                      <a:gd name="T12" fmla="*/ 79612 h 79612"/>
                    </a:gdLst>
                    <a:ahLst/>
                    <a:cxnLst>
                      <a:cxn ang="T6">
                        <a:pos x="T0" y="T1"/>
                      </a:cxn>
                      <a:cxn ang="T7">
                        <a:pos x="T2" y="T3"/>
                      </a:cxn>
                      <a:cxn ang="T8">
                        <a:pos x="T4" y="T5"/>
                      </a:cxn>
                    </a:cxnLst>
                    <a:rect l="T9" t="T10" r="T11" b="T12"/>
                    <a:pathLst>
                      <a:path w="586854" h="79612">
                        <a:moveTo>
                          <a:pt x="0" y="11373"/>
                        </a:moveTo>
                        <a:cubicBezTo>
                          <a:pt x="155812" y="5686"/>
                          <a:pt x="311624" y="0"/>
                          <a:pt x="409433" y="11373"/>
                        </a:cubicBezTo>
                        <a:cubicBezTo>
                          <a:pt x="507242" y="22746"/>
                          <a:pt x="547048" y="51179"/>
                          <a:pt x="586854" y="79612"/>
                        </a:cubicBezTo>
                      </a:path>
                    </a:pathLst>
                  </a:custGeom>
                  <a:solidFill>
                    <a:schemeClr val="bg2"/>
                  </a:solidFill>
                  <a:ln w="9525" cap="flat" cmpd="sng" algn="ctr">
                    <a:solidFill>
                      <a:schemeClr val="tx1"/>
                    </a:solidFill>
                    <a:prstDash val="solid"/>
                    <a:round/>
                    <a:headEnd type="none" w="med" len="med"/>
                    <a:tailEnd type="none" w="med" len="med"/>
                  </a:ln>
                </p:spPr>
                <p:txBody>
                  <a:bodyPr/>
                  <a:lstStyle/>
                  <a:p>
                    <a:endParaRPr lang="en-US"/>
                  </a:p>
                </p:txBody>
              </p:sp>
              <p:sp>
                <p:nvSpPr>
                  <p:cNvPr id="51231" name="Freeform 106"/>
                  <p:cNvSpPr>
                    <a:spLocks/>
                  </p:cNvSpPr>
                  <p:nvPr/>
                </p:nvSpPr>
                <p:spPr bwMode="auto">
                  <a:xfrm rot="240000">
                    <a:off x="4790086" y="4337128"/>
                    <a:ext cx="586854" cy="79612"/>
                  </a:xfrm>
                  <a:custGeom>
                    <a:avLst/>
                    <a:gdLst>
                      <a:gd name="T0" fmla="*/ 0 w 586854"/>
                      <a:gd name="T1" fmla="*/ 11373 h 79612"/>
                      <a:gd name="T2" fmla="*/ 409433 w 586854"/>
                      <a:gd name="T3" fmla="*/ 11373 h 79612"/>
                      <a:gd name="T4" fmla="*/ 586854 w 586854"/>
                      <a:gd name="T5" fmla="*/ 79612 h 79612"/>
                      <a:gd name="T6" fmla="*/ 0 60000 65536"/>
                      <a:gd name="T7" fmla="*/ 0 60000 65536"/>
                      <a:gd name="T8" fmla="*/ 0 60000 65536"/>
                      <a:gd name="T9" fmla="*/ 0 w 586854"/>
                      <a:gd name="T10" fmla="*/ 0 h 79612"/>
                      <a:gd name="T11" fmla="*/ 586854 w 586854"/>
                      <a:gd name="T12" fmla="*/ 79612 h 79612"/>
                    </a:gdLst>
                    <a:ahLst/>
                    <a:cxnLst>
                      <a:cxn ang="T6">
                        <a:pos x="T0" y="T1"/>
                      </a:cxn>
                      <a:cxn ang="T7">
                        <a:pos x="T2" y="T3"/>
                      </a:cxn>
                      <a:cxn ang="T8">
                        <a:pos x="T4" y="T5"/>
                      </a:cxn>
                    </a:cxnLst>
                    <a:rect l="T9" t="T10" r="T11" b="T12"/>
                    <a:pathLst>
                      <a:path w="586854" h="79612">
                        <a:moveTo>
                          <a:pt x="0" y="11373"/>
                        </a:moveTo>
                        <a:cubicBezTo>
                          <a:pt x="155812" y="5686"/>
                          <a:pt x="311624" y="0"/>
                          <a:pt x="409433" y="11373"/>
                        </a:cubicBezTo>
                        <a:cubicBezTo>
                          <a:pt x="507242" y="22746"/>
                          <a:pt x="547048" y="51179"/>
                          <a:pt x="586854" y="79612"/>
                        </a:cubicBezTo>
                      </a:path>
                    </a:pathLst>
                  </a:custGeom>
                  <a:solidFill>
                    <a:schemeClr val="bg2"/>
                  </a:solidFill>
                  <a:ln w="9525" cap="flat" cmpd="sng" algn="ctr">
                    <a:solidFill>
                      <a:schemeClr val="tx1"/>
                    </a:solidFill>
                    <a:prstDash val="solid"/>
                    <a:round/>
                    <a:headEnd type="none" w="med" len="med"/>
                    <a:tailEnd type="none" w="med" len="med"/>
                  </a:ln>
                </p:spPr>
                <p:txBody>
                  <a:bodyPr/>
                  <a:lstStyle/>
                  <a:p>
                    <a:endParaRPr lang="en-US"/>
                  </a:p>
                </p:txBody>
              </p:sp>
              <p:sp>
                <p:nvSpPr>
                  <p:cNvPr id="51232" name="Freeform 107"/>
                  <p:cNvSpPr>
                    <a:spLocks/>
                  </p:cNvSpPr>
                  <p:nvPr/>
                </p:nvSpPr>
                <p:spPr bwMode="auto">
                  <a:xfrm rot="240000">
                    <a:off x="4646070" y="5273232"/>
                    <a:ext cx="586854" cy="79612"/>
                  </a:xfrm>
                  <a:custGeom>
                    <a:avLst/>
                    <a:gdLst>
                      <a:gd name="T0" fmla="*/ 0 w 586854"/>
                      <a:gd name="T1" fmla="*/ 11373 h 79612"/>
                      <a:gd name="T2" fmla="*/ 409433 w 586854"/>
                      <a:gd name="T3" fmla="*/ 11373 h 79612"/>
                      <a:gd name="T4" fmla="*/ 586854 w 586854"/>
                      <a:gd name="T5" fmla="*/ 79612 h 79612"/>
                      <a:gd name="T6" fmla="*/ 0 60000 65536"/>
                      <a:gd name="T7" fmla="*/ 0 60000 65536"/>
                      <a:gd name="T8" fmla="*/ 0 60000 65536"/>
                      <a:gd name="T9" fmla="*/ 0 w 586854"/>
                      <a:gd name="T10" fmla="*/ 0 h 79612"/>
                      <a:gd name="T11" fmla="*/ 586854 w 586854"/>
                      <a:gd name="T12" fmla="*/ 79612 h 79612"/>
                    </a:gdLst>
                    <a:ahLst/>
                    <a:cxnLst>
                      <a:cxn ang="T6">
                        <a:pos x="T0" y="T1"/>
                      </a:cxn>
                      <a:cxn ang="T7">
                        <a:pos x="T2" y="T3"/>
                      </a:cxn>
                      <a:cxn ang="T8">
                        <a:pos x="T4" y="T5"/>
                      </a:cxn>
                    </a:cxnLst>
                    <a:rect l="T9" t="T10" r="T11" b="T12"/>
                    <a:pathLst>
                      <a:path w="586854" h="79612">
                        <a:moveTo>
                          <a:pt x="0" y="11373"/>
                        </a:moveTo>
                        <a:cubicBezTo>
                          <a:pt x="155812" y="5686"/>
                          <a:pt x="311624" y="0"/>
                          <a:pt x="409433" y="11373"/>
                        </a:cubicBezTo>
                        <a:cubicBezTo>
                          <a:pt x="507242" y="22746"/>
                          <a:pt x="547048" y="51179"/>
                          <a:pt x="586854" y="79612"/>
                        </a:cubicBezTo>
                      </a:path>
                    </a:pathLst>
                  </a:custGeom>
                  <a:solidFill>
                    <a:schemeClr val="bg2"/>
                  </a:solidFill>
                  <a:ln w="9525" cap="flat" cmpd="sng" algn="ctr">
                    <a:solidFill>
                      <a:schemeClr val="tx1"/>
                    </a:solidFill>
                    <a:prstDash val="solid"/>
                    <a:round/>
                    <a:headEnd type="none" w="med" len="med"/>
                    <a:tailEnd type="none" w="med" len="med"/>
                  </a:ln>
                </p:spPr>
                <p:txBody>
                  <a:bodyPr/>
                  <a:lstStyle/>
                  <a:p>
                    <a:endParaRPr lang="en-US"/>
                  </a:p>
                </p:txBody>
              </p:sp>
              <p:cxnSp>
                <p:nvCxnSpPr>
                  <p:cNvPr id="51233" name="Straight Connector 109"/>
                  <p:cNvCxnSpPr>
                    <a:cxnSpLocks noChangeShapeType="1"/>
                    <a:stCxn id="51231" idx="0"/>
                  </p:cNvCxnSpPr>
                  <p:nvPr/>
                </p:nvCxnSpPr>
                <p:spPr bwMode="auto">
                  <a:xfrm flipH="1">
                    <a:off x="4644008" y="4328102"/>
                    <a:ext cx="148776" cy="1189130"/>
                  </a:xfrm>
                  <a:prstGeom prst="line">
                    <a:avLst/>
                  </a:prstGeom>
                  <a:noFill/>
                  <a:ln w="9525" algn="ctr">
                    <a:solidFill>
                      <a:schemeClr val="tx1"/>
                    </a:solidFill>
                    <a:round/>
                    <a:headEnd/>
                    <a:tailEnd/>
                  </a:ln>
                </p:spPr>
              </p:cxnSp>
              <p:cxnSp>
                <p:nvCxnSpPr>
                  <p:cNvPr id="51234" name="Straight Connector 111"/>
                  <p:cNvCxnSpPr>
                    <a:cxnSpLocks noChangeShapeType="1"/>
                  </p:cNvCxnSpPr>
                  <p:nvPr/>
                </p:nvCxnSpPr>
                <p:spPr bwMode="auto">
                  <a:xfrm flipH="1">
                    <a:off x="5148064" y="4365104"/>
                    <a:ext cx="148776" cy="1189130"/>
                  </a:xfrm>
                  <a:prstGeom prst="line">
                    <a:avLst/>
                  </a:prstGeom>
                  <a:noFill/>
                  <a:ln w="9525" algn="ctr">
                    <a:solidFill>
                      <a:schemeClr val="tx1"/>
                    </a:solidFill>
                    <a:round/>
                    <a:headEnd/>
                    <a:tailEnd/>
                  </a:ln>
                </p:spPr>
              </p:cxnSp>
              <p:cxnSp>
                <p:nvCxnSpPr>
                  <p:cNvPr id="51235" name="Straight Connector 113"/>
                  <p:cNvCxnSpPr>
                    <a:cxnSpLocks noChangeShapeType="1"/>
                  </p:cNvCxnSpPr>
                  <p:nvPr/>
                </p:nvCxnSpPr>
                <p:spPr bwMode="auto">
                  <a:xfrm flipH="1">
                    <a:off x="4499992" y="5445224"/>
                    <a:ext cx="72008" cy="288032"/>
                  </a:xfrm>
                  <a:prstGeom prst="line">
                    <a:avLst/>
                  </a:prstGeom>
                  <a:noFill/>
                  <a:ln w="9525" algn="ctr">
                    <a:solidFill>
                      <a:schemeClr val="tx1"/>
                    </a:solidFill>
                    <a:round/>
                    <a:headEnd/>
                    <a:tailEnd/>
                  </a:ln>
                </p:spPr>
              </p:cxnSp>
              <p:cxnSp>
                <p:nvCxnSpPr>
                  <p:cNvPr id="51236" name="Straight Connector 114"/>
                  <p:cNvCxnSpPr>
                    <a:cxnSpLocks noChangeShapeType="1"/>
                  </p:cNvCxnSpPr>
                  <p:nvPr/>
                </p:nvCxnSpPr>
                <p:spPr bwMode="auto">
                  <a:xfrm flipH="1">
                    <a:off x="5220072" y="5517232"/>
                    <a:ext cx="72008" cy="216024"/>
                  </a:xfrm>
                  <a:prstGeom prst="line">
                    <a:avLst/>
                  </a:prstGeom>
                  <a:noFill/>
                  <a:ln w="9525" algn="ctr">
                    <a:solidFill>
                      <a:schemeClr val="tx1"/>
                    </a:solidFill>
                    <a:round/>
                    <a:headEnd/>
                    <a:tailEnd/>
                  </a:ln>
                </p:spPr>
              </p:cxnSp>
              <p:cxnSp>
                <p:nvCxnSpPr>
                  <p:cNvPr id="51237" name="Straight Connector 117"/>
                  <p:cNvCxnSpPr>
                    <a:cxnSpLocks noChangeShapeType="1"/>
                  </p:cNvCxnSpPr>
                  <p:nvPr/>
                </p:nvCxnSpPr>
                <p:spPr bwMode="auto">
                  <a:xfrm>
                    <a:off x="4499992" y="5733256"/>
                    <a:ext cx="720080" cy="0"/>
                  </a:xfrm>
                  <a:prstGeom prst="line">
                    <a:avLst/>
                  </a:prstGeom>
                  <a:noFill/>
                  <a:ln w="9525" algn="ctr">
                    <a:solidFill>
                      <a:schemeClr val="tx1"/>
                    </a:solidFill>
                    <a:round/>
                    <a:headEnd/>
                    <a:tailEnd/>
                  </a:ln>
                </p:spPr>
              </p:cxnSp>
              <p:cxnSp>
                <p:nvCxnSpPr>
                  <p:cNvPr id="51238" name="Straight Connector 124"/>
                  <p:cNvCxnSpPr>
                    <a:cxnSpLocks noChangeShapeType="1"/>
                  </p:cNvCxnSpPr>
                  <p:nvPr/>
                </p:nvCxnSpPr>
                <p:spPr bwMode="auto">
                  <a:xfrm>
                    <a:off x="4860032" y="4077072"/>
                    <a:ext cx="0" cy="216024"/>
                  </a:xfrm>
                  <a:prstGeom prst="line">
                    <a:avLst/>
                  </a:prstGeom>
                  <a:noFill/>
                  <a:ln w="9525" algn="ctr">
                    <a:solidFill>
                      <a:schemeClr val="tx1"/>
                    </a:solidFill>
                    <a:round/>
                    <a:headEnd/>
                    <a:tailEnd/>
                  </a:ln>
                </p:spPr>
              </p:cxnSp>
              <p:cxnSp>
                <p:nvCxnSpPr>
                  <p:cNvPr id="51239" name="Straight Connector 126"/>
                  <p:cNvCxnSpPr>
                    <a:cxnSpLocks noChangeShapeType="1"/>
                  </p:cNvCxnSpPr>
                  <p:nvPr/>
                </p:nvCxnSpPr>
                <p:spPr bwMode="auto">
                  <a:xfrm>
                    <a:off x="5292080" y="4149080"/>
                    <a:ext cx="0" cy="216024"/>
                  </a:xfrm>
                  <a:prstGeom prst="line">
                    <a:avLst/>
                  </a:prstGeom>
                  <a:noFill/>
                  <a:ln w="9525" algn="ctr">
                    <a:solidFill>
                      <a:schemeClr val="tx1"/>
                    </a:solidFill>
                    <a:round/>
                    <a:headEnd/>
                    <a:tailEnd/>
                  </a:ln>
                </p:spPr>
              </p:cxnSp>
              <p:sp>
                <p:nvSpPr>
                  <p:cNvPr id="51240" name="Freeform 127"/>
                  <p:cNvSpPr>
                    <a:spLocks/>
                  </p:cNvSpPr>
                  <p:nvPr/>
                </p:nvSpPr>
                <p:spPr bwMode="auto">
                  <a:xfrm>
                    <a:off x="4858603" y="4039737"/>
                    <a:ext cx="436728" cy="122830"/>
                  </a:xfrm>
                  <a:custGeom>
                    <a:avLst/>
                    <a:gdLst>
                      <a:gd name="T0" fmla="*/ 0 w 436728"/>
                      <a:gd name="T1" fmla="*/ 40944 h 122830"/>
                      <a:gd name="T2" fmla="*/ 54591 w 436728"/>
                      <a:gd name="T3" fmla="*/ 40944 h 122830"/>
                      <a:gd name="T4" fmla="*/ 204716 w 436728"/>
                      <a:gd name="T5" fmla="*/ 13648 h 122830"/>
                      <a:gd name="T6" fmla="*/ 436728 w 436728"/>
                      <a:gd name="T7" fmla="*/ 122830 h 122830"/>
                      <a:gd name="T8" fmla="*/ 0 60000 65536"/>
                      <a:gd name="T9" fmla="*/ 0 60000 65536"/>
                      <a:gd name="T10" fmla="*/ 0 60000 65536"/>
                      <a:gd name="T11" fmla="*/ 0 60000 65536"/>
                      <a:gd name="T12" fmla="*/ 0 w 436728"/>
                      <a:gd name="T13" fmla="*/ 0 h 122830"/>
                      <a:gd name="T14" fmla="*/ 436728 w 436728"/>
                      <a:gd name="T15" fmla="*/ 122830 h 122830"/>
                    </a:gdLst>
                    <a:ahLst/>
                    <a:cxnLst>
                      <a:cxn ang="T8">
                        <a:pos x="T0" y="T1"/>
                      </a:cxn>
                      <a:cxn ang="T9">
                        <a:pos x="T2" y="T3"/>
                      </a:cxn>
                      <a:cxn ang="T10">
                        <a:pos x="T4" y="T5"/>
                      </a:cxn>
                      <a:cxn ang="T11">
                        <a:pos x="T6" y="T7"/>
                      </a:cxn>
                    </a:cxnLst>
                    <a:rect l="T12" t="T13" r="T14" b="T15"/>
                    <a:pathLst>
                      <a:path w="436728" h="122830">
                        <a:moveTo>
                          <a:pt x="0" y="40944"/>
                        </a:moveTo>
                        <a:cubicBezTo>
                          <a:pt x="10236" y="43218"/>
                          <a:pt x="20472" y="45493"/>
                          <a:pt x="54591" y="40944"/>
                        </a:cubicBezTo>
                        <a:cubicBezTo>
                          <a:pt x="88710" y="36395"/>
                          <a:pt x="141027" y="0"/>
                          <a:pt x="204716" y="13648"/>
                        </a:cubicBezTo>
                        <a:cubicBezTo>
                          <a:pt x="268405" y="27296"/>
                          <a:pt x="352566" y="75063"/>
                          <a:pt x="436728" y="122830"/>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51241" name="Freeform 129"/>
                  <p:cNvSpPr>
                    <a:spLocks/>
                  </p:cNvSpPr>
                  <p:nvPr/>
                </p:nvSpPr>
                <p:spPr bwMode="auto">
                  <a:xfrm>
                    <a:off x="5322627" y="5618562"/>
                    <a:ext cx="1119116" cy="58907"/>
                  </a:xfrm>
                  <a:custGeom>
                    <a:avLst/>
                    <a:gdLst>
                      <a:gd name="T0" fmla="*/ 0 w 1119116"/>
                      <a:gd name="T1" fmla="*/ 45259 h 58907"/>
                      <a:gd name="T2" fmla="*/ 259307 w 1119116"/>
                      <a:gd name="T3" fmla="*/ 58907 h 58907"/>
                      <a:gd name="T4" fmla="*/ 423080 w 1119116"/>
                      <a:gd name="T5" fmla="*/ 31611 h 58907"/>
                      <a:gd name="T6" fmla="*/ 532263 w 1119116"/>
                      <a:gd name="T7" fmla="*/ 17963 h 58907"/>
                      <a:gd name="T8" fmla="*/ 736979 w 1119116"/>
                      <a:gd name="T9" fmla="*/ 31611 h 58907"/>
                      <a:gd name="T10" fmla="*/ 777922 w 1119116"/>
                      <a:gd name="T11" fmla="*/ 17963 h 58907"/>
                      <a:gd name="T12" fmla="*/ 996286 w 1119116"/>
                      <a:gd name="T13" fmla="*/ 31611 h 58907"/>
                      <a:gd name="T14" fmla="*/ 1119116 w 1119116"/>
                      <a:gd name="T15" fmla="*/ 4316 h 58907"/>
                      <a:gd name="T16" fmla="*/ 0 60000 65536"/>
                      <a:gd name="T17" fmla="*/ 0 60000 65536"/>
                      <a:gd name="T18" fmla="*/ 0 60000 65536"/>
                      <a:gd name="T19" fmla="*/ 0 60000 65536"/>
                      <a:gd name="T20" fmla="*/ 0 60000 65536"/>
                      <a:gd name="T21" fmla="*/ 0 60000 65536"/>
                      <a:gd name="T22" fmla="*/ 0 60000 65536"/>
                      <a:gd name="T23" fmla="*/ 0 60000 65536"/>
                      <a:gd name="T24" fmla="*/ 0 w 1119116"/>
                      <a:gd name="T25" fmla="*/ 0 h 58907"/>
                      <a:gd name="T26" fmla="*/ 1119116 w 1119116"/>
                      <a:gd name="T27" fmla="*/ 58907 h 589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9116" h="58907">
                        <a:moveTo>
                          <a:pt x="0" y="45259"/>
                        </a:moveTo>
                        <a:cubicBezTo>
                          <a:pt x="86436" y="49808"/>
                          <a:pt x="172752" y="58907"/>
                          <a:pt x="259307" y="58907"/>
                        </a:cubicBezTo>
                        <a:cubicBezTo>
                          <a:pt x="503602" y="58907"/>
                          <a:pt x="305632" y="52966"/>
                          <a:pt x="423080" y="31611"/>
                        </a:cubicBezTo>
                        <a:cubicBezTo>
                          <a:pt x="459166" y="25050"/>
                          <a:pt x="495869" y="22512"/>
                          <a:pt x="532263" y="17963"/>
                        </a:cubicBezTo>
                        <a:cubicBezTo>
                          <a:pt x="600502" y="22512"/>
                          <a:pt x="668589" y="31611"/>
                          <a:pt x="736979" y="31611"/>
                        </a:cubicBezTo>
                        <a:cubicBezTo>
                          <a:pt x="751365" y="31611"/>
                          <a:pt x="763536" y="17963"/>
                          <a:pt x="777922" y="17963"/>
                        </a:cubicBezTo>
                        <a:cubicBezTo>
                          <a:pt x="850852" y="17963"/>
                          <a:pt x="923498" y="27062"/>
                          <a:pt x="996286" y="31611"/>
                        </a:cubicBezTo>
                        <a:cubicBezTo>
                          <a:pt x="1091120" y="0"/>
                          <a:pt x="1049401" y="4316"/>
                          <a:pt x="1119116" y="4316"/>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cxnSp>
                <p:nvCxnSpPr>
                  <p:cNvPr id="51242" name="Straight Connector 131"/>
                  <p:cNvCxnSpPr>
                    <a:cxnSpLocks noChangeShapeType="1"/>
                  </p:cNvCxnSpPr>
                  <p:nvPr/>
                </p:nvCxnSpPr>
                <p:spPr bwMode="auto">
                  <a:xfrm>
                    <a:off x="4355976" y="5805264"/>
                    <a:ext cx="2088232" cy="0"/>
                  </a:xfrm>
                  <a:prstGeom prst="line">
                    <a:avLst/>
                  </a:prstGeom>
                  <a:noFill/>
                  <a:ln w="9525" algn="ctr">
                    <a:solidFill>
                      <a:schemeClr val="tx1"/>
                    </a:solidFill>
                    <a:round/>
                    <a:headEnd/>
                    <a:tailEnd/>
                  </a:ln>
                </p:spPr>
              </p:cxnSp>
            </p:grpSp>
          </p:grpSp>
          <p:sp>
            <p:nvSpPr>
              <p:cNvPr id="51209" name="Rectangle 134"/>
              <p:cNvSpPr>
                <a:spLocks noChangeArrowheads="1"/>
              </p:cNvSpPr>
              <p:nvPr/>
            </p:nvSpPr>
            <p:spPr bwMode="auto">
              <a:xfrm>
                <a:off x="592706" y="5600755"/>
                <a:ext cx="15826718" cy="388199"/>
              </a:xfrm>
              <a:prstGeom prst="rect">
                <a:avLst/>
              </a:prstGeom>
              <a:solidFill>
                <a:schemeClr val="bg1"/>
              </a:solidFill>
              <a:ln w="9525" algn="ctr">
                <a:noFill/>
                <a:round/>
                <a:headEnd/>
                <a:tailEnd/>
              </a:ln>
            </p:spPr>
            <p:txBody>
              <a:bodyPr lIns="192911" tIns="96455" rIns="192911" bIns="96455"/>
              <a:lstStyle/>
              <a:p>
                <a:endParaRPr lang="en-US" sz="5900" dirty="0"/>
              </a:p>
            </p:txBody>
          </p:sp>
          <p:cxnSp>
            <p:nvCxnSpPr>
              <p:cNvPr id="51210" name="Straight Connector 71"/>
              <p:cNvCxnSpPr>
                <a:cxnSpLocks noChangeShapeType="1"/>
              </p:cNvCxnSpPr>
              <p:nvPr/>
            </p:nvCxnSpPr>
            <p:spPr bwMode="auto">
              <a:xfrm flipV="1">
                <a:off x="423898" y="5693584"/>
                <a:ext cx="20076934" cy="0"/>
              </a:xfrm>
              <a:prstGeom prst="line">
                <a:avLst/>
              </a:prstGeom>
              <a:noFill/>
              <a:ln w="9525" algn="ctr">
                <a:solidFill>
                  <a:schemeClr val="tx1"/>
                </a:solidFill>
                <a:round/>
                <a:headEnd/>
                <a:tailEnd/>
              </a:ln>
            </p:spPr>
          </p:cxnSp>
          <p:cxnSp>
            <p:nvCxnSpPr>
              <p:cNvPr id="51212" name="Straight Connector 145"/>
              <p:cNvCxnSpPr>
                <a:cxnSpLocks noChangeShapeType="1"/>
              </p:cNvCxnSpPr>
              <p:nvPr/>
            </p:nvCxnSpPr>
            <p:spPr bwMode="auto">
              <a:xfrm flipV="1">
                <a:off x="2805969" y="4163292"/>
                <a:ext cx="0" cy="2678010"/>
              </a:xfrm>
              <a:prstGeom prst="line">
                <a:avLst/>
              </a:prstGeom>
              <a:noFill/>
              <a:ln w="38100" algn="ctr">
                <a:solidFill>
                  <a:schemeClr val="tx1"/>
                </a:solidFill>
                <a:round/>
                <a:headEnd/>
                <a:tailEnd/>
              </a:ln>
            </p:spPr>
          </p:cxnSp>
          <p:cxnSp>
            <p:nvCxnSpPr>
              <p:cNvPr id="51213" name="Straight Connector 146"/>
              <p:cNvCxnSpPr>
                <a:cxnSpLocks noChangeShapeType="1"/>
              </p:cNvCxnSpPr>
              <p:nvPr/>
            </p:nvCxnSpPr>
            <p:spPr bwMode="auto">
              <a:xfrm flipV="1">
                <a:off x="3826322" y="4163292"/>
                <a:ext cx="0" cy="2678010"/>
              </a:xfrm>
              <a:prstGeom prst="line">
                <a:avLst/>
              </a:prstGeom>
              <a:noFill/>
              <a:ln w="38100" algn="ctr">
                <a:solidFill>
                  <a:schemeClr val="tx1"/>
                </a:solidFill>
                <a:round/>
                <a:headEnd/>
                <a:tailEnd/>
              </a:ln>
            </p:spPr>
          </p:cxnSp>
          <p:cxnSp>
            <p:nvCxnSpPr>
              <p:cNvPr id="51214" name="Straight Connector 147"/>
              <p:cNvCxnSpPr>
                <a:cxnSpLocks noChangeShapeType="1"/>
              </p:cNvCxnSpPr>
              <p:nvPr/>
            </p:nvCxnSpPr>
            <p:spPr bwMode="auto">
              <a:xfrm flipV="1">
                <a:off x="7911484" y="4163292"/>
                <a:ext cx="0" cy="2678010"/>
              </a:xfrm>
              <a:prstGeom prst="line">
                <a:avLst/>
              </a:prstGeom>
              <a:noFill/>
              <a:ln w="38100" algn="ctr">
                <a:solidFill>
                  <a:schemeClr val="tx1"/>
                </a:solidFill>
                <a:round/>
                <a:headEnd/>
                <a:tailEnd/>
              </a:ln>
            </p:spPr>
          </p:cxnSp>
          <p:cxnSp>
            <p:nvCxnSpPr>
              <p:cNvPr id="51215" name="Straight Connector 148"/>
              <p:cNvCxnSpPr>
                <a:cxnSpLocks noChangeShapeType="1"/>
              </p:cNvCxnSpPr>
              <p:nvPr/>
            </p:nvCxnSpPr>
            <p:spPr bwMode="auto">
              <a:xfrm flipV="1">
                <a:off x="8931836" y="4163292"/>
                <a:ext cx="0" cy="2678010"/>
              </a:xfrm>
              <a:prstGeom prst="line">
                <a:avLst/>
              </a:prstGeom>
              <a:noFill/>
              <a:ln w="38100" algn="ctr">
                <a:solidFill>
                  <a:schemeClr val="tx1"/>
                </a:solidFill>
                <a:round/>
                <a:headEnd/>
                <a:tailEnd/>
              </a:ln>
            </p:spPr>
          </p:cxnSp>
          <p:cxnSp>
            <p:nvCxnSpPr>
              <p:cNvPr id="51216" name="Straight Connector 149"/>
              <p:cNvCxnSpPr>
                <a:cxnSpLocks noChangeShapeType="1"/>
              </p:cNvCxnSpPr>
              <p:nvPr/>
            </p:nvCxnSpPr>
            <p:spPr bwMode="auto">
              <a:xfrm flipV="1">
                <a:off x="17439775" y="4163292"/>
                <a:ext cx="0" cy="2678010"/>
              </a:xfrm>
              <a:prstGeom prst="line">
                <a:avLst/>
              </a:prstGeom>
              <a:noFill/>
              <a:ln w="38100" algn="ctr">
                <a:solidFill>
                  <a:schemeClr val="tx1"/>
                </a:solidFill>
                <a:round/>
                <a:headEnd/>
                <a:tailEnd/>
              </a:ln>
            </p:spPr>
          </p:cxnSp>
          <p:cxnSp>
            <p:nvCxnSpPr>
              <p:cNvPr id="51217" name="Straight Connector 150"/>
              <p:cNvCxnSpPr>
                <a:cxnSpLocks noChangeShapeType="1"/>
              </p:cNvCxnSpPr>
              <p:nvPr/>
            </p:nvCxnSpPr>
            <p:spPr bwMode="auto">
              <a:xfrm flipV="1">
                <a:off x="18460127" y="4163292"/>
                <a:ext cx="0" cy="2678010"/>
              </a:xfrm>
              <a:prstGeom prst="line">
                <a:avLst/>
              </a:prstGeom>
              <a:noFill/>
              <a:ln w="38100" algn="ctr">
                <a:solidFill>
                  <a:schemeClr val="tx1"/>
                </a:solidFill>
                <a:round/>
                <a:headEnd/>
                <a:tailEnd/>
              </a:ln>
            </p:spPr>
          </p:cxnSp>
          <p:cxnSp>
            <p:nvCxnSpPr>
              <p:cNvPr id="51218" name="Straight Connector 155"/>
              <p:cNvCxnSpPr>
                <a:cxnSpLocks noChangeShapeType="1"/>
              </p:cNvCxnSpPr>
              <p:nvPr/>
            </p:nvCxnSpPr>
            <p:spPr bwMode="auto">
              <a:xfrm flipV="1">
                <a:off x="1616811" y="6841303"/>
                <a:ext cx="1189160" cy="1403706"/>
              </a:xfrm>
              <a:prstGeom prst="line">
                <a:avLst/>
              </a:prstGeom>
              <a:noFill/>
              <a:ln w="38100" algn="ctr">
                <a:solidFill>
                  <a:schemeClr val="tx1"/>
                </a:solidFill>
                <a:round/>
                <a:headEnd/>
                <a:tailEnd/>
              </a:ln>
            </p:spPr>
          </p:cxnSp>
          <p:cxnSp>
            <p:nvCxnSpPr>
              <p:cNvPr id="51219" name="Straight Connector 159"/>
              <p:cNvCxnSpPr>
                <a:cxnSpLocks noChangeShapeType="1"/>
              </p:cNvCxnSpPr>
              <p:nvPr/>
            </p:nvCxnSpPr>
            <p:spPr bwMode="auto">
              <a:xfrm flipV="1">
                <a:off x="6718573" y="6841303"/>
                <a:ext cx="1192912" cy="1403706"/>
              </a:xfrm>
              <a:prstGeom prst="line">
                <a:avLst/>
              </a:prstGeom>
              <a:noFill/>
              <a:ln w="38100" algn="ctr">
                <a:solidFill>
                  <a:schemeClr val="tx1"/>
                </a:solidFill>
                <a:round/>
                <a:headEnd/>
                <a:tailEnd/>
              </a:ln>
            </p:spPr>
          </p:cxnSp>
          <p:cxnSp>
            <p:nvCxnSpPr>
              <p:cNvPr id="51220" name="Straight Connector 160"/>
              <p:cNvCxnSpPr>
                <a:cxnSpLocks noChangeShapeType="1"/>
              </p:cNvCxnSpPr>
              <p:nvPr/>
            </p:nvCxnSpPr>
            <p:spPr bwMode="auto">
              <a:xfrm flipV="1">
                <a:off x="16246864" y="6841303"/>
                <a:ext cx="1192912" cy="1403706"/>
              </a:xfrm>
              <a:prstGeom prst="line">
                <a:avLst/>
              </a:prstGeom>
              <a:noFill/>
              <a:ln w="38100" algn="ctr">
                <a:solidFill>
                  <a:schemeClr val="tx1"/>
                </a:solidFill>
                <a:round/>
                <a:headEnd/>
                <a:tailEnd/>
              </a:ln>
            </p:spPr>
          </p:cxnSp>
          <p:cxnSp>
            <p:nvCxnSpPr>
              <p:cNvPr id="51221" name="Straight Connector 161"/>
              <p:cNvCxnSpPr>
                <a:cxnSpLocks noChangeShapeType="1"/>
              </p:cNvCxnSpPr>
              <p:nvPr/>
            </p:nvCxnSpPr>
            <p:spPr bwMode="auto">
              <a:xfrm flipH="1" flipV="1">
                <a:off x="3826322" y="6841303"/>
                <a:ext cx="1020352" cy="1277118"/>
              </a:xfrm>
              <a:prstGeom prst="line">
                <a:avLst/>
              </a:prstGeom>
              <a:noFill/>
              <a:ln w="38100" algn="ctr">
                <a:solidFill>
                  <a:schemeClr val="tx1"/>
                </a:solidFill>
                <a:round/>
                <a:headEnd/>
                <a:tailEnd/>
              </a:ln>
            </p:spPr>
          </p:cxnSp>
          <p:cxnSp>
            <p:nvCxnSpPr>
              <p:cNvPr id="51222" name="Straight Connector 163"/>
              <p:cNvCxnSpPr>
                <a:cxnSpLocks noChangeShapeType="1"/>
              </p:cNvCxnSpPr>
              <p:nvPr/>
            </p:nvCxnSpPr>
            <p:spPr bwMode="auto">
              <a:xfrm flipH="1" flipV="1">
                <a:off x="8931836" y="6841303"/>
                <a:ext cx="1020352" cy="1277118"/>
              </a:xfrm>
              <a:prstGeom prst="line">
                <a:avLst/>
              </a:prstGeom>
              <a:noFill/>
              <a:ln w="38100" algn="ctr">
                <a:solidFill>
                  <a:schemeClr val="tx1"/>
                </a:solidFill>
                <a:round/>
                <a:headEnd/>
                <a:tailEnd/>
              </a:ln>
            </p:spPr>
          </p:cxnSp>
          <p:cxnSp>
            <p:nvCxnSpPr>
              <p:cNvPr id="51223" name="Straight Connector 164"/>
              <p:cNvCxnSpPr>
                <a:cxnSpLocks noChangeShapeType="1"/>
              </p:cNvCxnSpPr>
              <p:nvPr/>
            </p:nvCxnSpPr>
            <p:spPr bwMode="auto">
              <a:xfrm flipH="1" flipV="1">
                <a:off x="18460127" y="6841303"/>
                <a:ext cx="1020352" cy="1277118"/>
              </a:xfrm>
              <a:prstGeom prst="line">
                <a:avLst/>
              </a:prstGeom>
              <a:noFill/>
              <a:ln w="38100" algn="ctr">
                <a:solidFill>
                  <a:schemeClr val="tx1"/>
                </a:solidFill>
                <a:round/>
                <a:headEnd/>
                <a:tailEnd/>
              </a:ln>
            </p:spPr>
          </p:cxnSp>
        </p:grpSp>
        <p:sp>
          <p:nvSpPr>
            <p:cNvPr id="51224" name="TextBox 58"/>
            <p:cNvSpPr txBox="1">
              <a:spLocks noChangeArrowheads="1"/>
            </p:cNvSpPr>
            <p:nvPr/>
          </p:nvSpPr>
          <p:spPr bwMode="auto">
            <a:xfrm>
              <a:off x="765265" y="10351970"/>
              <a:ext cx="515726" cy="887100"/>
            </a:xfrm>
            <a:prstGeom prst="rect">
              <a:avLst/>
            </a:prstGeom>
            <a:noFill/>
            <a:ln w="9525">
              <a:noFill/>
              <a:miter lim="800000"/>
              <a:headEnd/>
              <a:tailEnd/>
            </a:ln>
          </p:spPr>
          <p:txBody>
            <a:bodyPr wrap="none" lIns="192911" tIns="96455" rIns="192911" bIns="96455">
              <a:spAutoFit/>
            </a:bodyPr>
            <a:lstStyle/>
            <a:p>
              <a:endParaRPr lang="en-US" sz="4200" i="1" dirty="0"/>
            </a:p>
          </p:txBody>
        </p:sp>
      </p:grpSp>
      <p:sp>
        <p:nvSpPr>
          <p:cNvPr id="51211" name="Rectangle 143"/>
          <p:cNvSpPr>
            <a:spLocks noChangeArrowheads="1"/>
          </p:cNvSpPr>
          <p:nvPr/>
        </p:nvSpPr>
        <p:spPr bwMode="auto">
          <a:xfrm>
            <a:off x="0" y="-177222"/>
            <a:ext cx="20332022" cy="2807411"/>
          </a:xfrm>
          <a:prstGeom prst="rect">
            <a:avLst/>
          </a:prstGeom>
          <a:solidFill>
            <a:schemeClr val="bg1"/>
          </a:solidFill>
          <a:ln w="9525" algn="ctr">
            <a:noFill/>
            <a:round/>
            <a:headEnd/>
            <a:tailEnd/>
          </a:ln>
        </p:spPr>
        <p:txBody>
          <a:bodyPr lIns="192911" tIns="96455" rIns="192911" bIns="96455"/>
          <a:lstStyle/>
          <a:p>
            <a:endParaRPr lang="en-US" sz="5900" dirty="0"/>
          </a:p>
          <a:p>
            <a:endParaRPr lang="en-US" sz="6600" dirty="0" smtClean="0"/>
          </a:p>
          <a:p>
            <a:r>
              <a:rPr lang="en-US" sz="5400" dirty="0" smtClean="0"/>
              <a:t>      Human Hippocampus </a:t>
            </a:r>
            <a:endParaRPr lang="en-US" sz="5400" dirty="0"/>
          </a:p>
        </p:txBody>
      </p:sp>
      <p:sp>
        <p:nvSpPr>
          <p:cNvPr id="62"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.1</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Variability in vivo</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63" name="Straight Connector 62"/>
          <p:cNvCxnSpPr/>
          <p:nvPr/>
        </p:nvCxnSpPr>
        <p:spPr>
          <a:xfrm>
            <a:off x="-157257"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5538216" y="5861559"/>
            <a:ext cx="5680145" cy="3231654"/>
          </a:xfrm>
          <a:prstGeom prst="rect">
            <a:avLst/>
          </a:prstGeom>
          <a:noFill/>
        </p:spPr>
        <p:txBody>
          <a:bodyPr wrap="none" rtlCol="0">
            <a:spAutoFit/>
          </a:bodyPr>
          <a:lstStyle/>
          <a:p>
            <a:r>
              <a:rPr lang="en-US" sz="4000" i="1" dirty="0" err="1" smtClean="0"/>
              <a:t>Quiroga</a:t>
            </a:r>
            <a:r>
              <a:rPr lang="en-US" sz="4000" i="1" dirty="0" smtClean="0"/>
              <a:t>,  Reddy, </a:t>
            </a:r>
          </a:p>
          <a:p>
            <a:r>
              <a:rPr lang="en-US" sz="4000" i="1" dirty="0" smtClean="0"/>
              <a:t> </a:t>
            </a:r>
            <a:r>
              <a:rPr lang="en-US" sz="4000" i="1" dirty="0" err="1" smtClean="0"/>
              <a:t>Kreiman</a:t>
            </a:r>
            <a:r>
              <a:rPr lang="en-US" sz="4000" i="1" dirty="0" smtClean="0"/>
              <a:t>,  Koch, </a:t>
            </a:r>
          </a:p>
          <a:p>
            <a:r>
              <a:rPr lang="en-US" sz="4000" i="1" dirty="0" smtClean="0"/>
              <a:t>and Fried  (2005). </a:t>
            </a:r>
          </a:p>
          <a:p>
            <a:r>
              <a:rPr lang="en-US" sz="4000" i="1" dirty="0" smtClean="0"/>
              <a:t>Nature, 435:1102-1107.</a:t>
            </a:r>
          </a:p>
          <a:p>
            <a:endParaRPr lang="en-US" sz="4400" dirty="0"/>
          </a:p>
        </p:txBody>
      </p:sp>
      <p:sp>
        <p:nvSpPr>
          <p:cNvPr id="65" name="TextBox 64"/>
          <p:cNvSpPr txBox="1"/>
          <p:nvPr/>
        </p:nvSpPr>
        <p:spPr>
          <a:xfrm>
            <a:off x="8105190" y="2614911"/>
            <a:ext cx="4121641" cy="707886"/>
          </a:xfrm>
          <a:prstGeom prst="rect">
            <a:avLst/>
          </a:prstGeom>
          <a:noFill/>
        </p:spPr>
        <p:txBody>
          <a:bodyPr wrap="none" rtlCol="0">
            <a:spAutoFit/>
          </a:bodyPr>
          <a:lstStyle/>
          <a:p>
            <a:r>
              <a:rPr lang="en-US" sz="4000" dirty="0" smtClean="0"/>
              <a:t>(single electrode)</a:t>
            </a:r>
            <a:endParaRPr lang="en-US" sz="4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p:nvPr/>
        </p:nvGrpSpPr>
        <p:grpSpPr>
          <a:xfrm>
            <a:off x="12304073" y="1434427"/>
            <a:ext cx="4820416" cy="2447341"/>
            <a:chOff x="2295793" y="6416535"/>
            <a:chExt cx="5784499" cy="2447341"/>
          </a:xfrm>
        </p:grpSpPr>
        <p:sp>
          <p:nvSpPr>
            <p:cNvPr id="75" name="Oval 3"/>
            <p:cNvSpPr>
              <a:spLocks noChangeArrowheads="1"/>
            </p:cNvSpPr>
            <p:nvPr/>
          </p:nvSpPr>
          <p:spPr bwMode="auto">
            <a:xfrm>
              <a:off x="2828477" y="7071973"/>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6" name="Oval 4"/>
            <p:cNvSpPr>
              <a:spLocks noChangeArrowheads="1"/>
            </p:cNvSpPr>
            <p:nvPr/>
          </p:nvSpPr>
          <p:spPr bwMode="auto">
            <a:xfrm>
              <a:off x="3098570" y="7277324"/>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7" name="Oval 5"/>
            <p:cNvSpPr>
              <a:spLocks noChangeArrowheads="1"/>
            </p:cNvSpPr>
            <p:nvPr/>
          </p:nvSpPr>
          <p:spPr bwMode="auto">
            <a:xfrm>
              <a:off x="3364914" y="7176055"/>
              <a:ext cx="27009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78" name="Oval 6"/>
            <p:cNvSpPr>
              <a:spLocks noChangeArrowheads="1"/>
            </p:cNvSpPr>
            <p:nvPr/>
          </p:nvSpPr>
          <p:spPr bwMode="auto">
            <a:xfrm>
              <a:off x="3233617" y="8506622"/>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79" name="Oval 7"/>
            <p:cNvSpPr>
              <a:spLocks noChangeArrowheads="1"/>
            </p:cNvSpPr>
            <p:nvPr/>
          </p:nvSpPr>
          <p:spPr bwMode="auto">
            <a:xfrm>
              <a:off x="4171441" y="768802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0" name="Oval 8"/>
            <p:cNvSpPr>
              <a:spLocks noChangeArrowheads="1"/>
            </p:cNvSpPr>
            <p:nvPr/>
          </p:nvSpPr>
          <p:spPr bwMode="auto">
            <a:xfrm>
              <a:off x="3766301" y="7482677"/>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1" name="Oval 9"/>
            <p:cNvSpPr>
              <a:spLocks noChangeArrowheads="1"/>
            </p:cNvSpPr>
            <p:nvPr/>
          </p:nvSpPr>
          <p:spPr bwMode="auto">
            <a:xfrm>
              <a:off x="3098570" y="7789297"/>
              <a:ext cx="266343"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2" name="Oval 10"/>
            <p:cNvSpPr>
              <a:spLocks noChangeArrowheads="1"/>
            </p:cNvSpPr>
            <p:nvPr/>
          </p:nvSpPr>
          <p:spPr bwMode="auto">
            <a:xfrm>
              <a:off x="3364914" y="7583946"/>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3" name="Oval 11"/>
            <p:cNvSpPr>
              <a:spLocks noChangeArrowheads="1"/>
            </p:cNvSpPr>
            <p:nvPr/>
          </p:nvSpPr>
          <p:spPr bwMode="auto">
            <a:xfrm>
              <a:off x="3635007" y="8301269"/>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4" name="Oval 12"/>
            <p:cNvSpPr>
              <a:spLocks noChangeArrowheads="1"/>
            </p:cNvSpPr>
            <p:nvPr/>
          </p:nvSpPr>
          <p:spPr bwMode="auto">
            <a:xfrm>
              <a:off x="3901348"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5" name="Oval 13"/>
            <p:cNvSpPr>
              <a:spLocks noChangeArrowheads="1"/>
            </p:cNvSpPr>
            <p:nvPr/>
          </p:nvSpPr>
          <p:spPr bwMode="auto">
            <a:xfrm>
              <a:off x="2427090" y="7994649"/>
              <a:ext cx="27009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6" name="Oval 14"/>
            <p:cNvSpPr>
              <a:spLocks noChangeArrowheads="1"/>
            </p:cNvSpPr>
            <p:nvPr/>
          </p:nvSpPr>
          <p:spPr bwMode="auto">
            <a:xfrm>
              <a:off x="2295793" y="7482677"/>
              <a:ext cx="266343" cy="205351"/>
            </a:xfrm>
            <a:prstGeom prst="ellipse">
              <a:avLst/>
            </a:prstGeom>
            <a:solidFill>
              <a:srgbClr val="FFFF00"/>
            </a:solidFill>
            <a:ln w="9525">
              <a:solidFill>
                <a:schemeClr val="tx1"/>
              </a:solidFill>
              <a:round/>
              <a:headEnd/>
              <a:tailEnd/>
            </a:ln>
          </p:spPr>
          <p:txBody>
            <a:bodyPr wrap="none" anchor="ctr"/>
            <a:lstStyle/>
            <a:p>
              <a:endParaRPr lang="en-US"/>
            </a:p>
          </p:txBody>
        </p:sp>
        <p:sp>
          <p:nvSpPr>
            <p:cNvPr id="87" name="Oval 15"/>
            <p:cNvSpPr>
              <a:spLocks noChangeArrowheads="1"/>
            </p:cNvSpPr>
            <p:nvPr/>
          </p:nvSpPr>
          <p:spPr bwMode="auto">
            <a:xfrm>
              <a:off x="2697183" y="8200000"/>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8" name="Oval 16"/>
            <p:cNvSpPr>
              <a:spLocks noChangeArrowheads="1"/>
            </p:cNvSpPr>
            <p:nvPr/>
          </p:nvSpPr>
          <p:spPr bwMode="auto">
            <a:xfrm>
              <a:off x="2562136" y="7688027"/>
              <a:ext cx="266341" cy="205352"/>
            </a:xfrm>
            <a:prstGeom prst="ellipse">
              <a:avLst/>
            </a:prstGeom>
            <a:solidFill>
              <a:srgbClr val="FFFF00"/>
            </a:solidFill>
            <a:ln w="9525">
              <a:solidFill>
                <a:schemeClr val="tx1"/>
              </a:solidFill>
              <a:round/>
              <a:headEnd/>
              <a:tailEnd/>
            </a:ln>
          </p:spPr>
          <p:txBody>
            <a:bodyPr wrap="none" anchor="ctr"/>
            <a:lstStyle/>
            <a:p>
              <a:endParaRPr lang="en-US"/>
            </a:p>
          </p:txBody>
        </p:sp>
        <p:sp>
          <p:nvSpPr>
            <p:cNvPr id="89" name="Line 17"/>
            <p:cNvSpPr>
              <a:spLocks noChangeShapeType="1"/>
            </p:cNvSpPr>
            <p:nvPr/>
          </p:nvSpPr>
          <p:spPr bwMode="auto">
            <a:xfrm flipV="1">
              <a:off x="4336498" y="6799108"/>
              <a:ext cx="1534281" cy="28130"/>
            </a:xfrm>
            <a:prstGeom prst="line">
              <a:avLst/>
            </a:prstGeom>
            <a:noFill/>
            <a:ln w="9525">
              <a:solidFill>
                <a:schemeClr val="tx1"/>
              </a:solidFill>
              <a:round/>
              <a:headEnd/>
              <a:tailEnd/>
            </a:ln>
          </p:spPr>
          <p:txBody>
            <a:bodyPr wrap="none" anchor="ctr"/>
            <a:lstStyle/>
            <a:p>
              <a:endParaRPr lang="en-US"/>
            </a:p>
          </p:txBody>
        </p:sp>
        <p:sp>
          <p:nvSpPr>
            <p:cNvPr id="90" name="Line 18"/>
            <p:cNvSpPr>
              <a:spLocks noChangeShapeType="1"/>
            </p:cNvSpPr>
            <p:nvPr/>
          </p:nvSpPr>
          <p:spPr bwMode="auto">
            <a:xfrm flipV="1">
              <a:off x="4336498" y="8200000"/>
              <a:ext cx="1680580" cy="2814"/>
            </a:xfrm>
            <a:prstGeom prst="line">
              <a:avLst/>
            </a:prstGeom>
            <a:noFill/>
            <a:ln w="9525">
              <a:solidFill>
                <a:schemeClr val="tx1"/>
              </a:solidFill>
              <a:round/>
              <a:headEnd/>
              <a:tailEnd/>
            </a:ln>
          </p:spPr>
          <p:txBody>
            <a:bodyPr wrap="none" anchor="ctr"/>
            <a:lstStyle/>
            <a:p>
              <a:endParaRPr lang="en-US"/>
            </a:p>
          </p:txBody>
        </p:sp>
        <p:sp>
          <p:nvSpPr>
            <p:cNvPr id="91" name="Line 19"/>
            <p:cNvSpPr>
              <a:spLocks noChangeShapeType="1"/>
            </p:cNvSpPr>
            <p:nvPr/>
          </p:nvSpPr>
          <p:spPr bwMode="auto">
            <a:xfrm flipV="1">
              <a:off x="4509058" y="8711972"/>
              <a:ext cx="1508021" cy="2814"/>
            </a:xfrm>
            <a:prstGeom prst="line">
              <a:avLst/>
            </a:prstGeom>
            <a:noFill/>
            <a:ln w="9525">
              <a:solidFill>
                <a:schemeClr val="tx1"/>
              </a:solidFill>
              <a:round/>
              <a:headEnd/>
              <a:tailEnd/>
            </a:ln>
          </p:spPr>
          <p:txBody>
            <a:bodyPr wrap="none" anchor="ctr"/>
            <a:lstStyle/>
            <a:p>
              <a:endParaRPr lang="en-US"/>
            </a:p>
          </p:txBody>
        </p:sp>
        <p:sp>
          <p:nvSpPr>
            <p:cNvPr id="92" name="Line 20"/>
            <p:cNvSpPr>
              <a:spLocks noChangeShapeType="1"/>
            </p:cNvSpPr>
            <p:nvPr/>
          </p:nvSpPr>
          <p:spPr bwMode="auto">
            <a:xfrm>
              <a:off x="4606591" y="6416535"/>
              <a:ext cx="0" cy="410703"/>
            </a:xfrm>
            <a:prstGeom prst="line">
              <a:avLst/>
            </a:prstGeom>
            <a:noFill/>
            <a:ln w="57150">
              <a:solidFill>
                <a:schemeClr val="tx1"/>
              </a:solidFill>
              <a:round/>
              <a:headEnd/>
              <a:tailEnd/>
            </a:ln>
          </p:spPr>
          <p:txBody>
            <a:bodyPr wrap="none" anchor="ctr"/>
            <a:lstStyle/>
            <a:p>
              <a:endParaRPr lang="en-US"/>
            </a:p>
          </p:txBody>
        </p:sp>
        <p:sp>
          <p:nvSpPr>
            <p:cNvPr id="93" name="Line 21"/>
            <p:cNvSpPr>
              <a:spLocks noChangeShapeType="1"/>
            </p:cNvSpPr>
            <p:nvPr/>
          </p:nvSpPr>
          <p:spPr bwMode="auto">
            <a:xfrm>
              <a:off x="5079255" y="7789297"/>
              <a:ext cx="0" cy="410703"/>
            </a:xfrm>
            <a:prstGeom prst="line">
              <a:avLst/>
            </a:prstGeom>
            <a:noFill/>
            <a:ln w="57150">
              <a:solidFill>
                <a:schemeClr val="tx1"/>
              </a:solidFill>
              <a:round/>
              <a:headEnd/>
              <a:tailEnd/>
            </a:ln>
          </p:spPr>
          <p:txBody>
            <a:bodyPr wrap="none" anchor="ctr"/>
            <a:lstStyle/>
            <a:p>
              <a:endParaRPr lang="en-US"/>
            </a:p>
          </p:txBody>
        </p:sp>
        <p:sp>
          <p:nvSpPr>
            <p:cNvPr id="94" name="Line 22"/>
            <p:cNvSpPr>
              <a:spLocks noChangeShapeType="1"/>
            </p:cNvSpPr>
            <p:nvPr/>
          </p:nvSpPr>
          <p:spPr bwMode="auto">
            <a:xfrm>
              <a:off x="5349348" y="7789297"/>
              <a:ext cx="0" cy="410703"/>
            </a:xfrm>
            <a:prstGeom prst="line">
              <a:avLst/>
            </a:prstGeom>
            <a:noFill/>
            <a:ln w="57150">
              <a:solidFill>
                <a:schemeClr val="tx1"/>
              </a:solidFill>
              <a:round/>
              <a:headEnd/>
              <a:tailEnd/>
            </a:ln>
          </p:spPr>
          <p:txBody>
            <a:bodyPr wrap="none" anchor="ctr"/>
            <a:lstStyle/>
            <a:p>
              <a:endParaRPr lang="en-US"/>
            </a:p>
          </p:txBody>
        </p:sp>
        <p:sp>
          <p:nvSpPr>
            <p:cNvPr id="95" name="Line 23"/>
            <p:cNvSpPr>
              <a:spLocks noChangeShapeType="1"/>
            </p:cNvSpPr>
            <p:nvPr/>
          </p:nvSpPr>
          <p:spPr bwMode="auto">
            <a:xfrm>
              <a:off x="5750738" y="8301269"/>
              <a:ext cx="0" cy="410703"/>
            </a:xfrm>
            <a:prstGeom prst="line">
              <a:avLst/>
            </a:prstGeom>
            <a:noFill/>
            <a:ln w="57150">
              <a:solidFill>
                <a:schemeClr val="tx1"/>
              </a:solidFill>
              <a:round/>
              <a:headEnd/>
              <a:tailEnd/>
            </a:ln>
          </p:spPr>
          <p:txBody>
            <a:bodyPr wrap="none" anchor="ctr"/>
            <a:lstStyle/>
            <a:p>
              <a:endParaRPr lang="en-US"/>
            </a:p>
          </p:txBody>
        </p:sp>
        <p:sp>
          <p:nvSpPr>
            <p:cNvPr id="96" name="Line 24"/>
            <p:cNvSpPr>
              <a:spLocks noChangeShapeType="1"/>
            </p:cNvSpPr>
            <p:nvPr/>
          </p:nvSpPr>
          <p:spPr bwMode="auto">
            <a:xfrm>
              <a:off x="3233617" y="7994649"/>
              <a:ext cx="131297" cy="511972"/>
            </a:xfrm>
            <a:prstGeom prst="line">
              <a:avLst/>
            </a:prstGeom>
            <a:noFill/>
            <a:ln w="9525">
              <a:solidFill>
                <a:srgbClr val="FF0000"/>
              </a:solidFill>
              <a:round/>
              <a:headEnd/>
              <a:tailEnd/>
            </a:ln>
          </p:spPr>
          <p:txBody>
            <a:bodyPr wrap="none" anchor="ctr"/>
            <a:lstStyle/>
            <a:p>
              <a:endParaRPr lang="en-US"/>
            </a:p>
          </p:txBody>
        </p:sp>
        <p:sp>
          <p:nvSpPr>
            <p:cNvPr id="97" name="Line 25"/>
            <p:cNvSpPr>
              <a:spLocks noChangeShapeType="1"/>
            </p:cNvSpPr>
            <p:nvPr/>
          </p:nvSpPr>
          <p:spPr bwMode="auto">
            <a:xfrm>
              <a:off x="3635007" y="7789297"/>
              <a:ext cx="401387" cy="306622"/>
            </a:xfrm>
            <a:prstGeom prst="line">
              <a:avLst/>
            </a:prstGeom>
            <a:noFill/>
            <a:ln w="9525">
              <a:solidFill>
                <a:srgbClr val="FF0000"/>
              </a:solidFill>
              <a:round/>
              <a:headEnd/>
              <a:tailEnd/>
            </a:ln>
          </p:spPr>
          <p:txBody>
            <a:bodyPr wrap="none" anchor="ctr"/>
            <a:lstStyle/>
            <a:p>
              <a:endParaRPr lang="en-US"/>
            </a:p>
          </p:txBody>
        </p:sp>
        <p:sp>
          <p:nvSpPr>
            <p:cNvPr id="98" name="Line 26"/>
            <p:cNvSpPr>
              <a:spLocks noChangeShapeType="1"/>
            </p:cNvSpPr>
            <p:nvPr/>
          </p:nvSpPr>
          <p:spPr bwMode="auto">
            <a:xfrm flipV="1">
              <a:off x="2828477" y="8095918"/>
              <a:ext cx="1072871" cy="205351"/>
            </a:xfrm>
            <a:prstGeom prst="line">
              <a:avLst/>
            </a:prstGeom>
            <a:noFill/>
            <a:ln w="9525">
              <a:solidFill>
                <a:srgbClr val="FF0000"/>
              </a:solidFill>
              <a:round/>
              <a:headEnd/>
              <a:tailEnd/>
            </a:ln>
          </p:spPr>
          <p:txBody>
            <a:bodyPr wrap="none" anchor="ctr"/>
            <a:lstStyle/>
            <a:p>
              <a:endParaRPr lang="en-US"/>
            </a:p>
          </p:txBody>
        </p:sp>
        <p:sp>
          <p:nvSpPr>
            <p:cNvPr id="99" name="Line 27"/>
            <p:cNvSpPr>
              <a:spLocks noChangeShapeType="1"/>
            </p:cNvSpPr>
            <p:nvPr/>
          </p:nvSpPr>
          <p:spPr bwMode="auto">
            <a:xfrm>
              <a:off x="3233617" y="7994649"/>
              <a:ext cx="532684" cy="410703"/>
            </a:xfrm>
            <a:prstGeom prst="line">
              <a:avLst/>
            </a:prstGeom>
            <a:noFill/>
            <a:ln w="9525">
              <a:solidFill>
                <a:srgbClr val="FF0000"/>
              </a:solidFill>
              <a:round/>
              <a:headEnd/>
              <a:tailEnd/>
            </a:ln>
          </p:spPr>
          <p:txBody>
            <a:bodyPr wrap="none" anchor="ctr"/>
            <a:lstStyle/>
            <a:p>
              <a:endParaRPr lang="en-US"/>
            </a:p>
          </p:txBody>
        </p:sp>
        <p:sp>
          <p:nvSpPr>
            <p:cNvPr id="100" name="Line 28"/>
            <p:cNvSpPr>
              <a:spLocks noChangeShapeType="1"/>
            </p:cNvSpPr>
            <p:nvPr/>
          </p:nvSpPr>
          <p:spPr bwMode="auto">
            <a:xfrm>
              <a:off x="2697183" y="7893380"/>
              <a:ext cx="131294" cy="306620"/>
            </a:xfrm>
            <a:prstGeom prst="line">
              <a:avLst/>
            </a:prstGeom>
            <a:noFill/>
            <a:ln w="9525">
              <a:solidFill>
                <a:srgbClr val="FF0000"/>
              </a:solidFill>
              <a:round/>
              <a:headEnd/>
              <a:tailEnd/>
            </a:ln>
          </p:spPr>
          <p:txBody>
            <a:bodyPr wrap="none" anchor="ctr"/>
            <a:lstStyle/>
            <a:p>
              <a:endParaRPr lang="en-US"/>
            </a:p>
          </p:txBody>
        </p:sp>
        <p:sp>
          <p:nvSpPr>
            <p:cNvPr id="101" name="Line 29"/>
            <p:cNvSpPr>
              <a:spLocks noChangeShapeType="1"/>
            </p:cNvSpPr>
            <p:nvPr/>
          </p:nvSpPr>
          <p:spPr bwMode="auto">
            <a:xfrm>
              <a:off x="3901348" y="7688027"/>
              <a:ext cx="135047" cy="306622"/>
            </a:xfrm>
            <a:prstGeom prst="line">
              <a:avLst/>
            </a:prstGeom>
            <a:noFill/>
            <a:ln w="9525">
              <a:solidFill>
                <a:srgbClr val="FF0000"/>
              </a:solidFill>
              <a:round/>
              <a:headEnd/>
              <a:tailEnd/>
            </a:ln>
          </p:spPr>
          <p:txBody>
            <a:bodyPr wrap="none" anchor="ctr"/>
            <a:lstStyle/>
            <a:p>
              <a:endParaRPr lang="en-US"/>
            </a:p>
          </p:txBody>
        </p:sp>
        <p:sp>
          <p:nvSpPr>
            <p:cNvPr id="102" name="Line 30"/>
            <p:cNvSpPr>
              <a:spLocks noChangeShapeType="1"/>
            </p:cNvSpPr>
            <p:nvPr/>
          </p:nvSpPr>
          <p:spPr bwMode="auto">
            <a:xfrm>
              <a:off x="3499960" y="7277324"/>
              <a:ext cx="401387" cy="306622"/>
            </a:xfrm>
            <a:prstGeom prst="line">
              <a:avLst/>
            </a:prstGeom>
            <a:noFill/>
            <a:ln w="9525">
              <a:solidFill>
                <a:srgbClr val="FF0000"/>
              </a:solidFill>
              <a:round/>
              <a:headEnd/>
              <a:tailEnd/>
            </a:ln>
          </p:spPr>
          <p:txBody>
            <a:bodyPr wrap="none" anchor="ctr"/>
            <a:lstStyle/>
            <a:p>
              <a:endParaRPr lang="en-US"/>
            </a:p>
          </p:txBody>
        </p:sp>
        <p:sp>
          <p:nvSpPr>
            <p:cNvPr id="103" name="Line 31"/>
            <p:cNvSpPr>
              <a:spLocks noChangeShapeType="1"/>
            </p:cNvSpPr>
            <p:nvPr/>
          </p:nvSpPr>
          <p:spPr bwMode="auto">
            <a:xfrm flipH="1">
              <a:off x="2828477" y="7482677"/>
              <a:ext cx="405140" cy="306620"/>
            </a:xfrm>
            <a:prstGeom prst="line">
              <a:avLst/>
            </a:prstGeom>
            <a:noFill/>
            <a:ln w="9525">
              <a:solidFill>
                <a:srgbClr val="FF0000"/>
              </a:solidFill>
              <a:round/>
              <a:headEnd/>
              <a:tailEnd/>
            </a:ln>
          </p:spPr>
          <p:txBody>
            <a:bodyPr wrap="none" anchor="ctr"/>
            <a:lstStyle/>
            <a:p>
              <a:endParaRPr lang="en-US"/>
            </a:p>
          </p:txBody>
        </p:sp>
        <p:sp>
          <p:nvSpPr>
            <p:cNvPr id="104" name="Line 32"/>
            <p:cNvSpPr>
              <a:spLocks noChangeShapeType="1"/>
            </p:cNvSpPr>
            <p:nvPr/>
          </p:nvSpPr>
          <p:spPr bwMode="auto">
            <a:xfrm flipH="1">
              <a:off x="2427090" y="7277324"/>
              <a:ext cx="401387" cy="306622"/>
            </a:xfrm>
            <a:prstGeom prst="line">
              <a:avLst/>
            </a:prstGeom>
            <a:noFill/>
            <a:ln w="9525">
              <a:solidFill>
                <a:srgbClr val="FF0000"/>
              </a:solidFill>
              <a:round/>
              <a:headEnd/>
              <a:tailEnd/>
            </a:ln>
          </p:spPr>
          <p:txBody>
            <a:bodyPr wrap="none" anchor="ctr"/>
            <a:lstStyle/>
            <a:p>
              <a:endParaRPr lang="en-US"/>
            </a:p>
          </p:txBody>
        </p:sp>
        <p:sp>
          <p:nvSpPr>
            <p:cNvPr id="105" name="Line 33"/>
            <p:cNvSpPr>
              <a:spLocks noChangeShapeType="1"/>
            </p:cNvSpPr>
            <p:nvPr/>
          </p:nvSpPr>
          <p:spPr bwMode="auto">
            <a:xfrm>
              <a:off x="2427090" y="7688027"/>
              <a:ext cx="135047" cy="407891"/>
            </a:xfrm>
            <a:prstGeom prst="line">
              <a:avLst/>
            </a:prstGeom>
            <a:noFill/>
            <a:ln w="9525">
              <a:solidFill>
                <a:srgbClr val="FF0000"/>
              </a:solidFill>
              <a:round/>
              <a:headEnd/>
              <a:tailEnd/>
            </a:ln>
          </p:spPr>
          <p:txBody>
            <a:bodyPr wrap="none" anchor="ctr"/>
            <a:lstStyle/>
            <a:p>
              <a:endParaRPr lang="en-US"/>
            </a:p>
          </p:txBody>
        </p:sp>
        <p:sp>
          <p:nvSpPr>
            <p:cNvPr id="106" name="Line 34"/>
            <p:cNvSpPr>
              <a:spLocks noChangeShapeType="1"/>
            </p:cNvSpPr>
            <p:nvPr/>
          </p:nvSpPr>
          <p:spPr bwMode="auto">
            <a:xfrm flipV="1">
              <a:off x="2828477" y="7688027"/>
              <a:ext cx="536436" cy="101269"/>
            </a:xfrm>
            <a:prstGeom prst="line">
              <a:avLst/>
            </a:prstGeom>
            <a:noFill/>
            <a:ln w="9525">
              <a:solidFill>
                <a:srgbClr val="FF0000"/>
              </a:solidFill>
              <a:round/>
              <a:headEnd/>
              <a:tailEnd/>
            </a:ln>
          </p:spPr>
          <p:txBody>
            <a:bodyPr wrap="none" anchor="ctr"/>
            <a:lstStyle/>
            <a:p>
              <a:endParaRPr lang="en-US"/>
            </a:p>
          </p:txBody>
        </p:sp>
        <p:sp>
          <p:nvSpPr>
            <p:cNvPr id="107" name="Line 35"/>
            <p:cNvSpPr>
              <a:spLocks noChangeShapeType="1"/>
            </p:cNvSpPr>
            <p:nvPr/>
          </p:nvSpPr>
          <p:spPr bwMode="auto">
            <a:xfrm flipH="1">
              <a:off x="3364914" y="7789297"/>
              <a:ext cx="937824" cy="104083"/>
            </a:xfrm>
            <a:prstGeom prst="line">
              <a:avLst/>
            </a:prstGeom>
            <a:noFill/>
            <a:ln w="9525">
              <a:solidFill>
                <a:srgbClr val="FF0000"/>
              </a:solidFill>
              <a:round/>
              <a:headEnd/>
              <a:tailEnd/>
            </a:ln>
          </p:spPr>
          <p:txBody>
            <a:bodyPr wrap="none" anchor="ctr"/>
            <a:lstStyle/>
            <a:p>
              <a:endParaRPr lang="en-US"/>
            </a:p>
          </p:txBody>
        </p:sp>
        <p:sp>
          <p:nvSpPr>
            <p:cNvPr id="108" name="Line 36"/>
            <p:cNvSpPr>
              <a:spLocks noChangeShapeType="1"/>
            </p:cNvSpPr>
            <p:nvPr/>
          </p:nvSpPr>
          <p:spPr bwMode="auto">
            <a:xfrm>
              <a:off x="2828477" y="8301269"/>
              <a:ext cx="536436" cy="205352"/>
            </a:xfrm>
            <a:prstGeom prst="line">
              <a:avLst/>
            </a:prstGeom>
            <a:noFill/>
            <a:ln w="9525">
              <a:solidFill>
                <a:srgbClr val="FF0000"/>
              </a:solidFill>
              <a:round/>
              <a:headEnd/>
              <a:tailEnd/>
            </a:ln>
          </p:spPr>
          <p:txBody>
            <a:bodyPr wrap="none" anchor="ctr"/>
            <a:lstStyle/>
            <a:p>
              <a:endParaRPr lang="en-US"/>
            </a:p>
          </p:txBody>
        </p:sp>
        <p:sp>
          <p:nvSpPr>
            <p:cNvPr id="109" name="Line 37"/>
            <p:cNvSpPr>
              <a:spLocks noChangeShapeType="1"/>
            </p:cNvSpPr>
            <p:nvPr/>
          </p:nvSpPr>
          <p:spPr bwMode="auto">
            <a:xfrm>
              <a:off x="2963524" y="7277324"/>
              <a:ext cx="270093" cy="104083"/>
            </a:xfrm>
            <a:prstGeom prst="line">
              <a:avLst/>
            </a:prstGeom>
            <a:noFill/>
            <a:ln w="9525">
              <a:solidFill>
                <a:srgbClr val="FF0000"/>
              </a:solidFill>
              <a:round/>
              <a:headEnd/>
              <a:tailEnd/>
            </a:ln>
          </p:spPr>
          <p:txBody>
            <a:bodyPr wrap="none" anchor="ctr"/>
            <a:lstStyle/>
            <a:p>
              <a:endParaRPr lang="en-US"/>
            </a:p>
          </p:txBody>
        </p:sp>
        <p:sp>
          <p:nvSpPr>
            <p:cNvPr id="110" name="Line 38"/>
            <p:cNvSpPr>
              <a:spLocks noChangeShapeType="1"/>
            </p:cNvSpPr>
            <p:nvPr/>
          </p:nvSpPr>
          <p:spPr bwMode="auto">
            <a:xfrm>
              <a:off x="2427090" y="7583946"/>
              <a:ext cx="937824" cy="104081"/>
            </a:xfrm>
            <a:prstGeom prst="line">
              <a:avLst/>
            </a:prstGeom>
            <a:noFill/>
            <a:ln w="9525">
              <a:solidFill>
                <a:srgbClr val="FF0000"/>
              </a:solidFill>
              <a:round/>
              <a:headEnd/>
              <a:tailEnd/>
            </a:ln>
          </p:spPr>
          <p:txBody>
            <a:bodyPr wrap="none" anchor="ctr"/>
            <a:lstStyle/>
            <a:p>
              <a:endParaRPr lang="en-US"/>
            </a:p>
          </p:txBody>
        </p:sp>
        <p:sp>
          <p:nvSpPr>
            <p:cNvPr id="111" name="Line 39"/>
            <p:cNvSpPr>
              <a:spLocks noChangeShapeType="1"/>
            </p:cNvSpPr>
            <p:nvPr/>
          </p:nvSpPr>
          <p:spPr bwMode="auto">
            <a:xfrm flipV="1">
              <a:off x="2828477" y="7893380"/>
              <a:ext cx="405140" cy="407889"/>
            </a:xfrm>
            <a:prstGeom prst="line">
              <a:avLst/>
            </a:prstGeom>
            <a:noFill/>
            <a:ln w="9525">
              <a:solidFill>
                <a:srgbClr val="FF0000"/>
              </a:solidFill>
              <a:round/>
              <a:headEnd/>
              <a:tailEnd/>
            </a:ln>
          </p:spPr>
          <p:txBody>
            <a:bodyPr wrap="none" anchor="ctr"/>
            <a:lstStyle/>
            <a:p>
              <a:endParaRPr lang="en-US"/>
            </a:p>
          </p:txBody>
        </p:sp>
        <p:sp>
          <p:nvSpPr>
            <p:cNvPr id="112" name="Line 40"/>
            <p:cNvSpPr>
              <a:spLocks noChangeShapeType="1"/>
            </p:cNvSpPr>
            <p:nvPr/>
          </p:nvSpPr>
          <p:spPr bwMode="auto">
            <a:xfrm flipV="1">
              <a:off x="2562136" y="7893380"/>
              <a:ext cx="671481" cy="202539"/>
            </a:xfrm>
            <a:prstGeom prst="line">
              <a:avLst/>
            </a:prstGeom>
            <a:noFill/>
            <a:ln w="9525">
              <a:solidFill>
                <a:srgbClr val="FF0000"/>
              </a:solidFill>
              <a:round/>
              <a:headEnd/>
              <a:tailEnd/>
            </a:ln>
          </p:spPr>
          <p:txBody>
            <a:bodyPr wrap="none" anchor="ctr"/>
            <a:lstStyle/>
            <a:p>
              <a:endParaRPr lang="en-US"/>
            </a:p>
          </p:txBody>
        </p:sp>
        <p:sp>
          <p:nvSpPr>
            <p:cNvPr id="113" name="Line 41"/>
            <p:cNvSpPr>
              <a:spLocks noChangeShapeType="1"/>
            </p:cNvSpPr>
            <p:nvPr/>
          </p:nvSpPr>
          <p:spPr bwMode="auto">
            <a:xfrm flipH="1">
              <a:off x="4036394" y="7820241"/>
              <a:ext cx="131297" cy="275677"/>
            </a:xfrm>
            <a:prstGeom prst="line">
              <a:avLst/>
            </a:prstGeom>
            <a:noFill/>
            <a:ln w="9525">
              <a:solidFill>
                <a:srgbClr val="FF0000"/>
              </a:solidFill>
              <a:round/>
              <a:headEnd/>
              <a:tailEnd/>
            </a:ln>
          </p:spPr>
          <p:txBody>
            <a:bodyPr wrap="none" anchor="ctr"/>
            <a:lstStyle/>
            <a:p>
              <a:endParaRPr lang="en-US"/>
            </a:p>
          </p:txBody>
        </p:sp>
        <p:sp>
          <p:nvSpPr>
            <p:cNvPr id="114" name="Line 42"/>
            <p:cNvSpPr>
              <a:spLocks noChangeShapeType="1"/>
            </p:cNvSpPr>
            <p:nvPr/>
          </p:nvSpPr>
          <p:spPr bwMode="auto">
            <a:xfrm>
              <a:off x="3233617" y="7893380"/>
              <a:ext cx="937824" cy="202539"/>
            </a:xfrm>
            <a:prstGeom prst="line">
              <a:avLst/>
            </a:prstGeom>
            <a:noFill/>
            <a:ln w="9525">
              <a:solidFill>
                <a:srgbClr val="FF0000"/>
              </a:solidFill>
              <a:round/>
              <a:headEnd/>
              <a:tailEnd/>
            </a:ln>
          </p:spPr>
          <p:txBody>
            <a:bodyPr wrap="none" anchor="ctr"/>
            <a:lstStyle/>
            <a:p>
              <a:endParaRPr lang="en-US"/>
            </a:p>
          </p:txBody>
        </p:sp>
        <p:sp>
          <p:nvSpPr>
            <p:cNvPr id="115" name="Line 46"/>
            <p:cNvSpPr>
              <a:spLocks noChangeShapeType="1"/>
            </p:cNvSpPr>
            <p:nvPr/>
          </p:nvSpPr>
          <p:spPr bwMode="auto">
            <a:xfrm flipV="1">
              <a:off x="4336498" y="7333585"/>
              <a:ext cx="1534281" cy="28130"/>
            </a:xfrm>
            <a:prstGeom prst="line">
              <a:avLst/>
            </a:prstGeom>
            <a:noFill/>
            <a:ln w="9525">
              <a:solidFill>
                <a:schemeClr val="tx1"/>
              </a:solidFill>
              <a:round/>
              <a:headEnd/>
              <a:tailEnd/>
            </a:ln>
          </p:spPr>
          <p:txBody>
            <a:bodyPr wrap="none" anchor="ctr"/>
            <a:lstStyle/>
            <a:p>
              <a:endParaRPr lang="en-US"/>
            </a:p>
          </p:txBody>
        </p:sp>
        <p:sp>
          <p:nvSpPr>
            <p:cNvPr id="116" name="Line 47"/>
            <p:cNvSpPr>
              <a:spLocks noChangeShapeType="1"/>
            </p:cNvSpPr>
            <p:nvPr/>
          </p:nvSpPr>
          <p:spPr bwMode="auto">
            <a:xfrm>
              <a:off x="4846674" y="6951012"/>
              <a:ext cx="0" cy="410703"/>
            </a:xfrm>
            <a:prstGeom prst="line">
              <a:avLst/>
            </a:prstGeom>
            <a:noFill/>
            <a:ln w="57150">
              <a:solidFill>
                <a:schemeClr val="tx1"/>
              </a:solidFill>
              <a:round/>
              <a:headEnd/>
              <a:tailEnd/>
            </a:ln>
          </p:spPr>
          <p:txBody>
            <a:bodyPr wrap="none" anchor="ctr"/>
            <a:lstStyle/>
            <a:p>
              <a:endParaRPr lang="en-US"/>
            </a:p>
          </p:txBody>
        </p:sp>
        <p:sp>
          <p:nvSpPr>
            <p:cNvPr id="117" name="Line 48"/>
            <p:cNvSpPr>
              <a:spLocks noChangeShapeType="1"/>
            </p:cNvSpPr>
            <p:nvPr/>
          </p:nvSpPr>
          <p:spPr bwMode="auto">
            <a:xfrm>
              <a:off x="5360603" y="6416535"/>
              <a:ext cx="0" cy="410703"/>
            </a:xfrm>
            <a:prstGeom prst="line">
              <a:avLst/>
            </a:prstGeom>
            <a:noFill/>
            <a:ln w="57150">
              <a:solidFill>
                <a:schemeClr val="tx1"/>
              </a:solidFill>
              <a:round/>
              <a:headEnd/>
              <a:tailEnd/>
            </a:ln>
          </p:spPr>
          <p:txBody>
            <a:bodyPr wrap="none" anchor="ctr"/>
            <a:lstStyle/>
            <a:p>
              <a:endParaRPr lang="en-US"/>
            </a:p>
          </p:txBody>
        </p:sp>
        <p:sp>
          <p:nvSpPr>
            <p:cNvPr id="118" name="Oval 49"/>
            <p:cNvSpPr>
              <a:spLocks noChangeArrowheads="1"/>
            </p:cNvSpPr>
            <p:nvPr/>
          </p:nvSpPr>
          <p:spPr bwMode="auto">
            <a:xfrm>
              <a:off x="7300022" y="7567068"/>
              <a:ext cx="780270" cy="635746"/>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 name="Freeform 50"/>
            <p:cNvSpPr>
              <a:spLocks/>
            </p:cNvSpPr>
            <p:nvPr/>
          </p:nvSpPr>
          <p:spPr bwMode="auto">
            <a:xfrm>
              <a:off x="3488705" y="6714717"/>
              <a:ext cx="3912603" cy="978936"/>
            </a:xfrm>
            <a:custGeom>
              <a:avLst/>
              <a:gdLst>
                <a:gd name="T0" fmla="*/ 0 w 1043"/>
                <a:gd name="T1" fmla="*/ 2147483647 h 348"/>
                <a:gd name="T2" fmla="*/ 2147483647 w 1043"/>
                <a:gd name="T3" fmla="*/ 2147483647 h 348"/>
                <a:gd name="T4" fmla="*/ 2147483647 w 1043"/>
                <a:gd name="T5" fmla="*/ 2147483647 h 348"/>
                <a:gd name="T6" fmla="*/ 0 60000 65536"/>
                <a:gd name="T7" fmla="*/ 0 60000 65536"/>
                <a:gd name="T8" fmla="*/ 0 60000 65536"/>
                <a:gd name="T9" fmla="*/ 0 w 1043"/>
                <a:gd name="T10" fmla="*/ 0 h 348"/>
                <a:gd name="T11" fmla="*/ 1043 w 1043"/>
                <a:gd name="T12" fmla="*/ 348 h 348"/>
              </a:gdLst>
              <a:ahLst/>
              <a:cxnLst>
                <a:cxn ang="T6">
                  <a:pos x="T0" y="T1"/>
                </a:cxn>
                <a:cxn ang="T7">
                  <a:pos x="T2" y="T3"/>
                </a:cxn>
                <a:cxn ang="T8">
                  <a:pos x="T4" y="T5"/>
                </a:cxn>
              </a:cxnLst>
              <a:rect l="T9" t="T10" r="T11" b="T12"/>
              <a:pathLst>
                <a:path w="1043" h="348">
                  <a:moveTo>
                    <a:pt x="0" y="167"/>
                  </a:moveTo>
                  <a:cubicBezTo>
                    <a:pt x="139" y="83"/>
                    <a:pt x="279" y="0"/>
                    <a:pt x="453" y="30"/>
                  </a:cubicBezTo>
                  <a:cubicBezTo>
                    <a:pt x="627" y="60"/>
                    <a:pt x="945" y="295"/>
                    <a:pt x="1043" y="348"/>
                  </a:cubicBezTo>
                </a:path>
              </a:pathLst>
            </a:custGeom>
            <a:noFill/>
            <a:ln w="9525">
              <a:solidFill>
                <a:srgbClr val="FF0000"/>
              </a:solidFill>
              <a:round/>
              <a:headEnd/>
              <a:tailEnd type="triangle" w="med" len="med"/>
            </a:ln>
          </p:spPr>
          <p:txBody>
            <a:bodyPr/>
            <a:lstStyle/>
            <a:p>
              <a:endParaRPr lang="en-US"/>
            </a:p>
          </p:txBody>
        </p:sp>
        <p:sp>
          <p:nvSpPr>
            <p:cNvPr id="120" name="Freeform 51"/>
            <p:cNvSpPr>
              <a:spLocks/>
            </p:cNvSpPr>
            <p:nvPr/>
          </p:nvSpPr>
          <p:spPr bwMode="auto">
            <a:xfrm>
              <a:off x="3998881" y="7437668"/>
              <a:ext cx="3229867" cy="382573"/>
            </a:xfrm>
            <a:custGeom>
              <a:avLst/>
              <a:gdLst>
                <a:gd name="T0" fmla="*/ 0 w 861"/>
                <a:gd name="T1" fmla="*/ 2147483647 h 196"/>
                <a:gd name="T2" fmla="*/ 2147483647 w 861"/>
                <a:gd name="T3" fmla="*/ 2147483647 h 196"/>
                <a:gd name="T4" fmla="*/ 2147483647 w 861"/>
                <a:gd name="T5" fmla="*/ 2147483647 h 196"/>
                <a:gd name="T6" fmla="*/ 0 60000 65536"/>
                <a:gd name="T7" fmla="*/ 0 60000 65536"/>
                <a:gd name="T8" fmla="*/ 0 60000 65536"/>
                <a:gd name="T9" fmla="*/ 0 w 861"/>
                <a:gd name="T10" fmla="*/ 0 h 196"/>
                <a:gd name="T11" fmla="*/ 861 w 861"/>
                <a:gd name="T12" fmla="*/ 196 h 196"/>
              </a:gdLst>
              <a:ahLst/>
              <a:cxnLst>
                <a:cxn ang="T6">
                  <a:pos x="T0" y="T1"/>
                </a:cxn>
                <a:cxn ang="T7">
                  <a:pos x="T2" y="T3"/>
                </a:cxn>
                <a:cxn ang="T8">
                  <a:pos x="T4" y="T5"/>
                </a:cxn>
              </a:cxnLst>
              <a:rect l="T9" t="T10" r="T11" b="T12"/>
              <a:pathLst>
                <a:path w="861" h="196">
                  <a:moveTo>
                    <a:pt x="0" y="106"/>
                  </a:moveTo>
                  <a:cubicBezTo>
                    <a:pt x="41" y="53"/>
                    <a:pt x="83" y="0"/>
                    <a:pt x="226" y="15"/>
                  </a:cubicBezTo>
                  <a:cubicBezTo>
                    <a:pt x="369" y="30"/>
                    <a:pt x="615" y="113"/>
                    <a:pt x="861" y="196"/>
                  </a:cubicBezTo>
                </a:path>
              </a:pathLst>
            </a:custGeom>
            <a:noFill/>
            <a:ln w="9525">
              <a:solidFill>
                <a:srgbClr val="FF0000"/>
              </a:solidFill>
              <a:round/>
              <a:headEnd/>
              <a:tailEnd type="triangle" w="med" len="med"/>
            </a:ln>
          </p:spPr>
          <p:txBody>
            <a:bodyPr/>
            <a:lstStyle/>
            <a:p>
              <a:endParaRPr lang="en-US"/>
            </a:p>
          </p:txBody>
        </p:sp>
        <p:sp>
          <p:nvSpPr>
            <p:cNvPr id="121" name="Freeform 52"/>
            <p:cNvSpPr>
              <a:spLocks/>
            </p:cNvSpPr>
            <p:nvPr/>
          </p:nvSpPr>
          <p:spPr bwMode="auto">
            <a:xfrm>
              <a:off x="2805969" y="8202814"/>
              <a:ext cx="4764146" cy="661062"/>
            </a:xfrm>
            <a:custGeom>
              <a:avLst/>
              <a:gdLst>
                <a:gd name="T0" fmla="*/ 0 w 1270"/>
                <a:gd name="T1" fmla="*/ 2147483647 h 235"/>
                <a:gd name="T2" fmla="*/ 2147483647 w 1270"/>
                <a:gd name="T3" fmla="*/ 2147483647 h 235"/>
                <a:gd name="T4" fmla="*/ 2147483647 w 1270"/>
                <a:gd name="T5" fmla="*/ 0 h 235"/>
                <a:gd name="T6" fmla="*/ 0 60000 65536"/>
                <a:gd name="T7" fmla="*/ 0 60000 65536"/>
                <a:gd name="T8" fmla="*/ 0 60000 65536"/>
                <a:gd name="T9" fmla="*/ 0 w 1270"/>
                <a:gd name="T10" fmla="*/ 0 h 235"/>
                <a:gd name="T11" fmla="*/ 1270 w 1270"/>
                <a:gd name="T12" fmla="*/ 235 h 235"/>
              </a:gdLst>
              <a:ahLst/>
              <a:cxnLst>
                <a:cxn ang="T6">
                  <a:pos x="T0" y="T1"/>
                </a:cxn>
                <a:cxn ang="T7">
                  <a:pos x="T2" y="T3"/>
                </a:cxn>
                <a:cxn ang="T8">
                  <a:pos x="T4" y="T5"/>
                </a:cxn>
              </a:cxnLst>
              <a:rect l="T9" t="T10" r="T11" b="T12"/>
              <a:pathLst>
                <a:path w="1270" h="235">
                  <a:moveTo>
                    <a:pt x="0" y="46"/>
                  </a:moveTo>
                  <a:cubicBezTo>
                    <a:pt x="189" y="140"/>
                    <a:pt x="378" y="235"/>
                    <a:pt x="590" y="227"/>
                  </a:cubicBezTo>
                  <a:cubicBezTo>
                    <a:pt x="802" y="219"/>
                    <a:pt x="1036" y="109"/>
                    <a:pt x="1270" y="0"/>
                  </a:cubicBezTo>
                </a:path>
              </a:pathLst>
            </a:custGeom>
            <a:noFill/>
            <a:ln w="9525">
              <a:solidFill>
                <a:srgbClr val="FF0000"/>
              </a:solidFill>
              <a:round/>
              <a:headEnd/>
              <a:tailEnd type="triangle" w="med" len="med"/>
            </a:ln>
          </p:spPr>
          <p:txBody>
            <a:bodyPr/>
            <a:lstStyle/>
            <a:p>
              <a:endParaRPr lang="en-US"/>
            </a:p>
          </p:txBody>
        </p:sp>
        <p:sp>
          <p:nvSpPr>
            <p:cNvPr id="122" name="Freeform 53"/>
            <p:cNvSpPr>
              <a:spLocks/>
            </p:cNvSpPr>
            <p:nvPr/>
          </p:nvSpPr>
          <p:spPr bwMode="auto">
            <a:xfrm>
              <a:off x="4167691" y="7949640"/>
              <a:ext cx="3061057" cy="424767"/>
            </a:xfrm>
            <a:custGeom>
              <a:avLst/>
              <a:gdLst>
                <a:gd name="T0" fmla="*/ 0 w 816"/>
                <a:gd name="T1" fmla="*/ 2147483647 h 151"/>
                <a:gd name="T2" fmla="*/ 2147483647 w 816"/>
                <a:gd name="T3" fmla="*/ 2147483647 h 151"/>
                <a:gd name="T4" fmla="*/ 2147483647 w 816"/>
                <a:gd name="T5" fmla="*/ 0 h 151"/>
                <a:gd name="T6" fmla="*/ 0 60000 65536"/>
                <a:gd name="T7" fmla="*/ 0 60000 65536"/>
                <a:gd name="T8" fmla="*/ 0 60000 65536"/>
                <a:gd name="T9" fmla="*/ 0 w 816"/>
                <a:gd name="T10" fmla="*/ 0 h 151"/>
                <a:gd name="T11" fmla="*/ 816 w 816"/>
                <a:gd name="T12" fmla="*/ 151 h 151"/>
              </a:gdLst>
              <a:ahLst/>
              <a:cxnLst>
                <a:cxn ang="T6">
                  <a:pos x="T0" y="T1"/>
                </a:cxn>
                <a:cxn ang="T7">
                  <a:pos x="T2" y="T3"/>
                </a:cxn>
                <a:cxn ang="T8">
                  <a:pos x="T4" y="T5"/>
                </a:cxn>
              </a:cxnLst>
              <a:rect l="T9" t="T10" r="T11" b="T12"/>
              <a:pathLst>
                <a:path w="816" h="151">
                  <a:moveTo>
                    <a:pt x="0" y="90"/>
                  </a:moveTo>
                  <a:cubicBezTo>
                    <a:pt x="68" y="120"/>
                    <a:pt x="136" y="151"/>
                    <a:pt x="272" y="136"/>
                  </a:cubicBezTo>
                  <a:cubicBezTo>
                    <a:pt x="408" y="121"/>
                    <a:pt x="612" y="60"/>
                    <a:pt x="816" y="0"/>
                  </a:cubicBezTo>
                </a:path>
              </a:pathLst>
            </a:custGeom>
            <a:noFill/>
            <a:ln w="9525">
              <a:solidFill>
                <a:srgbClr val="FF0000"/>
              </a:solidFill>
              <a:round/>
              <a:headEnd/>
              <a:tailEnd type="triangle" w="med" len="med"/>
            </a:ln>
          </p:spPr>
          <p:txBody>
            <a:bodyPr/>
            <a:lstStyle/>
            <a:p>
              <a:endParaRPr lang="en-US"/>
            </a:p>
          </p:txBody>
        </p:sp>
      </p:grpSp>
      <p:sp>
        <p:nvSpPr>
          <p:cNvPr id="123"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10.5</a:t>
            </a:r>
            <a:r>
              <a:rPr lang="en-US" sz="6600" dirty="0" smtClean="0">
                <a:solidFill>
                  <a:srgbClr val="FF0000"/>
                </a:solidFill>
                <a:latin typeface="Impact" charset="0"/>
                <a:ea typeface="ＭＳ Ｐゴシック" charset="0"/>
                <a:cs typeface="Impact" charset="0"/>
              </a:rPr>
              <a:t>. Fluctuation of potential</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24" name="Straight Connector 123"/>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697827" y="2193947"/>
            <a:ext cx="10371221" cy="3600986"/>
          </a:xfrm>
          <a:prstGeom prst="rect">
            <a:avLst/>
          </a:prstGeom>
          <a:noFill/>
        </p:spPr>
        <p:txBody>
          <a:bodyPr wrap="square" rtlCol="0">
            <a:spAutoFit/>
          </a:bodyPr>
          <a:lstStyle/>
          <a:p>
            <a:r>
              <a:rPr lang="en-US" dirty="0" smtClean="0"/>
              <a:t>for a passive membrane, we can analytically  predict the mean of membrane potential fluctuations</a:t>
            </a:r>
          </a:p>
        </p:txBody>
      </p:sp>
      <p:sp>
        <p:nvSpPr>
          <p:cNvPr id="69" name="TextBox 68"/>
          <p:cNvSpPr txBox="1"/>
          <p:nvPr/>
        </p:nvSpPr>
        <p:spPr>
          <a:xfrm>
            <a:off x="1130968" y="5794933"/>
            <a:ext cx="8340745" cy="2723823"/>
          </a:xfrm>
          <a:prstGeom prst="rect">
            <a:avLst/>
          </a:prstGeom>
          <a:noFill/>
        </p:spPr>
        <p:txBody>
          <a:bodyPr wrap="none" rtlCol="0">
            <a:spAutoFit/>
          </a:bodyPr>
          <a:lstStyle/>
          <a:p>
            <a:r>
              <a:rPr lang="en-US" i="1" dirty="0" smtClean="0">
                <a:solidFill>
                  <a:srgbClr val="FF0000"/>
                </a:solidFill>
              </a:rPr>
              <a:t>Passive membrane</a:t>
            </a:r>
          </a:p>
          <a:p>
            <a:r>
              <a:rPr lang="en-US" i="1" dirty="0" smtClean="0">
                <a:solidFill>
                  <a:srgbClr val="FF0000"/>
                </a:solidFill>
              </a:rPr>
              <a:t>=Leaky integrate-and-fire</a:t>
            </a:r>
          </a:p>
          <a:p>
            <a:r>
              <a:rPr lang="en-US" i="1" dirty="0" smtClean="0">
                <a:solidFill>
                  <a:srgbClr val="FF0000"/>
                </a:solidFill>
              </a:rPr>
              <a:t> without threshold</a:t>
            </a:r>
          </a:p>
        </p:txBody>
      </p:sp>
      <p:grpSp>
        <p:nvGrpSpPr>
          <p:cNvPr id="59" name="Group 124"/>
          <p:cNvGrpSpPr/>
          <p:nvPr/>
        </p:nvGrpSpPr>
        <p:grpSpPr>
          <a:xfrm>
            <a:off x="11094625" y="5195407"/>
            <a:ext cx="8011522" cy="2982582"/>
            <a:chOff x="1041956" y="6081439"/>
            <a:chExt cx="5988880" cy="2480035"/>
          </a:xfrm>
        </p:grpSpPr>
        <p:graphicFrame>
          <p:nvGraphicFramePr>
            <p:cNvPr id="60" name="Object 68"/>
            <p:cNvGraphicFramePr>
              <a:graphicFrameLocks noChangeAspect="1"/>
            </p:cNvGraphicFramePr>
            <p:nvPr/>
          </p:nvGraphicFramePr>
          <p:xfrm>
            <a:off x="1108249" y="7157770"/>
            <a:ext cx="5586199" cy="1403704"/>
          </p:xfrm>
          <a:graphic>
            <a:graphicData uri="http://schemas.openxmlformats.org/presentationml/2006/ole">
              <mc:AlternateContent xmlns:mc="http://schemas.openxmlformats.org/markup-compatibility/2006">
                <mc:Choice xmlns:v="urn:schemas-microsoft-com:vml" Requires="v">
                  <p:oleObj spid="_x0000_s197657" name="Equation" r:id="rId4" imgW="1854000" imgH="355320" progId="Equation.3">
                    <p:embed/>
                  </p:oleObj>
                </mc:Choice>
                <mc:Fallback>
                  <p:oleObj name="Equation" r:id="rId4" imgW="1854000" imgH="355320" progId="Equation.3">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249" y="7157770"/>
                          <a:ext cx="5586199" cy="14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61" name="Text Box 70"/>
            <p:cNvSpPr txBox="1">
              <a:spLocks noChangeArrowheads="1"/>
            </p:cNvSpPr>
            <p:nvPr/>
          </p:nvSpPr>
          <p:spPr bwMode="auto">
            <a:xfrm>
              <a:off x="1041956" y="6081439"/>
              <a:ext cx="5988880" cy="979624"/>
            </a:xfrm>
            <a:prstGeom prst="rect">
              <a:avLst/>
            </a:prstGeom>
            <a:noFill/>
            <a:ln w="9525">
              <a:noFill/>
              <a:miter lim="800000"/>
              <a:headEnd/>
              <a:tailEnd/>
            </a:ln>
          </p:spPr>
          <p:txBody>
            <a:bodyPr wrap="none" lIns="192911" tIns="96455" rIns="192911" bIns="96455">
              <a:spAutoFit/>
            </a:bodyPr>
            <a:lstStyle/>
            <a:p>
              <a:r>
                <a:rPr lang="fr-CH" sz="5100" i="1" dirty="0">
                  <a:solidFill>
                    <a:srgbClr val="FF0000"/>
                  </a:solidFill>
                </a:rPr>
                <a:t>Passive membrane</a:t>
              </a:r>
              <a:endParaRPr lang="fr-FR" sz="5100" i="1" dirty="0">
                <a:solidFill>
                  <a:srgbClr val="FF0000"/>
                </a:solidFill>
              </a:endParaRPr>
            </a:p>
          </p:txBody>
        </p:sp>
      </p:grpSp>
      <p:sp>
        <p:nvSpPr>
          <p:cNvPr id="62" name="TextBox 61"/>
          <p:cNvSpPr txBox="1"/>
          <p:nvPr/>
        </p:nvSpPr>
        <p:spPr>
          <a:xfrm flipH="1">
            <a:off x="9929115" y="8177989"/>
            <a:ext cx="11678347" cy="3600986"/>
          </a:xfrm>
          <a:prstGeom prst="rect">
            <a:avLst/>
          </a:prstGeom>
          <a:noFill/>
        </p:spPr>
        <p:txBody>
          <a:bodyPr wrap="square" rtlCol="0">
            <a:spAutoFit/>
          </a:bodyPr>
          <a:lstStyle/>
          <a:p>
            <a:r>
              <a:rPr lang="en-US" dirty="0" smtClean="0"/>
              <a:t> </a:t>
            </a:r>
            <a:r>
              <a:rPr lang="en-US" b="1" dirty="0" smtClean="0"/>
              <a:t>Next week:</a:t>
            </a:r>
          </a:p>
          <a:p>
            <a:r>
              <a:rPr lang="en-US" b="1" dirty="0" smtClean="0"/>
              <a:t>1) Calculate fluctuations</a:t>
            </a:r>
          </a:p>
          <a:p>
            <a:r>
              <a:rPr lang="en-US" b="1" dirty="0" smtClean="0"/>
              <a:t>2) ADD THRESHOLD</a:t>
            </a:r>
          </a:p>
          <a:p>
            <a:r>
              <a:rPr lang="en-US" b="1" dirty="0" smtClean="0">
                <a:sym typeface="Wingdings" pitchFamily="2" charset="2"/>
              </a:rPr>
              <a:t>      Leaky Integrate-and-Fire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.5</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Summary: Stochastic spike arrival</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7" name="Straight Connector 16"/>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p:cNvSpPr txBox="1"/>
              <p:nvPr/>
            </p:nvSpPr>
            <p:spPr>
              <a:xfrm>
                <a:off x="597619" y="1210191"/>
                <a:ext cx="20496211" cy="11622990"/>
              </a:xfrm>
              <a:prstGeom prst="rect">
                <a:avLst/>
              </a:prstGeom>
              <a:noFill/>
            </p:spPr>
            <p:txBody>
              <a:bodyPr wrap="square" rtlCol="0">
                <a:spAutoFit/>
              </a:bodyPr>
              <a:lstStyle/>
              <a:p>
                <a:r>
                  <a:rPr lang="en-US" sz="4000" dirty="0" smtClean="0"/>
                  <a:t>The network noise is often described as stochastic spike arrivals.</a:t>
                </a:r>
              </a:p>
              <a:p>
                <a:r>
                  <a:rPr lang="en-US" sz="4000" dirty="0" smtClean="0"/>
                  <a:t>Suppose that spikes arrive stochastically (according to a Poisson Process) with time-dependent  stochastic intensity </a:t>
                </a:r>
                <a14:m>
                  <m:oMath xmlns:m="http://schemas.openxmlformats.org/officeDocument/2006/math">
                    <m:r>
                      <a:rPr lang="en-US" sz="4000" b="0" i="1" smtClean="0">
                        <a:latin typeface="Cambria Math" panose="02040503050406030204" pitchFamily="18" charset="0"/>
                      </a:rPr>
                      <m:t>𝜌</m:t>
                    </m:r>
                  </m:oMath>
                </a14:m>
                <a:r>
                  <a:rPr lang="en-US" sz="4000" dirty="0" smtClean="0"/>
                  <a:t>.</a:t>
                </a:r>
              </a:p>
              <a:p>
                <a:endParaRPr lang="en-US" sz="4000" dirty="0" smtClean="0"/>
              </a:p>
              <a:p>
                <a:r>
                  <a:rPr lang="en-US" sz="4000" dirty="0" smtClean="0"/>
                  <a:t>Since input currents sum up linearly, we can calculate the mean input current by ‘averaging over the stochastic spike arrivals’ which is equivalent to ‘taking the expectation over stochasticity of the Poisson process’.</a:t>
                </a:r>
              </a:p>
              <a:p>
                <a:endParaRPr lang="en-US" sz="4000" dirty="0"/>
              </a:p>
              <a:p>
                <a:r>
                  <a:rPr lang="en-US" sz="4000" dirty="0" smtClean="0"/>
                  <a:t>Similarly, </a:t>
                </a:r>
                <a:r>
                  <a:rPr lang="en-US" sz="4000" dirty="0"/>
                  <a:t>i</a:t>
                </a:r>
                <a:r>
                  <a:rPr lang="en-US" sz="4000" dirty="0" smtClean="0"/>
                  <a:t>f </a:t>
                </a:r>
                <a:r>
                  <a:rPr lang="en-US" sz="4000" dirty="0"/>
                  <a:t>the voltage of the neuronal membrane is approximated by a linear model (see week 1, passive membrane, or week 8, input potential), then </a:t>
                </a:r>
                <a:r>
                  <a:rPr lang="en-US" sz="4000" dirty="0" smtClean="0"/>
                  <a:t>we can also calculate the mean membrane potential.</a:t>
                </a:r>
              </a:p>
              <a:p>
                <a:endParaRPr lang="en-US" sz="4000" dirty="0"/>
              </a:p>
              <a:p>
                <a:r>
                  <a:rPr lang="en-US" sz="4000" dirty="0" smtClean="0"/>
                  <a:t> In both cases taking the expectation is easy since the average of the spike arrivals yields the stochastic intensity.</a:t>
                </a:r>
              </a:p>
              <a:p>
                <a:r>
                  <a:rPr lang="en-US" sz="4000" dirty="0"/>
                  <a:t> </a:t>
                </a:r>
                <a:r>
                  <a:rPr lang="en-US" sz="4000" dirty="0" smtClean="0"/>
                  <a:t> </a:t>
                </a:r>
                <a14:m>
                  <m:oMath xmlns:m="http://schemas.openxmlformats.org/officeDocument/2006/math">
                    <m:d>
                      <m:dPr>
                        <m:begChr m:val="⟨"/>
                        <m:endChr m:val="⟩"/>
                        <m:ctrlPr>
                          <a:rPr lang="en-US" sz="4000" i="1" smtClean="0">
                            <a:latin typeface="Cambria Math" panose="02040503050406030204" pitchFamily="18" charset="0"/>
                          </a:rPr>
                        </m:ctrlPr>
                      </m:dPr>
                      <m:e>
                        <m:nary>
                          <m:naryPr>
                            <m:chr m:val="∑"/>
                            <m:ctrlPr>
                              <a:rPr lang="en-US" sz="4000" i="1">
                                <a:latin typeface="Cambria Math" panose="02040503050406030204" pitchFamily="18" charset="0"/>
                              </a:rPr>
                            </m:ctrlPr>
                          </m:naryPr>
                          <m:sub>
                            <m:r>
                              <m:rPr>
                                <m:brk m:alnAt="23"/>
                              </m:rPr>
                              <a:rPr lang="en-US" sz="4000" i="1">
                                <a:latin typeface="Cambria Math" panose="02040503050406030204" pitchFamily="18" charset="0"/>
                              </a:rPr>
                              <m:t>𝑓</m:t>
                            </m:r>
                          </m:sub>
                          <m:sup/>
                          <m:e>
                            <m:r>
                              <a:rPr lang="en-US" sz="4000" i="1">
                                <a:latin typeface="Cambria Math" panose="02040503050406030204" pitchFamily="18" charset="0"/>
                                <a:ea typeface="Cambria Math" panose="02040503050406030204" pitchFamily="18" charset="0"/>
                              </a:rPr>
                              <m:t>𝛿</m:t>
                            </m:r>
                            <m:d>
                              <m:dPr>
                                <m:ctrlPr>
                                  <a:rPr lang="en-US" sz="4000" i="1">
                                    <a:latin typeface="Cambria Math" panose="02040503050406030204" pitchFamily="18" charset="0"/>
                                    <a:ea typeface="Cambria Math" panose="02040503050406030204" pitchFamily="18" charset="0"/>
                                  </a:rPr>
                                </m:ctrlPr>
                              </m:dPr>
                              <m:e>
                                <m:r>
                                  <a:rPr lang="en-US" sz="4000" i="1">
                                    <a:latin typeface="Cambria Math" panose="02040503050406030204" pitchFamily="18" charset="0"/>
                                    <a:ea typeface="Cambria Math" panose="02040503050406030204" pitchFamily="18" charset="0"/>
                                  </a:rPr>
                                  <m:t>𝑡</m:t>
                                </m:r>
                                <m:r>
                                  <a:rPr lang="en-US" sz="4000" i="1">
                                    <a:latin typeface="Cambria Math" panose="02040503050406030204" pitchFamily="18" charset="0"/>
                                    <a:ea typeface="Cambria Math" panose="02040503050406030204" pitchFamily="18" charset="0"/>
                                  </a:rPr>
                                  <m:t>−</m:t>
                                </m:r>
                                <m:sSubSup>
                                  <m:sSubSupPr>
                                    <m:ctrlPr>
                                      <a:rPr lang="en-US" sz="4000" i="1">
                                        <a:latin typeface="Cambria Math" panose="02040503050406030204" pitchFamily="18" charset="0"/>
                                        <a:ea typeface="Cambria Math" panose="02040503050406030204" pitchFamily="18" charset="0"/>
                                      </a:rPr>
                                    </m:ctrlPr>
                                  </m:sSubSupPr>
                                  <m:e>
                                    <m:r>
                                      <a:rPr lang="en-US" sz="4000" i="1">
                                        <a:latin typeface="Cambria Math" panose="02040503050406030204" pitchFamily="18" charset="0"/>
                                        <a:ea typeface="Cambria Math" panose="02040503050406030204" pitchFamily="18" charset="0"/>
                                      </a:rPr>
                                      <m:t>𝑡</m:t>
                                    </m:r>
                                  </m:e>
                                  <m:sub/>
                                  <m:sup>
                                    <m:r>
                                      <a:rPr lang="en-US" sz="4000" i="1">
                                        <a:latin typeface="Cambria Math" panose="02040503050406030204" pitchFamily="18" charset="0"/>
                                        <a:ea typeface="Cambria Math" panose="02040503050406030204" pitchFamily="18" charset="0"/>
                                      </a:rPr>
                                      <m:t>𝑓</m:t>
                                    </m:r>
                                  </m:sup>
                                </m:sSubSup>
                              </m:e>
                            </m:d>
                          </m:e>
                        </m:nary>
                      </m:e>
                    </m:d>
                    <m:r>
                      <a:rPr lang="en-US" sz="4000" b="0" i="1" smtClean="0">
                        <a:latin typeface="Cambria Math" panose="02040503050406030204" pitchFamily="18" charset="0"/>
                      </a:rPr>
                      <m:t>=</m:t>
                    </m:r>
                    <m:r>
                      <a:rPr lang="en-US" sz="4000" b="0" i="1" smtClean="0">
                        <a:latin typeface="Cambria Math" panose="02040503050406030204" pitchFamily="18" charset="0"/>
                      </a:rPr>
                      <m:t>𝜌</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𝑡</m:t>
                        </m:r>
                      </m:e>
                    </m:d>
                    <m:r>
                      <a:rPr lang="en-US" sz="4000" b="0" i="1" smtClean="0">
                        <a:latin typeface="Cambria Math" panose="02040503050406030204" pitchFamily="18" charset="0"/>
                      </a:rPr>
                      <m:t> </m:t>
                    </m:r>
                  </m:oMath>
                </a14:m>
                <a:endParaRPr lang="en-US" sz="4000" dirty="0" smtClean="0"/>
              </a:p>
              <a:p>
                <a:r>
                  <a:rPr lang="en-US" sz="4000" dirty="0" smtClean="0"/>
                  <a:t> </a:t>
                </a:r>
              </a:p>
              <a:p>
                <a:r>
                  <a:rPr lang="en-US" sz="4000" dirty="0" smtClean="0"/>
                  <a:t>Next week we extend the calculation so as to also include fluctuations (not just the mean).</a:t>
                </a:r>
              </a:p>
              <a:p>
                <a:endParaRPr lang="en-US" sz="4000" dirty="0" smtClean="0"/>
              </a:p>
            </p:txBody>
          </p:sp>
        </mc:Choice>
        <mc:Fallback>
          <p:sp>
            <p:nvSpPr>
              <p:cNvPr id="10" name="TextBox 9"/>
              <p:cNvSpPr txBox="1">
                <a:spLocks noRot="1" noChangeAspect="1" noMove="1" noResize="1" noEditPoints="1" noAdjustHandles="1" noChangeArrowheads="1" noChangeShapeType="1" noTextEdit="1"/>
              </p:cNvSpPr>
              <p:nvPr/>
            </p:nvSpPr>
            <p:spPr>
              <a:xfrm>
                <a:off x="597619" y="1210191"/>
                <a:ext cx="20496211" cy="11622990"/>
              </a:xfrm>
              <a:prstGeom prst="rect">
                <a:avLst/>
              </a:prstGeom>
              <a:blipFill rotWithShape="0">
                <a:blip r:embed="rId2"/>
                <a:stretch>
                  <a:fillRect l="-1041" t="-944" r="-684"/>
                </a:stretch>
              </a:blipFill>
            </p:spPr>
            <p:txBody>
              <a:bodyPr/>
              <a:lstStyle/>
              <a:p>
                <a:r>
                  <a:rPr lang="fr-CH">
                    <a:noFill/>
                  </a:rPr>
                  <a:t> </a:t>
                </a:r>
              </a:p>
            </p:txBody>
          </p:sp>
        </mc:Fallback>
      </mc:AlternateContent>
    </p:spTree>
    <p:extLst>
      <p:ext uri="{BB962C8B-B14F-4D97-AF65-F5344CB8AC3E}">
        <p14:creationId xmlns:p14="http://schemas.microsoft.com/office/powerpoint/2010/main" val="99875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97827" y="133350"/>
            <a:ext cx="20861626" cy="1473200"/>
          </a:xfrm>
          <a:prstGeom prst="rect">
            <a:avLst/>
          </a:prstGeom>
        </p:spPr>
        <p:txBody>
          <a:bodyPr vert="horz" wrap="square" numCol="1" anchor="t" anchorCtr="0" compatLnSpc="1">
            <a:prstTxWarp prst="textNoShape">
              <a:avLst/>
            </a:prstTxWarp>
          </a:bodyPr>
          <a:lstStyle/>
          <a:p>
            <a:pPr>
              <a:spcAft>
                <a:spcPts val="2838"/>
              </a:spcAft>
              <a:defRPr/>
            </a:pPr>
            <a:r>
              <a:rPr lang="en-US" sz="5400" dirty="0" smtClean="0">
                <a:solidFill>
                  <a:srgbClr val="FF0000"/>
                </a:solidFill>
                <a:latin typeface="Impact" charset="0"/>
                <a:cs typeface="Impact" charset="0"/>
              </a:rPr>
              <a:t>week 10 </a:t>
            </a:r>
            <a:r>
              <a:rPr lang="en-US" sz="5400" dirty="0" smtClean="0">
                <a:latin typeface="Impact" charset="0"/>
                <a:cs typeface="Impact" charset="0"/>
              </a:rPr>
              <a:t>– </a:t>
            </a:r>
            <a:r>
              <a:rPr lang="en-US" sz="5400" dirty="0" smtClean="0">
                <a:solidFill>
                  <a:srgbClr val="FF0000"/>
                </a:solidFill>
                <a:latin typeface="Impact" charset="0"/>
                <a:cs typeface="Impact" charset="0"/>
              </a:rPr>
              <a:t>References and Suggested Reading</a:t>
            </a:r>
            <a:endParaRPr lang="en-US" sz="5400" dirty="0">
              <a:solidFill>
                <a:srgbClr val="FF0000"/>
              </a:solidFill>
              <a:latin typeface="Impact" charset="0"/>
              <a:cs typeface="Impact" charset="0"/>
            </a:endParaRPr>
          </a:p>
        </p:txBody>
      </p:sp>
      <p:sp>
        <p:nvSpPr>
          <p:cNvPr id="3" name="TextBox 2"/>
          <p:cNvSpPr txBox="1"/>
          <p:nvPr/>
        </p:nvSpPr>
        <p:spPr>
          <a:xfrm>
            <a:off x="385011" y="1219200"/>
            <a:ext cx="19380627" cy="1077218"/>
          </a:xfrm>
          <a:prstGeom prst="rect">
            <a:avLst/>
          </a:prstGeom>
          <a:noFill/>
        </p:spPr>
        <p:txBody>
          <a:bodyPr wrap="none" rtlCol="0">
            <a:spAutoFit/>
          </a:bodyPr>
          <a:lstStyle/>
          <a:p>
            <a:r>
              <a:rPr lang="en-US" sz="3200" b="1" dirty="0" smtClean="0"/>
              <a:t>Reading</a:t>
            </a:r>
            <a:r>
              <a:rPr lang="en-US" sz="3200" dirty="0" smtClean="0"/>
              <a:t>: W. Gerstner, W.M. </a:t>
            </a:r>
            <a:r>
              <a:rPr lang="en-US" sz="3200" dirty="0" err="1" smtClean="0"/>
              <a:t>Kistler</a:t>
            </a:r>
            <a:r>
              <a:rPr lang="en-US" sz="3200" dirty="0" smtClean="0"/>
              <a:t>, R. </a:t>
            </a:r>
            <a:r>
              <a:rPr lang="en-US" sz="3200" dirty="0" err="1" smtClean="0"/>
              <a:t>Naud</a:t>
            </a:r>
            <a:r>
              <a:rPr lang="en-US" sz="3200" dirty="0" smtClean="0"/>
              <a:t> and L. </a:t>
            </a:r>
            <a:r>
              <a:rPr lang="en-US" sz="3200" dirty="0" err="1" smtClean="0"/>
              <a:t>Paninski</a:t>
            </a:r>
            <a:r>
              <a:rPr lang="en-US" sz="3200" dirty="0" smtClean="0"/>
              <a:t>,</a:t>
            </a:r>
          </a:p>
          <a:p>
            <a:r>
              <a:rPr lang="en-US" sz="3200" i="1" dirty="0" smtClean="0"/>
              <a:t>Neuronal Dynamics: from single neurons to networks and  models of cognition.</a:t>
            </a:r>
            <a:r>
              <a:rPr lang="en-US" sz="3200" dirty="0" smtClean="0"/>
              <a:t> Ch. 7</a:t>
            </a:r>
            <a:r>
              <a:rPr lang="en-US" sz="3200" i="1" dirty="0" smtClean="0"/>
              <a:t>:  </a:t>
            </a:r>
            <a:r>
              <a:rPr lang="en-US" sz="3200" dirty="0" smtClean="0"/>
              <a:t>Cambridge, 201</a:t>
            </a:r>
          </a:p>
        </p:txBody>
      </p:sp>
      <p:sp>
        <p:nvSpPr>
          <p:cNvPr id="5" name="TextBox 4"/>
          <p:cNvSpPr txBox="1"/>
          <p:nvPr/>
        </p:nvSpPr>
        <p:spPr>
          <a:xfrm>
            <a:off x="0" y="2876570"/>
            <a:ext cx="21174442" cy="4585871"/>
          </a:xfrm>
          <a:prstGeom prst="rect">
            <a:avLst/>
          </a:prstGeom>
          <a:noFill/>
        </p:spPr>
        <p:txBody>
          <a:bodyPr wrap="square" rtlCol="0">
            <a:spAutoFit/>
          </a:bodyPr>
          <a:lstStyle/>
          <a:p>
            <a:r>
              <a:rPr lang="fr-FR" sz="4000" dirty="0" smtClean="0"/>
              <a:t>-</a:t>
            </a:r>
            <a:r>
              <a:rPr lang="en-US" sz="2800" dirty="0" err="1" smtClean="0"/>
              <a:t>Rieke</a:t>
            </a:r>
            <a:r>
              <a:rPr lang="en-US" sz="2800" dirty="0" smtClean="0"/>
              <a:t>, F., </a:t>
            </a:r>
            <a:r>
              <a:rPr lang="en-US" sz="2800" dirty="0" err="1" smtClean="0"/>
              <a:t>Warland</a:t>
            </a:r>
            <a:r>
              <a:rPr lang="en-US" sz="2800" dirty="0" smtClean="0"/>
              <a:t>, D., de </a:t>
            </a:r>
            <a:r>
              <a:rPr lang="en-US" sz="2800" dirty="0" err="1" smtClean="0"/>
              <a:t>Ruyter</a:t>
            </a:r>
            <a:r>
              <a:rPr lang="en-US" sz="2800" dirty="0" smtClean="0"/>
              <a:t> van </a:t>
            </a:r>
            <a:r>
              <a:rPr lang="en-US" sz="2800" dirty="0" err="1" smtClean="0"/>
              <a:t>Steveninck</a:t>
            </a:r>
            <a:r>
              <a:rPr lang="en-US" sz="2800" dirty="0" smtClean="0"/>
              <a:t>, R., and </a:t>
            </a:r>
            <a:r>
              <a:rPr lang="en-US" sz="2800" dirty="0" err="1" smtClean="0"/>
              <a:t>Bialek</a:t>
            </a:r>
            <a:r>
              <a:rPr lang="en-US" sz="2800" dirty="0" smtClean="0"/>
              <a:t>, W. (1996). </a:t>
            </a:r>
            <a:r>
              <a:rPr lang="en-US" sz="2800" i="1" dirty="0" smtClean="0"/>
              <a:t>Spikes - Exploring the neural code</a:t>
            </a:r>
            <a:r>
              <a:rPr lang="en-US" sz="2800" dirty="0" smtClean="0"/>
              <a:t>.  MIT Press.</a:t>
            </a:r>
          </a:p>
          <a:p>
            <a:r>
              <a:rPr lang="en-US" sz="2800" dirty="0" smtClean="0"/>
              <a:t>-Faisal, A., </a:t>
            </a:r>
            <a:r>
              <a:rPr lang="en-US" sz="2800" dirty="0" err="1" smtClean="0"/>
              <a:t>Selen</a:t>
            </a:r>
            <a:r>
              <a:rPr lang="en-US" sz="2800" dirty="0" smtClean="0"/>
              <a:t>, L., and </a:t>
            </a:r>
            <a:r>
              <a:rPr lang="en-US" sz="2800" dirty="0" err="1" smtClean="0"/>
              <a:t>Wolpert</a:t>
            </a:r>
            <a:r>
              <a:rPr lang="en-US" sz="2800" dirty="0" smtClean="0"/>
              <a:t>, D. (2008). Noise in the nervous system. </a:t>
            </a:r>
            <a:r>
              <a:rPr lang="en-US" sz="2800" i="1" dirty="0" smtClean="0"/>
              <a:t>Nat. Rev. </a:t>
            </a:r>
            <a:r>
              <a:rPr lang="en-US" sz="2800" i="1" dirty="0" err="1" smtClean="0"/>
              <a:t>Neurosci</a:t>
            </a:r>
            <a:r>
              <a:rPr lang="en-US" sz="2800" dirty="0" smtClean="0"/>
              <a:t>., 9:202</a:t>
            </a:r>
          </a:p>
          <a:p>
            <a:r>
              <a:rPr lang="en-US" sz="2800" dirty="0" smtClean="0"/>
              <a:t>-</a:t>
            </a:r>
            <a:r>
              <a:rPr lang="en-US" sz="2800" dirty="0" err="1" smtClean="0"/>
              <a:t>Gabbiani</a:t>
            </a:r>
            <a:r>
              <a:rPr lang="en-US" sz="2800" dirty="0" smtClean="0"/>
              <a:t>, F. and Koch, C. (1998). Principles of spike train analysis. In Koch, C. and </a:t>
            </a:r>
            <a:r>
              <a:rPr lang="en-US" sz="2800" dirty="0" err="1" smtClean="0"/>
              <a:t>Segev</a:t>
            </a:r>
            <a:r>
              <a:rPr lang="en-US" sz="2800" dirty="0" smtClean="0"/>
              <a:t>, I., editors,</a:t>
            </a:r>
          </a:p>
          <a:p>
            <a:r>
              <a:rPr lang="en-US" sz="2800" dirty="0" smtClean="0"/>
              <a:t>Methods in Neuronal Modeling, chapter 9, pages 312-360. MIT press, 2nd edition.</a:t>
            </a:r>
            <a:endParaRPr lang="fr-FR" sz="2800" dirty="0" smtClean="0"/>
          </a:p>
          <a:p>
            <a:pPr>
              <a:buFontTx/>
              <a:buChar char="-"/>
            </a:pPr>
            <a:r>
              <a:rPr lang="en-US" sz="2800" dirty="0" err="1" smtClean="0"/>
              <a:t>Softky</a:t>
            </a:r>
            <a:r>
              <a:rPr lang="en-US" sz="2800" dirty="0" smtClean="0"/>
              <a:t>, W. and Koch, C. (1993). The highly irregular firing pattern of cortical cells is inconsistent with temporal integration of random </a:t>
            </a:r>
            <a:r>
              <a:rPr lang="en-US" sz="2800" dirty="0" err="1" smtClean="0"/>
              <a:t>epsps</a:t>
            </a:r>
            <a:r>
              <a:rPr lang="en-US" sz="2800" dirty="0" smtClean="0"/>
              <a:t>.  </a:t>
            </a:r>
            <a:r>
              <a:rPr lang="en-US" sz="2800" i="1" dirty="0" smtClean="0"/>
              <a:t>J . </a:t>
            </a:r>
            <a:r>
              <a:rPr lang="en-US" sz="2800" i="1" dirty="0" err="1" smtClean="0"/>
              <a:t>Neurosci</a:t>
            </a:r>
            <a:r>
              <a:rPr lang="en-US" sz="2800" i="1" dirty="0" smtClean="0"/>
              <a:t>.</a:t>
            </a:r>
            <a:r>
              <a:rPr lang="en-US" sz="2800" dirty="0" smtClean="0"/>
              <a:t>, 13:334-350. </a:t>
            </a:r>
          </a:p>
          <a:p>
            <a:pPr>
              <a:buFontTx/>
              <a:buChar char="-"/>
            </a:pPr>
            <a:r>
              <a:rPr lang="en-US" sz="2800" dirty="0" smtClean="0"/>
              <a:t>Stein, R. B. (1967). Some models of neuronal variability. </a:t>
            </a:r>
            <a:r>
              <a:rPr lang="en-US" sz="2800" i="1" dirty="0" err="1" smtClean="0"/>
              <a:t>Biophys</a:t>
            </a:r>
            <a:r>
              <a:rPr lang="en-US" sz="2800" i="1" dirty="0" smtClean="0"/>
              <a:t>. J</a:t>
            </a:r>
            <a:r>
              <a:rPr lang="en-US" sz="2800" dirty="0" smtClean="0"/>
              <a:t>., 7:37-68. </a:t>
            </a:r>
          </a:p>
          <a:p>
            <a:pPr>
              <a:buFontTx/>
              <a:buChar char="-"/>
            </a:pPr>
            <a:r>
              <a:rPr lang="en-US" sz="2800" dirty="0" err="1" smtClean="0"/>
              <a:t>Siegert</a:t>
            </a:r>
            <a:r>
              <a:rPr lang="en-US" sz="2800" dirty="0" smtClean="0"/>
              <a:t>, A. (1951). On the first passage time probability problem. Phys. Rev., 81:617{623.</a:t>
            </a:r>
          </a:p>
          <a:p>
            <a:pPr>
              <a:buFontTx/>
              <a:buChar char="-"/>
            </a:pPr>
            <a:r>
              <a:rPr lang="en-US" sz="2800" dirty="0" err="1" smtClean="0"/>
              <a:t>Konig</a:t>
            </a:r>
            <a:r>
              <a:rPr lang="en-US" sz="2800" dirty="0" smtClean="0"/>
              <a:t>, P., et al.  (1996). Integrator or coincidence detector? the role of the cortical </a:t>
            </a:r>
            <a:r>
              <a:rPr lang="fr-FR" sz="2800" dirty="0" err="1" smtClean="0"/>
              <a:t>neuron</a:t>
            </a:r>
            <a:r>
              <a:rPr lang="fr-FR" sz="2800" dirty="0" smtClean="0"/>
              <a:t> </a:t>
            </a:r>
            <a:r>
              <a:rPr lang="fr-FR" sz="2800" dirty="0" err="1" smtClean="0"/>
              <a:t>revisited</a:t>
            </a:r>
            <a:r>
              <a:rPr lang="fr-FR" sz="2800" dirty="0" smtClean="0"/>
              <a:t>. </a:t>
            </a:r>
            <a:r>
              <a:rPr lang="fr-FR" sz="2800" i="1" dirty="0" smtClean="0"/>
              <a:t>Trends </a:t>
            </a:r>
            <a:r>
              <a:rPr lang="fr-FR" sz="2800" i="1" dirty="0" err="1" smtClean="0"/>
              <a:t>Neurosci</a:t>
            </a:r>
            <a:r>
              <a:rPr lang="fr-FR" sz="2800" i="1" dirty="0" smtClean="0"/>
              <a:t>,</a:t>
            </a:r>
            <a:r>
              <a:rPr lang="fr-FR" sz="2800" dirty="0" smtClean="0"/>
              <a:t> 19(4):130-137. </a:t>
            </a:r>
          </a:p>
          <a:p>
            <a:endParaRPr lang="en-US" sz="2800" dirty="0" smtClean="0"/>
          </a:p>
        </p:txBody>
      </p:sp>
      <p:cxnSp>
        <p:nvCxnSpPr>
          <p:cNvPr id="6" name="Straight Connector 5"/>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15313" y="2788860"/>
            <a:ext cx="22103763" cy="0"/>
          </a:xfrm>
          <a:prstGeom prst="line">
            <a:avLst/>
          </a:prstGeom>
          <a:ln>
            <a:solidFill>
              <a:srgbClr val="3550FE"/>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179095" y="8013032"/>
            <a:ext cx="19995347" cy="346509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400" b="1" dirty="0" smtClean="0">
                <a:solidFill>
                  <a:srgbClr val="FF0000"/>
                </a:solidFill>
              </a:rPr>
              <a:t>THE END</a:t>
            </a:r>
            <a:endParaRPr lang="en-US" sz="344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.1</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Variability in vitro </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7" name="Straight Connector 16"/>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220162" name="Picture 2"/>
          <p:cNvPicPr>
            <a:picLocks noChangeAspect="1" noChangeArrowheads="1"/>
          </p:cNvPicPr>
          <p:nvPr/>
        </p:nvPicPr>
        <p:blipFill>
          <a:blip r:embed="rId2"/>
          <a:srcRect/>
          <a:stretch>
            <a:fillRect/>
          </a:stretch>
        </p:blipFill>
        <p:spPr bwMode="auto">
          <a:xfrm>
            <a:off x="8879305" y="3198311"/>
            <a:ext cx="12220190" cy="3475061"/>
          </a:xfrm>
          <a:prstGeom prst="rect">
            <a:avLst/>
          </a:prstGeom>
          <a:noFill/>
          <a:ln w="9525">
            <a:noFill/>
            <a:miter lim="800000"/>
            <a:headEnd/>
            <a:tailEnd/>
          </a:ln>
        </p:spPr>
      </p:pic>
      <p:sp>
        <p:nvSpPr>
          <p:cNvPr id="18" name="TextBox 17"/>
          <p:cNvSpPr txBox="1"/>
          <p:nvPr/>
        </p:nvSpPr>
        <p:spPr>
          <a:xfrm>
            <a:off x="4596712" y="1351652"/>
            <a:ext cx="16578577" cy="969496"/>
          </a:xfrm>
          <a:prstGeom prst="rect">
            <a:avLst/>
          </a:prstGeom>
          <a:noFill/>
        </p:spPr>
        <p:txBody>
          <a:bodyPr wrap="none" rtlCol="0">
            <a:spAutoFit/>
          </a:bodyPr>
          <a:lstStyle/>
          <a:p>
            <a:r>
              <a:rPr lang="en-US" dirty="0" smtClean="0"/>
              <a:t>4 repetitions of the same time-dependent stimulus,</a:t>
            </a:r>
          </a:p>
        </p:txBody>
      </p:sp>
      <p:sp>
        <p:nvSpPr>
          <p:cNvPr id="7" name="Freeform 4"/>
          <p:cNvSpPr>
            <a:spLocks/>
          </p:cNvSpPr>
          <p:nvPr/>
        </p:nvSpPr>
        <p:spPr bwMode="auto">
          <a:xfrm>
            <a:off x="1218349" y="6927023"/>
            <a:ext cx="2861411" cy="601041"/>
          </a:xfrm>
          <a:custGeom>
            <a:avLst/>
            <a:gdLst>
              <a:gd name="T0" fmla="*/ 0 w 1670"/>
              <a:gd name="T1" fmla="*/ 2147483647 h 407"/>
              <a:gd name="T2" fmla="*/ 2147483647 w 1670"/>
              <a:gd name="T3" fmla="*/ 0 h 407"/>
              <a:gd name="T4" fmla="*/ 2147483647 w 1670"/>
              <a:gd name="T5" fmla="*/ 2147483647 h 407"/>
              <a:gd name="T6" fmla="*/ 2147483647 w 1670"/>
              <a:gd name="T7" fmla="*/ 2147483647 h 407"/>
              <a:gd name="T8" fmla="*/ 2147483647 w 1670"/>
              <a:gd name="T9" fmla="*/ 2147483647 h 407"/>
              <a:gd name="T10" fmla="*/ 2147483647 w 1670"/>
              <a:gd name="T11" fmla="*/ 2147483647 h 407"/>
              <a:gd name="T12" fmla="*/ 2147483647 w 1670"/>
              <a:gd name="T13" fmla="*/ 2147483647 h 407"/>
              <a:gd name="T14" fmla="*/ 2147483647 w 1670"/>
              <a:gd name="T15" fmla="*/ 2147483647 h 407"/>
              <a:gd name="T16" fmla="*/ 2147483647 w 1670"/>
              <a:gd name="T17" fmla="*/ 2147483647 h 407"/>
              <a:gd name="T18" fmla="*/ 2147483647 w 1670"/>
              <a:gd name="T19" fmla="*/ 2147483647 h 407"/>
              <a:gd name="T20" fmla="*/ 2147483647 w 1670"/>
              <a:gd name="T21" fmla="*/ 2147483647 h 407"/>
              <a:gd name="T22" fmla="*/ 2147483647 w 1670"/>
              <a:gd name="T23" fmla="*/ 2147483647 h 407"/>
              <a:gd name="T24" fmla="*/ 2147483647 w 1670"/>
              <a:gd name="T25" fmla="*/ 2147483647 h 407"/>
              <a:gd name="T26" fmla="*/ 2147483647 w 1670"/>
              <a:gd name="T27" fmla="*/ 2147483647 h 407"/>
              <a:gd name="T28" fmla="*/ 2147483647 w 1670"/>
              <a:gd name="T29" fmla="*/ 2147483647 h 407"/>
              <a:gd name="T30" fmla="*/ 2147483647 w 1670"/>
              <a:gd name="T31" fmla="*/ 2147483647 h 407"/>
              <a:gd name="T32" fmla="*/ 2147483647 w 1670"/>
              <a:gd name="T33" fmla="*/ 2147483647 h 407"/>
              <a:gd name="T34" fmla="*/ 2147483647 w 1670"/>
              <a:gd name="T35" fmla="*/ 2147483647 h 407"/>
              <a:gd name="T36" fmla="*/ 2147483647 w 1670"/>
              <a:gd name="T37" fmla="*/ 2147483647 h 407"/>
              <a:gd name="T38" fmla="*/ 2147483647 w 1670"/>
              <a:gd name="T39" fmla="*/ 2147483647 h 407"/>
              <a:gd name="T40" fmla="*/ 2147483647 w 1670"/>
              <a:gd name="T41" fmla="*/ 2147483647 h 407"/>
              <a:gd name="T42" fmla="*/ 2147483647 w 1670"/>
              <a:gd name="T43" fmla="*/ 2147483647 h 407"/>
              <a:gd name="T44" fmla="*/ 2147483647 w 1670"/>
              <a:gd name="T45" fmla="*/ 2147483647 h 407"/>
              <a:gd name="T46" fmla="*/ 2147483647 w 1670"/>
              <a:gd name="T47" fmla="*/ 2147483647 h 407"/>
              <a:gd name="T48" fmla="*/ 2147483647 w 1670"/>
              <a:gd name="T49" fmla="*/ 2147483647 h 407"/>
              <a:gd name="T50" fmla="*/ 2147483647 w 1670"/>
              <a:gd name="T51" fmla="*/ 2147483647 h 407"/>
              <a:gd name="T52" fmla="*/ 2147483647 w 1670"/>
              <a:gd name="T53" fmla="*/ 2147483647 h 407"/>
              <a:gd name="T54" fmla="*/ 2147483647 w 1670"/>
              <a:gd name="T55" fmla="*/ 2147483647 h 407"/>
              <a:gd name="T56" fmla="*/ 2147483647 w 1670"/>
              <a:gd name="T57" fmla="*/ 2147483647 h 407"/>
              <a:gd name="T58" fmla="*/ 2147483647 w 1670"/>
              <a:gd name="T59" fmla="*/ 2147483647 h 407"/>
              <a:gd name="T60" fmla="*/ 2147483647 w 1670"/>
              <a:gd name="T61" fmla="*/ 2147483647 h 407"/>
              <a:gd name="T62" fmla="*/ 2147483647 w 1670"/>
              <a:gd name="T63" fmla="*/ 2147483647 h 407"/>
              <a:gd name="T64" fmla="*/ 2147483647 w 1670"/>
              <a:gd name="T65" fmla="*/ 2147483647 h 407"/>
              <a:gd name="T66" fmla="*/ 2147483647 w 1670"/>
              <a:gd name="T67" fmla="*/ 2147483647 h 407"/>
              <a:gd name="T68" fmla="*/ 2147483647 w 1670"/>
              <a:gd name="T69" fmla="*/ 2147483647 h 407"/>
              <a:gd name="T70" fmla="*/ 2147483647 w 1670"/>
              <a:gd name="T71" fmla="*/ 2147483647 h 407"/>
              <a:gd name="T72" fmla="*/ 2147483647 w 1670"/>
              <a:gd name="T73" fmla="*/ 2147483647 h 407"/>
              <a:gd name="T74" fmla="*/ 2147483647 w 1670"/>
              <a:gd name="T75" fmla="*/ 2147483647 h 407"/>
              <a:gd name="T76" fmla="*/ 2147483647 w 1670"/>
              <a:gd name="T77" fmla="*/ 2147483647 h 407"/>
              <a:gd name="T78" fmla="*/ 2147483647 w 1670"/>
              <a:gd name="T79" fmla="*/ 2147483647 h 407"/>
              <a:gd name="T80" fmla="*/ 2147483647 w 1670"/>
              <a:gd name="T81" fmla="*/ 2147483647 h 407"/>
              <a:gd name="T82" fmla="*/ 2147483647 w 1670"/>
              <a:gd name="T83" fmla="*/ 2147483647 h 407"/>
              <a:gd name="T84" fmla="*/ 2147483647 w 1670"/>
              <a:gd name="T85" fmla="*/ 2147483647 h 407"/>
              <a:gd name="T86" fmla="*/ 2147483647 w 1670"/>
              <a:gd name="T87" fmla="*/ 2147483647 h 407"/>
              <a:gd name="T88" fmla="*/ 2147483647 w 1670"/>
              <a:gd name="T89" fmla="*/ 2147483647 h 407"/>
              <a:gd name="T90" fmla="*/ 2147483647 w 1670"/>
              <a:gd name="T91" fmla="*/ 2147483647 h 407"/>
              <a:gd name="T92" fmla="*/ 2147483647 w 1670"/>
              <a:gd name="T93" fmla="*/ 2147483647 h 407"/>
              <a:gd name="T94" fmla="*/ 2147483647 w 1670"/>
              <a:gd name="T95" fmla="*/ 2147483647 h 407"/>
              <a:gd name="T96" fmla="*/ 2147483647 w 1670"/>
              <a:gd name="T97" fmla="*/ 2147483647 h 407"/>
              <a:gd name="T98" fmla="*/ 2147483647 w 1670"/>
              <a:gd name="T99" fmla="*/ 2147483647 h 407"/>
              <a:gd name="T100" fmla="*/ 2147483647 w 1670"/>
              <a:gd name="T101" fmla="*/ 2147483647 h 407"/>
              <a:gd name="T102" fmla="*/ 2147483647 w 1670"/>
              <a:gd name="T103" fmla="*/ 2147483647 h 407"/>
              <a:gd name="T104" fmla="*/ 2147483647 w 1670"/>
              <a:gd name="T105" fmla="*/ 2147483647 h 407"/>
              <a:gd name="T106" fmla="*/ 2147483647 w 1670"/>
              <a:gd name="T107" fmla="*/ 2147483647 h 407"/>
              <a:gd name="T108" fmla="*/ 2147483647 w 1670"/>
              <a:gd name="T109" fmla="*/ 2147483647 h 407"/>
              <a:gd name="T110" fmla="*/ 2147483647 w 1670"/>
              <a:gd name="T111" fmla="*/ 2147483647 h 407"/>
              <a:gd name="T112" fmla="*/ 2147483647 w 1670"/>
              <a:gd name="T113" fmla="*/ 2147483647 h 407"/>
              <a:gd name="T114" fmla="*/ 2147483647 w 1670"/>
              <a:gd name="T115" fmla="*/ 2147483647 h 407"/>
              <a:gd name="T116" fmla="*/ 2147483647 w 1670"/>
              <a:gd name="T117" fmla="*/ 2147483647 h 407"/>
              <a:gd name="T118" fmla="*/ 2147483647 w 1670"/>
              <a:gd name="T119" fmla="*/ 2147483647 h 407"/>
              <a:gd name="T120" fmla="*/ 2147483647 w 1670"/>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0"/>
              <a:gd name="T184" fmla="*/ 0 h 407"/>
              <a:gd name="T185" fmla="*/ 1670 w 1670"/>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0" h="407">
                <a:moveTo>
                  <a:pt x="0" y="290"/>
                </a:moveTo>
                <a:cubicBezTo>
                  <a:pt x="45" y="197"/>
                  <a:pt x="43" y="81"/>
                  <a:pt x="103" y="0"/>
                </a:cubicBezTo>
                <a:cubicBezTo>
                  <a:pt x="116" y="49"/>
                  <a:pt x="132" y="96"/>
                  <a:pt x="145" y="145"/>
                </a:cubicBezTo>
                <a:cubicBezTo>
                  <a:pt x="150" y="138"/>
                  <a:pt x="184" y="80"/>
                  <a:pt x="196" y="83"/>
                </a:cubicBezTo>
                <a:cubicBezTo>
                  <a:pt x="210" y="87"/>
                  <a:pt x="203" y="111"/>
                  <a:pt x="207" y="125"/>
                </a:cubicBezTo>
                <a:cubicBezTo>
                  <a:pt x="214" y="115"/>
                  <a:pt x="215" y="90"/>
                  <a:pt x="227" y="94"/>
                </a:cubicBezTo>
                <a:cubicBezTo>
                  <a:pt x="240" y="98"/>
                  <a:pt x="235" y="121"/>
                  <a:pt x="238" y="135"/>
                </a:cubicBezTo>
                <a:cubicBezTo>
                  <a:pt x="242" y="156"/>
                  <a:pt x="245" y="176"/>
                  <a:pt x="248" y="197"/>
                </a:cubicBezTo>
                <a:cubicBezTo>
                  <a:pt x="334" y="111"/>
                  <a:pt x="239" y="187"/>
                  <a:pt x="289" y="197"/>
                </a:cubicBezTo>
                <a:cubicBezTo>
                  <a:pt x="298" y="199"/>
                  <a:pt x="352" y="162"/>
                  <a:pt x="362" y="156"/>
                </a:cubicBezTo>
                <a:cubicBezTo>
                  <a:pt x="381" y="213"/>
                  <a:pt x="373" y="245"/>
                  <a:pt x="403" y="187"/>
                </a:cubicBezTo>
                <a:cubicBezTo>
                  <a:pt x="408" y="177"/>
                  <a:pt x="410" y="166"/>
                  <a:pt x="414" y="156"/>
                </a:cubicBezTo>
                <a:cubicBezTo>
                  <a:pt x="455" y="219"/>
                  <a:pt x="407" y="167"/>
                  <a:pt x="476" y="176"/>
                </a:cubicBezTo>
                <a:cubicBezTo>
                  <a:pt x="488" y="178"/>
                  <a:pt x="497" y="190"/>
                  <a:pt x="507" y="197"/>
                </a:cubicBezTo>
                <a:cubicBezTo>
                  <a:pt x="510" y="211"/>
                  <a:pt x="504" y="232"/>
                  <a:pt x="517" y="238"/>
                </a:cubicBezTo>
                <a:cubicBezTo>
                  <a:pt x="544" y="252"/>
                  <a:pt x="556" y="195"/>
                  <a:pt x="558" y="187"/>
                </a:cubicBezTo>
                <a:cubicBezTo>
                  <a:pt x="562" y="208"/>
                  <a:pt x="554" y="234"/>
                  <a:pt x="569" y="249"/>
                </a:cubicBezTo>
                <a:cubicBezTo>
                  <a:pt x="578" y="258"/>
                  <a:pt x="590" y="236"/>
                  <a:pt x="600" y="228"/>
                </a:cubicBezTo>
                <a:cubicBezTo>
                  <a:pt x="611" y="219"/>
                  <a:pt x="621" y="207"/>
                  <a:pt x="631" y="197"/>
                </a:cubicBezTo>
                <a:cubicBezTo>
                  <a:pt x="634" y="218"/>
                  <a:pt x="628" y="243"/>
                  <a:pt x="641" y="259"/>
                </a:cubicBezTo>
                <a:cubicBezTo>
                  <a:pt x="648" y="268"/>
                  <a:pt x="664" y="256"/>
                  <a:pt x="672" y="249"/>
                </a:cubicBezTo>
                <a:cubicBezTo>
                  <a:pt x="696" y="228"/>
                  <a:pt x="711" y="199"/>
                  <a:pt x="734" y="176"/>
                </a:cubicBezTo>
                <a:cubicBezTo>
                  <a:pt x="744" y="180"/>
                  <a:pt x="754" y="189"/>
                  <a:pt x="765" y="187"/>
                </a:cubicBezTo>
                <a:cubicBezTo>
                  <a:pt x="819" y="178"/>
                  <a:pt x="776" y="136"/>
                  <a:pt x="817" y="197"/>
                </a:cubicBezTo>
                <a:cubicBezTo>
                  <a:pt x="831" y="190"/>
                  <a:pt x="846" y="185"/>
                  <a:pt x="858" y="176"/>
                </a:cubicBezTo>
                <a:cubicBezTo>
                  <a:pt x="870" y="167"/>
                  <a:pt x="875" y="141"/>
                  <a:pt x="889" y="145"/>
                </a:cubicBezTo>
                <a:cubicBezTo>
                  <a:pt x="903" y="149"/>
                  <a:pt x="896" y="173"/>
                  <a:pt x="900" y="187"/>
                </a:cubicBezTo>
                <a:cubicBezTo>
                  <a:pt x="903" y="197"/>
                  <a:pt x="907" y="208"/>
                  <a:pt x="910" y="218"/>
                </a:cubicBezTo>
                <a:cubicBezTo>
                  <a:pt x="924" y="211"/>
                  <a:pt x="939" y="207"/>
                  <a:pt x="951" y="197"/>
                </a:cubicBezTo>
                <a:cubicBezTo>
                  <a:pt x="993" y="162"/>
                  <a:pt x="947" y="158"/>
                  <a:pt x="1003" y="176"/>
                </a:cubicBezTo>
                <a:cubicBezTo>
                  <a:pt x="1046" y="112"/>
                  <a:pt x="1006" y="154"/>
                  <a:pt x="1034" y="176"/>
                </a:cubicBezTo>
                <a:cubicBezTo>
                  <a:pt x="1045" y="185"/>
                  <a:pt x="1062" y="183"/>
                  <a:pt x="1076" y="187"/>
                </a:cubicBezTo>
                <a:cubicBezTo>
                  <a:pt x="1086" y="177"/>
                  <a:pt x="1093" y="159"/>
                  <a:pt x="1107" y="156"/>
                </a:cubicBezTo>
                <a:cubicBezTo>
                  <a:pt x="1146" y="149"/>
                  <a:pt x="1146" y="216"/>
                  <a:pt x="1148" y="228"/>
                </a:cubicBezTo>
                <a:cubicBezTo>
                  <a:pt x="1204" y="190"/>
                  <a:pt x="1169" y="204"/>
                  <a:pt x="1169" y="238"/>
                </a:cubicBezTo>
                <a:cubicBezTo>
                  <a:pt x="1169" y="249"/>
                  <a:pt x="1176" y="259"/>
                  <a:pt x="1179" y="269"/>
                </a:cubicBezTo>
                <a:cubicBezTo>
                  <a:pt x="1229" y="195"/>
                  <a:pt x="1173" y="261"/>
                  <a:pt x="1210" y="280"/>
                </a:cubicBezTo>
                <a:cubicBezTo>
                  <a:pt x="1221" y="286"/>
                  <a:pt x="1231" y="266"/>
                  <a:pt x="1241" y="259"/>
                </a:cubicBezTo>
                <a:cubicBezTo>
                  <a:pt x="1266" y="131"/>
                  <a:pt x="1235" y="256"/>
                  <a:pt x="1262" y="269"/>
                </a:cubicBezTo>
                <a:cubicBezTo>
                  <a:pt x="1277" y="277"/>
                  <a:pt x="1283" y="242"/>
                  <a:pt x="1293" y="228"/>
                </a:cubicBezTo>
                <a:cubicBezTo>
                  <a:pt x="1296" y="207"/>
                  <a:pt x="1299" y="187"/>
                  <a:pt x="1303" y="166"/>
                </a:cubicBezTo>
                <a:cubicBezTo>
                  <a:pt x="1306" y="152"/>
                  <a:pt x="1313" y="111"/>
                  <a:pt x="1313" y="125"/>
                </a:cubicBezTo>
                <a:cubicBezTo>
                  <a:pt x="1313" y="142"/>
                  <a:pt x="1306" y="159"/>
                  <a:pt x="1303" y="176"/>
                </a:cubicBezTo>
                <a:cubicBezTo>
                  <a:pt x="1306" y="190"/>
                  <a:pt x="1299" y="218"/>
                  <a:pt x="1313" y="218"/>
                </a:cubicBezTo>
                <a:cubicBezTo>
                  <a:pt x="1322" y="218"/>
                  <a:pt x="1341" y="155"/>
                  <a:pt x="1344" y="145"/>
                </a:cubicBezTo>
                <a:cubicBezTo>
                  <a:pt x="1351" y="169"/>
                  <a:pt x="1360" y="193"/>
                  <a:pt x="1365" y="218"/>
                </a:cubicBezTo>
                <a:cubicBezTo>
                  <a:pt x="1371" y="249"/>
                  <a:pt x="1364" y="282"/>
                  <a:pt x="1376" y="311"/>
                </a:cubicBezTo>
                <a:cubicBezTo>
                  <a:pt x="1381" y="324"/>
                  <a:pt x="1381" y="282"/>
                  <a:pt x="1386" y="269"/>
                </a:cubicBezTo>
                <a:cubicBezTo>
                  <a:pt x="1391" y="255"/>
                  <a:pt x="1400" y="242"/>
                  <a:pt x="1407" y="228"/>
                </a:cubicBezTo>
                <a:cubicBezTo>
                  <a:pt x="1423" y="279"/>
                  <a:pt x="1389" y="407"/>
                  <a:pt x="1448" y="321"/>
                </a:cubicBezTo>
                <a:cubicBezTo>
                  <a:pt x="1451" y="307"/>
                  <a:pt x="1445" y="284"/>
                  <a:pt x="1458" y="280"/>
                </a:cubicBezTo>
                <a:cubicBezTo>
                  <a:pt x="1470" y="276"/>
                  <a:pt x="1469" y="319"/>
                  <a:pt x="1479" y="311"/>
                </a:cubicBezTo>
                <a:cubicBezTo>
                  <a:pt x="1500" y="294"/>
                  <a:pt x="1500" y="262"/>
                  <a:pt x="1510" y="238"/>
                </a:cubicBezTo>
                <a:cubicBezTo>
                  <a:pt x="1520" y="158"/>
                  <a:pt x="1534" y="143"/>
                  <a:pt x="1551" y="73"/>
                </a:cubicBezTo>
                <a:cubicBezTo>
                  <a:pt x="1555" y="87"/>
                  <a:pt x="1553" y="103"/>
                  <a:pt x="1562" y="114"/>
                </a:cubicBezTo>
                <a:cubicBezTo>
                  <a:pt x="1569" y="123"/>
                  <a:pt x="1585" y="117"/>
                  <a:pt x="1593" y="125"/>
                </a:cubicBezTo>
                <a:cubicBezTo>
                  <a:pt x="1601" y="133"/>
                  <a:pt x="1600" y="146"/>
                  <a:pt x="1603" y="156"/>
                </a:cubicBezTo>
                <a:cubicBezTo>
                  <a:pt x="1613" y="146"/>
                  <a:pt x="1620" y="122"/>
                  <a:pt x="1634" y="125"/>
                </a:cubicBezTo>
                <a:cubicBezTo>
                  <a:pt x="1648" y="128"/>
                  <a:pt x="1640" y="152"/>
                  <a:pt x="1644" y="166"/>
                </a:cubicBezTo>
                <a:cubicBezTo>
                  <a:pt x="1647" y="177"/>
                  <a:pt x="1651" y="187"/>
                  <a:pt x="1655" y="197"/>
                </a:cubicBezTo>
                <a:cubicBezTo>
                  <a:pt x="1670" y="150"/>
                  <a:pt x="1665" y="155"/>
                  <a:pt x="1665" y="218"/>
                </a:cubicBezTo>
              </a:path>
            </a:pathLst>
          </a:custGeom>
          <a:noFill/>
          <a:ln w="9525">
            <a:solidFill>
              <a:srgbClr val="FF0000"/>
            </a:solidFill>
            <a:round/>
            <a:headEnd/>
            <a:tailEnd/>
          </a:ln>
        </p:spPr>
        <p:txBody>
          <a:bodyPr wrap="none" anchor="ctr"/>
          <a:lstStyle/>
          <a:p>
            <a:endParaRPr lang="en-US"/>
          </a:p>
        </p:txBody>
      </p:sp>
      <p:sp>
        <p:nvSpPr>
          <p:cNvPr id="8" name="Text Box 5"/>
          <p:cNvSpPr txBox="1">
            <a:spLocks noChangeArrowheads="1"/>
          </p:cNvSpPr>
          <p:nvPr/>
        </p:nvSpPr>
        <p:spPr bwMode="auto">
          <a:xfrm>
            <a:off x="1315047" y="5911360"/>
            <a:ext cx="1124026" cy="1015663"/>
          </a:xfrm>
          <a:prstGeom prst="rect">
            <a:avLst/>
          </a:prstGeom>
          <a:noFill/>
          <a:ln w="9525">
            <a:noFill/>
            <a:miter lim="800000"/>
            <a:headEnd/>
            <a:tailEnd/>
          </a:ln>
        </p:spPr>
        <p:txBody>
          <a:bodyPr wrap="none">
            <a:spAutoFit/>
          </a:bodyPr>
          <a:lstStyle/>
          <a:p>
            <a:r>
              <a:rPr lang="en-US" sz="6000" i="1" dirty="0">
                <a:solidFill>
                  <a:srgbClr val="FF0000"/>
                </a:solidFill>
              </a:rPr>
              <a:t>I(t)</a:t>
            </a:r>
          </a:p>
        </p:txBody>
      </p:sp>
      <p:sp>
        <p:nvSpPr>
          <p:cNvPr id="9" name="Line 37"/>
          <p:cNvSpPr>
            <a:spLocks noChangeShapeType="1"/>
          </p:cNvSpPr>
          <p:nvPr/>
        </p:nvSpPr>
        <p:spPr bwMode="auto">
          <a:xfrm flipV="1">
            <a:off x="2701085" y="5726424"/>
            <a:ext cx="2154856" cy="320917"/>
          </a:xfrm>
          <a:prstGeom prst="line">
            <a:avLst/>
          </a:prstGeom>
          <a:noFill/>
          <a:ln w="57150">
            <a:solidFill>
              <a:srgbClr val="FF0000"/>
            </a:solidFill>
            <a:round/>
            <a:headEnd/>
            <a:tailEnd type="triangle" w="med" len="med"/>
          </a:ln>
        </p:spPr>
        <p:txBody>
          <a:bodyPr wrap="none" anchor="ctr"/>
          <a:lstStyle/>
          <a:p>
            <a:endParaRPr lang="en-US"/>
          </a:p>
        </p:txBody>
      </p:sp>
      <p:pic>
        <p:nvPicPr>
          <p:cNvPr id="10" name="Picture 5" descr="Cell_10xCUT1"/>
          <p:cNvPicPr>
            <a:picLocks noChangeAspect="1" noChangeArrowheads="1"/>
          </p:cNvPicPr>
          <p:nvPr/>
        </p:nvPicPr>
        <p:blipFill>
          <a:blip r:embed="rId3" cstate="print"/>
          <a:srcRect/>
          <a:stretch>
            <a:fillRect/>
          </a:stretch>
        </p:blipFill>
        <p:spPr bwMode="auto">
          <a:xfrm>
            <a:off x="5720447" y="3586456"/>
            <a:ext cx="2610926" cy="4536084"/>
          </a:xfrm>
          <a:prstGeom prst="rect">
            <a:avLst/>
          </a:prstGeom>
          <a:noFill/>
          <a:ln w="9525">
            <a:noFill/>
            <a:miter lim="800000"/>
            <a:headEnd/>
            <a:tailEnd/>
          </a:ln>
        </p:spPr>
      </p:pic>
      <p:grpSp>
        <p:nvGrpSpPr>
          <p:cNvPr id="11" name="Group 10"/>
          <p:cNvGrpSpPr/>
          <p:nvPr/>
        </p:nvGrpSpPr>
        <p:grpSpPr>
          <a:xfrm>
            <a:off x="5217589" y="5269833"/>
            <a:ext cx="1797036" cy="1090863"/>
            <a:chOff x="6749899" y="3801980"/>
            <a:chExt cx="1797036" cy="1090863"/>
          </a:xfrm>
        </p:grpSpPr>
        <p:cxnSp>
          <p:nvCxnSpPr>
            <p:cNvPr id="12" name="Straight Connector 11"/>
            <p:cNvCxnSpPr/>
            <p:nvPr/>
          </p:nvCxnSpPr>
          <p:spPr>
            <a:xfrm>
              <a:off x="6749899" y="3898232"/>
              <a:ext cx="1692762" cy="9384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854173" y="3801980"/>
              <a:ext cx="1692762" cy="10908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flipH="1">
            <a:off x="7054399" y="5277855"/>
            <a:ext cx="1797036" cy="1090863"/>
            <a:chOff x="6749899" y="3801980"/>
            <a:chExt cx="1797036" cy="1090863"/>
          </a:xfrm>
        </p:grpSpPr>
        <p:cxnSp>
          <p:nvCxnSpPr>
            <p:cNvPr id="16" name="Straight Connector 15"/>
            <p:cNvCxnSpPr/>
            <p:nvPr/>
          </p:nvCxnSpPr>
          <p:spPr>
            <a:xfrm>
              <a:off x="6749899" y="3898232"/>
              <a:ext cx="1692762" cy="938463"/>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6854173" y="3801980"/>
              <a:ext cx="1692762" cy="1090863"/>
            </a:xfrm>
            <a:prstGeom prst="line">
              <a:avLst/>
            </a:prstGeom>
          </p:spPr>
          <p:style>
            <a:lnRef idx="2">
              <a:schemeClr val="dk1"/>
            </a:lnRef>
            <a:fillRef idx="0">
              <a:schemeClr val="dk1"/>
            </a:fillRef>
            <a:effectRef idx="1">
              <a:schemeClr val="dk1"/>
            </a:effectRef>
            <a:fontRef idx="minor">
              <a:schemeClr val="tx1"/>
            </a:fontRef>
          </p:style>
        </p:cxnSp>
      </p:grpSp>
      <p:sp>
        <p:nvSpPr>
          <p:cNvPr id="20" name="TextBox 19"/>
          <p:cNvSpPr txBox="1"/>
          <p:nvPr/>
        </p:nvSpPr>
        <p:spPr>
          <a:xfrm>
            <a:off x="2793977" y="3198311"/>
            <a:ext cx="2957861" cy="830997"/>
          </a:xfrm>
          <a:prstGeom prst="rect">
            <a:avLst/>
          </a:prstGeom>
          <a:noFill/>
        </p:spPr>
        <p:txBody>
          <a:bodyPr wrap="none" rtlCol="0">
            <a:spAutoFit/>
          </a:bodyPr>
          <a:lstStyle/>
          <a:p>
            <a:r>
              <a:rPr lang="en-US" sz="4800" dirty="0" smtClean="0"/>
              <a:t>brain slice</a:t>
            </a:r>
            <a:endParaRPr lang="en-US" sz="4800" dirty="0"/>
          </a:p>
        </p:txBody>
      </p:sp>
      <p:sp>
        <p:nvSpPr>
          <p:cNvPr id="21" name="TextBox 20"/>
          <p:cNvSpPr txBox="1"/>
          <p:nvPr/>
        </p:nvSpPr>
        <p:spPr>
          <a:xfrm>
            <a:off x="14810594" y="9073840"/>
            <a:ext cx="6288901" cy="1323439"/>
          </a:xfrm>
          <a:prstGeom prst="rect">
            <a:avLst/>
          </a:prstGeom>
          <a:noFill/>
        </p:spPr>
        <p:txBody>
          <a:bodyPr wrap="none" rtlCol="0">
            <a:spAutoFit/>
          </a:bodyPr>
          <a:lstStyle/>
          <a:p>
            <a:r>
              <a:rPr lang="en-US" sz="4000" i="1" dirty="0" smtClean="0"/>
              <a:t>Image: Gerstner et al.</a:t>
            </a:r>
          </a:p>
          <a:p>
            <a:r>
              <a:rPr lang="en-US" sz="4000" i="1" dirty="0" smtClean="0"/>
              <a:t>Neuronal Dynamics (2014)</a:t>
            </a:r>
            <a:endParaRPr lang="en-US" sz="4000" i="1" dirty="0"/>
          </a:p>
        </p:txBody>
      </p:sp>
      <p:sp>
        <p:nvSpPr>
          <p:cNvPr id="22" name="TextBox 21"/>
          <p:cNvSpPr txBox="1"/>
          <p:nvPr/>
        </p:nvSpPr>
        <p:spPr>
          <a:xfrm>
            <a:off x="14810593" y="10337015"/>
            <a:ext cx="6176691" cy="1323439"/>
          </a:xfrm>
          <a:prstGeom prst="rect">
            <a:avLst/>
          </a:prstGeom>
          <a:noFill/>
        </p:spPr>
        <p:txBody>
          <a:bodyPr wrap="none" rtlCol="0">
            <a:spAutoFit/>
          </a:bodyPr>
          <a:lstStyle/>
          <a:p>
            <a:r>
              <a:rPr lang="en-US" sz="4000" i="1" dirty="0" smtClean="0"/>
              <a:t>Adapted from</a:t>
            </a:r>
          </a:p>
          <a:p>
            <a:r>
              <a:rPr lang="en-US" sz="4000" i="1" dirty="0" err="1" smtClean="0"/>
              <a:t>Naud</a:t>
            </a:r>
            <a:r>
              <a:rPr lang="en-US" sz="4000" i="1" dirty="0" smtClean="0"/>
              <a:t> and Gerstner (2012)</a:t>
            </a:r>
            <a:endParaRPr lang="en-US" sz="40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.1</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Summary and Questions: Variability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7" name="Straight Connector 16"/>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3355053" y="1612237"/>
            <a:ext cx="8116324" cy="2723823"/>
          </a:xfrm>
          <a:prstGeom prst="rect">
            <a:avLst/>
          </a:prstGeom>
          <a:noFill/>
        </p:spPr>
        <p:txBody>
          <a:bodyPr wrap="none" rtlCol="0">
            <a:spAutoFit/>
          </a:bodyPr>
          <a:lstStyle/>
          <a:p>
            <a:r>
              <a:rPr lang="en-US" b="1" dirty="0" smtClean="0"/>
              <a:t>Observed Fluctuations</a:t>
            </a:r>
            <a:endParaRPr lang="en-US" b="1" dirty="0" smtClean="0"/>
          </a:p>
          <a:p>
            <a:pPr>
              <a:buFontTx/>
              <a:buChar char="-"/>
            </a:pPr>
            <a:r>
              <a:rPr lang="en-US" dirty="0" smtClean="0"/>
              <a:t>of membrane potential</a:t>
            </a:r>
          </a:p>
          <a:p>
            <a:pPr>
              <a:buFontTx/>
              <a:buChar char="-"/>
            </a:pPr>
            <a:r>
              <a:rPr lang="en-US" dirty="0" smtClean="0"/>
              <a:t>of spike times</a:t>
            </a:r>
            <a:endParaRPr lang="en-US" dirty="0"/>
          </a:p>
        </p:txBody>
      </p:sp>
      <p:sp>
        <p:nvSpPr>
          <p:cNvPr id="6" name="TextBox 5"/>
          <p:cNvSpPr txBox="1"/>
          <p:nvPr/>
        </p:nvSpPr>
        <p:spPr>
          <a:xfrm>
            <a:off x="13740064" y="4336060"/>
            <a:ext cx="6672019" cy="969496"/>
          </a:xfrm>
          <a:prstGeom prst="rect">
            <a:avLst/>
          </a:prstGeom>
          <a:solidFill>
            <a:srgbClr val="FFFF00"/>
          </a:solidFill>
        </p:spPr>
        <p:txBody>
          <a:bodyPr wrap="none" rtlCol="0">
            <a:spAutoFit/>
          </a:bodyPr>
          <a:lstStyle/>
          <a:p>
            <a:r>
              <a:rPr lang="en-US" dirty="0" smtClean="0">
                <a:solidFill>
                  <a:srgbClr val="FF0000"/>
                </a:solidFill>
              </a:rPr>
              <a:t> fluctuations=noise?</a:t>
            </a:r>
            <a:endParaRPr lang="en-US" dirty="0">
              <a:solidFill>
                <a:srgbClr val="FF0000"/>
              </a:solidFill>
            </a:endParaRPr>
          </a:p>
        </p:txBody>
      </p:sp>
      <p:sp>
        <p:nvSpPr>
          <p:cNvPr id="7" name="TextBox 6"/>
          <p:cNvSpPr txBox="1"/>
          <p:nvPr/>
        </p:nvSpPr>
        <p:spPr>
          <a:xfrm>
            <a:off x="13740064" y="9274770"/>
            <a:ext cx="7507183" cy="969496"/>
          </a:xfrm>
          <a:prstGeom prst="rect">
            <a:avLst/>
          </a:prstGeom>
          <a:solidFill>
            <a:srgbClr val="FFFF00"/>
          </a:solidFill>
        </p:spPr>
        <p:txBody>
          <a:bodyPr wrap="none" rtlCol="0">
            <a:spAutoFit/>
          </a:bodyPr>
          <a:lstStyle/>
          <a:p>
            <a:r>
              <a:rPr lang="en-US" dirty="0" smtClean="0">
                <a:solidFill>
                  <a:srgbClr val="FF0000"/>
                </a:solidFill>
              </a:rPr>
              <a:t> model of fluctuations?</a:t>
            </a:r>
            <a:endParaRPr lang="en-US" dirty="0">
              <a:solidFill>
                <a:srgbClr val="FF0000"/>
              </a:solidFill>
            </a:endParaRPr>
          </a:p>
        </p:txBody>
      </p:sp>
      <p:sp>
        <p:nvSpPr>
          <p:cNvPr id="8" name="TextBox 7"/>
          <p:cNvSpPr txBox="1"/>
          <p:nvPr/>
        </p:nvSpPr>
        <p:spPr>
          <a:xfrm>
            <a:off x="13740064" y="5847347"/>
            <a:ext cx="7385355" cy="969496"/>
          </a:xfrm>
          <a:prstGeom prst="rect">
            <a:avLst/>
          </a:prstGeom>
          <a:solidFill>
            <a:srgbClr val="FFFF00"/>
          </a:solidFill>
        </p:spPr>
        <p:txBody>
          <a:bodyPr wrap="none" rtlCol="0">
            <a:spAutoFit/>
          </a:bodyPr>
          <a:lstStyle/>
          <a:p>
            <a:r>
              <a:rPr lang="en-US" dirty="0" smtClean="0">
                <a:solidFill>
                  <a:srgbClr val="FF0000"/>
                </a:solidFill>
              </a:rPr>
              <a:t> relevance for coding?</a:t>
            </a:r>
            <a:endParaRPr lang="en-US" dirty="0">
              <a:solidFill>
                <a:srgbClr val="FF0000"/>
              </a:solidFill>
            </a:endParaRPr>
          </a:p>
        </p:txBody>
      </p:sp>
      <p:sp>
        <p:nvSpPr>
          <p:cNvPr id="9" name="TextBox 8"/>
          <p:cNvSpPr txBox="1"/>
          <p:nvPr/>
        </p:nvSpPr>
        <p:spPr>
          <a:xfrm>
            <a:off x="13740064" y="7820526"/>
            <a:ext cx="7710765" cy="969496"/>
          </a:xfrm>
          <a:prstGeom prst="rect">
            <a:avLst/>
          </a:prstGeom>
          <a:solidFill>
            <a:srgbClr val="FFFF00"/>
          </a:solidFill>
        </p:spPr>
        <p:txBody>
          <a:bodyPr wrap="none" rtlCol="0">
            <a:spAutoFit/>
          </a:bodyPr>
          <a:lstStyle/>
          <a:p>
            <a:r>
              <a:rPr lang="en-US" dirty="0" smtClean="0">
                <a:solidFill>
                  <a:srgbClr val="FF0000"/>
                </a:solidFill>
              </a:rPr>
              <a:t> source of fluctuations?</a:t>
            </a:r>
            <a:endParaRPr lang="en-US" dirty="0">
              <a:solidFill>
                <a:srgbClr val="FF0000"/>
              </a:solidFill>
            </a:endParaRPr>
          </a:p>
        </p:txBody>
      </p:sp>
      <p:sp>
        <p:nvSpPr>
          <p:cNvPr id="10" name="TextBox 9"/>
          <p:cNvSpPr txBox="1"/>
          <p:nvPr/>
        </p:nvSpPr>
        <p:spPr>
          <a:xfrm>
            <a:off x="1579598" y="2143152"/>
            <a:ext cx="9999469" cy="10618291"/>
          </a:xfrm>
          <a:prstGeom prst="rect">
            <a:avLst/>
          </a:prstGeom>
          <a:noFill/>
        </p:spPr>
        <p:txBody>
          <a:bodyPr wrap="none" rtlCol="0">
            <a:spAutoFit/>
          </a:bodyPr>
          <a:lstStyle/>
          <a:p>
            <a:r>
              <a:rPr lang="en-US" dirty="0" smtClean="0"/>
              <a:t>In vivo data</a:t>
            </a:r>
          </a:p>
          <a:p>
            <a:r>
              <a:rPr lang="en-US" dirty="0" smtClean="0"/>
              <a:t>   </a:t>
            </a:r>
            <a:r>
              <a:rPr lang="en-US" dirty="0" smtClean="0">
                <a:sym typeface="Wingdings" pitchFamily="2" charset="2"/>
              </a:rPr>
              <a:t> looks ‘noisy</a:t>
            </a:r>
            <a:r>
              <a:rPr lang="en-US" dirty="0" smtClean="0">
                <a:sym typeface="Wingdings" pitchFamily="2" charset="2"/>
              </a:rPr>
              <a:t>’</a:t>
            </a:r>
          </a:p>
          <a:p>
            <a:r>
              <a:rPr lang="en-US" dirty="0">
                <a:sym typeface="Wingdings" pitchFamily="2" charset="2"/>
              </a:rPr>
              <a:t> </a:t>
            </a:r>
            <a:r>
              <a:rPr lang="en-US" dirty="0" smtClean="0">
                <a:sym typeface="Wingdings" pitchFamily="2" charset="2"/>
              </a:rPr>
              <a:t>   differences between trials</a:t>
            </a:r>
          </a:p>
          <a:p>
            <a:r>
              <a:rPr lang="en-US" dirty="0">
                <a:sym typeface="Wingdings" pitchFamily="2" charset="2"/>
              </a:rPr>
              <a:t> </a:t>
            </a:r>
            <a:r>
              <a:rPr lang="en-US" dirty="0" smtClean="0">
                <a:sym typeface="Wingdings" pitchFamily="2" charset="2"/>
              </a:rPr>
              <a:t>   fluctuations of</a:t>
            </a:r>
          </a:p>
          <a:p>
            <a:r>
              <a:rPr lang="en-US" dirty="0">
                <a:sym typeface="Wingdings" pitchFamily="2" charset="2"/>
              </a:rPr>
              <a:t> </a:t>
            </a:r>
            <a:r>
              <a:rPr lang="en-US" dirty="0" smtClean="0">
                <a:sym typeface="Wingdings" pitchFamily="2" charset="2"/>
              </a:rPr>
              <a:t>          </a:t>
            </a:r>
            <a:r>
              <a:rPr lang="en-US" dirty="0" smtClean="0">
                <a:sym typeface="Wingdings" pitchFamily="2" charset="2"/>
              </a:rPr>
              <a:t> membrane potential</a:t>
            </a:r>
            <a:endParaRPr lang="en-US" dirty="0" smtClean="0">
              <a:sym typeface="Wingdings" pitchFamily="2" charset="2"/>
            </a:endParaRPr>
          </a:p>
          <a:p>
            <a:endParaRPr lang="en-US" dirty="0" smtClean="0">
              <a:sym typeface="Wingdings" pitchFamily="2" charset="2"/>
            </a:endParaRPr>
          </a:p>
          <a:p>
            <a:r>
              <a:rPr lang="en-US" dirty="0" smtClean="0">
                <a:sym typeface="Wingdings" pitchFamily="2" charset="2"/>
              </a:rPr>
              <a:t>In vitro data</a:t>
            </a:r>
          </a:p>
          <a:p>
            <a:r>
              <a:rPr lang="en-US" dirty="0" smtClean="0">
                <a:sym typeface="Wingdings" pitchFamily="2" charset="2"/>
              </a:rPr>
              <a:t>    </a:t>
            </a:r>
            <a:r>
              <a:rPr lang="en-US" dirty="0" smtClean="0">
                <a:sym typeface="Wingdings" pitchFamily="2" charset="2"/>
              </a:rPr>
              <a:t>fluctuations of </a:t>
            </a:r>
          </a:p>
          <a:p>
            <a:r>
              <a:rPr lang="en-US" dirty="0">
                <a:sym typeface="Wingdings" pitchFamily="2" charset="2"/>
              </a:rPr>
              <a:t> </a:t>
            </a:r>
            <a:r>
              <a:rPr lang="en-US" dirty="0" smtClean="0">
                <a:sym typeface="Wingdings" pitchFamily="2" charset="2"/>
              </a:rPr>
              <a:t>           </a:t>
            </a:r>
            <a:r>
              <a:rPr lang="en-US" dirty="0" smtClean="0">
                <a:sym typeface="Wingdings" pitchFamily="2" charset="2"/>
              </a:rPr>
              <a:t>membrane potential</a:t>
            </a:r>
          </a:p>
          <a:p>
            <a:r>
              <a:rPr lang="en-US" dirty="0">
                <a:sym typeface="Wingdings" pitchFamily="2" charset="2"/>
              </a:rPr>
              <a:t> </a:t>
            </a:r>
            <a:r>
              <a:rPr lang="en-US" dirty="0" smtClean="0">
                <a:sym typeface="Wingdings" pitchFamily="2" charset="2"/>
              </a:rPr>
              <a:t>   spikes at slightly different</a:t>
            </a:r>
          </a:p>
          <a:p>
            <a:r>
              <a:rPr lang="en-US" dirty="0">
                <a:sym typeface="Wingdings" pitchFamily="2" charset="2"/>
              </a:rPr>
              <a:t> </a:t>
            </a:r>
            <a:r>
              <a:rPr lang="en-US" dirty="0" smtClean="0">
                <a:sym typeface="Wingdings" pitchFamily="2" charset="2"/>
              </a:rPr>
              <a:t>           times in each trail</a:t>
            </a:r>
            <a:endParaRPr lang="en-US" dirty="0" smtClean="0">
              <a:sym typeface="Wingdings" pitchFamily="2" charset="2"/>
            </a:endParaRPr>
          </a:p>
          <a:p>
            <a:r>
              <a:rPr lang="en-US" dirty="0" smtClean="0">
                <a:sym typeface="Wingdings" pitchFamily="2" charset="2"/>
              </a:rPr>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697827" y="-38773"/>
            <a:ext cx="20861626" cy="1473200"/>
          </a:xfrm>
          <a:prstGeom prst="rect">
            <a:avLst/>
          </a:prstGeom>
        </p:spPr>
        <p:txBody>
          <a:bodyPr vert="horz" wrap="square" numCol="1" anchor="t" anchorCtr="0" compatLnSpc="1">
            <a:prstTxWarp prst="textNoShape">
              <a:avLst/>
            </a:prstTxWarp>
          </a:bodyPr>
          <a:lstStyle/>
          <a:p>
            <a:pPr marL="0" marR="0" lvl="0" indent="0" algn="l" defTabSz="1079500" rtl="0" eaLnBrk="0" fontAlgn="base" latinLnBrk="0" hangingPunct="0">
              <a:lnSpc>
                <a:spcPct val="100000"/>
              </a:lnSpc>
              <a:spcBef>
                <a:spcPct val="0"/>
              </a:spcBef>
              <a:spcAft>
                <a:spcPts val="2838"/>
              </a:spcAft>
              <a:buClrTx/>
              <a:buSzTx/>
              <a:buFontTx/>
              <a:buNone/>
              <a:tabLst/>
              <a:defRPr/>
            </a:pPr>
            <a:r>
              <a:rPr lang="en-US" sz="6600" dirty="0">
                <a:latin typeface="Impact" charset="0"/>
                <a:ea typeface="ＭＳ Ｐゴシック" charset="0"/>
                <a:cs typeface="Impact" charset="0"/>
              </a:rPr>
              <a:t> </a:t>
            </a:r>
            <a:r>
              <a:rPr lang="en-US" sz="6600" dirty="0" smtClean="0">
                <a:latin typeface="Impact" charset="0"/>
                <a:ea typeface="ＭＳ Ｐゴシック" charset="0"/>
                <a:cs typeface="Impact" charset="0"/>
              </a:rPr>
              <a:t>   </a:t>
            </a:r>
            <a:r>
              <a:rPr lang="en-US" sz="6600" noProof="0" dirty="0" smtClean="0">
                <a:solidFill>
                  <a:srgbClr val="FF0000"/>
                </a:solidFill>
                <a:latin typeface="Impact" charset="0"/>
                <a:ea typeface="ＭＳ Ｐゴシック" charset="0"/>
                <a:cs typeface="Impact" charset="0"/>
              </a:rPr>
              <a:t>10</a:t>
            </a:r>
            <a:r>
              <a:rPr kumimoji="0" lang="en-US" sz="6600" b="0" i="0" u="none" strike="noStrike" kern="1200" cap="none" spc="0" normalizeH="0" baseline="0" noProof="0" dirty="0" smtClean="0">
                <a:ln>
                  <a:noFill/>
                </a:ln>
                <a:solidFill>
                  <a:srgbClr val="FF0000"/>
                </a:solidFill>
                <a:effectLst/>
                <a:uLnTx/>
                <a:uFillTx/>
                <a:latin typeface="Impact" charset="0"/>
                <a:ea typeface="ＭＳ Ｐゴシック" charset="0"/>
                <a:cs typeface="Impact" charset="0"/>
              </a:rPr>
              <a:t>.1</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 </a:t>
            </a:r>
            <a:r>
              <a:rPr kumimoji="0" lang="en-US" sz="6600" b="0" i="0" u="none" strike="noStrike" kern="1200" cap="none" spc="0" normalizeH="0" noProof="0" dirty="0" smtClean="0">
                <a:ln>
                  <a:noFill/>
                </a:ln>
                <a:solidFill>
                  <a:srgbClr val="FF0000"/>
                </a:solidFill>
                <a:effectLst/>
                <a:uLnTx/>
                <a:uFillTx/>
                <a:latin typeface="Impact" charset="0"/>
                <a:ea typeface="ＭＳ Ｐゴシック" charset="0"/>
                <a:cs typeface="Impact" charset="0"/>
              </a:rPr>
              <a:t>Summary and Questions: Variability</a:t>
            </a:r>
            <a:endParaRPr kumimoji="0" lang="en-US" sz="6600" b="0" i="0" u="none" strike="noStrike" kern="1200" cap="none" spc="0" normalizeH="0" baseline="0" noProof="0" dirty="0">
              <a:ln>
                <a:noFill/>
              </a:ln>
              <a:solidFill>
                <a:srgbClr val="FF0000"/>
              </a:solidFill>
              <a:effectLst/>
              <a:uLnTx/>
              <a:uFillTx/>
              <a:latin typeface="Impact" charset="0"/>
              <a:ea typeface="ＭＳ Ｐゴシック" charset="0"/>
              <a:cs typeface="Impact" charset="0"/>
            </a:endParaRPr>
          </a:p>
        </p:txBody>
      </p:sp>
      <p:cxnSp>
        <p:nvCxnSpPr>
          <p:cNvPr id="17" name="Straight Connector 16"/>
          <p:cNvCxnSpPr/>
          <p:nvPr/>
        </p:nvCxnSpPr>
        <p:spPr>
          <a:xfrm>
            <a:off x="-215313" y="1171412"/>
            <a:ext cx="2245092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79598" y="2143152"/>
            <a:ext cx="13638990" cy="8710077"/>
          </a:xfrm>
          <a:prstGeom prst="rect">
            <a:avLst/>
          </a:prstGeom>
          <a:noFill/>
        </p:spPr>
        <p:txBody>
          <a:bodyPr wrap="none" rtlCol="0">
            <a:spAutoFit/>
          </a:bodyPr>
          <a:lstStyle/>
          <a:p>
            <a:r>
              <a:rPr lang="en-US" sz="4000" dirty="0" smtClean="0"/>
              <a:t>We observe fluctuations in data  recorded in </a:t>
            </a:r>
            <a:r>
              <a:rPr lang="en-US" sz="4000" dirty="0" smtClean="0"/>
              <a:t>vivo </a:t>
            </a:r>
            <a:r>
              <a:rPr lang="en-US" sz="4000" dirty="0" smtClean="0"/>
              <a:t>or in vitro.</a:t>
            </a:r>
          </a:p>
          <a:p>
            <a:endParaRPr lang="en-US" sz="4000" dirty="0"/>
          </a:p>
          <a:p>
            <a:r>
              <a:rPr lang="en-US" sz="4000" dirty="0" smtClean="0"/>
              <a:t>Today and in the next weeks we ask the question:</a:t>
            </a:r>
          </a:p>
          <a:p>
            <a:endParaRPr lang="en-US" sz="4000" dirty="0"/>
          </a:p>
          <a:p>
            <a:pPr marL="857250" indent="-857250">
              <a:buFontTx/>
              <a:buChar char="-"/>
            </a:pPr>
            <a:r>
              <a:rPr lang="en-US" sz="4000" dirty="0" smtClean="0"/>
              <a:t>Are this fluctuations really noise?</a:t>
            </a:r>
          </a:p>
          <a:p>
            <a:pPr marL="857250" indent="-857250">
              <a:buFontTx/>
              <a:buChar char="-"/>
            </a:pPr>
            <a:endParaRPr lang="en-US" sz="4000" dirty="0" smtClean="0"/>
          </a:p>
          <a:p>
            <a:pPr marL="857250" indent="-857250">
              <a:buFontTx/>
              <a:buChar char="-"/>
            </a:pPr>
            <a:r>
              <a:rPr lang="en-US" sz="4000" dirty="0" smtClean="0"/>
              <a:t>Or do they reflect a coding scheme?</a:t>
            </a:r>
          </a:p>
          <a:p>
            <a:pPr marL="857250" indent="-857250">
              <a:buFontTx/>
              <a:buChar char="-"/>
            </a:pPr>
            <a:endParaRPr lang="en-US" sz="4000" dirty="0" smtClean="0"/>
          </a:p>
          <a:p>
            <a:pPr marL="857250" indent="-857250">
              <a:buFontTx/>
              <a:buChar char="-"/>
            </a:pPr>
            <a:r>
              <a:rPr lang="en-US" sz="4000" dirty="0" smtClean="0"/>
              <a:t>What is the physical or biological source</a:t>
            </a:r>
          </a:p>
          <a:p>
            <a:r>
              <a:rPr lang="en-US" sz="4000" dirty="0"/>
              <a:t> </a:t>
            </a:r>
            <a:r>
              <a:rPr lang="en-US" sz="4000" dirty="0" smtClean="0"/>
              <a:t>    of the observed variability?</a:t>
            </a:r>
          </a:p>
          <a:p>
            <a:endParaRPr lang="en-US" sz="4000" dirty="0" smtClean="0"/>
          </a:p>
          <a:p>
            <a:pPr marL="857250" indent="-857250">
              <a:buFontTx/>
              <a:buChar char="-"/>
            </a:pPr>
            <a:r>
              <a:rPr lang="en-US" sz="4000" dirty="0" smtClean="0"/>
              <a:t>Can we write down a good model</a:t>
            </a:r>
          </a:p>
          <a:p>
            <a:r>
              <a:rPr lang="en-US" sz="4000" dirty="0"/>
              <a:t> </a:t>
            </a:r>
            <a:r>
              <a:rPr lang="en-US" sz="4000" dirty="0" smtClean="0"/>
              <a:t>   to describe the membrane potential fluctuations</a:t>
            </a:r>
          </a:p>
          <a:p>
            <a:r>
              <a:rPr lang="en-US" sz="4000" dirty="0"/>
              <a:t> </a:t>
            </a:r>
            <a:r>
              <a:rPr lang="en-US" sz="4000" dirty="0" smtClean="0"/>
              <a:t>   or variability of spike times between trials?</a:t>
            </a:r>
          </a:p>
        </p:txBody>
      </p:sp>
    </p:spTree>
    <p:extLst>
      <p:ext uri="{BB962C8B-B14F-4D97-AF65-F5344CB8AC3E}">
        <p14:creationId xmlns:p14="http://schemas.microsoft.com/office/powerpoint/2010/main" val="538152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69003</TotalTime>
  <Words>4010</Words>
  <Application>Microsoft Office PowerPoint</Application>
  <PresentationFormat>Custom</PresentationFormat>
  <Paragraphs>752</Paragraphs>
  <Slides>62</Slides>
  <Notes>47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3" baseType="lpstr">
      <vt:lpstr>ＭＳ Ｐゴシック</vt:lpstr>
      <vt:lpstr>Arial</vt:lpstr>
      <vt:lpstr>Arial Narrow</vt:lpstr>
      <vt:lpstr>Calibri</vt:lpstr>
      <vt:lpstr>Cambria Math</vt:lpstr>
      <vt:lpstr>HelveticaNeueLT Pro 55 Roman</vt:lpstr>
      <vt:lpstr>Impact</vt:lpstr>
      <vt:lpstr>Verdana</vt:lpstr>
      <vt:lpstr>Wingdings</vt:lpstr>
      <vt:lpstr>Thème Office</vt:lpstr>
      <vt:lpstr>Equation</vt:lpstr>
      <vt:lpstr>Biological Modeling of Neural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Biological Modeling of Neural Networks </vt:lpstr>
      <vt:lpstr>PowerPoint Presentation</vt:lpstr>
      <vt:lpstr>PowerPoint Presentation</vt:lpstr>
      <vt:lpstr>PowerPoint Presentation</vt:lpstr>
      <vt:lpstr>PowerPoint Presentation</vt:lpstr>
      <vt:lpstr>     REVIEW from  week1:  How good are integrate-and-fire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Biological Modeling of Neural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Biological Modeling of Neural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Biological Modeling of Neural Networks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10 – References and Suggested Reading</vt:lpstr>
    </vt:vector>
  </TitlesOfParts>
  <Company>EPFL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Wulfram Gerstner</dc:creator>
  <cp:lastModifiedBy>Wulfram Gerstner</cp:lastModifiedBy>
  <cp:revision>1194</cp:revision>
  <cp:lastPrinted>2013-05-07T08:05:56Z</cp:lastPrinted>
  <dcterms:created xsi:type="dcterms:W3CDTF">2011-05-09T14:50:50Z</dcterms:created>
  <dcterms:modified xsi:type="dcterms:W3CDTF">2019-04-30T14:59:11Z</dcterms:modified>
</cp:coreProperties>
</file>